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88" r:id="rId5"/>
    <p:sldId id="563" r:id="rId6"/>
    <p:sldId id="564" r:id="rId7"/>
    <p:sldId id="2706" r:id="rId8"/>
    <p:sldId id="576" r:id="rId9"/>
    <p:sldId id="577" r:id="rId10"/>
    <p:sldId id="579" r:id="rId11"/>
    <p:sldId id="515" r:id="rId12"/>
    <p:sldId id="556" r:id="rId13"/>
    <p:sldId id="561" r:id="rId14"/>
    <p:sldId id="566" r:id="rId15"/>
    <p:sldId id="580" r:id="rId16"/>
    <p:sldId id="596" r:id="rId17"/>
    <p:sldId id="481" r:id="rId18"/>
    <p:sldId id="588" r:id="rId19"/>
    <p:sldId id="594" r:id="rId20"/>
    <p:sldId id="595" r:id="rId21"/>
    <p:sldId id="504" r:id="rId22"/>
    <p:sldId id="562" r:id="rId23"/>
    <p:sldId id="2707" r:id="rId24"/>
    <p:sldId id="412" r:id="rId25"/>
    <p:sldId id="326" r:id="rId26"/>
    <p:sldId id="534" r:id="rId27"/>
    <p:sldId id="568" r:id="rId28"/>
    <p:sldId id="572" r:id="rId29"/>
    <p:sldId id="573" r:id="rId30"/>
    <p:sldId id="574" r:id="rId31"/>
    <p:sldId id="575" r:id="rId32"/>
    <p:sldId id="2708" r:id="rId33"/>
    <p:sldId id="592" r:id="rId34"/>
    <p:sldId id="2709" r:id="rId35"/>
    <p:sldId id="2710" r:id="rId36"/>
    <p:sldId id="537" r:id="rId37"/>
    <p:sldId id="584" r:id="rId38"/>
    <p:sldId id="554" r:id="rId39"/>
    <p:sldId id="583" r:id="rId40"/>
    <p:sldId id="2711" r:id="rId41"/>
    <p:sldId id="559" r:id="rId42"/>
    <p:sldId id="593" r:id="rId4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eena Coles" initials="SC" lastIdx="8" clrIdx="6">
    <p:extLst>
      <p:ext uri="{19B8F6BF-5375-455C-9EA6-DF929625EA0E}">
        <p15:presenceInfo xmlns:p15="http://schemas.microsoft.com/office/powerpoint/2012/main" userId="S-1-5-21-2580726161-2373991790-2172152126-4304" providerId="AD"/>
      </p:ext>
    </p:extLst>
  </p:cmAuthor>
  <p:cmAuthor id="1" name="White, Mason Matthew" initials="WMM" lastIdx="39" clrIdx="0">
    <p:extLst>
      <p:ext uri="{19B8F6BF-5375-455C-9EA6-DF929625EA0E}">
        <p15:presenceInfo xmlns:p15="http://schemas.microsoft.com/office/powerpoint/2012/main" userId="S::masonwhite@deloitte.com::7013d6f9-c643-40d2-824f-3821173a2170" providerId="AD"/>
      </p:ext>
    </p:extLst>
  </p:cmAuthor>
  <p:cmAuthor id="8" name="Julie Williamson-Wright" initials="JWW" lastIdx="3" clrIdx="7"/>
  <p:cmAuthor id="2" name="Stuart Spinner" initials="SS" lastIdx="23" clrIdx="1">
    <p:extLst>
      <p:ext uri="{19B8F6BF-5375-455C-9EA6-DF929625EA0E}">
        <p15:presenceInfo xmlns:p15="http://schemas.microsoft.com/office/powerpoint/2012/main" userId="S::Stuart.Spinner@isg-one.com::ddda5bd7-54a4-46de-b06e-2066812b2630" providerId="AD"/>
      </p:ext>
    </p:extLst>
  </p:cmAuthor>
  <p:cmAuthor id="9" name="Bhattarai, Amisha" initials="BA" lastIdx="5" clrIdx="8">
    <p:extLst>
      <p:ext uri="{19B8F6BF-5375-455C-9EA6-DF929625EA0E}">
        <p15:presenceInfo xmlns:p15="http://schemas.microsoft.com/office/powerpoint/2012/main" userId="S::ambhattarai@deloitte.com::52d25167-5bde-463b-902d-e1e129aca777" providerId="AD"/>
      </p:ext>
    </p:extLst>
  </p:cmAuthor>
  <p:cmAuthor id="3" name="Joe Koehn" initials="JK" lastIdx="35" clrIdx="2">
    <p:extLst>
      <p:ext uri="{19B8F6BF-5375-455C-9EA6-DF929625EA0E}">
        <p15:presenceInfo xmlns:p15="http://schemas.microsoft.com/office/powerpoint/2012/main" userId="S::joe.koehn@isg-one.com::c3a1779e-17c8-4556-9e91-288fff40cab2" providerId="AD"/>
      </p:ext>
    </p:extLst>
  </p:cmAuthor>
  <p:cmAuthor id="4" name="Beslic, Tomislav" initials="BT" lastIdx="54" clrIdx="3">
    <p:extLst>
      <p:ext uri="{19B8F6BF-5375-455C-9EA6-DF929625EA0E}">
        <p15:presenceInfo xmlns:p15="http://schemas.microsoft.com/office/powerpoint/2012/main" userId="S::tbeslic@deloitte.com::1bfceb91-ea6d-4013-a4d6-30ae417cd8f6" providerId="AD"/>
      </p:ext>
    </p:extLst>
  </p:cmAuthor>
  <p:cmAuthor id="5" name="Ruthstrom, Devin" initials="DR" lastIdx="32" clrIdx="4">
    <p:extLst>
      <p:ext uri="{19B8F6BF-5375-455C-9EA6-DF929625EA0E}">
        <p15:presenceInfo xmlns:p15="http://schemas.microsoft.com/office/powerpoint/2012/main" userId="Ruthstrom, Devin" providerId="None"/>
      </p:ext>
    </p:extLst>
  </p:cmAuthor>
  <p:cmAuthor id="6" name="Spinner, Stuart (stuart.spinner@isg-one.com)" initials="S(" lastIdx="10" clrIdx="5">
    <p:extLst>
      <p:ext uri="{19B8F6BF-5375-455C-9EA6-DF929625EA0E}">
        <p15:presenceInfo xmlns:p15="http://schemas.microsoft.com/office/powerpoint/2012/main" userId="STUART.SPINNER@ISG-ON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000000"/>
    <a:srgbClr val="A7A8AA"/>
    <a:srgbClr val="CECECE"/>
    <a:srgbClr val="6CC24A"/>
    <a:srgbClr val="FFB81C"/>
    <a:srgbClr val="E34237"/>
    <a:srgbClr val="092F57"/>
    <a:srgbClr val="FFD371"/>
    <a:srgbClr val="849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84327" autoAdjust="0"/>
  </p:normalViewPr>
  <p:slideViewPr>
    <p:cSldViewPr snapToGrid="0">
      <p:cViewPr varScale="1">
        <p:scale>
          <a:sx n="93" d="100"/>
          <a:sy n="93" d="100"/>
        </p:scale>
        <p:origin x="10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9B4BAF1-470D-445D-B586-38582065F135}" type="datetimeFigureOut">
              <a:rPr lang="en-US" smtClean="0"/>
              <a:t>2/20/2020</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DCEA386-B66F-4751-A06B-CA06EC7BE558}" type="slidenum">
              <a:rPr lang="en-US" smtClean="0"/>
              <a:t>‹#›</a:t>
            </a:fld>
            <a:endParaRPr lang="en-US" dirty="0"/>
          </a:p>
        </p:txBody>
      </p:sp>
    </p:spTree>
    <p:extLst>
      <p:ext uri="{BB962C8B-B14F-4D97-AF65-F5344CB8AC3E}">
        <p14:creationId xmlns:p14="http://schemas.microsoft.com/office/powerpoint/2010/main" val="281180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5841C53-DA72-4D46-B61E-6030D7A8BDCC}" type="datetimeFigureOut">
              <a:rPr lang="en-US" smtClean="0"/>
              <a:t>2/20/2020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6CA730C-BBE1-4AD5-9493-100D163184E3}" type="slidenum">
              <a:rPr lang="en-US" smtClean="0"/>
              <a:t>‹#›</a:t>
            </a:fld>
            <a:endParaRPr lang="en-US" dirty="0"/>
          </a:p>
        </p:txBody>
      </p:sp>
    </p:spTree>
    <p:extLst>
      <p:ext uri="{BB962C8B-B14F-4D97-AF65-F5344CB8AC3E}">
        <p14:creationId xmlns:p14="http://schemas.microsoft.com/office/powerpoint/2010/main" val="396383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A730C-BBE1-4AD5-9493-100D163184E3}" type="slidenum">
              <a:rPr lang="en-US" smtClean="0"/>
              <a:t>1</a:t>
            </a:fld>
            <a:endParaRPr lang="en-US" dirty="0"/>
          </a:p>
        </p:txBody>
      </p:sp>
    </p:spTree>
    <p:extLst>
      <p:ext uri="{BB962C8B-B14F-4D97-AF65-F5344CB8AC3E}">
        <p14:creationId xmlns:p14="http://schemas.microsoft.com/office/powerpoint/2010/main" val="235321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4274" eaLnBrk="0" hangingPunct="0">
              <a:defRPr sz="900" b="1">
                <a:solidFill>
                  <a:schemeClr val="tx1"/>
                </a:solidFill>
                <a:latin typeface="Verdana" pitchFamily="34" charset="0"/>
              </a:defRPr>
            </a:lvl1pPr>
            <a:lvl2pPr marL="730171" indent="-280835" defTabSz="914274" eaLnBrk="0" hangingPunct="0">
              <a:defRPr sz="900" b="1">
                <a:solidFill>
                  <a:schemeClr val="tx1"/>
                </a:solidFill>
                <a:latin typeface="Verdana" pitchFamily="34" charset="0"/>
              </a:defRPr>
            </a:lvl2pPr>
            <a:lvl3pPr marL="1123340" indent="-224668" defTabSz="914274" eaLnBrk="0" hangingPunct="0">
              <a:defRPr sz="900" b="1">
                <a:solidFill>
                  <a:schemeClr val="tx1"/>
                </a:solidFill>
                <a:latin typeface="Verdana" pitchFamily="34" charset="0"/>
              </a:defRPr>
            </a:lvl3pPr>
            <a:lvl4pPr marL="1572677" indent="-224668" defTabSz="914274" eaLnBrk="0" hangingPunct="0">
              <a:defRPr sz="900" b="1">
                <a:solidFill>
                  <a:schemeClr val="tx1"/>
                </a:solidFill>
                <a:latin typeface="Verdana" pitchFamily="34" charset="0"/>
              </a:defRPr>
            </a:lvl4pPr>
            <a:lvl5pPr marL="2022013" indent="-224668" defTabSz="914274" eaLnBrk="0" hangingPunct="0">
              <a:defRPr sz="900" b="1">
                <a:solidFill>
                  <a:schemeClr val="tx1"/>
                </a:solidFill>
                <a:latin typeface="Verdana" pitchFamily="34" charset="0"/>
              </a:defRPr>
            </a:lvl5pPr>
            <a:lvl6pPr marL="2471349" indent="-224668" defTabSz="914274" eaLnBrk="0" fontAlgn="base" hangingPunct="0">
              <a:spcBef>
                <a:spcPct val="35000"/>
              </a:spcBef>
              <a:spcAft>
                <a:spcPct val="0"/>
              </a:spcAft>
              <a:buClr>
                <a:schemeClr val="tx1"/>
              </a:buClr>
              <a:defRPr sz="900" b="1">
                <a:solidFill>
                  <a:schemeClr val="tx1"/>
                </a:solidFill>
                <a:latin typeface="Verdana" pitchFamily="34" charset="0"/>
              </a:defRPr>
            </a:lvl6pPr>
            <a:lvl7pPr marL="2920685" indent="-224668" defTabSz="914274" eaLnBrk="0" fontAlgn="base" hangingPunct="0">
              <a:spcBef>
                <a:spcPct val="35000"/>
              </a:spcBef>
              <a:spcAft>
                <a:spcPct val="0"/>
              </a:spcAft>
              <a:buClr>
                <a:schemeClr val="tx1"/>
              </a:buClr>
              <a:defRPr sz="900" b="1">
                <a:solidFill>
                  <a:schemeClr val="tx1"/>
                </a:solidFill>
                <a:latin typeface="Verdana" pitchFamily="34" charset="0"/>
              </a:defRPr>
            </a:lvl7pPr>
            <a:lvl8pPr marL="3370021" indent="-224668" defTabSz="914274" eaLnBrk="0" fontAlgn="base" hangingPunct="0">
              <a:spcBef>
                <a:spcPct val="35000"/>
              </a:spcBef>
              <a:spcAft>
                <a:spcPct val="0"/>
              </a:spcAft>
              <a:buClr>
                <a:schemeClr val="tx1"/>
              </a:buClr>
              <a:defRPr sz="900" b="1">
                <a:solidFill>
                  <a:schemeClr val="tx1"/>
                </a:solidFill>
                <a:latin typeface="Verdana" pitchFamily="34" charset="0"/>
              </a:defRPr>
            </a:lvl8pPr>
            <a:lvl9pPr marL="3819357" indent="-224668" defTabSz="914274" eaLnBrk="0" fontAlgn="base" hangingPunct="0">
              <a:spcBef>
                <a:spcPct val="35000"/>
              </a:spcBef>
              <a:spcAft>
                <a:spcPct val="0"/>
              </a:spcAft>
              <a:buClr>
                <a:schemeClr val="tx1"/>
              </a:buClr>
              <a:defRPr sz="900" b="1">
                <a:solidFill>
                  <a:schemeClr val="tx1"/>
                </a:solidFill>
                <a:latin typeface="Verdana" pitchFamily="34" charset="0"/>
              </a:defRPr>
            </a:lvl9pPr>
          </a:lstStyle>
          <a:p>
            <a:pPr eaLnBrk="1" hangingPunct="1"/>
            <a:fld id="{F7D2A90E-EC72-4B07-A3D1-3A3BA123EDBD}" type="slidenum">
              <a:rPr lang="en-US" sz="1200" b="0">
                <a:latin typeface="Arial" charset="0"/>
              </a:rPr>
              <a:pPr eaLnBrk="1" hangingPunct="1"/>
              <a:t>25</a:t>
            </a:fld>
            <a:endParaRPr lang="en-US" sz="1200" b="0" dirty="0">
              <a:latin typeface="Arial" charset="0"/>
            </a:endParaRPr>
          </a:p>
        </p:txBody>
      </p:sp>
      <p:sp>
        <p:nvSpPr>
          <p:cNvPr id="9219" name="Rectangle 2"/>
          <p:cNvSpPr>
            <a:spLocks noGrp="1" noRot="1" noChangeAspect="1" noChangeArrowheads="1" noTextEdit="1"/>
          </p:cNvSpPr>
          <p:nvPr>
            <p:ph type="sldImg"/>
          </p:nvPr>
        </p:nvSpPr>
        <p:spPr>
          <a:xfrm>
            <a:off x="385763" y="687388"/>
            <a:ext cx="6091237" cy="3427412"/>
          </a:xfrm>
          <a:ln/>
        </p:spPr>
      </p:sp>
      <p:sp>
        <p:nvSpPr>
          <p:cNvPr id="9220" name="Rectangle 3"/>
          <p:cNvSpPr>
            <a:spLocks noGrp="1" noChangeArrowheads="1"/>
          </p:cNvSpPr>
          <p:nvPr>
            <p:ph type="body" idx="1"/>
          </p:nvPr>
        </p:nvSpPr>
        <p:spPr>
          <a:xfrm>
            <a:off x="914815" y="4343713"/>
            <a:ext cx="5028370" cy="4112298"/>
          </a:xfrm>
          <a:noFill/>
        </p:spPr>
        <p:txBody>
          <a:bodyPr/>
          <a:lstStyle/>
          <a:p>
            <a:pPr eaLnBrk="1" hangingPunct="1"/>
            <a:endParaRPr lang="en-US" dirty="0"/>
          </a:p>
        </p:txBody>
      </p:sp>
    </p:spTree>
    <p:extLst>
      <p:ext uri="{BB962C8B-B14F-4D97-AF65-F5344CB8AC3E}">
        <p14:creationId xmlns:p14="http://schemas.microsoft.com/office/powerpoint/2010/main" val="69689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4274" eaLnBrk="0" hangingPunct="0">
              <a:defRPr sz="900" b="1">
                <a:solidFill>
                  <a:schemeClr val="tx1"/>
                </a:solidFill>
                <a:latin typeface="Verdana" pitchFamily="34" charset="0"/>
              </a:defRPr>
            </a:lvl1pPr>
            <a:lvl2pPr marL="730171" indent="-280835" defTabSz="914274" eaLnBrk="0" hangingPunct="0">
              <a:defRPr sz="900" b="1">
                <a:solidFill>
                  <a:schemeClr val="tx1"/>
                </a:solidFill>
                <a:latin typeface="Verdana" pitchFamily="34" charset="0"/>
              </a:defRPr>
            </a:lvl2pPr>
            <a:lvl3pPr marL="1123340" indent="-224668" defTabSz="914274" eaLnBrk="0" hangingPunct="0">
              <a:defRPr sz="900" b="1">
                <a:solidFill>
                  <a:schemeClr val="tx1"/>
                </a:solidFill>
                <a:latin typeface="Verdana" pitchFamily="34" charset="0"/>
              </a:defRPr>
            </a:lvl3pPr>
            <a:lvl4pPr marL="1572677" indent="-224668" defTabSz="914274" eaLnBrk="0" hangingPunct="0">
              <a:defRPr sz="900" b="1">
                <a:solidFill>
                  <a:schemeClr val="tx1"/>
                </a:solidFill>
                <a:latin typeface="Verdana" pitchFamily="34" charset="0"/>
              </a:defRPr>
            </a:lvl4pPr>
            <a:lvl5pPr marL="2022013" indent="-224668" defTabSz="914274" eaLnBrk="0" hangingPunct="0">
              <a:defRPr sz="900" b="1">
                <a:solidFill>
                  <a:schemeClr val="tx1"/>
                </a:solidFill>
                <a:latin typeface="Verdana" pitchFamily="34" charset="0"/>
              </a:defRPr>
            </a:lvl5pPr>
            <a:lvl6pPr marL="2471349" indent="-224668" defTabSz="914274" eaLnBrk="0" fontAlgn="base" hangingPunct="0">
              <a:spcBef>
                <a:spcPct val="35000"/>
              </a:spcBef>
              <a:spcAft>
                <a:spcPct val="0"/>
              </a:spcAft>
              <a:buClr>
                <a:schemeClr val="tx1"/>
              </a:buClr>
              <a:defRPr sz="900" b="1">
                <a:solidFill>
                  <a:schemeClr val="tx1"/>
                </a:solidFill>
                <a:latin typeface="Verdana" pitchFamily="34" charset="0"/>
              </a:defRPr>
            </a:lvl6pPr>
            <a:lvl7pPr marL="2920685" indent="-224668" defTabSz="914274" eaLnBrk="0" fontAlgn="base" hangingPunct="0">
              <a:spcBef>
                <a:spcPct val="35000"/>
              </a:spcBef>
              <a:spcAft>
                <a:spcPct val="0"/>
              </a:spcAft>
              <a:buClr>
                <a:schemeClr val="tx1"/>
              </a:buClr>
              <a:defRPr sz="900" b="1">
                <a:solidFill>
                  <a:schemeClr val="tx1"/>
                </a:solidFill>
                <a:latin typeface="Verdana" pitchFamily="34" charset="0"/>
              </a:defRPr>
            </a:lvl7pPr>
            <a:lvl8pPr marL="3370021" indent="-224668" defTabSz="914274" eaLnBrk="0" fontAlgn="base" hangingPunct="0">
              <a:spcBef>
                <a:spcPct val="35000"/>
              </a:spcBef>
              <a:spcAft>
                <a:spcPct val="0"/>
              </a:spcAft>
              <a:buClr>
                <a:schemeClr val="tx1"/>
              </a:buClr>
              <a:defRPr sz="900" b="1">
                <a:solidFill>
                  <a:schemeClr val="tx1"/>
                </a:solidFill>
                <a:latin typeface="Verdana" pitchFamily="34" charset="0"/>
              </a:defRPr>
            </a:lvl8pPr>
            <a:lvl9pPr marL="3819357" indent="-224668" defTabSz="914274" eaLnBrk="0" fontAlgn="base" hangingPunct="0">
              <a:spcBef>
                <a:spcPct val="35000"/>
              </a:spcBef>
              <a:spcAft>
                <a:spcPct val="0"/>
              </a:spcAft>
              <a:buClr>
                <a:schemeClr val="tx1"/>
              </a:buClr>
              <a:defRPr sz="900" b="1">
                <a:solidFill>
                  <a:schemeClr val="tx1"/>
                </a:solidFill>
                <a:latin typeface="Verdana" pitchFamily="34" charset="0"/>
              </a:defRPr>
            </a:lvl9pPr>
          </a:lstStyle>
          <a:p>
            <a:pPr eaLnBrk="1" hangingPunct="1"/>
            <a:fld id="{F7D2A90E-EC72-4B07-A3D1-3A3BA123EDBD}" type="slidenum">
              <a:rPr lang="en-US" sz="1200" b="0">
                <a:latin typeface="Arial" charset="0"/>
              </a:rPr>
              <a:pPr eaLnBrk="1" hangingPunct="1"/>
              <a:t>26</a:t>
            </a:fld>
            <a:endParaRPr lang="en-US" sz="1200" b="0" dirty="0">
              <a:latin typeface="Arial" charset="0"/>
            </a:endParaRPr>
          </a:p>
        </p:txBody>
      </p:sp>
      <p:sp>
        <p:nvSpPr>
          <p:cNvPr id="9219" name="Rectangle 2"/>
          <p:cNvSpPr>
            <a:spLocks noGrp="1" noRot="1" noChangeAspect="1" noChangeArrowheads="1" noTextEdit="1"/>
          </p:cNvSpPr>
          <p:nvPr>
            <p:ph type="sldImg"/>
          </p:nvPr>
        </p:nvSpPr>
        <p:spPr>
          <a:xfrm>
            <a:off x="385763" y="687388"/>
            <a:ext cx="6091237" cy="3427412"/>
          </a:xfrm>
          <a:ln/>
        </p:spPr>
      </p:sp>
      <p:sp>
        <p:nvSpPr>
          <p:cNvPr id="9220" name="Rectangle 3"/>
          <p:cNvSpPr>
            <a:spLocks noGrp="1" noChangeArrowheads="1"/>
          </p:cNvSpPr>
          <p:nvPr>
            <p:ph type="body" idx="1"/>
          </p:nvPr>
        </p:nvSpPr>
        <p:spPr>
          <a:xfrm>
            <a:off x="914815" y="4343713"/>
            <a:ext cx="5028370" cy="4112298"/>
          </a:xfrm>
          <a:noFill/>
        </p:spPr>
        <p:txBody>
          <a:bodyPr/>
          <a:lstStyle/>
          <a:p>
            <a:pPr eaLnBrk="1" hangingPunct="1"/>
            <a:endParaRPr lang="en-US" dirty="0"/>
          </a:p>
        </p:txBody>
      </p:sp>
    </p:spTree>
    <p:extLst>
      <p:ext uri="{BB962C8B-B14F-4D97-AF65-F5344CB8AC3E}">
        <p14:creationId xmlns:p14="http://schemas.microsoft.com/office/powerpoint/2010/main" val="3755934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4274" eaLnBrk="0" hangingPunct="0">
              <a:defRPr sz="900" b="1">
                <a:solidFill>
                  <a:schemeClr val="tx1"/>
                </a:solidFill>
                <a:latin typeface="Verdana" pitchFamily="34" charset="0"/>
              </a:defRPr>
            </a:lvl1pPr>
            <a:lvl2pPr marL="730171" indent="-280835" defTabSz="914274" eaLnBrk="0" hangingPunct="0">
              <a:defRPr sz="900" b="1">
                <a:solidFill>
                  <a:schemeClr val="tx1"/>
                </a:solidFill>
                <a:latin typeface="Verdana" pitchFamily="34" charset="0"/>
              </a:defRPr>
            </a:lvl2pPr>
            <a:lvl3pPr marL="1123340" indent="-224668" defTabSz="914274" eaLnBrk="0" hangingPunct="0">
              <a:defRPr sz="900" b="1">
                <a:solidFill>
                  <a:schemeClr val="tx1"/>
                </a:solidFill>
                <a:latin typeface="Verdana" pitchFamily="34" charset="0"/>
              </a:defRPr>
            </a:lvl3pPr>
            <a:lvl4pPr marL="1572677" indent="-224668" defTabSz="914274" eaLnBrk="0" hangingPunct="0">
              <a:defRPr sz="900" b="1">
                <a:solidFill>
                  <a:schemeClr val="tx1"/>
                </a:solidFill>
                <a:latin typeface="Verdana" pitchFamily="34" charset="0"/>
              </a:defRPr>
            </a:lvl4pPr>
            <a:lvl5pPr marL="2022013" indent="-224668" defTabSz="914274" eaLnBrk="0" hangingPunct="0">
              <a:defRPr sz="900" b="1">
                <a:solidFill>
                  <a:schemeClr val="tx1"/>
                </a:solidFill>
                <a:latin typeface="Verdana" pitchFamily="34" charset="0"/>
              </a:defRPr>
            </a:lvl5pPr>
            <a:lvl6pPr marL="2471349" indent="-224668" defTabSz="914274" eaLnBrk="0" fontAlgn="base" hangingPunct="0">
              <a:spcBef>
                <a:spcPct val="35000"/>
              </a:spcBef>
              <a:spcAft>
                <a:spcPct val="0"/>
              </a:spcAft>
              <a:buClr>
                <a:schemeClr val="tx1"/>
              </a:buClr>
              <a:defRPr sz="900" b="1">
                <a:solidFill>
                  <a:schemeClr val="tx1"/>
                </a:solidFill>
                <a:latin typeface="Verdana" pitchFamily="34" charset="0"/>
              </a:defRPr>
            </a:lvl6pPr>
            <a:lvl7pPr marL="2920685" indent="-224668" defTabSz="914274" eaLnBrk="0" fontAlgn="base" hangingPunct="0">
              <a:spcBef>
                <a:spcPct val="35000"/>
              </a:spcBef>
              <a:spcAft>
                <a:spcPct val="0"/>
              </a:spcAft>
              <a:buClr>
                <a:schemeClr val="tx1"/>
              </a:buClr>
              <a:defRPr sz="900" b="1">
                <a:solidFill>
                  <a:schemeClr val="tx1"/>
                </a:solidFill>
                <a:latin typeface="Verdana" pitchFamily="34" charset="0"/>
              </a:defRPr>
            </a:lvl7pPr>
            <a:lvl8pPr marL="3370021" indent="-224668" defTabSz="914274" eaLnBrk="0" fontAlgn="base" hangingPunct="0">
              <a:spcBef>
                <a:spcPct val="35000"/>
              </a:spcBef>
              <a:spcAft>
                <a:spcPct val="0"/>
              </a:spcAft>
              <a:buClr>
                <a:schemeClr val="tx1"/>
              </a:buClr>
              <a:defRPr sz="900" b="1">
                <a:solidFill>
                  <a:schemeClr val="tx1"/>
                </a:solidFill>
                <a:latin typeface="Verdana" pitchFamily="34" charset="0"/>
              </a:defRPr>
            </a:lvl8pPr>
            <a:lvl9pPr marL="3819357" indent="-224668" defTabSz="914274" eaLnBrk="0" fontAlgn="base" hangingPunct="0">
              <a:spcBef>
                <a:spcPct val="35000"/>
              </a:spcBef>
              <a:spcAft>
                <a:spcPct val="0"/>
              </a:spcAft>
              <a:buClr>
                <a:schemeClr val="tx1"/>
              </a:buClr>
              <a:defRPr sz="900" b="1">
                <a:solidFill>
                  <a:schemeClr val="tx1"/>
                </a:solidFill>
                <a:latin typeface="Verdana" pitchFamily="34" charset="0"/>
              </a:defRPr>
            </a:lvl9pPr>
          </a:lstStyle>
          <a:p>
            <a:pPr eaLnBrk="1" hangingPunct="1"/>
            <a:fld id="{F7D2A90E-EC72-4B07-A3D1-3A3BA123EDBD}" type="slidenum">
              <a:rPr lang="en-US" sz="1200" b="0">
                <a:latin typeface="Arial" charset="0"/>
              </a:rPr>
              <a:pPr eaLnBrk="1" hangingPunct="1"/>
              <a:t>27</a:t>
            </a:fld>
            <a:endParaRPr lang="en-US" sz="1200" b="0" dirty="0">
              <a:latin typeface="Arial" charset="0"/>
            </a:endParaRPr>
          </a:p>
        </p:txBody>
      </p:sp>
      <p:sp>
        <p:nvSpPr>
          <p:cNvPr id="9219" name="Rectangle 2"/>
          <p:cNvSpPr>
            <a:spLocks noGrp="1" noRot="1" noChangeAspect="1" noChangeArrowheads="1" noTextEdit="1"/>
          </p:cNvSpPr>
          <p:nvPr>
            <p:ph type="sldImg"/>
          </p:nvPr>
        </p:nvSpPr>
        <p:spPr>
          <a:xfrm>
            <a:off x="385763" y="687388"/>
            <a:ext cx="6091237" cy="3427412"/>
          </a:xfrm>
          <a:ln/>
        </p:spPr>
      </p:sp>
      <p:sp>
        <p:nvSpPr>
          <p:cNvPr id="9220" name="Rectangle 3"/>
          <p:cNvSpPr>
            <a:spLocks noGrp="1" noChangeArrowheads="1"/>
          </p:cNvSpPr>
          <p:nvPr>
            <p:ph type="body" idx="1"/>
          </p:nvPr>
        </p:nvSpPr>
        <p:spPr>
          <a:xfrm>
            <a:off x="914815" y="4343713"/>
            <a:ext cx="5028370" cy="4112298"/>
          </a:xfrm>
          <a:noFill/>
        </p:spPr>
        <p:txBody>
          <a:bodyPr/>
          <a:lstStyle/>
          <a:p>
            <a:pPr eaLnBrk="1" hangingPunct="1"/>
            <a:endParaRPr lang="en-US" dirty="0"/>
          </a:p>
        </p:txBody>
      </p:sp>
    </p:spTree>
    <p:extLst>
      <p:ext uri="{BB962C8B-B14F-4D97-AF65-F5344CB8AC3E}">
        <p14:creationId xmlns:p14="http://schemas.microsoft.com/office/powerpoint/2010/main" val="205512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4274" eaLnBrk="0" hangingPunct="0">
              <a:defRPr sz="900" b="1">
                <a:solidFill>
                  <a:schemeClr val="tx1"/>
                </a:solidFill>
                <a:latin typeface="Verdana" pitchFamily="34" charset="0"/>
              </a:defRPr>
            </a:lvl1pPr>
            <a:lvl2pPr marL="730171" indent="-280835" defTabSz="914274" eaLnBrk="0" hangingPunct="0">
              <a:defRPr sz="900" b="1">
                <a:solidFill>
                  <a:schemeClr val="tx1"/>
                </a:solidFill>
                <a:latin typeface="Verdana" pitchFamily="34" charset="0"/>
              </a:defRPr>
            </a:lvl2pPr>
            <a:lvl3pPr marL="1123340" indent="-224668" defTabSz="914274" eaLnBrk="0" hangingPunct="0">
              <a:defRPr sz="900" b="1">
                <a:solidFill>
                  <a:schemeClr val="tx1"/>
                </a:solidFill>
                <a:latin typeface="Verdana" pitchFamily="34" charset="0"/>
              </a:defRPr>
            </a:lvl3pPr>
            <a:lvl4pPr marL="1572677" indent="-224668" defTabSz="914274" eaLnBrk="0" hangingPunct="0">
              <a:defRPr sz="900" b="1">
                <a:solidFill>
                  <a:schemeClr val="tx1"/>
                </a:solidFill>
                <a:latin typeface="Verdana" pitchFamily="34" charset="0"/>
              </a:defRPr>
            </a:lvl4pPr>
            <a:lvl5pPr marL="2022013" indent="-224668" defTabSz="914274" eaLnBrk="0" hangingPunct="0">
              <a:defRPr sz="900" b="1">
                <a:solidFill>
                  <a:schemeClr val="tx1"/>
                </a:solidFill>
                <a:latin typeface="Verdana" pitchFamily="34" charset="0"/>
              </a:defRPr>
            </a:lvl5pPr>
            <a:lvl6pPr marL="2471349" indent="-224668" defTabSz="914274" eaLnBrk="0" fontAlgn="base" hangingPunct="0">
              <a:spcBef>
                <a:spcPct val="35000"/>
              </a:spcBef>
              <a:spcAft>
                <a:spcPct val="0"/>
              </a:spcAft>
              <a:buClr>
                <a:schemeClr val="tx1"/>
              </a:buClr>
              <a:defRPr sz="900" b="1">
                <a:solidFill>
                  <a:schemeClr val="tx1"/>
                </a:solidFill>
                <a:latin typeface="Verdana" pitchFamily="34" charset="0"/>
              </a:defRPr>
            </a:lvl6pPr>
            <a:lvl7pPr marL="2920685" indent="-224668" defTabSz="914274" eaLnBrk="0" fontAlgn="base" hangingPunct="0">
              <a:spcBef>
                <a:spcPct val="35000"/>
              </a:spcBef>
              <a:spcAft>
                <a:spcPct val="0"/>
              </a:spcAft>
              <a:buClr>
                <a:schemeClr val="tx1"/>
              </a:buClr>
              <a:defRPr sz="900" b="1">
                <a:solidFill>
                  <a:schemeClr val="tx1"/>
                </a:solidFill>
                <a:latin typeface="Verdana" pitchFamily="34" charset="0"/>
              </a:defRPr>
            </a:lvl7pPr>
            <a:lvl8pPr marL="3370021" indent="-224668" defTabSz="914274" eaLnBrk="0" fontAlgn="base" hangingPunct="0">
              <a:spcBef>
                <a:spcPct val="35000"/>
              </a:spcBef>
              <a:spcAft>
                <a:spcPct val="0"/>
              </a:spcAft>
              <a:buClr>
                <a:schemeClr val="tx1"/>
              </a:buClr>
              <a:defRPr sz="900" b="1">
                <a:solidFill>
                  <a:schemeClr val="tx1"/>
                </a:solidFill>
                <a:latin typeface="Verdana" pitchFamily="34" charset="0"/>
              </a:defRPr>
            </a:lvl8pPr>
            <a:lvl9pPr marL="3819357" indent="-224668" defTabSz="914274" eaLnBrk="0" fontAlgn="base" hangingPunct="0">
              <a:spcBef>
                <a:spcPct val="35000"/>
              </a:spcBef>
              <a:spcAft>
                <a:spcPct val="0"/>
              </a:spcAft>
              <a:buClr>
                <a:schemeClr val="tx1"/>
              </a:buClr>
              <a:defRPr sz="900" b="1">
                <a:solidFill>
                  <a:schemeClr val="tx1"/>
                </a:solidFill>
                <a:latin typeface="Verdana" pitchFamily="34" charset="0"/>
              </a:defRPr>
            </a:lvl9pPr>
          </a:lstStyle>
          <a:p>
            <a:pPr eaLnBrk="1" hangingPunct="1"/>
            <a:fld id="{F7D2A90E-EC72-4B07-A3D1-3A3BA123EDBD}" type="slidenum">
              <a:rPr lang="en-US" sz="1200" b="0">
                <a:latin typeface="Arial" charset="0"/>
              </a:rPr>
              <a:pPr eaLnBrk="1" hangingPunct="1"/>
              <a:t>28</a:t>
            </a:fld>
            <a:endParaRPr lang="en-US" sz="1200" b="0" dirty="0">
              <a:latin typeface="Arial" charset="0"/>
            </a:endParaRPr>
          </a:p>
        </p:txBody>
      </p:sp>
      <p:sp>
        <p:nvSpPr>
          <p:cNvPr id="9219" name="Rectangle 2"/>
          <p:cNvSpPr>
            <a:spLocks noGrp="1" noRot="1" noChangeAspect="1" noChangeArrowheads="1" noTextEdit="1"/>
          </p:cNvSpPr>
          <p:nvPr>
            <p:ph type="sldImg"/>
          </p:nvPr>
        </p:nvSpPr>
        <p:spPr>
          <a:xfrm>
            <a:off x="385763" y="687388"/>
            <a:ext cx="6091237" cy="3427412"/>
          </a:xfrm>
          <a:ln/>
        </p:spPr>
      </p:sp>
      <p:sp>
        <p:nvSpPr>
          <p:cNvPr id="9220" name="Rectangle 3"/>
          <p:cNvSpPr>
            <a:spLocks noGrp="1" noChangeArrowheads="1"/>
          </p:cNvSpPr>
          <p:nvPr>
            <p:ph type="body" idx="1"/>
          </p:nvPr>
        </p:nvSpPr>
        <p:spPr>
          <a:xfrm>
            <a:off x="914815" y="4343713"/>
            <a:ext cx="5028370" cy="4112298"/>
          </a:xfrm>
          <a:noFill/>
        </p:spPr>
        <p:txBody>
          <a:bodyPr/>
          <a:lstStyle/>
          <a:p>
            <a:pPr eaLnBrk="1" hangingPunct="1"/>
            <a:endParaRPr lang="en-US" dirty="0"/>
          </a:p>
        </p:txBody>
      </p:sp>
    </p:spTree>
    <p:extLst>
      <p:ext uri="{BB962C8B-B14F-4D97-AF65-F5344CB8AC3E}">
        <p14:creationId xmlns:p14="http://schemas.microsoft.com/office/powerpoint/2010/main" val="252356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31</a:t>
            </a:fld>
            <a:endParaRPr lang="en-US" dirty="0"/>
          </a:p>
        </p:txBody>
      </p:sp>
    </p:spTree>
    <p:extLst>
      <p:ext uri="{BB962C8B-B14F-4D97-AF65-F5344CB8AC3E}">
        <p14:creationId xmlns:p14="http://schemas.microsoft.com/office/powerpoint/2010/main" val="160619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coming from Smartsheet, all you need to do is create an account!</a:t>
            </a:r>
          </a:p>
        </p:txBody>
      </p:sp>
      <p:sp>
        <p:nvSpPr>
          <p:cNvPr id="4" name="Slide Number Placeholder 3"/>
          <p:cNvSpPr>
            <a:spLocks noGrp="1"/>
          </p:cNvSpPr>
          <p:nvPr>
            <p:ph type="sldNum" sz="quarter" idx="5"/>
          </p:nvPr>
        </p:nvSpPr>
        <p:spPr/>
        <p:txBody>
          <a:bodyPr/>
          <a:lstStyle/>
          <a:p>
            <a:fld id="{56CA730C-BBE1-4AD5-9493-100D163184E3}" type="slidenum">
              <a:rPr lang="en-US" smtClean="0"/>
              <a:t>34</a:t>
            </a:fld>
            <a:endParaRPr lang="en-US" dirty="0"/>
          </a:p>
        </p:txBody>
      </p:sp>
    </p:spTree>
    <p:extLst>
      <p:ext uri="{BB962C8B-B14F-4D97-AF65-F5344CB8AC3E}">
        <p14:creationId xmlns:p14="http://schemas.microsoft.com/office/powerpoint/2010/main" val="3312777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Mackenzie and Sheena will work on this – COA ask update</a:t>
            </a:r>
          </a:p>
        </p:txBody>
      </p:sp>
      <p:sp>
        <p:nvSpPr>
          <p:cNvPr id="4" name="Slide Number Placeholder 3"/>
          <p:cNvSpPr>
            <a:spLocks noGrp="1"/>
          </p:cNvSpPr>
          <p:nvPr>
            <p:ph type="sldNum" sz="quarter" idx="5"/>
          </p:nvPr>
        </p:nvSpPr>
        <p:spPr/>
        <p:txBody>
          <a:bodyPr/>
          <a:lstStyle/>
          <a:p>
            <a:fld id="{56CA730C-BBE1-4AD5-9493-100D163184E3}" type="slidenum">
              <a:rPr lang="en-US" smtClean="0"/>
              <a:t>36</a:t>
            </a:fld>
            <a:endParaRPr lang="en-US" dirty="0"/>
          </a:p>
        </p:txBody>
      </p:sp>
    </p:spTree>
    <p:extLst>
      <p:ext uri="{BB962C8B-B14F-4D97-AF65-F5344CB8AC3E}">
        <p14:creationId xmlns:p14="http://schemas.microsoft.com/office/powerpoint/2010/main" val="102171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Mackenzie and Sheena will work on this – COA ask update</a:t>
            </a:r>
          </a:p>
        </p:txBody>
      </p:sp>
      <p:sp>
        <p:nvSpPr>
          <p:cNvPr id="4" name="Slide Number Placeholder 3"/>
          <p:cNvSpPr>
            <a:spLocks noGrp="1"/>
          </p:cNvSpPr>
          <p:nvPr>
            <p:ph type="sldNum" sz="quarter" idx="5"/>
          </p:nvPr>
        </p:nvSpPr>
        <p:spPr/>
        <p:txBody>
          <a:bodyPr/>
          <a:lstStyle/>
          <a:p>
            <a:fld id="{56CA730C-BBE1-4AD5-9493-100D163184E3}" type="slidenum">
              <a:rPr lang="en-US" smtClean="0"/>
              <a:t>37</a:t>
            </a:fld>
            <a:endParaRPr lang="en-US" dirty="0"/>
          </a:p>
        </p:txBody>
      </p:sp>
    </p:spTree>
    <p:extLst>
      <p:ext uri="{BB962C8B-B14F-4D97-AF65-F5344CB8AC3E}">
        <p14:creationId xmlns:p14="http://schemas.microsoft.com/office/powerpoint/2010/main" val="8026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Sheena or Brandon</a:t>
            </a:r>
          </a:p>
        </p:txBody>
      </p:sp>
      <p:sp>
        <p:nvSpPr>
          <p:cNvPr id="4" name="Slide Number Placeholder 3"/>
          <p:cNvSpPr>
            <a:spLocks noGrp="1"/>
          </p:cNvSpPr>
          <p:nvPr>
            <p:ph type="sldNum" sz="quarter" idx="5"/>
          </p:nvPr>
        </p:nvSpPr>
        <p:spPr/>
        <p:txBody>
          <a:bodyPr/>
          <a:lstStyle/>
          <a:p>
            <a:fld id="{56CA730C-BBE1-4AD5-9493-100D163184E3}" type="slidenum">
              <a:rPr lang="en-US" smtClean="0"/>
              <a:t>2</a:t>
            </a:fld>
            <a:endParaRPr lang="en-US" dirty="0"/>
          </a:p>
        </p:txBody>
      </p:sp>
    </p:spTree>
    <p:extLst>
      <p:ext uri="{BB962C8B-B14F-4D97-AF65-F5344CB8AC3E}">
        <p14:creationId xmlns:p14="http://schemas.microsoft.com/office/powerpoint/2010/main" val="300288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person introduces themselves </a:t>
            </a:r>
          </a:p>
          <a:p>
            <a:endParaRPr lang="en-US" dirty="0"/>
          </a:p>
          <a:p>
            <a:r>
              <a:rPr lang="en-US" dirty="0"/>
              <a:t>Name, role, employer, fun fact</a:t>
            </a:r>
          </a:p>
        </p:txBody>
      </p:sp>
      <p:sp>
        <p:nvSpPr>
          <p:cNvPr id="4" name="Slide Number Placeholder 3"/>
          <p:cNvSpPr>
            <a:spLocks noGrp="1"/>
          </p:cNvSpPr>
          <p:nvPr>
            <p:ph type="sldNum" sz="quarter" idx="5"/>
          </p:nvPr>
        </p:nvSpPr>
        <p:spPr/>
        <p:txBody>
          <a:bodyPr/>
          <a:lstStyle/>
          <a:p>
            <a:fld id="{56CA730C-BBE1-4AD5-9493-100D163184E3}" type="slidenum">
              <a:rPr lang="en-US" smtClean="0"/>
              <a:t>3</a:t>
            </a:fld>
            <a:endParaRPr lang="en-US" dirty="0"/>
          </a:p>
        </p:txBody>
      </p:sp>
    </p:spTree>
    <p:extLst>
      <p:ext uri="{BB962C8B-B14F-4D97-AF65-F5344CB8AC3E}">
        <p14:creationId xmlns:p14="http://schemas.microsoft.com/office/powerpoint/2010/main" val="455246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updated based on other project components</a:t>
            </a:r>
          </a:p>
        </p:txBody>
      </p:sp>
      <p:sp>
        <p:nvSpPr>
          <p:cNvPr id="4" name="Slide Number Placeholder 3"/>
          <p:cNvSpPr>
            <a:spLocks noGrp="1"/>
          </p:cNvSpPr>
          <p:nvPr>
            <p:ph type="sldNum" sz="quarter" idx="5"/>
          </p:nvPr>
        </p:nvSpPr>
        <p:spPr/>
        <p:txBody>
          <a:bodyPr/>
          <a:lstStyle/>
          <a:p>
            <a:fld id="{56CA730C-BBE1-4AD5-9493-100D163184E3}" type="slidenum">
              <a:rPr lang="en-US" smtClean="0"/>
              <a:t>8</a:t>
            </a:fld>
            <a:endParaRPr lang="en-US" dirty="0"/>
          </a:p>
        </p:txBody>
      </p:sp>
    </p:spTree>
    <p:extLst>
      <p:ext uri="{BB962C8B-B14F-4D97-AF65-F5344CB8AC3E}">
        <p14:creationId xmlns:p14="http://schemas.microsoft.com/office/powerpoint/2010/main" val="328849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4274" eaLnBrk="0" hangingPunct="0">
              <a:defRPr sz="900" b="1">
                <a:solidFill>
                  <a:schemeClr val="tx1"/>
                </a:solidFill>
                <a:latin typeface="Verdana" pitchFamily="34" charset="0"/>
              </a:defRPr>
            </a:lvl1pPr>
            <a:lvl2pPr marL="730171" indent="-280835" defTabSz="914274" eaLnBrk="0" hangingPunct="0">
              <a:defRPr sz="900" b="1">
                <a:solidFill>
                  <a:schemeClr val="tx1"/>
                </a:solidFill>
                <a:latin typeface="Verdana" pitchFamily="34" charset="0"/>
              </a:defRPr>
            </a:lvl2pPr>
            <a:lvl3pPr marL="1123340" indent="-224668" defTabSz="914274" eaLnBrk="0" hangingPunct="0">
              <a:defRPr sz="900" b="1">
                <a:solidFill>
                  <a:schemeClr val="tx1"/>
                </a:solidFill>
                <a:latin typeface="Verdana" pitchFamily="34" charset="0"/>
              </a:defRPr>
            </a:lvl3pPr>
            <a:lvl4pPr marL="1572677" indent="-224668" defTabSz="914274" eaLnBrk="0" hangingPunct="0">
              <a:defRPr sz="900" b="1">
                <a:solidFill>
                  <a:schemeClr val="tx1"/>
                </a:solidFill>
                <a:latin typeface="Verdana" pitchFamily="34" charset="0"/>
              </a:defRPr>
            </a:lvl4pPr>
            <a:lvl5pPr marL="2022013" indent="-224668" defTabSz="914274" eaLnBrk="0" hangingPunct="0">
              <a:defRPr sz="900" b="1">
                <a:solidFill>
                  <a:schemeClr val="tx1"/>
                </a:solidFill>
                <a:latin typeface="Verdana" pitchFamily="34" charset="0"/>
              </a:defRPr>
            </a:lvl5pPr>
            <a:lvl6pPr marL="2471349" indent="-224668" defTabSz="914274" eaLnBrk="0" fontAlgn="base" hangingPunct="0">
              <a:spcBef>
                <a:spcPct val="35000"/>
              </a:spcBef>
              <a:spcAft>
                <a:spcPct val="0"/>
              </a:spcAft>
              <a:buClr>
                <a:schemeClr val="tx1"/>
              </a:buClr>
              <a:defRPr sz="900" b="1">
                <a:solidFill>
                  <a:schemeClr val="tx1"/>
                </a:solidFill>
                <a:latin typeface="Verdana" pitchFamily="34" charset="0"/>
              </a:defRPr>
            </a:lvl6pPr>
            <a:lvl7pPr marL="2920685" indent="-224668" defTabSz="914274" eaLnBrk="0" fontAlgn="base" hangingPunct="0">
              <a:spcBef>
                <a:spcPct val="35000"/>
              </a:spcBef>
              <a:spcAft>
                <a:spcPct val="0"/>
              </a:spcAft>
              <a:buClr>
                <a:schemeClr val="tx1"/>
              </a:buClr>
              <a:defRPr sz="900" b="1">
                <a:solidFill>
                  <a:schemeClr val="tx1"/>
                </a:solidFill>
                <a:latin typeface="Verdana" pitchFamily="34" charset="0"/>
              </a:defRPr>
            </a:lvl7pPr>
            <a:lvl8pPr marL="3370021" indent="-224668" defTabSz="914274" eaLnBrk="0" fontAlgn="base" hangingPunct="0">
              <a:spcBef>
                <a:spcPct val="35000"/>
              </a:spcBef>
              <a:spcAft>
                <a:spcPct val="0"/>
              </a:spcAft>
              <a:buClr>
                <a:schemeClr val="tx1"/>
              </a:buClr>
              <a:defRPr sz="900" b="1">
                <a:solidFill>
                  <a:schemeClr val="tx1"/>
                </a:solidFill>
                <a:latin typeface="Verdana" pitchFamily="34" charset="0"/>
              </a:defRPr>
            </a:lvl8pPr>
            <a:lvl9pPr marL="3819357" indent="-224668" defTabSz="914274" eaLnBrk="0" fontAlgn="base" hangingPunct="0">
              <a:spcBef>
                <a:spcPct val="35000"/>
              </a:spcBef>
              <a:spcAft>
                <a:spcPct val="0"/>
              </a:spcAft>
              <a:buClr>
                <a:schemeClr val="tx1"/>
              </a:buClr>
              <a:defRPr sz="900" b="1">
                <a:solidFill>
                  <a:schemeClr val="tx1"/>
                </a:solidFill>
                <a:latin typeface="Verdana" pitchFamily="34" charset="0"/>
              </a:defRPr>
            </a:lvl9pPr>
          </a:lstStyle>
          <a:p>
            <a:pPr eaLnBrk="1" hangingPunct="1"/>
            <a:fld id="{4A4B263A-D09C-41FA-B057-E7A539536A87}" type="slidenum">
              <a:rPr lang="en-US" sz="1200" b="0">
                <a:latin typeface="Arial" charset="0"/>
              </a:rPr>
              <a:pPr eaLnBrk="1" hangingPunct="1"/>
              <a:t>9</a:t>
            </a:fld>
            <a:endParaRPr lang="en-US" sz="1200" b="0" dirty="0">
              <a:latin typeface="Arial" charset="0"/>
            </a:endParaRPr>
          </a:p>
        </p:txBody>
      </p:sp>
      <p:sp>
        <p:nvSpPr>
          <p:cNvPr id="8195" name="Rectangle 2"/>
          <p:cNvSpPr>
            <a:spLocks noGrp="1" noRot="1" noChangeAspect="1" noChangeArrowheads="1" noTextEdit="1"/>
          </p:cNvSpPr>
          <p:nvPr>
            <p:ph type="sldImg"/>
          </p:nvPr>
        </p:nvSpPr>
        <p:spPr>
          <a:xfrm>
            <a:off x="381000" y="684213"/>
            <a:ext cx="6096000" cy="3429000"/>
          </a:xfrm>
          <a:ln/>
        </p:spPr>
      </p:sp>
      <p:sp>
        <p:nvSpPr>
          <p:cNvPr id="8196" name="Rectangle 3"/>
          <p:cNvSpPr>
            <a:spLocks noGrp="1" noChangeArrowheads="1"/>
          </p:cNvSpPr>
          <p:nvPr>
            <p:ph type="body" idx="1"/>
          </p:nvPr>
        </p:nvSpPr>
        <p:spPr>
          <a:xfrm>
            <a:off x="686112" y="4343713"/>
            <a:ext cx="5485778" cy="4115425"/>
          </a:xfrm>
          <a:noFill/>
        </p:spPr>
        <p:txBody>
          <a:bodyPr/>
          <a:lstStyle/>
          <a:p>
            <a:pPr marL="174742" indent="-174742" eaLnBrk="1" hangingPunct="1">
              <a:buFontTx/>
              <a:buChar char="•"/>
            </a:pPr>
            <a:endParaRPr lang="en-US" dirty="0"/>
          </a:p>
        </p:txBody>
      </p:sp>
    </p:spTree>
    <p:extLst>
      <p:ext uri="{BB962C8B-B14F-4D97-AF65-F5344CB8AC3E}">
        <p14:creationId xmlns:p14="http://schemas.microsoft.com/office/powerpoint/2010/main" val="99936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14</a:t>
            </a:fld>
            <a:endParaRPr lang="en-US" dirty="0"/>
          </a:p>
        </p:txBody>
      </p:sp>
    </p:spTree>
    <p:extLst>
      <p:ext uri="{BB962C8B-B14F-4D97-AF65-F5344CB8AC3E}">
        <p14:creationId xmlns:p14="http://schemas.microsoft.com/office/powerpoint/2010/main" val="100940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20</a:t>
            </a:fld>
            <a:endParaRPr lang="en-US" dirty="0"/>
          </a:p>
        </p:txBody>
      </p:sp>
    </p:spTree>
    <p:extLst>
      <p:ext uri="{BB962C8B-B14F-4D97-AF65-F5344CB8AC3E}">
        <p14:creationId xmlns:p14="http://schemas.microsoft.com/office/powerpoint/2010/main" val="2852505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285750">
              <a:spcBef>
                <a:spcPct val="50000"/>
              </a:spcBef>
              <a:buClrTx/>
              <a:buFont typeface="Arial" pitchFamily="34" charset="0"/>
              <a:buChar char="•"/>
            </a:pPr>
            <a:r>
              <a:rPr lang="en-US" altLang="ko-KR" sz="1600" dirty="0">
                <a:solidFill>
                  <a:schemeClr val="tx1"/>
                </a:solidFill>
              </a:rPr>
              <a:t>Support leaders as they communicate key messages</a:t>
            </a:r>
          </a:p>
          <a:p>
            <a:pPr marL="400050" lvl="1" indent="-285750">
              <a:spcBef>
                <a:spcPct val="50000"/>
              </a:spcBef>
              <a:buClrTx/>
              <a:buFont typeface="Arial" pitchFamily="34" charset="0"/>
              <a:buChar char="•"/>
            </a:pPr>
            <a:r>
              <a:rPr lang="en-US" sz="1600" dirty="0">
                <a:solidFill>
                  <a:schemeClr val="tx1"/>
                </a:solidFill>
              </a:rPr>
              <a:t>Listen to the needs of individuals throughout the organization and provide feedback to leaders and the </a:t>
            </a:r>
            <a:r>
              <a:rPr lang="en-US" sz="1600" dirty="0" err="1">
                <a:solidFill>
                  <a:schemeClr val="tx1"/>
                </a:solidFill>
              </a:rPr>
              <a:t>Luma</a:t>
            </a:r>
            <a:r>
              <a:rPr lang="en-US" sz="1600" dirty="0">
                <a:solidFill>
                  <a:schemeClr val="tx1"/>
                </a:solidFill>
              </a:rPr>
              <a:t> Project team, specifically OCM</a:t>
            </a:r>
            <a:r>
              <a:rPr lang="en-US" altLang="ko-KR" sz="1600" dirty="0">
                <a:solidFill>
                  <a:schemeClr val="tx1"/>
                </a:solidFill>
              </a:rPr>
              <a:t> </a:t>
            </a:r>
          </a:p>
          <a:p>
            <a:pPr marL="400050" lvl="1" indent="-285750">
              <a:spcBef>
                <a:spcPct val="50000"/>
              </a:spcBef>
              <a:buClrTx/>
              <a:buFont typeface="Arial" pitchFamily="34" charset="0"/>
              <a:buChar char="•"/>
            </a:pPr>
            <a:r>
              <a:rPr lang="en-US" sz="1600" dirty="0">
                <a:solidFill>
                  <a:schemeClr val="tx1"/>
                </a:solidFill>
              </a:rPr>
              <a:t>Facilitate buy-in and build understanding of the program among employees</a:t>
            </a:r>
            <a:endParaRPr lang="en-US" altLang="ko-KR" sz="1600" dirty="0">
              <a:solidFill>
                <a:schemeClr val="tx1"/>
              </a:solidFill>
            </a:endParaRPr>
          </a:p>
          <a:p>
            <a:pPr marL="400050" lvl="1" indent="-285750">
              <a:spcBef>
                <a:spcPct val="50000"/>
              </a:spcBef>
              <a:buClrTx/>
              <a:buFont typeface="Arial" pitchFamily="34" charset="0"/>
              <a:buChar char="•"/>
            </a:pPr>
            <a:r>
              <a:rPr lang="en-US" altLang="ko-KR" sz="1600" dirty="0">
                <a:solidFill>
                  <a:schemeClr val="tx1"/>
                </a:solidFill>
              </a:rPr>
              <a:t>Enable and encourage colleagues to move from fear and change resistance to empowerment and ownership</a:t>
            </a:r>
            <a:endParaRPr lang="en-US" sz="1600" dirty="0">
              <a:solidFill>
                <a:schemeClr val="tx1"/>
              </a:solidFill>
            </a:endParaRPr>
          </a:p>
          <a:p>
            <a:pPr marL="400050" lvl="1" indent="-285750">
              <a:spcBef>
                <a:spcPct val="50000"/>
              </a:spcBef>
              <a:buClrTx/>
              <a:buFont typeface="Arial" pitchFamily="34" charset="0"/>
              <a:buChar char="•"/>
            </a:pPr>
            <a:r>
              <a:rPr lang="en-US" sz="1600" dirty="0">
                <a:solidFill>
                  <a:schemeClr val="tx1"/>
                </a:solidFill>
              </a:rPr>
              <a:t>Support the deployment of a consistent set of change methods and tools across the organization</a:t>
            </a:r>
          </a:p>
          <a:p>
            <a:pPr marL="400050" lvl="1" indent="-285750">
              <a:spcBef>
                <a:spcPct val="50000"/>
              </a:spcBef>
              <a:buClrTx/>
              <a:buFont typeface="Arial" pitchFamily="34" charset="0"/>
              <a:buChar char="•"/>
            </a:pPr>
            <a:r>
              <a:rPr lang="en-US" altLang="ko-KR" sz="1600" dirty="0">
                <a:solidFill>
                  <a:schemeClr val="tx1"/>
                </a:solidFill>
              </a:rPr>
              <a:t>Demonstrate early adoption of the program</a:t>
            </a:r>
          </a:p>
          <a:p>
            <a:pPr marL="400050" lvl="1" indent="-285750">
              <a:spcBef>
                <a:spcPct val="50000"/>
              </a:spcBef>
              <a:buClrTx/>
              <a:buSzPct val="80000"/>
              <a:buFont typeface="Arial" pitchFamily="34" charset="0"/>
              <a:buChar char="•"/>
              <a:defRPr/>
            </a:pPr>
            <a:r>
              <a:rPr lang="en-US" sz="1600" dirty="0">
                <a:solidFill>
                  <a:schemeClr val="tx1"/>
                </a:solidFill>
              </a:rPr>
              <a:t>Create a forum for dialogue among stakeholders</a:t>
            </a:r>
          </a:p>
          <a:p>
            <a:pPr marL="400050" lvl="1" indent="-285750">
              <a:spcBef>
                <a:spcPct val="50000"/>
              </a:spcBef>
              <a:buClrTx/>
              <a:buSzPct val="80000"/>
              <a:buFont typeface="Arial" pitchFamily="34" charset="0"/>
              <a:buChar char="•"/>
              <a:defRPr/>
            </a:pPr>
            <a:r>
              <a:rPr lang="en-US" sz="1600" dirty="0">
                <a:solidFill>
                  <a:schemeClr val="tx1"/>
                </a:solidFill>
              </a:rPr>
              <a:t>Strive to reduce any dip in productivity before, during, and after the change</a:t>
            </a:r>
          </a:p>
          <a:p>
            <a:pPr marL="400050" lvl="1" indent="-285750">
              <a:spcBef>
                <a:spcPct val="50000"/>
              </a:spcBef>
              <a:buClrTx/>
              <a:buSzPct val="80000"/>
              <a:buFont typeface="Arial" pitchFamily="34" charset="0"/>
              <a:buChar char="•"/>
              <a:defRPr/>
            </a:pPr>
            <a:r>
              <a:rPr lang="en-US" sz="1600" dirty="0">
                <a:solidFill>
                  <a:schemeClr val="tx1"/>
                </a:solidFill>
              </a:rPr>
              <a:t>Build accountability and ownership for the success of the project implementations at all levels within the organization</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21</a:t>
            </a:fld>
            <a:endParaRPr lang="en-US" dirty="0"/>
          </a:p>
        </p:txBody>
      </p:sp>
    </p:spTree>
    <p:extLst>
      <p:ext uri="{BB962C8B-B14F-4D97-AF65-F5344CB8AC3E}">
        <p14:creationId xmlns:p14="http://schemas.microsoft.com/office/powerpoint/2010/main" val="363898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14274" eaLnBrk="0" hangingPunct="0">
              <a:defRPr sz="900" b="1">
                <a:solidFill>
                  <a:schemeClr val="tx1"/>
                </a:solidFill>
                <a:latin typeface="Verdana" pitchFamily="34" charset="0"/>
              </a:defRPr>
            </a:lvl1pPr>
            <a:lvl2pPr marL="730171" indent="-280835" defTabSz="914274" eaLnBrk="0" hangingPunct="0">
              <a:defRPr sz="900" b="1">
                <a:solidFill>
                  <a:schemeClr val="tx1"/>
                </a:solidFill>
                <a:latin typeface="Verdana" pitchFamily="34" charset="0"/>
              </a:defRPr>
            </a:lvl2pPr>
            <a:lvl3pPr marL="1123340" indent="-224668" defTabSz="914274" eaLnBrk="0" hangingPunct="0">
              <a:defRPr sz="900" b="1">
                <a:solidFill>
                  <a:schemeClr val="tx1"/>
                </a:solidFill>
                <a:latin typeface="Verdana" pitchFamily="34" charset="0"/>
              </a:defRPr>
            </a:lvl3pPr>
            <a:lvl4pPr marL="1572677" indent="-224668" defTabSz="914274" eaLnBrk="0" hangingPunct="0">
              <a:defRPr sz="900" b="1">
                <a:solidFill>
                  <a:schemeClr val="tx1"/>
                </a:solidFill>
                <a:latin typeface="Verdana" pitchFamily="34" charset="0"/>
              </a:defRPr>
            </a:lvl4pPr>
            <a:lvl5pPr marL="2022013" indent="-224668" defTabSz="914274" eaLnBrk="0" hangingPunct="0">
              <a:defRPr sz="900" b="1">
                <a:solidFill>
                  <a:schemeClr val="tx1"/>
                </a:solidFill>
                <a:latin typeface="Verdana" pitchFamily="34" charset="0"/>
              </a:defRPr>
            </a:lvl5pPr>
            <a:lvl6pPr marL="2471349" indent="-224668" defTabSz="914274" eaLnBrk="0" fontAlgn="base" hangingPunct="0">
              <a:spcBef>
                <a:spcPct val="35000"/>
              </a:spcBef>
              <a:spcAft>
                <a:spcPct val="0"/>
              </a:spcAft>
              <a:buClr>
                <a:schemeClr val="tx1"/>
              </a:buClr>
              <a:defRPr sz="900" b="1">
                <a:solidFill>
                  <a:schemeClr val="tx1"/>
                </a:solidFill>
                <a:latin typeface="Verdana" pitchFamily="34" charset="0"/>
              </a:defRPr>
            </a:lvl6pPr>
            <a:lvl7pPr marL="2920685" indent="-224668" defTabSz="914274" eaLnBrk="0" fontAlgn="base" hangingPunct="0">
              <a:spcBef>
                <a:spcPct val="35000"/>
              </a:spcBef>
              <a:spcAft>
                <a:spcPct val="0"/>
              </a:spcAft>
              <a:buClr>
                <a:schemeClr val="tx1"/>
              </a:buClr>
              <a:defRPr sz="900" b="1">
                <a:solidFill>
                  <a:schemeClr val="tx1"/>
                </a:solidFill>
                <a:latin typeface="Verdana" pitchFamily="34" charset="0"/>
              </a:defRPr>
            </a:lvl7pPr>
            <a:lvl8pPr marL="3370021" indent="-224668" defTabSz="914274" eaLnBrk="0" fontAlgn="base" hangingPunct="0">
              <a:spcBef>
                <a:spcPct val="35000"/>
              </a:spcBef>
              <a:spcAft>
                <a:spcPct val="0"/>
              </a:spcAft>
              <a:buClr>
                <a:schemeClr val="tx1"/>
              </a:buClr>
              <a:defRPr sz="900" b="1">
                <a:solidFill>
                  <a:schemeClr val="tx1"/>
                </a:solidFill>
                <a:latin typeface="Verdana" pitchFamily="34" charset="0"/>
              </a:defRPr>
            </a:lvl8pPr>
            <a:lvl9pPr marL="3819357" indent="-224668" defTabSz="914274" eaLnBrk="0" fontAlgn="base" hangingPunct="0">
              <a:spcBef>
                <a:spcPct val="35000"/>
              </a:spcBef>
              <a:spcAft>
                <a:spcPct val="0"/>
              </a:spcAft>
              <a:buClr>
                <a:schemeClr val="tx1"/>
              </a:buClr>
              <a:defRPr sz="900" b="1">
                <a:solidFill>
                  <a:schemeClr val="tx1"/>
                </a:solidFill>
                <a:latin typeface="Verdana" pitchFamily="34" charset="0"/>
              </a:defRPr>
            </a:lvl9pPr>
          </a:lstStyle>
          <a:p>
            <a:pPr eaLnBrk="1" hangingPunct="1"/>
            <a:fld id="{F7D2A90E-EC72-4B07-A3D1-3A3BA123EDBD}" type="slidenum">
              <a:rPr lang="en-US" sz="1200" b="0">
                <a:latin typeface="Arial" charset="0"/>
              </a:rPr>
              <a:pPr eaLnBrk="1" hangingPunct="1"/>
              <a:t>24</a:t>
            </a:fld>
            <a:endParaRPr lang="en-US" sz="1200" b="0" dirty="0">
              <a:latin typeface="Arial" charset="0"/>
            </a:endParaRPr>
          </a:p>
        </p:txBody>
      </p:sp>
      <p:sp>
        <p:nvSpPr>
          <p:cNvPr id="9219" name="Rectangle 2"/>
          <p:cNvSpPr>
            <a:spLocks noGrp="1" noRot="1" noChangeAspect="1" noChangeArrowheads="1" noTextEdit="1"/>
          </p:cNvSpPr>
          <p:nvPr>
            <p:ph type="sldImg"/>
          </p:nvPr>
        </p:nvSpPr>
        <p:spPr>
          <a:xfrm>
            <a:off x="385763" y="687388"/>
            <a:ext cx="6091237" cy="3427412"/>
          </a:xfrm>
          <a:ln/>
        </p:spPr>
      </p:sp>
      <p:sp>
        <p:nvSpPr>
          <p:cNvPr id="9220" name="Rectangle 3"/>
          <p:cNvSpPr>
            <a:spLocks noGrp="1" noChangeArrowheads="1"/>
          </p:cNvSpPr>
          <p:nvPr>
            <p:ph type="body" idx="1"/>
          </p:nvPr>
        </p:nvSpPr>
        <p:spPr>
          <a:xfrm>
            <a:off x="914815" y="4343713"/>
            <a:ext cx="5028370" cy="4112298"/>
          </a:xfrm>
          <a:noFill/>
        </p:spPr>
        <p:txBody>
          <a:bodyPr/>
          <a:lstStyle/>
          <a:p>
            <a:pPr eaLnBrk="1" hangingPunct="1"/>
            <a:endParaRPr lang="en-US" dirty="0"/>
          </a:p>
        </p:txBody>
      </p:sp>
    </p:spTree>
    <p:extLst>
      <p:ext uri="{BB962C8B-B14F-4D97-AF65-F5344CB8AC3E}">
        <p14:creationId xmlns:p14="http://schemas.microsoft.com/office/powerpoint/2010/main" val="3777305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7DF602C7-C6A7-47CA-AEFE-69E1C3325B8C}" type="datetime1">
              <a:rPr lang="en-US" smtClean="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09FD40A8-2577-496C-A5EF-B6C05378566F}" type="slidenum">
              <a:rPr lang="en-US" smtClean="0"/>
              <a:pPr/>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15571D19-0117-4439-B94B-3614813C11CD}"/>
              </a:ext>
            </a:extLst>
          </p:cNvPr>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13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Section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981B7A-DCA7-4E46-A2A0-9BC053CA059F}" type="datetimeFigureOut">
              <a:rPr lang="en-US" smtClean="0"/>
              <a:t>2/20/2020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55FADB-B64F-4E85-8D31-602ABE641014}" type="slidenum">
              <a:rPr lang="en-US" smtClean="0"/>
              <a:t>‹#›</a:t>
            </a:fld>
            <a:endParaRPr lang="en-US" dirty="0"/>
          </a:p>
        </p:txBody>
      </p:sp>
    </p:spTree>
    <p:extLst>
      <p:ext uri="{BB962C8B-B14F-4D97-AF65-F5344CB8AC3E}">
        <p14:creationId xmlns:p14="http://schemas.microsoft.com/office/powerpoint/2010/main" val="124517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ag line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noChangeArrowheads="1"/>
          </p:cNvSpPr>
          <p:nvPr>
            <p:ph idx="1"/>
          </p:nvPr>
        </p:nvSpPr>
        <p:spPr bwMode="black">
          <a:xfrm>
            <a:off x="785285" y="1720854"/>
            <a:ext cx="10797116"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sz="1800"/>
            </a:lvl1pPr>
            <a:lvl2pPr>
              <a:defRPr sz="1600"/>
            </a:lvl2pPr>
            <a:lvl3pPr>
              <a:defRPr sz="1400"/>
            </a:lvl3pPr>
            <a:lvl4pPr>
              <a:defRPr sz="1200"/>
            </a:lvl4pPr>
            <a:lvl5pPr>
              <a:defRPr sz="11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Text Placeholder 9"/>
          <p:cNvSpPr>
            <a:spLocks noGrp="1"/>
          </p:cNvSpPr>
          <p:nvPr>
            <p:ph type="body" sz="quarter" idx="11"/>
          </p:nvPr>
        </p:nvSpPr>
        <p:spPr>
          <a:xfrm>
            <a:off x="785285" y="1061887"/>
            <a:ext cx="10797116" cy="464231"/>
          </a:xfrm>
        </p:spPr>
        <p:txBody>
          <a:bodyPr>
            <a:normAutofit/>
          </a:bodyPr>
          <a:lstStyle>
            <a:lvl1pPr>
              <a:lnSpc>
                <a:spcPct val="100000"/>
              </a:lnSpc>
              <a:spcBef>
                <a:spcPts val="0"/>
              </a:spcBef>
              <a:defRPr sz="2000"/>
            </a:lvl1pPr>
          </a:lstStyle>
          <a:p>
            <a:pPr lvl="0"/>
            <a:r>
              <a:rPr lang="en-US" dirty="0"/>
              <a:t>Click to edit Master text styles</a:t>
            </a:r>
          </a:p>
        </p:txBody>
      </p:sp>
    </p:spTree>
    <p:extLst>
      <p:ext uri="{BB962C8B-B14F-4D97-AF65-F5344CB8AC3E}">
        <p14:creationId xmlns:p14="http://schemas.microsoft.com/office/powerpoint/2010/main" val="14827443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141290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5935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867018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15" y="1272037"/>
            <a:ext cx="11062971"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57820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3426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318554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09746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34577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12362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38360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033" y="442914"/>
            <a:ext cx="11336867" cy="409575"/>
          </a:xfrm>
        </p:spPr>
        <p:txBody>
          <a:bodyPr/>
          <a:lstStyle/>
          <a:p>
            <a:r>
              <a:rPr lang="en-US"/>
              <a:t>Click to edit Master title style</a:t>
            </a:r>
          </a:p>
        </p:txBody>
      </p:sp>
      <p:sp>
        <p:nvSpPr>
          <p:cNvPr id="3" name="Text Placeholder 2"/>
          <p:cNvSpPr>
            <a:spLocks noGrp="1"/>
          </p:cNvSpPr>
          <p:nvPr>
            <p:ph type="body" sz="half" idx="1"/>
          </p:nvPr>
        </p:nvSpPr>
        <p:spPr>
          <a:xfrm>
            <a:off x="436034"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6068"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23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16900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822519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78073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02950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79439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7858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81B7A-DCA7-4E46-A2A0-9BC053CA059F}"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237887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01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3" name="Content Placeholder 2"/>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981B7A-DCA7-4E46-A2A0-9BC053CA059F}"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9394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64350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81B7A-DCA7-4E46-A2A0-9BC053CA059F}" type="datetimeFigureOut">
              <a:rPr lang="en-US" smtClean="0"/>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31720" y="6459785"/>
            <a:ext cx="1312025" cy="365125"/>
          </a:xfrm>
        </p:spPr>
        <p:txBody>
          <a:bodyPr/>
          <a:lstStyle/>
          <a:p>
            <a:fld id="{F355FADB-B64F-4E85-8D31-602ABE64101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2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981B7A-DCA7-4E46-A2A0-9BC053CA059F}" type="datetimeFigureOut">
              <a:rPr lang="en-US" smtClean="0"/>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24953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981B7A-DCA7-4E46-A2A0-9BC053CA059F}" type="datetimeFigureOut">
              <a:rPr lang="en-US" smtClean="0"/>
              <a:t>2/20/2020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15685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81B7A-DCA7-4E46-A2A0-9BC053CA059F}" type="datetimeFigureOut">
              <a:rPr lang="en-US" smtClean="0"/>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72085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981B7A-DCA7-4E46-A2A0-9BC053CA059F}" type="datetimeFigureOut">
              <a:rPr lang="en-US" smtClean="0"/>
              <a:t>2/20/2020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343915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pic>
        <p:nvPicPr>
          <p:cNvPr id="11" name="Picture 10">
            <a:extLst>
              <a:ext uri="{FF2B5EF4-FFF2-40B4-BE49-F238E27FC236}">
                <a16:creationId xmlns:a16="http://schemas.microsoft.com/office/drawing/2014/main" id="{7CAA470E-F075-49A9-8553-979EE8F58363}"/>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latin typeface="Arial" panose="020B0604020202020204" pitchFamily="34" charset="0"/>
                <a:cs typeface="Arial" panose="020B0604020202020204" pitchFamily="34" charset="0"/>
              </a:defRPr>
            </a:lvl1pPr>
          </a:lstStyle>
          <a:p>
            <a:fld id="{F355FADB-B64F-4E85-8D31-602ABE641014}" type="slidenum">
              <a:rPr lang="en-US" smtClean="0"/>
              <a:pPr/>
              <a:t>‹#›</a:t>
            </a:fld>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8EA104D7-CE6D-4010-8B08-A76AE1833D47}" type="datetime1">
              <a:rPr lang="en-US" smtClean="0"/>
              <a:pPr/>
              <a:t>2/20/2020</a:t>
            </a:fld>
            <a:endParaRPr lang="en-US" dirty="0"/>
          </a:p>
        </p:txBody>
      </p:sp>
    </p:spTree>
    <p:extLst>
      <p:ext uri="{BB962C8B-B14F-4D97-AF65-F5344CB8AC3E}">
        <p14:creationId xmlns:p14="http://schemas.microsoft.com/office/powerpoint/2010/main" val="4200048862"/>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9" r:id="rId3"/>
    <p:sldLayoutId id="2147483675" r:id="rId4"/>
    <p:sldLayoutId id="2147483661" r:id="rId5"/>
    <p:sldLayoutId id="2147483664" r:id="rId6"/>
    <p:sldLayoutId id="2147483665" r:id="rId7"/>
    <p:sldLayoutId id="2147483666" r:id="rId8"/>
    <p:sldLayoutId id="2147483667" r:id="rId9"/>
    <p:sldLayoutId id="2147483668" r:id="rId10"/>
    <p:sldLayoutId id="2147483671" r:id="rId11"/>
    <p:sldLayoutId id="2147483677"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9" r:id="rId21"/>
    <p:sldLayoutId id="2147483690" r:id="rId22"/>
    <p:sldLayoutId id="2147483691" r:id="rId23"/>
    <p:sldLayoutId id="2147483692" r:id="rId24"/>
    <p:sldLayoutId id="2147483694" r:id="rId25"/>
    <p:sldLayoutId id="2147483696" r:id="rId26"/>
    <p:sldLayoutId id="2147483697" r:id="rId27"/>
    <p:sldLayoutId id="2147483698" r:id="rId28"/>
    <p:sldLayoutId id="2147483699" r:id="rId29"/>
  </p:sldLayoutIdLst>
  <p:txStyles>
    <p:title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9.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s>
</file>

<file path=ppt/slides/_rels/slide2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0.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s>
</file>

<file path=ppt/slides/_rels/slide2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1.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s>
</file>

<file path=ppt/slides/_rels/slide2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2.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s>
</file>

<file path=ppt/slides/_rels/slide2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3.xml"/><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9.png"/><Relationship Id="rId24" Type="http://schemas.openxmlformats.org/officeDocument/2006/relationships/image" Target="../media/image42.sv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mailto:msmith@sco.Idaho.gov" TargetMode="External"/><Relationship Id="rId2" Type="http://schemas.openxmlformats.org/officeDocument/2006/relationships/hyperlink" Target="mailto:scoles@sco.Idaho.gov" TargetMode="External"/><Relationship Id="rId1" Type="http://schemas.openxmlformats.org/officeDocument/2006/relationships/slideLayout" Target="../slideLayouts/slideLayout10.xml"/><Relationship Id="rId4" Type="http://schemas.openxmlformats.org/officeDocument/2006/relationships/hyperlink" Target="mailto:luma@sco.idaho.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7.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7" name="Picture 6"/>
          <p:cNvPicPr>
            <a:picLocks noChangeAspect="1"/>
          </p:cNvPicPr>
          <p:nvPr/>
        </p:nvPicPr>
        <p:blipFill rotWithShape="1">
          <a:blip r:embed="rId4"/>
          <a:srcRect l="77385" t="15682" r="2464" b="57878"/>
          <a:stretch/>
        </p:blipFill>
        <p:spPr>
          <a:xfrm>
            <a:off x="5655899" y="5124107"/>
            <a:ext cx="289932" cy="325615"/>
          </a:xfrm>
          <a:prstGeom prst="rect">
            <a:avLst/>
          </a:prstGeom>
        </p:spPr>
      </p:pic>
      <p:pic>
        <p:nvPicPr>
          <p:cNvPr id="8" name="Picture 7"/>
          <p:cNvPicPr>
            <a:picLocks noChangeAspect="1"/>
          </p:cNvPicPr>
          <p:nvPr/>
        </p:nvPicPr>
        <p:blipFill rotWithShape="1">
          <a:blip r:embed="rId5"/>
          <a:srcRect l="76951" t="44956" r="5068" b="34501"/>
          <a:stretch/>
        </p:blipFill>
        <p:spPr>
          <a:xfrm>
            <a:off x="5655899" y="5486747"/>
            <a:ext cx="258708" cy="254247"/>
          </a:xfrm>
          <a:prstGeom prst="rect">
            <a:avLst/>
          </a:prstGeom>
        </p:spPr>
      </p:pic>
      <p:pic>
        <p:nvPicPr>
          <p:cNvPr id="9" name="Picture 8"/>
          <p:cNvPicPr>
            <a:picLocks noChangeAspect="1"/>
          </p:cNvPicPr>
          <p:nvPr/>
        </p:nvPicPr>
        <p:blipFill rotWithShape="1">
          <a:blip r:embed="rId5"/>
          <a:srcRect l="65481" t="64779" r="17778" b="15758"/>
          <a:stretch/>
        </p:blipFill>
        <p:spPr>
          <a:xfrm>
            <a:off x="5489338" y="5728204"/>
            <a:ext cx="240867" cy="240866"/>
          </a:xfrm>
          <a:prstGeom prst="rect">
            <a:avLst/>
          </a:prstGeom>
        </p:spPr>
      </p:pic>
      <p:pic>
        <p:nvPicPr>
          <p:cNvPr id="10" name="Picture 9"/>
          <p:cNvPicPr>
            <a:picLocks noChangeAspect="1"/>
          </p:cNvPicPr>
          <p:nvPr/>
        </p:nvPicPr>
        <p:blipFill rotWithShape="1">
          <a:blip r:embed="rId5"/>
          <a:srcRect l="48760" t="74102" r="34809" b="7877"/>
          <a:stretch/>
        </p:blipFill>
        <p:spPr>
          <a:xfrm>
            <a:off x="5249735" y="5850202"/>
            <a:ext cx="236406" cy="22302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1300" t="37659" r="56919" b="59008"/>
          <a:stretch/>
        </p:blipFill>
        <p:spPr>
          <a:xfrm>
            <a:off x="5036167" y="5835244"/>
            <a:ext cx="217130" cy="2286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9801" t="36788" r="58590" b="60440"/>
          <a:stretch/>
        </p:blipFill>
        <p:spPr>
          <a:xfrm>
            <a:off x="4852215" y="5774402"/>
            <a:ext cx="196112" cy="19012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8146" t="32561" r="60406" b="65019"/>
          <a:stretch/>
        </p:blipFill>
        <p:spPr>
          <a:xfrm>
            <a:off x="4650256" y="5487175"/>
            <a:ext cx="176525" cy="16593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38827" t="34854" r="59902" b="62687"/>
          <a:stretch/>
        </p:blipFill>
        <p:spPr>
          <a:xfrm>
            <a:off x="4731684" y="5640356"/>
            <a:ext cx="154879" cy="168700"/>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38047" t="30252" r="60665" b="67456"/>
          <a:stretch/>
        </p:blipFill>
        <p:spPr>
          <a:xfrm>
            <a:off x="4640054" y="5322103"/>
            <a:ext cx="157163" cy="157162"/>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8038" t="28022" r="60751" b="69895"/>
          <a:stretch/>
        </p:blipFill>
        <p:spPr>
          <a:xfrm>
            <a:off x="4637249" y="5172258"/>
            <a:ext cx="147638" cy="142875"/>
          </a:xfrm>
          <a:prstGeom prst="rect">
            <a:avLst/>
          </a:prstGeom>
        </p:spPr>
      </p:pic>
      <p:sp>
        <p:nvSpPr>
          <p:cNvPr id="3" name="TextBox 2"/>
          <p:cNvSpPr txBox="1"/>
          <p:nvPr/>
        </p:nvSpPr>
        <p:spPr>
          <a:xfrm>
            <a:off x="0" y="1905247"/>
            <a:ext cx="12192000" cy="861774"/>
          </a:xfrm>
          <a:prstGeom prst="rect">
            <a:avLst/>
          </a:prstGeom>
          <a:noFill/>
        </p:spPr>
        <p:txBody>
          <a:bodyPr wrap="square" rtlCol="0">
            <a:spAutoFit/>
          </a:bodyPr>
          <a:lstStyle/>
          <a:p>
            <a:pPr algn="ctr"/>
            <a:r>
              <a:rPr lang="en-US" sz="5000" b="1" dirty="0">
                <a:solidFill>
                  <a:srgbClr val="092F57"/>
                </a:solidFill>
                <a:latin typeface="Arial" panose="020B0604020202020204" pitchFamily="34" charset="0"/>
                <a:cs typeface="Arial" panose="020B0604020202020204" pitchFamily="34" charset="0"/>
              </a:rPr>
              <a:t>Change Liaison Kickoff</a:t>
            </a:r>
          </a:p>
        </p:txBody>
      </p:sp>
      <p:sp>
        <p:nvSpPr>
          <p:cNvPr id="22" name="TextBox 21"/>
          <p:cNvSpPr txBox="1"/>
          <p:nvPr/>
        </p:nvSpPr>
        <p:spPr>
          <a:xfrm>
            <a:off x="-6333" y="3744982"/>
            <a:ext cx="121920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February 20, 2020</a:t>
            </a:r>
            <a:endParaRPr lang="en-US" sz="2000" dirty="0">
              <a:solidFill>
                <a:srgbClr val="092F57"/>
              </a:solidFill>
              <a:latin typeface="Arial" panose="020B0604020202020204" pitchFamily="34" charset="0"/>
              <a:cs typeface="Arial" panose="020B0604020202020204" pitchFamily="34" charset="0"/>
            </a:endParaRPr>
          </a:p>
        </p:txBody>
      </p:sp>
      <p:sp>
        <p:nvSpPr>
          <p:cNvPr id="17" name="Slide Number Placeholder 2">
            <a:extLst>
              <a:ext uri="{FF2B5EF4-FFF2-40B4-BE49-F238E27FC236}">
                <a16:creationId xmlns:a16="http://schemas.microsoft.com/office/drawing/2014/main" id="{263A3199-0BA3-4306-B0FB-56AA320DFEC6}"/>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1</a:t>
            </a:fld>
            <a:endParaRPr lang="en-US" dirty="0"/>
          </a:p>
        </p:txBody>
      </p:sp>
    </p:spTree>
    <p:extLst>
      <p:ext uri="{BB962C8B-B14F-4D97-AF65-F5344CB8AC3E}">
        <p14:creationId xmlns:p14="http://schemas.microsoft.com/office/powerpoint/2010/main" val="158732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6"/>
                                        </p:tgtEl>
                                      </p:cBhvr>
                                    </p:animEffect>
                                    <p:animScale>
                                      <p:cBhvr>
                                        <p:cTn id="11" dur="125" autoRev="1" fill="hold"/>
                                        <p:tgtEl>
                                          <p:spTgt spid="16"/>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5"/>
                                        </p:tgtEl>
                                      </p:cBhvr>
                                    </p:animEffect>
                                    <p:animScale>
                                      <p:cBhvr>
                                        <p:cTn id="18" dur="125" autoRev="1" fill="hold"/>
                                        <p:tgtEl>
                                          <p:spTgt spid="15"/>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3"/>
                                        </p:tgtEl>
                                      </p:cBhvr>
                                    </p:animEffect>
                                    <p:animScale>
                                      <p:cBhvr>
                                        <p:cTn id="25" dur="125" autoRev="1" fill="hold"/>
                                        <p:tgtEl>
                                          <p:spTgt spid="13"/>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4"/>
                                        </p:tgtEl>
                                      </p:cBhvr>
                                    </p:animEffect>
                                    <p:animScale>
                                      <p:cBhvr>
                                        <p:cTn id="32" dur="125" autoRev="1" fill="hold"/>
                                        <p:tgtEl>
                                          <p:spTgt spid="14"/>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2"/>
                                        </p:tgtEl>
                                      </p:cBhvr>
                                    </p:animEffect>
                                    <p:animScale>
                                      <p:cBhvr>
                                        <p:cTn id="39" dur="125" autoRev="1" fill="hold"/>
                                        <p:tgtEl>
                                          <p:spTgt spid="12"/>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11"/>
                                        </p:tgtEl>
                                      </p:cBhvr>
                                    </p:animEffect>
                                    <p:animScale>
                                      <p:cBhvr>
                                        <p:cTn id="46" dur="125" autoRev="1" fill="hold"/>
                                        <p:tgtEl>
                                          <p:spTgt spid="11"/>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10"/>
                                        </p:tgtEl>
                                      </p:cBhvr>
                                    </p:animEffect>
                                    <p:animScale>
                                      <p:cBhvr>
                                        <p:cTn id="53" dur="125" autoRev="1" fill="hold"/>
                                        <p:tgtEl>
                                          <p:spTgt spid="10"/>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50"/>
                                        <p:tgtEl>
                                          <p:spTgt spid="9"/>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9"/>
                                        </p:tgtEl>
                                      </p:cBhvr>
                                    </p:animEffect>
                                    <p:animScale>
                                      <p:cBhvr>
                                        <p:cTn id="60" dur="125" autoRev="1" fill="hold"/>
                                        <p:tgtEl>
                                          <p:spTgt spid="9"/>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50"/>
                                        <p:tgtEl>
                                          <p:spTgt spid="8"/>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8"/>
                                        </p:tgtEl>
                                      </p:cBhvr>
                                    </p:animEffect>
                                    <p:animScale>
                                      <p:cBhvr>
                                        <p:cTn id="67" dur="125" autoRev="1" fill="hold"/>
                                        <p:tgtEl>
                                          <p:spTgt spid="8"/>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250"/>
                                        <p:tgtEl>
                                          <p:spTgt spid="7"/>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7"/>
                                        </p:tgtEl>
                                      </p:cBhvr>
                                    </p:animEffect>
                                    <p:animScale>
                                      <p:cBhvr>
                                        <p:cTn id="74" dur="125" autoRev="1" fill="hold"/>
                                        <p:tgtEl>
                                          <p:spTgt spid="7"/>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750"/>
                                        <p:tgtEl>
                                          <p:spTgt spid="4"/>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anim calcmode="lin" valueType="num">
                                      <p:cBhvr>
                                        <p:cTn id="83" dur="500" fill="hold"/>
                                        <p:tgtEl>
                                          <p:spTgt spid="3"/>
                                        </p:tgtEl>
                                        <p:attrNameLst>
                                          <p:attrName>ppt_x</p:attrName>
                                        </p:attrNameLst>
                                      </p:cBhvr>
                                      <p:tavLst>
                                        <p:tav tm="0">
                                          <p:val>
                                            <p:strVal val="#ppt_x"/>
                                          </p:val>
                                        </p:tav>
                                        <p:tav tm="100000">
                                          <p:val>
                                            <p:strVal val="#ppt_x"/>
                                          </p:val>
                                        </p:tav>
                                      </p:tavLst>
                                    </p:anim>
                                    <p:anim calcmode="lin" valueType="num">
                                      <p:cBhvr>
                                        <p:cTn id="84" dur="5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anim calcmode="lin" valueType="num">
                                      <p:cBhvr>
                                        <p:cTn id="88" dur="500" fill="hold"/>
                                        <p:tgtEl>
                                          <p:spTgt spid="22"/>
                                        </p:tgtEl>
                                        <p:attrNameLst>
                                          <p:attrName>ppt_x</p:attrName>
                                        </p:attrNameLst>
                                      </p:cBhvr>
                                      <p:tavLst>
                                        <p:tav tm="0">
                                          <p:val>
                                            <p:strVal val="#ppt_x"/>
                                          </p:val>
                                        </p:tav>
                                        <p:tav tm="100000">
                                          <p:val>
                                            <p:strVal val="#ppt_x"/>
                                          </p:val>
                                        </p:tav>
                                      </p:tavLst>
                                    </p:anim>
                                    <p:anim calcmode="lin" valueType="num">
                                      <p:cBhvr>
                                        <p:cTn id="8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CC5E9-3CB4-4A95-B4E1-DC1C4D1E7254}"/>
              </a:ext>
            </a:extLst>
          </p:cNvPr>
          <p:cNvSpPr>
            <a:spLocks noGrp="1"/>
          </p:cNvSpPr>
          <p:nvPr>
            <p:ph idx="1"/>
          </p:nvPr>
        </p:nvSpPr>
        <p:spPr>
          <a:xfrm>
            <a:off x="4800600" y="2926080"/>
            <a:ext cx="6492240" cy="3063240"/>
          </a:xfrm>
        </p:spPr>
        <p:txBody>
          <a:bodyPr>
            <a:normAutofit/>
          </a:bodyPr>
          <a:lstStyle/>
          <a:p>
            <a:pPr algn="ctr"/>
            <a:r>
              <a:rPr lang="en-US" sz="4500" dirty="0">
                <a:solidFill>
                  <a:schemeClr val="tx1"/>
                </a:solidFill>
              </a:rPr>
              <a:t>Organizational Change Management (OCM) Methodology</a:t>
            </a:r>
            <a:endParaRPr lang="en-US" sz="4500" dirty="0"/>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10</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42A492F4-A1EF-4D95-8684-B2FF49D92063}"/>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10</a:t>
            </a:fld>
            <a:endParaRPr lang="en-US" dirty="0"/>
          </a:p>
        </p:txBody>
      </p:sp>
      <p:cxnSp>
        <p:nvCxnSpPr>
          <p:cNvPr id="17" name="Straight Connector 16">
            <a:extLst>
              <a:ext uri="{FF2B5EF4-FFF2-40B4-BE49-F238E27FC236}">
                <a16:creationId xmlns:a16="http://schemas.microsoft.com/office/drawing/2014/main" id="{4E1C5791-35DA-4314-851B-8518BD1620F6}"/>
              </a:ext>
            </a:extLst>
          </p:cNvPr>
          <p:cNvCxnSpPr/>
          <p:nvPr/>
        </p:nvCxnSpPr>
        <p:spPr>
          <a:xfrm>
            <a:off x="5143500" y="490537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4B592D5-5632-4DC2-A4B3-6213EDA4CB28}"/>
              </a:ext>
            </a:extLst>
          </p:cNvPr>
          <p:cNvGrpSpPr/>
          <p:nvPr/>
        </p:nvGrpSpPr>
        <p:grpSpPr>
          <a:xfrm>
            <a:off x="866775" y="2646688"/>
            <a:ext cx="2324099" cy="2331608"/>
            <a:chOff x="7715250" y="3644901"/>
            <a:chExt cx="982663" cy="985838"/>
          </a:xfrm>
          <a:solidFill>
            <a:schemeClr val="bg1"/>
          </a:solidFill>
        </p:grpSpPr>
        <p:sp>
          <p:nvSpPr>
            <p:cNvPr id="16" name="Freeform 102">
              <a:extLst>
                <a:ext uri="{FF2B5EF4-FFF2-40B4-BE49-F238E27FC236}">
                  <a16:creationId xmlns:a16="http://schemas.microsoft.com/office/drawing/2014/main" id="{1B62DF8C-A129-4271-A884-30979C361EC7}"/>
                </a:ext>
              </a:extLst>
            </p:cNvPr>
            <p:cNvSpPr>
              <a:spLocks/>
            </p:cNvSpPr>
            <p:nvPr/>
          </p:nvSpPr>
          <p:spPr bwMode="auto">
            <a:xfrm>
              <a:off x="7715250" y="4176713"/>
              <a:ext cx="1588" cy="4763"/>
            </a:xfrm>
            <a:custGeom>
              <a:avLst/>
              <a:gdLst>
                <a:gd name="T0" fmla="*/ 1 w 1"/>
                <a:gd name="T1" fmla="*/ 2 h 2"/>
                <a:gd name="T2" fmla="*/ 0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0" y="0"/>
                    <a:pt x="0" y="0"/>
                    <a:pt x="0" y="0"/>
                  </a:cubicBezTo>
                  <a:cubicBezTo>
                    <a:pt x="0" y="1"/>
                    <a:pt x="0" y="1"/>
                    <a:pt x="0" y="2"/>
                  </a:cubicBezTo>
                  <a:lnTo>
                    <a:pt x="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3">
              <a:extLst>
                <a:ext uri="{FF2B5EF4-FFF2-40B4-BE49-F238E27FC236}">
                  <a16:creationId xmlns:a16="http://schemas.microsoft.com/office/drawing/2014/main" id="{A12BA132-E748-402F-B2B4-CF95E37308A9}"/>
                </a:ext>
              </a:extLst>
            </p:cNvPr>
            <p:cNvSpPr>
              <a:spLocks/>
            </p:cNvSpPr>
            <p:nvPr/>
          </p:nvSpPr>
          <p:spPr bwMode="auto">
            <a:xfrm>
              <a:off x="7715250" y="4103688"/>
              <a:ext cx="88900" cy="312738"/>
            </a:xfrm>
            <a:custGeom>
              <a:avLst/>
              <a:gdLst>
                <a:gd name="T0" fmla="*/ 35 w 35"/>
                <a:gd name="T1" fmla="*/ 121 h 121"/>
                <a:gd name="T2" fmla="*/ 23 w 35"/>
                <a:gd name="T3" fmla="*/ 96 h 121"/>
                <a:gd name="T4" fmla="*/ 24 w 35"/>
                <a:gd name="T5" fmla="*/ 96 h 121"/>
                <a:gd name="T6" fmla="*/ 28 w 35"/>
                <a:gd name="T7" fmla="*/ 99 h 121"/>
                <a:gd name="T8" fmla="*/ 25 w 35"/>
                <a:gd name="T9" fmla="*/ 90 h 121"/>
                <a:gd name="T10" fmla="*/ 17 w 35"/>
                <a:gd name="T11" fmla="*/ 67 h 121"/>
                <a:gd name="T12" fmla="*/ 18 w 35"/>
                <a:gd name="T13" fmla="*/ 66 h 121"/>
                <a:gd name="T14" fmla="*/ 16 w 35"/>
                <a:gd name="T15" fmla="*/ 57 h 121"/>
                <a:gd name="T16" fmla="*/ 16 w 35"/>
                <a:gd name="T17" fmla="*/ 56 h 121"/>
                <a:gd name="T18" fmla="*/ 8 w 35"/>
                <a:gd name="T19" fmla="*/ 44 h 121"/>
                <a:gd name="T20" fmla="*/ 8 w 35"/>
                <a:gd name="T21" fmla="*/ 34 h 121"/>
                <a:gd name="T22" fmla="*/ 7 w 35"/>
                <a:gd name="T23" fmla="*/ 22 h 121"/>
                <a:gd name="T24" fmla="*/ 5 w 35"/>
                <a:gd name="T25" fmla="*/ 27 h 121"/>
                <a:gd name="T26" fmla="*/ 2 w 35"/>
                <a:gd name="T27" fmla="*/ 14 h 121"/>
                <a:gd name="T28" fmla="*/ 2 w 35"/>
                <a:gd name="T29" fmla="*/ 0 h 121"/>
                <a:gd name="T30" fmla="*/ 0 w 35"/>
                <a:gd name="T31" fmla="*/ 11 h 121"/>
                <a:gd name="T32" fmla="*/ 0 w 35"/>
                <a:gd name="T33" fmla="*/ 9 h 121"/>
                <a:gd name="T34" fmla="*/ 0 w 35"/>
                <a:gd name="T35" fmla="*/ 10 h 121"/>
                <a:gd name="T36" fmla="*/ 0 w 35"/>
                <a:gd name="T37" fmla="*/ 28 h 121"/>
                <a:gd name="T38" fmla="*/ 1 w 35"/>
                <a:gd name="T39" fmla="*/ 30 h 121"/>
                <a:gd name="T40" fmla="*/ 2 w 35"/>
                <a:gd name="T41" fmla="*/ 32 h 121"/>
                <a:gd name="T42" fmla="*/ 1 w 35"/>
                <a:gd name="T43" fmla="*/ 30 h 121"/>
                <a:gd name="T44" fmla="*/ 9 w 35"/>
                <a:gd name="T45" fmla="*/ 61 h 121"/>
                <a:gd name="T46" fmla="*/ 20 w 35"/>
                <a:gd name="T47" fmla="*/ 99 h 121"/>
                <a:gd name="T48" fmla="*/ 20 w 35"/>
                <a:gd name="T49" fmla="*/ 100 h 121"/>
                <a:gd name="T50" fmla="*/ 20 w 35"/>
                <a:gd name="T51" fmla="*/ 101 h 121"/>
                <a:gd name="T52" fmla="*/ 27 w 35"/>
                <a:gd name="T53" fmla="*/ 113 h 121"/>
                <a:gd name="T54" fmla="*/ 29 w 35"/>
                <a:gd name="T55" fmla="*/ 115 h 121"/>
                <a:gd name="T56" fmla="*/ 29 w 35"/>
                <a:gd name="T57" fmla="*/ 115 h 121"/>
                <a:gd name="T58" fmla="*/ 28 w 35"/>
                <a:gd name="T59" fmla="*/ 113 h 121"/>
                <a:gd name="T60" fmla="*/ 29 w 35"/>
                <a:gd name="T61" fmla="*/ 113 h 121"/>
                <a:gd name="T62" fmla="*/ 35 w 35"/>
                <a:gd name="T6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 h="121">
                  <a:moveTo>
                    <a:pt x="35" y="121"/>
                  </a:moveTo>
                  <a:cubicBezTo>
                    <a:pt x="32" y="112"/>
                    <a:pt x="21" y="107"/>
                    <a:pt x="23" y="96"/>
                  </a:cubicBezTo>
                  <a:cubicBezTo>
                    <a:pt x="24" y="96"/>
                    <a:pt x="24" y="96"/>
                    <a:pt x="24" y="96"/>
                  </a:cubicBezTo>
                  <a:cubicBezTo>
                    <a:pt x="25" y="96"/>
                    <a:pt x="25" y="96"/>
                    <a:pt x="28" y="99"/>
                  </a:cubicBezTo>
                  <a:cubicBezTo>
                    <a:pt x="27" y="96"/>
                    <a:pt x="26" y="93"/>
                    <a:pt x="25" y="90"/>
                  </a:cubicBezTo>
                  <a:cubicBezTo>
                    <a:pt x="20" y="89"/>
                    <a:pt x="13" y="70"/>
                    <a:pt x="17" y="67"/>
                  </a:cubicBezTo>
                  <a:cubicBezTo>
                    <a:pt x="18" y="66"/>
                    <a:pt x="18" y="66"/>
                    <a:pt x="18" y="66"/>
                  </a:cubicBezTo>
                  <a:cubicBezTo>
                    <a:pt x="18" y="65"/>
                    <a:pt x="18" y="65"/>
                    <a:pt x="16" y="57"/>
                  </a:cubicBezTo>
                  <a:cubicBezTo>
                    <a:pt x="16" y="56"/>
                    <a:pt x="16" y="56"/>
                    <a:pt x="16" y="56"/>
                  </a:cubicBezTo>
                  <a:cubicBezTo>
                    <a:pt x="12" y="61"/>
                    <a:pt x="9" y="47"/>
                    <a:pt x="8" y="44"/>
                  </a:cubicBezTo>
                  <a:cubicBezTo>
                    <a:pt x="8" y="40"/>
                    <a:pt x="8" y="37"/>
                    <a:pt x="8" y="34"/>
                  </a:cubicBezTo>
                  <a:cubicBezTo>
                    <a:pt x="9" y="30"/>
                    <a:pt x="9" y="30"/>
                    <a:pt x="7" y="22"/>
                  </a:cubicBezTo>
                  <a:cubicBezTo>
                    <a:pt x="6" y="27"/>
                    <a:pt x="6" y="27"/>
                    <a:pt x="5" y="27"/>
                  </a:cubicBezTo>
                  <a:cubicBezTo>
                    <a:pt x="2" y="25"/>
                    <a:pt x="2" y="15"/>
                    <a:pt x="2" y="14"/>
                  </a:cubicBezTo>
                  <a:cubicBezTo>
                    <a:pt x="2" y="1"/>
                    <a:pt x="2" y="1"/>
                    <a:pt x="2" y="0"/>
                  </a:cubicBezTo>
                  <a:cubicBezTo>
                    <a:pt x="1" y="4"/>
                    <a:pt x="1" y="7"/>
                    <a:pt x="0" y="11"/>
                  </a:cubicBezTo>
                  <a:cubicBezTo>
                    <a:pt x="0" y="10"/>
                    <a:pt x="0" y="10"/>
                    <a:pt x="0" y="9"/>
                  </a:cubicBezTo>
                  <a:cubicBezTo>
                    <a:pt x="0" y="9"/>
                    <a:pt x="0" y="10"/>
                    <a:pt x="0" y="10"/>
                  </a:cubicBezTo>
                  <a:cubicBezTo>
                    <a:pt x="0" y="19"/>
                    <a:pt x="0" y="24"/>
                    <a:pt x="0" y="28"/>
                  </a:cubicBezTo>
                  <a:cubicBezTo>
                    <a:pt x="0" y="29"/>
                    <a:pt x="1" y="29"/>
                    <a:pt x="1" y="30"/>
                  </a:cubicBezTo>
                  <a:cubicBezTo>
                    <a:pt x="2" y="32"/>
                    <a:pt x="2" y="32"/>
                    <a:pt x="2" y="32"/>
                  </a:cubicBezTo>
                  <a:cubicBezTo>
                    <a:pt x="1" y="30"/>
                    <a:pt x="1" y="30"/>
                    <a:pt x="1" y="30"/>
                  </a:cubicBezTo>
                  <a:cubicBezTo>
                    <a:pt x="2" y="37"/>
                    <a:pt x="6" y="51"/>
                    <a:pt x="9" y="61"/>
                  </a:cubicBezTo>
                  <a:cubicBezTo>
                    <a:pt x="15" y="85"/>
                    <a:pt x="18" y="95"/>
                    <a:pt x="20" y="99"/>
                  </a:cubicBezTo>
                  <a:cubicBezTo>
                    <a:pt x="20" y="100"/>
                    <a:pt x="20" y="100"/>
                    <a:pt x="20" y="100"/>
                  </a:cubicBezTo>
                  <a:cubicBezTo>
                    <a:pt x="20" y="101"/>
                    <a:pt x="20" y="101"/>
                    <a:pt x="20" y="101"/>
                  </a:cubicBezTo>
                  <a:cubicBezTo>
                    <a:pt x="22" y="105"/>
                    <a:pt x="24" y="108"/>
                    <a:pt x="27" y="113"/>
                  </a:cubicBezTo>
                  <a:cubicBezTo>
                    <a:pt x="28" y="114"/>
                    <a:pt x="28" y="115"/>
                    <a:pt x="29" y="115"/>
                  </a:cubicBezTo>
                  <a:cubicBezTo>
                    <a:pt x="29" y="115"/>
                    <a:pt x="29" y="115"/>
                    <a:pt x="29" y="115"/>
                  </a:cubicBezTo>
                  <a:cubicBezTo>
                    <a:pt x="29" y="114"/>
                    <a:pt x="28" y="114"/>
                    <a:pt x="28" y="113"/>
                  </a:cubicBezTo>
                  <a:cubicBezTo>
                    <a:pt x="29" y="113"/>
                    <a:pt x="29" y="113"/>
                    <a:pt x="29" y="113"/>
                  </a:cubicBezTo>
                  <a:cubicBezTo>
                    <a:pt x="30" y="114"/>
                    <a:pt x="33" y="118"/>
                    <a:pt x="35"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4">
              <a:extLst>
                <a:ext uri="{FF2B5EF4-FFF2-40B4-BE49-F238E27FC236}">
                  <a16:creationId xmlns:a16="http://schemas.microsoft.com/office/drawing/2014/main" id="{1C96E464-68ED-4FE2-9D85-8F4EEC0355B7}"/>
                </a:ext>
              </a:extLst>
            </p:cNvPr>
            <p:cNvSpPr>
              <a:spLocks/>
            </p:cNvSpPr>
            <p:nvPr/>
          </p:nvSpPr>
          <p:spPr bwMode="auto">
            <a:xfrm>
              <a:off x="7715250" y="4119563"/>
              <a:ext cx="0" cy="7938"/>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5">
              <a:extLst>
                <a:ext uri="{FF2B5EF4-FFF2-40B4-BE49-F238E27FC236}">
                  <a16:creationId xmlns:a16="http://schemas.microsoft.com/office/drawing/2014/main" id="{9B316B25-EF48-435E-93CF-8B0229728BDF}"/>
                </a:ext>
              </a:extLst>
            </p:cNvPr>
            <p:cNvSpPr>
              <a:spLocks/>
            </p:cNvSpPr>
            <p:nvPr/>
          </p:nvSpPr>
          <p:spPr bwMode="auto">
            <a:xfrm>
              <a:off x="7715250" y="41767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6">
              <a:extLst>
                <a:ext uri="{FF2B5EF4-FFF2-40B4-BE49-F238E27FC236}">
                  <a16:creationId xmlns:a16="http://schemas.microsoft.com/office/drawing/2014/main" id="{EC01209F-2DFF-4D1B-AB08-A190AE458828}"/>
                </a:ext>
              </a:extLst>
            </p:cNvPr>
            <p:cNvSpPr>
              <a:spLocks noEditPoints="1"/>
            </p:cNvSpPr>
            <p:nvPr/>
          </p:nvSpPr>
          <p:spPr bwMode="auto">
            <a:xfrm>
              <a:off x="7729538" y="3722688"/>
              <a:ext cx="325438" cy="438150"/>
            </a:xfrm>
            <a:custGeom>
              <a:avLst/>
              <a:gdLst>
                <a:gd name="T0" fmla="*/ 5 w 126"/>
                <a:gd name="T1" fmla="*/ 123 h 170"/>
                <a:gd name="T2" fmla="*/ 5 w 126"/>
                <a:gd name="T3" fmla="*/ 155 h 170"/>
                <a:gd name="T4" fmla="*/ 10 w 126"/>
                <a:gd name="T5" fmla="*/ 162 h 170"/>
                <a:gd name="T6" fmla="*/ 23 w 126"/>
                <a:gd name="T7" fmla="*/ 147 h 170"/>
                <a:gd name="T8" fmla="*/ 28 w 126"/>
                <a:gd name="T9" fmla="*/ 170 h 170"/>
                <a:gd name="T10" fmla="*/ 39 w 126"/>
                <a:gd name="T11" fmla="*/ 168 h 170"/>
                <a:gd name="T12" fmla="*/ 57 w 126"/>
                <a:gd name="T13" fmla="*/ 141 h 170"/>
                <a:gd name="T14" fmla="*/ 65 w 126"/>
                <a:gd name="T15" fmla="*/ 155 h 170"/>
                <a:gd name="T16" fmla="*/ 77 w 126"/>
                <a:gd name="T17" fmla="*/ 145 h 170"/>
                <a:gd name="T18" fmla="*/ 88 w 126"/>
                <a:gd name="T19" fmla="*/ 110 h 170"/>
                <a:gd name="T20" fmla="*/ 102 w 126"/>
                <a:gd name="T21" fmla="*/ 116 h 170"/>
                <a:gd name="T22" fmla="*/ 111 w 126"/>
                <a:gd name="T23" fmla="*/ 101 h 170"/>
                <a:gd name="T24" fmla="*/ 104 w 126"/>
                <a:gd name="T25" fmla="*/ 74 h 170"/>
                <a:gd name="T26" fmla="*/ 124 w 126"/>
                <a:gd name="T27" fmla="*/ 68 h 170"/>
                <a:gd name="T28" fmla="*/ 126 w 126"/>
                <a:gd name="T29" fmla="*/ 56 h 170"/>
                <a:gd name="T30" fmla="*/ 126 w 126"/>
                <a:gd name="T31" fmla="*/ 54 h 170"/>
                <a:gd name="T32" fmla="*/ 110 w 126"/>
                <a:gd name="T33" fmla="*/ 39 h 170"/>
                <a:gd name="T34" fmla="*/ 124 w 126"/>
                <a:gd name="T35" fmla="*/ 28 h 170"/>
                <a:gd name="T36" fmla="*/ 121 w 126"/>
                <a:gd name="T37" fmla="*/ 19 h 170"/>
                <a:gd name="T38" fmla="*/ 101 w 126"/>
                <a:gd name="T39" fmla="*/ 19 h 170"/>
                <a:gd name="T40" fmla="*/ 111 w 126"/>
                <a:gd name="T41" fmla="*/ 6 h 170"/>
                <a:gd name="T42" fmla="*/ 107 w 126"/>
                <a:gd name="T43" fmla="*/ 2 h 170"/>
                <a:gd name="T44" fmla="*/ 87 w 126"/>
                <a:gd name="T45" fmla="*/ 10 h 170"/>
                <a:gd name="T46" fmla="*/ 95 w 126"/>
                <a:gd name="T47" fmla="*/ 0 h 170"/>
                <a:gd name="T48" fmla="*/ 90 w 126"/>
                <a:gd name="T49" fmla="*/ 2 h 170"/>
                <a:gd name="T50" fmla="*/ 76 w 126"/>
                <a:gd name="T51" fmla="*/ 13 h 170"/>
                <a:gd name="T52" fmla="*/ 76 w 126"/>
                <a:gd name="T53" fmla="*/ 13 h 170"/>
                <a:gd name="T54" fmla="*/ 70 w 126"/>
                <a:gd name="T55" fmla="*/ 15 h 170"/>
                <a:gd name="T56" fmla="*/ 76 w 126"/>
                <a:gd name="T57" fmla="*/ 8 h 170"/>
                <a:gd name="T58" fmla="*/ 45 w 126"/>
                <a:gd name="T59" fmla="*/ 35 h 170"/>
                <a:gd name="T60" fmla="*/ 47 w 126"/>
                <a:gd name="T61" fmla="*/ 32 h 170"/>
                <a:gd name="T62" fmla="*/ 37 w 126"/>
                <a:gd name="T63" fmla="*/ 43 h 170"/>
                <a:gd name="T64" fmla="*/ 37 w 126"/>
                <a:gd name="T65" fmla="*/ 44 h 170"/>
                <a:gd name="T66" fmla="*/ 11 w 126"/>
                <a:gd name="T67" fmla="*/ 85 h 170"/>
                <a:gd name="T68" fmla="*/ 12 w 126"/>
                <a:gd name="T69" fmla="*/ 84 h 170"/>
                <a:gd name="T70" fmla="*/ 2 w 126"/>
                <a:gd name="T71" fmla="*/ 116 h 170"/>
                <a:gd name="T72" fmla="*/ 0 w 126"/>
                <a:gd name="T73" fmla="*/ 131 h 170"/>
                <a:gd name="T74" fmla="*/ 5 w 126"/>
                <a:gd name="T75" fmla="*/ 123 h 170"/>
                <a:gd name="T76" fmla="*/ 24 w 126"/>
                <a:gd name="T77" fmla="*/ 73 h 170"/>
                <a:gd name="T78" fmla="*/ 84 w 126"/>
                <a:gd name="T79" fmla="*/ 38 h 170"/>
                <a:gd name="T80" fmla="*/ 85 w 126"/>
                <a:gd name="T81" fmla="*/ 61 h 170"/>
                <a:gd name="T82" fmla="*/ 40 w 126"/>
                <a:gd name="T83" fmla="*/ 118 h 170"/>
                <a:gd name="T84" fmla="*/ 24 w 126"/>
                <a:gd name="T85"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170">
                  <a:moveTo>
                    <a:pt x="5" y="123"/>
                  </a:moveTo>
                  <a:cubicBezTo>
                    <a:pt x="11" y="129"/>
                    <a:pt x="6" y="150"/>
                    <a:pt x="5" y="155"/>
                  </a:cubicBezTo>
                  <a:cubicBezTo>
                    <a:pt x="6" y="158"/>
                    <a:pt x="8" y="160"/>
                    <a:pt x="10" y="162"/>
                  </a:cubicBezTo>
                  <a:cubicBezTo>
                    <a:pt x="11" y="144"/>
                    <a:pt x="20" y="144"/>
                    <a:pt x="23" y="147"/>
                  </a:cubicBezTo>
                  <a:cubicBezTo>
                    <a:pt x="29" y="153"/>
                    <a:pt x="29" y="164"/>
                    <a:pt x="28" y="170"/>
                  </a:cubicBezTo>
                  <a:cubicBezTo>
                    <a:pt x="32" y="170"/>
                    <a:pt x="33" y="169"/>
                    <a:pt x="39" y="168"/>
                  </a:cubicBezTo>
                  <a:cubicBezTo>
                    <a:pt x="34" y="149"/>
                    <a:pt x="46" y="134"/>
                    <a:pt x="57" y="141"/>
                  </a:cubicBezTo>
                  <a:cubicBezTo>
                    <a:pt x="58" y="141"/>
                    <a:pt x="63" y="145"/>
                    <a:pt x="65" y="155"/>
                  </a:cubicBezTo>
                  <a:cubicBezTo>
                    <a:pt x="70" y="151"/>
                    <a:pt x="73" y="149"/>
                    <a:pt x="77" y="145"/>
                  </a:cubicBezTo>
                  <a:cubicBezTo>
                    <a:pt x="64" y="134"/>
                    <a:pt x="74" y="112"/>
                    <a:pt x="88" y="110"/>
                  </a:cubicBezTo>
                  <a:cubicBezTo>
                    <a:pt x="90" y="110"/>
                    <a:pt x="96" y="109"/>
                    <a:pt x="102" y="116"/>
                  </a:cubicBezTo>
                  <a:cubicBezTo>
                    <a:pt x="106" y="110"/>
                    <a:pt x="108" y="107"/>
                    <a:pt x="111" y="101"/>
                  </a:cubicBezTo>
                  <a:cubicBezTo>
                    <a:pt x="99" y="102"/>
                    <a:pt x="93" y="85"/>
                    <a:pt x="104" y="74"/>
                  </a:cubicBezTo>
                  <a:cubicBezTo>
                    <a:pt x="108" y="70"/>
                    <a:pt x="117" y="66"/>
                    <a:pt x="124" y="68"/>
                  </a:cubicBezTo>
                  <a:cubicBezTo>
                    <a:pt x="125" y="66"/>
                    <a:pt x="125" y="61"/>
                    <a:pt x="126" y="56"/>
                  </a:cubicBezTo>
                  <a:cubicBezTo>
                    <a:pt x="126" y="54"/>
                    <a:pt x="126" y="54"/>
                    <a:pt x="126" y="54"/>
                  </a:cubicBezTo>
                  <a:cubicBezTo>
                    <a:pt x="108" y="60"/>
                    <a:pt x="106" y="46"/>
                    <a:pt x="110" y="39"/>
                  </a:cubicBezTo>
                  <a:cubicBezTo>
                    <a:pt x="110" y="38"/>
                    <a:pt x="114" y="30"/>
                    <a:pt x="124" y="28"/>
                  </a:cubicBezTo>
                  <a:cubicBezTo>
                    <a:pt x="123" y="25"/>
                    <a:pt x="123" y="25"/>
                    <a:pt x="121" y="19"/>
                  </a:cubicBezTo>
                  <a:cubicBezTo>
                    <a:pt x="112" y="27"/>
                    <a:pt x="101" y="26"/>
                    <a:pt x="101" y="19"/>
                  </a:cubicBezTo>
                  <a:cubicBezTo>
                    <a:pt x="101" y="12"/>
                    <a:pt x="108" y="7"/>
                    <a:pt x="111" y="6"/>
                  </a:cubicBezTo>
                  <a:cubicBezTo>
                    <a:pt x="110" y="4"/>
                    <a:pt x="108" y="3"/>
                    <a:pt x="107" y="2"/>
                  </a:cubicBezTo>
                  <a:cubicBezTo>
                    <a:pt x="95" y="14"/>
                    <a:pt x="87" y="14"/>
                    <a:pt x="87" y="10"/>
                  </a:cubicBezTo>
                  <a:cubicBezTo>
                    <a:pt x="87" y="9"/>
                    <a:pt x="88" y="6"/>
                    <a:pt x="95" y="0"/>
                  </a:cubicBezTo>
                  <a:cubicBezTo>
                    <a:pt x="91" y="1"/>
                    <a:pt x="90" y="1"/>
                    <a:pt x="90" y="2"/>
                  </a:cubicBezTo>
                  <a:cubicBezTo>
                    <a:pt x="82" y="9"/>
                    <a:pt x="79" y="11"/>
                    <a:pt x="76" y="13"/>
                  </a:cubicBezTo>
                  <a:cubicBezTo>
                    <a:pt x="76" y="13"/>
                    <a:pt x="76" y="13"/>
                    <a:pt x="76" y="13"/>
                  </a:cubicBezTo>
                  <a:cubicBezTo>
                    <a:pt x="72" y="16"/>
                    <a:pt x="71" y="16"/>
                    <a:pt x="70" y="15"/>
                  </a:cubicBezTo>
                  <a:cubicBezTo>
                    <a:pt x="70" y="14"/>
                    <a:pt x="70" y="13"/>
                    <a:pt x="76" y="8"/>
                  </a:cubicBezTo>
                  <a:cubicBezTo>
                    <a:pt x="64" y="15"/>
                    <a:pt x="57" y="29"/>
                    <a:pt x="45" y="35"/>
                  </a:cubicBezTo>
                  <a:cubicBezTo>
                    <a:pt x="45" y="34"/>
                    <a:pt x="45" y="34"/>
                    <a:pt x="47" y="32"/>
                  </a:cubicBezTo>
                  <a:cubicBezTo>
                    <a:pt x="47" y="32"/>
                    <a:pt x="39" y="39"/>
                    <a:pt x="37" y="43"/>
                  </a:cubicBezTo>
                  <a:cubicBezTo>
                    <a:pt x="37" y="44"/>
                    <a:pt x="37" y="44"/>
                    <a:pt x="37" y="44"/>
                  </a:cubicBezTo>
                  <a:cubicBezTo>
                    <a:pt x="28" y="58"/>
                    <a:pt x="18" y="70"/>
                    <a:pt x="11" y="85"/>
                  </a:cubicBezTo>
                  <a:cubicBezTo>
                    <a:pt x="11" y="84"/>
                    <a:pt x="12" y="84"/>
                    <a:pt x="12" y="84"/>
                  </a:cubicBezTo>
                  <a:cubicBezTo>
                    <a:pt x="13" y="88"/>
                    <a:pt x="4" y="113"/>
                    <a:pt x="2" y="116"/>
                  </a:cubicBezTo>
                  <a:cubicBezTo>
                    <a:pt x="0" y="118"/>
                    <a:pt x="0" y="131"/>
                    <a:pt x="0" y="131"/>
                  </a:cubicBezTo>
                  <a:cubicBezTo>
                    <a:pt x="2" y="123"/>
                    <a:pt x="4" y="123"/>
                    <a:pt x="5" y="123"/>
                  </a:cubicBezTo>
                  <a:close/>
                  <a:moveTo>
                    <a:pt x="24" y="73"/>
                  </a:moveTo>
                  <a:cubicBezTo>
                    <a:pt x="39" y="41"/>
                    <a:pt x="76" y="11"/>
                    <a:pt x="84" y="38"/>
                  </a:cubicBezTo>
                  <a:cubicBezTo>
                    <a:pt x="86" y="44"/>
                    <a:pt x="88" y="49"/>
                    <a:pt x="85" y="61"/>
                  </a:cubicBezTo>
                  <a:cubicBezTo>
                    <a:pt x="80" y="84"/>
                    <a:pt x="59" y="111"/>
                    <a:pt x="40" y="118"/>
                  </a:cubicBezTo>
                  <a:cubicBezTo>
                    <a:pt x="20" y="126"/>
                    <a:pt x="8" y="106"/>
                    <a:pt x="24"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7">
              <a:extLst>
                <a:ext uri="{FF2B5EF4-FFF2-40B4-BE49-F238E27FC236}">
                  <a16:creationId xmlns:a16="http://schemas.microsoft.com/office/drawing/2014/main" id="{05474017-FEDA-4F82-84EC-1CD70B9C8B20}"/>
                </a:ext>
              </a:extLst>
            </p:cNvPr>
            <p:cNvSpPr>
              <a:spLocks noEditPoints="1"/>
            </p:cNvSpPr>
            <p:nvPr/>
          </p:nvSpPr>
          <p:spPr bwMode="auto">
            <a:xfrm>
              <a:off x="7789863" y="4279901"/>
              <a:ext cx="142875" cy="190500"/>
            </a:xfrm>
            <a:custGeom>
              <a:avLst/>
              <a:gdLst>
                <a:gd name="T0" fmla="*/ 20 w 56"/>
                <a:gd name="T1" fmla="*/ 55 h 74"/>
                <a:gd name="T2" fmla="*/ 20 w 56"/>
                <a:gd name="T3" fmla="*/ 58 h 74"/>
                <a:gd name="T4" fmla="*/ 24 w 56"/>
                <a:gd name="T5" fmla="*/ 62 h 74"/>
                <a:gd name="T6" fmla="*/ 26 w 56"/>
                <a:gd name="T7" fmla="*/ 60 h 74"/>
                <a:gd name="T8" fmla="*/ 34 w 56"/>
                <a:gd name="T9" fmla="*/ 69 h 74"/>
                <a:gd name="T10" fmla="*/ 39 w 56"/>
                <a:gd name="T11" fmla="*/ 72 h 74"/>
                <a:gd name="T12" fmla="*/ 39 w 56"/>
                <a:gd name="T13" fmla="*/ 66 h 74"/>
                <a:gd name="T14" fmla="*/ 47 w 56"/>
                <a:gd name="T15" fmla="*/ 74 h 74"/>
                <a:gd name="T16" fmla="*/ 50 w 56"/>
                <a:gd name="T17" fmla="*/ 73 h 74"/>
                <a:gd name="T18" fmla="*/ 46 w 56"/>
                <a:gd name="T19" fmla="*/ 65 h 74"/>
                <a:gd name="T20" fmla="*/ 52 w 56"/>
                <a:gd name="T21" fmla="*/ 67 h 74"/>
                <a:gd name="T22" fmla="*/ 55 w 56"/>
                <a:gd name="T23" fmla="*/ 69 h 74"/>
                <a:gd name="T24" fmla="*/ 56 w 56"/>
                <a:gd name="T25" fmla="*/ 66 h 74"/>
                <a:gd name="T26" fmla="*/ 50 w 56"/>
                <a:gd name="T27" fmla="*/ 55 h 74"/>
                <a:gd name="T28" fmla="*/ 56 w 56"/>
                <a:gd name="T29" fmla="*/ 57 h 74"/>
                <a:gd name="T30" fmla="*/ 55 w 56"/>
                <a:gd name="T31" fmla="*/ 51 h 74"/>
                <a:gd name="T32" fmla="*/ 47 w 56"/>
                <a:gd name="T33" fmla="*/ 39 h 74"/>
                <a:gd name="T34" fmla="*/ 50 w 56"/>
                <a:gd name="T35" fmla="*/ 38 h 74"/>
                <a:gd name="T36" fmla="*/ 48 w 56"/>
                <a:gd name="T37" fmla="*/ 33 h 74"/>
                <a:gd name="T38" fmla="*/ 47 w 56"/>
                <a:gd name="T39" fmla="*/ 33 h 74"/>
                <a:gd name="T40" fmla="*/ 37 w 56"/>
                <a:gd name="T41" fmla="*/ 22 h 74"/>
                <a:gd name="T42" fmla="*/ 39 w 56"/>
                <a:gd name="T43" fmla="*/ 19 h 74"/>
                <a:gd name="T44" fmla="*/ 35 w 56"/>
                <a:gd name="T45" fmla="*/ 14 h 74"/>
                <a:gd name="T46" fmla="*/ 26 w 56"/>
                <a:gd name="T47" fmla="*/ 14 h 74"/>
                <a:gd name="T48" fmla="*/ 24 w 56"/>
                <a:gd name="T49" fmla="*/ 5 h 74"/>
                <a:gd name="T50" fmla="*/ 20 w 56"/>
                <a:gd name="T51" fmla="*/ 2 h 74"/>
                <a:gd name="T52" fmla="*/ 15 w 56"/>
                <a:gd name="T53" fmla="*/ 8 h 74"/>
                <a:gd name="T54" fmla="*/ 10 w 56"/>
                <a:gd name="T55" fmla="*/ 0 h 74"/>
                <a:gd name="T56" fmla="*/ 7 w 56"/>
                <a:gd name="T57" fmla="*/ 1 h 74"/>
                <a:gd name="T58" fmla="*/ 7 w 56"/>
                <a:gd name="T59" fmla="*/ 1 h 74"/>
                <a:gd name="T60" fmla="*/ 8 w 56"/>
                <a:gd name="T61" fmla="*/ 9 h 74"/>
                <a:gd name="T62" fmla="*/ 8 w 56"/>
                <a:gd name="T63" fmla="*/ 9 h 74"/>
                <a:gd name="T64" fmla="*/ 1 w 56"/>
                <a:gd name="T65" fmla="*/ 6 h 74"/>
                <a:gd name="T66" fmla="*/ 1 w 56"/>
                <a:gd name="T67" fmla="*/ 6 h 74"/>
                <a:gd name="T68" fmla="*/ 0 w 56"/>
                <a:gd name="T69" fmla="*/ 10 h 74"/>
                <a:gd name="T70" fmla="*/ 3 w 56"/>
                <a:gd name="T71" fmla="*/ 23 h 74"/>
                <a:gd name="T72" fmla="*/ 0 w 56"/>
                <a:gd name="T73" fmla="*/ 21 h 74"/>
                <a:gd name="T74" fmla="*/ 1 w 56"/>
                <a:gd name="T75" fmla="*/ 26 h 74"/>
                <a:gd name="T76" fmla="*/ 3 w 56"/>
                <a:gd name="T77" fmla="*/ 27 h 74"/>
                <a:gd name="T78" fmla="*/ 3 w 56"/>
                <a:gd name="T79" fmla="*/ 28 h 74"/>
                <a:gd name="T80" fmla="*/ 8 w 56"/>
                <a:gd name="T81" fmla="*/ 40 h 74"/>
                <a:gd name="T82" fmla="*/ 7 w 56"/>
                <a:gd name="T83" fmla="*/ 40 h 74"/>
                <a:gd name="T84" fmla="*/ 10 w 56"/>
                <a:gd name="T85" fmla="*/ 46 h 74"/>
                <a:gd name="T86" fmla="*/ 20 w 56"/>
                <a:gd name="T87" fmla="*/ 55 h 74"/>
                <a:gd name="T88" fmla="*/ 11 w 56"/>
                <a:gd name="T89" fmla="*/ 23 h 74"/>
                <a:gd name="T90" fmla="*/ 36 w 56"/>
                <a:gd name="T91" fmla="*/ 36 h 74"/>
                <a:gd name="T92" fmla="*/ 38 w 56"/>
                <a:gd name="T93" fmla="*/ 58 h 74"/>
                <a:gd name="T94" fmla="*/ 11 w 56"/>
                <a:gd name="T95" fmla="*/ 2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74">
                  <a:moveTo>
                    <a:pt x="20" y="55"/>
                  </a:moveTo>
                  <a:cubicBezTo>
                    <a:pt x="20" y="57"/>
                    <a:pt x="20" y="57"/>
                    <a:pt x="20" y="58"/>
                  </a:cubicBezTo>
                  <a:cubicBezTo>
                    <a:pt x="21" y="60"/>
                    <a:pt x="23" y="61"/>
                    <a:pt x="24" y="62"/>
                  </a:cubicBezTo>
                  <a:cubicBezTo>
                    <a:pt x="23" y="60"/>
                    <a:pt x="24" y="59"/>
                    <a:pt x="26" y="60"/>
                  </a:cubicBezTo>
                  <a:cubicBezTo>
                    <a:pt x="31" y="62"/>
                    <a:pt x="34" y="68"/>
                    <a:pt x="34" y="69"/>
                  </a:cubicBezTo>
                  <a:cubicBezTo>
                    <a:pt x="35" y="70"/>
                    <a:pt x="35" y="70"/>
                    <a:pt x="39" y="72"/>
                  </a:cubicBezTo>
                  <a:cubicBezTo>
                    <a:pt x="35" y="67"/>
                    <a:pt x="38" y="66"/>
                    <a:pt x="39" y="66"/>
                  </a:cubicBezTo>
                  <a:cubicBezTo>
                    <a:pt x="39" y="66"/>
                    <a:pt x="44" y="68"/>
                    <a:pt x="47" y="74"/>
                  </a:cubicBezTo>
                  <a:cubicBezTo>
                    <a:pt x="48" y="74"/>
                    <a:pt x="49" y="74"/>
                    <a:pt x="50" y="73"/>
                  </a:cubicBezTo>
                  <a:cubicBezTo>
                    <a:pt x="50" y="70"/>
                    <a:pt x="45" y="69"/>
                    <a:pt x="46" y="65"/>
                  </a:cubicBezTo>
                  <a:cubicBezTo>
                    <a:pt x="46" y="65"/>
                    <a:pt x="47" y="63"/>
                    <a:pt x="52" y="67"/>
                  </a:cubicBezTo>
                  <a:cubicBezTo>
                    <a:pt x="53" y="68"/>
                    <a:pt x="54" y="68"/>
                    <a:pt x="55" y="69"/>
                  </a:cubicBezTo>
                  <a:cubicBezTo>
                    <a:pt x="55" y="68"/>
                    <a:pt x="55" y="67"/>
                    <a:pt x="56" y="66"/>
                  </a:cubicBezTo>
                  <a:cubicBezTo>
                    <a:pt x="49" y="62"/>
                    <a:pt x="47" y="55"/>
                    <a:pt x="50" y="55"/>
                  </a:cubicBezTo>
                  <a:cubicBezTo>
                    <a:pt x="51" y="55"/>
                    <a:pt x="52" y="54"/>
                    <a:pt x="56" y="57"/>
                  </a:cubicBezTo>
                  <a:cubicBezTo>
                    <a:pt x="55" y="55"/>
                    <a:pt x="55" y="53"/>
                    <a:pt x="55" y="51"/>
                  </a:cubicBezTo>
                  <a:cubicBezTo>
                    <a:pt x="50" y="51"/>
                    <a:pt x="44" y="43"/>
                    <a:pt x="47" y="39"/>
                  </a:cubicBezTo>
                  <a:cubicBezTo>
                    <a:pt x="48" y="38"/>
                    <a:pt x="49" y="38"/>
                    <a:pt x="50" y="38"/>
                  </a:cubicBezTo>
                  <a:cubicBezTo>
                    <a:pt x="50" y="37"/>
                    <a:pt x="50" y="37"/>
                    <a:pt x="48" y="33"/>
                  </a:cubicBezTo>
                  <a:cubicBezTo>
                    <a:pt x="47" y="33"/>
                    <a:pt x="47" y="33"/>
                    <a:pt x="47" y="33"/>
                  </a:cubicBezTo>
                  <a:cubicBezTo>
                    <a:pt x="42" y="36"/>
                    <a:pt x="36" y="26"/>
                    <a:pt x="37" y="22"/>
                  </a:cubicBezTo>
                  <a:cubicBezTo>
                    <a:pt x="38" y="20"/>
                    <a:pt x="39" y="20"/>
                    <a:pt x="39" y="19"/>
                  </a:cubicBezTo>
                  <a:cubicBezTo>
                    <a:pt x="38" y="18"/>
                    <a:pt x="36" y="16"/>
                    <a:pt x="35" y="14"/>
                  </a:cubicBezTo>
                  <a:cubicBezTo>
                    <a:pt x="34" y="19"/>
                    <a:pt x="29" y="18"/>
                    <a:pt x="26" y="14"/>
                  </a:cubicBezTo>
                  <a:cubicBezTo>
                    <a:pt x="23" y="9"/>
                    <a:pt x="24" y="6"/>
                    <a:pt x="24" y="5"/>
                  </a:cubicBezTo>
                  <a:cubicBezTo>
                    <a:pt x="22" y="3"/>
                    <a:pt x="21" y="3"/>
                    <a:pt x="20" y="2"/>
                  </a:cubicBezTo>
                  <a:cubicBezTo>
                    <a:pt x="21" y="12"/>
                    <a:pt x="15" y="8"/>
                    <a:pt x="15" y="8"/>
                  </a:cubicBezTo>
                  <a:cubicBezTo>
                    <a:pt x="11" y="6"/>
                    <a:pt x="10" y="2"/>
                    <a:pt x="10" y="0"/>
                  </a:cubicBezTo>
                  <a:cubicBezTo>
                    <a:pt x="9" y="0"/>
                    <a:pt x="8" y="0"/>
                    <a:pt x="7" y="1"/>
                  </a:cubicBezTo>
                  <a:cubicBezTo>
                    <a:pt x="7" y="1"/>
                    <a:pt x="7" y="1"/>
                    <a:pt x="7" y="1"/>
                  </a:cubicBezTo>
                  <a:cubicBezTo>
                    <a:pt x="8" y="3"/>
                    <a:pt x="9" y="6"/>
                    <a:pt x="8" y="9"/>
                  </a:cubicBezTo>
                  <a:cubicBezTo>
                    <a:pt x="8" y="9"/>
                    <a:pt x="8" y="9"/>
                    <a:pt x="8" y="9"/>
                  </a:cubicBezTo>
                  <a:cubicBezTo>
                    <a:pt x="7" y="13"/>
                    <a:pt x="4" y="11"/>
                    <a:pt x="1" y="6"/>
                  </a:cubicBezTo>
                  <a:cubicBezTo>
                    <a:pt x="1" y="6"/>
                    <a:pt x="1" y="6"/>
                    <a:pt x="1" y="6"/>
                  </a:cubicBezTo>
                  <a:cubicBezTo>
                    <a:pt x="0" y="7"/>
                    <a:pt x="0" y="8"/>
                    <a:pt x="0" y="10"/>
                  </a:cubicBezTo>
                  <a:cubicBezTo>
                    <a:pt x="5" y="15"/>
                    <a:pt x="5" y="23"/>
                    <a:pt x="3" y="23"/>
                  </a:cubicBezTo>
                  <a:cubicBezTo>
                    <a:pt x="2" y="23"/>
                    <a:pt x="2" y="23"/>
                    <a:pt x="0" y="21"/>
                  </a:cubicBezTo>
                  <a:cubicBezTo>
                    <a:pt x="0" y="23"/>
                    <a:pt x="0" y="24"/>
                    <a:pt x="1" y="26"/>
                  </a:cubicBezTo>
                  <a:cubicBezTo>
                    <a:pt x="2" y="27"/>
                    <a:pt x="2" y="27"/>
                    <a:pt x="3" y="27"/>
                  </a:cubicBezTo>
                  <a:cubicBezTo>
                    <a:pt x="3" y="28"/>
                    <a:pt x="3" y="28"/>
                    <a:pt x="3" y="28"/>
                  </a:cubicBezTo>
                  <a:cubicBezTo>
                    <a:pt x="7" y="31"/>
                    <a:pt x="10" y="40"/>
                    <a:pt x="8" y="40"/>
                  </a:cubicBezTo>
                  <a:cubicBezTo>
                    <a:pt x="7" y="40"/>
                    <a:pt x="7" y="40"/>
                    <a:pt x="7" y="40"/>
                  </a:cubicBezTo>
                  <a:cubicBezTo>
                    <a:pt x="8" y="43"/>
                    <a:pt x="9" y="44"/>
                    <a:pt x="10" y="46"/>
                  </a:cubicBezTo>
                  <a:cubicBezTo>
                    <a:pt x="11" y="44"/>
                    <a:pt x="18" y="50"/>
                    <a:pt x="20" y="55"/>
                  </a:cubicBezTo>
                  <a:close/>
                  <a:moveTo>
                    <a:pt x="11" y="23"/>
                  </a:moveTo>
                  <a:cubicBezTo>
                    <a:pt x="14" y="13"/>
                    <a:pt x="28" y="22"/>
                    <a:pt x="36" y="36"/>
                  </a:cubicBezTo>
                  <a:cubicBezTo>
                    <a:pt x="41" y="44"/>
                    <a:pt x="43" y="55"/>
                    <a:pt x="38" y="58"/>
                  </a:cubicBezTo>
                  <a:cubicBezTo>
                    <a:pt x="30" y="62"/>
                    <a:pt x="7" y="38"/>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8">
              <a:extLst>
                <a:ext uri="{FF2B5EF4-FFF2-40B4-BE49-F238E27FC236}">
                  <a16:creationId xmlns:a16="http://schemas.microsoft.com/office/drawing/2014/main" id="{6DB02B43-38C7-435B-9C5F-039385E8C98B}"/>
                </a:ext>
              </a:extLst>
            </p:cNvPr>
            <p:cNvSpPr>
              <a:spLocks noEditPoints="1"/>
            </p:cNvSpPr>
            <p:nvPr/>
          </p:nvSpPr>
          <p:spPr bwMode="auto">
            <a:xfrm>
              <a:off x="8489950" y="3867151"/>
              <a:ext cx="136525" cy="177800"/>
            </a:xfrm>
            <a:custGeom>
              <a:avLst/>
              <a:gdLst>
                <a:gd name="T0" fmla="*/ 36 w 53"/>
                <a:gd name="T1" fmla="*/ 16 h 69"/>
                <a:gd name="T2" fmla="*/ 36 w 53"/>
                <a:gd name="T3" fmla="*/ 11 h 69"/>
                <a:gd name="T4" fmla="*/ 32 w 53"/>
                <a:gd name="T5" fmla="*/ 7 h 69"/>
                <a:gd name="T6" fmla="*/ 28 w 53"/>
                <a:gd name="T7" fmla="*/ 9 h 69"/>
                <a:gd name="T8" fmla="*/ 23 w 53"/>
                <a:gd name="T9" fmla="*/ 1 h 69"/>
                <a:gd name="T10" fmla="*/ 19 w 53"/>
                <a:gd name="T11" fmla="*/ 0 h 69"/>
                <a:gd name="T12" fmla="*/ 19 w 53"/>
                <a:gd name="T13" fmla="*/ 0 h 69"/>
                <a:gd name="T14" fmla="*/ 19 w 53"/>
                <a:gd name="T15" fmla="*/ 6 h 69"/>
                <a:gd name="T16" fmla="*/ 19 w 53"/>
                <a:gd name="T17" fmla="*/ 6 h 69"/>
                <a:gd name="T18" fmla="*/ 11 w 53"/>
                <a:gd name="T19" fmla="*/ 0 h 69"/>
                <a:gd name="T20" fmla="*/ 7 w 53"/>
                <a:gd name="T21" fmla="*/ 1 h 69"/>
                <a:gd name="T22" fmla="*/ 10 w 53"/>
                <a:gd name="T23" fmla="*/ 4 h 69"/>
                <a:gd name="T24" fmla="*/ 10 w 53"/>
                <a:gd name="T25" fmla="*/ 5 h 69"/>
                <a:gd name="T26" fmla="*/ 6 w 53"/>
                <a:gd name="T27" fmla="*/ 10 h 69"/>
                <a:gd name="T28" fmla="*/ 2 w 53"/>
                <a:gd name="T29" fmla="*/ 7 h 69"/>
                <a:gd name="T30" fmla="*/ 1 w 53"/>
                <a:gd name="T31" fmla="*/ 11 h 69"/>
                <a:gd name="T32" fmla="*/ 4 w 53"/>
                <a:gd name="T33" fmla="*/ 13 h 69"/>
                <a:gd name="T34" fmla="*/ 4 w 53"/>
                <a:gd name="T35" fmla="*/ 13 h 69"/>
                <a:gd name="T36" fmla="*/ 3 w 53"/>
                <a:gd name="T37" fmla="*/ 23 h 69"/>
                <a:gd name="T38" fmla="*/ 0 w 53"/>
                <a:gd name="T39" fmla="*/ 22 h 69"/>
                <a:gd name="T40" fmla="*/ 1 w 53"/>
                <a:gd name="T41" fmla="*/ 27 h 69"/>
                <a:gd name="T42" fmla="*/ 8 w 53"/>
                <a:gd name="T43" fmla="*/ 38 h 69"/>
                <a:gd name="T44" fmla="*/ 5 w 53"/>
                <a:gd name="T45" fmla="*/ 40 h 69"/>
                <a:gd name="T46" fmla="*/ 8 w 53"/>
                <a:gd name="T47" fmla="*/ 46 h 69"/>
                <a:gd name="T48" fmla="*/ 17 w 53"/>
                <a:gd name="T49" fmla="*/ 52 h 69"/>
                <a:gd name="T50" fmla="*/ 16 w 53"/>
                <a:gd name="T51" fmla="*/ 57 h 69"/>
                <a:gd name="T52" fmla="*/ 20 w 53"/>
                <a:gd name="T53" fmla="*/ 61 h 69"/>
                <a:gd name="T54" fmla="*/ 27 w 53"/>
                <a:gd name="T55" fmla="*/ 59 h 69"/>
                <a:gd name="T56" fmla="*/ 29 w 53"/>
                <a:gd name="T57" fmla="*/ 68 h 69"/>
                <a:gd name="T58" fmla="*/ 34 w 53"/>
                <a:gd name="T59" fmla="*/ 69 h 69"/>
                <a:gd name="T60" fmla="*/ 38 w 53"/>
                <a:gd name="T61" fmla="*/ 62 h 69"/>
                <a:gd name="T62" fmla="*/ 42 w 53"/>
                <a:gd name="T63" fmla="*/ 69 h 69"/>
                <a:gd name="T64" fmla="*/ 46 w 53"/>
                <a:gd name="T65" fmla="*/ 68 h 69"/>
                <a:gd name="T66" fmla="*/ 47 w 53"/>
                <a:gd name="T67" fmla="*/ 56 h 69"/>
                <a:gd name="T68" fmla="*/ 51 w 53"/>
                <a:gd name="T69" fmla="*/ 61 h 69"/>
                <a:gd name="T70" fmla="*/ 52 w 53"/>
                <a:gd name="T71" fmla="*/ 56 h 69"/>
                <a:gd name="T72" fmla="*/ 50 w 53"/>
                <a:gd name="T73" fmla="*/ 44 h 69"/>
                <a:gd name="T74" fmla="*/ 52 w 53"/>
                <a:gd name="T75" fmla="*/ 45 h 69"/>
                <a:gd name="T76" fmla="*/ 52 w 53"/>
                <a:gd name="T77" fmla="*/ 40 h 69"/>
                <a:gd name="T78" fmla="*/ 52 w 53"/>
                <a:gd name="T79" fmla="*/ 40 h 69"/>
                <a:gd name="T80" fmla="*/ 46 w 53"/>
                <a:gd name="T81" fmla="*/ 27 h 69"/>
                <a:gd name="T82" fmla="*/ 47 w 53"/>
                <a:gd name="T83" fmla="*/ 27 h 69"/>
                <a:gd name="T84" fmla="*/ 44 w 53"/>
                <a:gd name="T85" fmla="*/ 21 h 69"/>
                <a:gd name="T86" fmla="*/ 36 w 53"/>
                <a:gd name="T87" fmla="*/ 16 h 69"/>
                <a:gd name="T88" fmla="*/ 33 w 53"/>
                <a:gd name="T89" fmla="*/ 52 h 69"/>
                <a:gd name="T90" fmla="*/ 18 w 53"/>
                <a:gd name="T91" fmla="*/ 16 h 69"/>
                <a:gd name="T92" fmla="*/ 42 w 53"/>
                <a:gd name="T93" fmla="*/ 36 h 69"/>
                <a:gd name="T94" fmla="*/ 33 w 53"/>
                <a:gd name="T95" fmla="*/ 5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 h="69">
                  <a:moveTo>
                    <a:pt x="36" y="16"/>
                  </a:moveTo>
                  <a:cubicBezTo>
                    <a:pt x="35" y="13"/>
                    <a:pt x="36" y="11"/>
                    <a:pt x="36" y="11"/>
                  </a:cubicBezTo>
                  <a:cubicBezTo>
                    <a:pt x="34" y="9"/>
                    <a:pt x="33" y="8"/>
                    <a:pt x="32" y="7"/>
                  </a:cubicBezTo>
                  <a:cubicBezTo>
                    <a:pt x="33" y="13"/>
                    <a:pt x="28" y="10"/>
                    <a:pt x="28" y="9"/>
                  </a:cubicBezTo>
                  <a:cubicBezTo>
                    <a:pt x="26" y="8"/>
                    <a:pt x="23" y="5"/>
                    <a:pt x="23" y="1"/>
                  </a:cubicBezTo>
                  <a:cubicBezTo>
                    <a:pt x="21" y="1"/>
                    <a:pt x="20" y="0"/>
                    <a:pt x="19" y="0"/>
                  </a:cubicBezTo>
                  <a:cubicBezTo>
                    <a:pt x="19" y="0"/>
                    <a:pt x="19" y="0"/>
                    <a:pt x="19" y="0"/>
                  </a:cubicBezTo>
                  <a:cubicBezTo>
                    <a:pt x="21" y="4"/>
                    <a:pt x="20" y="5"/>
                    <a:pt x="19" y="6"/>
                  </a:cubicBezTo>
                  <a:cubicBezTo>
                    <a:pt x="19" y="6"/>
                    <a:pt x="19" y="6"/>
                    <a:pt x="19" y="6"/>
                  </a:cubicBezTo>
                  <a:cubicBezTo>
                    <a:pt x="17" y="7"/>
                    <a:pt x="13" y="5"/>
                    <a:pt x="11" y="0"/>
                  </a:cubicBezTo>
                  <a:cubicBezTo>
                    <a:pt x="9" y="0"/>
                    <a:pt x="9" y="0"/>
                    <a:pt x="7" y="1"/>
                  </a:cubicBezTo>
                  <a:cubicBezTo>
                    <a:pt x="8" y="2"/>
                    <a:pt x="9" y="3"/>
                    <a:pt x="10" y="4"/>
                  </a:cubicBezTo>
                  <a:cubicBezTo>
                    <a:pt x="10" y="5"/>
                    <a:pt x="10" y="5"/>
                    <a:pt x="10" y="5"/>
                  </a:cubicBezTo>
                  <a:cubicBezTo>
                    <a:pt x="12" y="9"/>
                    <a:pt x="10" y="11"/>
                    <a:pt x="6" y="10"/>
                  </a:cubicBezTo>
                  <a:cubicBezTo>
                    <a:pt x="6" y="10"/>
                    <a:pt x="5" y="10"/>
                    <a:pt x="2" y="7"/>
                  </a:cubicBezTo>
                  <a:cubicBezTo>
                    <a:pt x="2" y="8"/>
                    <a:pt x="2" y="9"/>
                    <a:pt x="1" y="11"/>
                  </a:cubicBezTo>
                  <a:cubicBezTo>
                    <a:pt x="2" y="12"/>
                    <a:pt x="2" y="12"/>
                    <a:pt x="4" y="13"/>
                  </a:cubicBezTo>
                  <a:cubicBezTo>
                    <a:pt x="4" y="13"/>
                    <a:pt x="4" y="13"/>
                    <a:pt x="4" y="13"/>
                  </a:cubicBezTo>
                  <a:cubicBezTo>
                    <a:pt x="8" y="17"/>
                    <a:pt x="8" y="23"/>
                    <a:pt x="3" y="23"/>
                  </a:cubicBezTo>
                  <a:cubicBezTo>
                    <a:pt x="3" y="23"/>
                    <a:pt x="2" y="23"/>
                    <a:pt x="0" y="22"/>
                  </a:cubicBezTo>
                  <a:cubicBezTo>
                    <a:pt x="0" y="24"/>
                    <a:pt x="1" y="25"/>
                    <a:pt x="1" y="27"/>
                  </a:cubicBezTo>
                  <a:cubicBezTo>
                    <a:pt x="6" y="27"/>
                    <a:pt x="11" y="35"/>
                    <a:pt x="8" y="38"/>
                  </a:cubicBezTo>
                  <a:cubicBezTo>
                    <a:pt x="7" y="40"/>
                    <a:pt x="6" y="40"/>
                    <a:pt x="5" y="40"/>
                  </a:cubicBezTo>
                  <a:cubicBezTo>
                    <a:pt x="6" y="42"/>
                    <a:pt x="7" y="44"/>
                    <a:pt x="8" y="46"/>
                  </a:cubicBezTo>
                  <a:cubicBezTo>
                    <a:pt x="11" y="42"/>
                    <a:pt x="17" y="47"/>
                    <a:pt x="17" y="52"/>
                  </a:cubicBezTo>
                  <a:cubicBezTo>
                    <a:pt x="17" y="55"/>
                    <a:pt x="16" y="56"/>
                    <a:pt x="16" y="57"/>
                  </a:cubicBezTo>
                  <a:cubicBezTo>
                    <a:pt x="17" y="59"/>
                    <a:pt x="18" y="60"/>
                    <a:pt x="20" y="61"/>
                  </a:cubicBezTo>
                  <a:cubicBezTo>
                    <a:pt x="21" y="55"/>
                    <a:pt x="26" y="57"/>
                    <a:pt x="27" y="59"/>
                  </a:cubicBezTo>
                  <a:cubicBezTo>
                    <a:pt x="28" y="60"/>
                    <a:pt x="31" y="63"/>
                    <a:pt x="29" y="68"/>
                  </a:cubicBezTo>
                  <a:cubicBezTo>
                    <a:pt x="31" y="68"/>
                    <a:pt x="32" y="69"/>
                    <a:pt x="34" y="69"/>
                  </a:cubicBezTo>
                  <a:cubicBezTo>
                    <a:pt x="33" y="63"/>
                    <a:pt x="35" y="60"/>
                    <a:pt x="38" y="62"/>
                  </a:cubicBezTo>
                  <a:cubicBezTo>
                    <a:pt x="39" y="62"/>
                    <a:pt x="42" y="64"/>
                    <a:pt x="42" y="69"/>
                  </a:cubicBezTo>
                  <a:cubicBezTo>
                    <a:pt x="44" y="69"/>
                    <a:pt x="45" y="68"/>
                    <a:pt x="46" y="68"/>
                  </a:cubicBezTo>
                  <a:cubicBezTo>
                    <a:pt x="43" y="62"/>
                    <a:pt x="44" y="56"/>
                    <a:pt x="47" y="56"/>
                  </a:cubicBezTo>
                  <a:cubicBezTo>
                    <a:pt x="48" y="57"/>
                    <a:pt x="50" y="58"/>
                    <a:pt x="51" y="61"/>
                  </a:cubicBezTo>
                  <a:cubicBezTo>
                    <a:pt x="52" y="59"/>
                    <a:pt x="52" y="58"/>
                    <a:pt x="52" y="56"/>
                  </a:cubicBezTo>
                  <a:cubicBezTo>
                    <a:pt x="49" y="54"/>
                    <a:pt x="47" y="45"/>
                    <a:pt x="50" y="44"/>
                  </a:cubicBezTo>
                  <a:cubicBezTo>
                    <a:pt x="51" y="44"/>
                    <a:pt x="52" y="45"/>
                    <a:pt x="52" y="45"/>
                  </a:cubicBezTo>
                  <a:cubicBezTo>
                    <a:pt x="53" y="45"/>
                    <a:pt x="53" y="44"/>
                    <a:pt x="52" y="40"/>
                  </a:cubicBezTo>
                  <a:cubicBezTo>
                    <a:pt x="52" y="40"/>
                    <a:pt x="52" y="40"/>
                    <a:pt x="52" y="40"/>
                  </a:cubicBezTo>
                  <a:cubicBezTo>
                    <a:pt x="47" y="39"/>
                    <a:pt x="44" y="29"/>
                    <a:pt x="46" y="27"/>
                  </a:cubicBezTo>
                  <a:cubicBezTo>
                    <a:pt x="47" y="27"/>
                    <a:pt x="47" y="27"/>
                    <a:pt x="47" y="27"/>
                  </a:cubicBezTo>
                  <a:cubicBezTo>
                    <a:pt x="46" y="25"/>
                    <a:pt x="46" y="24"/>
                    <a:pt x="44" y="21"/>
                  </a:cubicBezTo>
                  <a:cubicBezTo>
                    <a:pt x="43" y="24"/>
                    <a:pt x="39" y="21"/>
                    <a:pt x="36" y="16"/>
                  </a:cubicBezTo>
                  <a:close/>
                  <a:moveTo>
                    <a:pt x="33" y="52"/>
                  </a:moveTo>
                  <a:cubicBezTo>
                    <a:pt x="19" y="50"/>
                    <a:pt x="8" y="23"/>
                    <a:pt x="18" y="16"/>
                  </a:cubicBezTo>
                  <a:cubicBezTo>
                    <a:pt x="26" y="10"/>
                    <a:pt x="39" y="23"/>
                    <a:pt x="42" y="36"/>
                  </a:cubicBezTo>
                  <a:cubicBezTo>
                    <a:pt x="44" y="46"/>
                    <a:pt x="40" y="53"/>
                    <a:pt x="33"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9">
              <a:extLst>
                <a:ext uri="{FF2B5EF4-FFF2-40B4-BE49-F238E27FC236}">
                  <a16:creationId xmlns:a16="http://schemas.microsoft.com/office/drawing/2014/main" id="{86391ED3-347B-42CF-9393-4EA137F85602}"/>
                </a:ext>
              </a:extLst>
            </p:cNvPr>
            <p:cNvSpPr>
              <a:spLocks/>
            </p:cNvSpPr>
            <p:nvPr/>
          </p:nvSpPr>
          <p:spPr bwMode="auto">
            <a:xfrm>
              <a:off x="7816850" y="4445001"/>
              <a:ext cx="366713" cy="185738"/>
            </a:xfrm>
            <a:custGeom>
              <a:avLst/>
              <a:gdLst>
                <a:gd name="T0" fmla="*/ 139 w 142"/>
                <a:gd name="T1" fmla="*/ 69 h 72"/>
                <a:gd name="T2" fmla="*/ 109 w 142"/>
                <a:gd name="T3" fmla="*/ 63 h 72"/>
                <a:gd name="T4" fmla="*/ 117 w 142"/>
                <a:gd name="T5" fmla="*/ 64 h 72"/>
                <a:gd name="T6" fmla="*/ 81 w 142"/>
                <a:gd name="T7" fmla="*/ 50 h 72"/>
                <a:gd name="T8" fmla="*/ 81 w 142"/>
                <a:gd name="T9" fmla="*/ 49 h 72"/>
                <a:gd name="T10" fmla="*/ 83 w 142"/>
                <a:gd name="T11" fmla="*/ 49 h 72"/>
                <a:gd name="T12" fmla="*/ 73 w 142"/>
                <a:gd name="T13" fmla="*/ 44 h 72"/>
                <a:gd name="T14" fmla="*/ 72 w 142"/>
                <a:gd name="T15" fmla="*/ 43 h 72"/>
                <a:gd name="T16" fmla="*/ 46 w 142"/>
                <a:gd name="T17" fmla="*/ 29 h 72"/>
                <a:gd name="T18" fmla="*/ 36 w 142"/>
                <a:gd name="T19" fmla="*/ 20 h 72"/>
                <a:gd name="T20" fmla="*/ 37 w 142"/>
                <a:gd name="T21" fmla="*/ 24 h 72"/>
                <a:gd name="T22" fmla="*/ 22 w 142"/>
                <a:gd name="T23" fmla="*/ 16 h 72"/>
                <a:gd name="T24" fmla="*/ 8 w 142"/>
                <a:gd name="T25" fmla="*/ 3 h 72"/>
                <a:gd name="T26" fmla="*/ 15 w 142"/>
                <a:gd name="T27" fmla="*/ 13 h 72"/>
                <a:gd name="T28" fmla="*/ 1 w 142"/>
                <a:gd name="T29" fmla="*/ 0 h 72"/>
                <a:gd name="T30" fmla="*/ 0 w 142"/>
                <a:gd name="T31" fmla="*/ 0 h 72"/>
                <a:gd name="T32" fmla="*/ 1 w 142"/>
                <a:gd name="T33" fmla="*/ 0 h 72"/>
                <a:gd name="T34" fmla="*/ 11 w 142"/>
                <a:gd name="T35" fmla="*/ 13 h 72"/>
                <a:gd name="T36" fmla="*/ 11 w 142"/>
                <a:gd name="T37" fmla="*/ 13 h 72"/>
                <a:gd name="T38" fmla="*/ 26 w 142"/>
                <a:gd name="T39" fmla="*/ 27 h 72"/>
                <a:gd name="T40" fmla="*/ 51 w 142"/>
                <a:gd name="T41" fmla="*/ 45 h 72"/>
                <a:gd name="T42" fmla="*/ 79 w 142"/>
                <a:gd name="T43" fmla="*/ 59 h 72"/>
                <a:gd name="T44" fmla="*/ 102 w 142"/>
                <a:gd name="T45" fmla="*/ 67 h 72"/>
                <a:gd name="T46" fmla="*/ 102 w 142"/>
                <a:gd name="T47" fmla="*/ 67 h 72"/>
                <a:gd name="T48" fmla="*/ 131 w 142"/>
                <a:gd name="T49" fmla="*/ 71 h 72"/>
                <a:gd name="T50" fmla="*/ 121 w 142"/>
                <a:gd name="T51" fmla="*/ 70 h 72"/>
                <a:gd name="T52" fmla="*/ 142 w 142"/>
                <a:gd name="T53" fmla="*/ 70 h 72"/>
                <a:gd name="T54" fmla="*/ 124 w 142"/>
                <a:gd name="T55" fmla="*/ 68 h 72"/>
                <a:gd name="T56" fmla="*/ 139 w 142"/>
                <a:gd name="T57" fmla="*/ 6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72">
                  <a:moveTo>
                    <a:pt x="139" y="69"/>
                  </a:moveTo>
                  <a:cubicBezTo>
                    <a:pt x="129" y="67"/>
                    <a:pt x="118" y="69"/>
                    <a:pt x="109" y="63"/>
                  </a:cubicBezTo>
                  <a:cubicBezTo>
                    <a:pt x="110" y="63"/>
                    <a:pt x="110" y="62"/>
                    <a:pt x="117" y="64"/>
                  </a:cubicBezTo>
                  <a:cubicBezTo>
                    <a:pt x="82" y="53"/>
                    <a:pt x="82" y="53"/>
                    <a:pt x="81" y="50"/>
                  </a:cubicBezTo>
                  <a:cubicBezTo>
                    <a:pt x="81" y="49"/>
                    <a:pt x="81" y="49"/>
                    <a:pt x="81" y="49"/>
                  </a:cubicBezTo>
                  <a:cubicBezTo>
                    <a:pt x="81" y="49"/>
                    <a:pt x="82" y="49"/>
                    <a:pt x="83" y="49"/>
                  </a:cubicBezTo>
                  <a:cubicBezTo>
                    <a:pt x="80" y="47"/>
                    <a:pt x="76" y="46"/>
                    <a:pt x="73" y="44"/>
                  </a:cubicBezTo>
                  <a:cubicBezTo>
                    <a:pt x="72" y="43"/>
                    <a:pt x="72" y="43"/>
                    <a:pt x="72" y="43"/>
                  </a:cubicBezTo>
                  <a:cubicBezTo>
                    <a:pt x="69" y="48"/>
                    <a:pt x="48" y="33"/>
                    <a:pt x="46" y="29"/>
                  </a:cubicBezTo>
                  <a:cubicBezTo>
                    <a:pt x="46" y="27"/>
                    <a:pt x="46" y="27"/>
                    <a:pt x="36" y="20"/>
                  </a:cubicBezTo>
                  <a:cubicBezTo>
                    <a:pt x="37" y="22"/>
                    <a:pt x="37" y="22"/>
                    <a:pt x="37" y="24"/>
                  </a:cubicBezTo>
                  <a:cubicBezTo>
                    <a:pt x="35" y="28"/>
                    <a:pt x="23" y="16"/>
                    <a:pt x="22" y="16"/>
                  </a:cubicBezTo>
                  <a:cubicBezTo>
                    <a:pt x="18" y="12"/>
                    <a:pt x="14" y="6"/>
                    <a:pt x="8" y="3"/>
                  </a:cubicBezTo>
                  <a:cubicBezTo>
                    <a:pt x="14" y="9"/>
                    <a:pt x="15" y="12"/>
                    <a:pt x="15" y="13"/>
                  </a:cubicBezTo>
                  <a:cubicBezTo>
                    <a:pt x="12" y="13"/>
                    <a:pt x="4" y="0"/>
                    <a:pt x="1" y="0"/>
                  </a:cubicBezTo>
                  <a:cubicBezTo>
                    <a:pt x="1" y="0"/>
                    <a:pt x="0" y="0"/>
                    <a:pt x="0" y="0"/>
                  </a:cubicBezTo>
                  <a:cubicBezTo>
                    <a:pt x="1" y="0"/>
                    <a:pt x="1" y="0"/>
                    <a:pt x="1" y="0"/>
                  </a:cubicBezTo>
                  <a:cubicBezTo>
                    <a:pt x="2" y="2"/>
                    <a:pt x="6" y="7"/>
                    <a:pt x="11" y="13"/>
                  </a:cubicBezTo>
                  <a:cubicBezTo>
                    <a:pt x="11" y="13"/>
                    <a:pt x="11" y="13"/>
                    <a:pt x="11" y="13"/>
                  </a:cubicBezTo>
                  <a:cubicBezTo>
                    <a:pt x="11" y="13"/>
                    <a:pt x="18" y="20"/>
                    <a:pt x="26" y="27"/>
                  </a:cubicBezTo>
                  <a:cubicBezTo>
                    <a:pt x="40" y="39"/>
                    <a:pt x="41" y="39"/>
                    <a:pt x="51" y="45"/>
                  </a:cubicBezTo>
                  <a:cubicBezTo>
                    <a:pt x="66" y="54"/>
                    <a:pt x="67" y="54"/>
                    <a:pt x="79" y="59"/>
                  </a:cubicBezTo>
                  <a:cubicBezTo>
                    <a:pt x="93" y="65"/>
                    <a:pt x="93" y="65"/>
                    <a:pt x="102" y="67"/>
                  </a:cubicBezTo>
                  <a:cubicBezTo>
                    <a:pt x="102" y="67"/>
                    <a:pt x="102" y="67"/>
                    <a:pt x="102" y="67"/>
                  </a:cubicBezTo>
                  <a:cubicBezTo>
                    <a:pt x="102" y="67"/>
                    <a:pt x="119" y="71"/>
                    <a:pt x="131" y="71"/>
                  </a:cubicBezTo>
                  <a:cubicBezTo>
                    <a:pt x="125" y="71"/>
                    <a:pt x="122" y="70"/>
                    <a:pt x="121" y="70"/>
                  </a:cubicBezTo>
                  <a:cubicBezTo>
                    <a:pt x="128" y="68"/>
                    <a:pt x="135" y="72"/>
                    <a:pt x="142" y="70"/>
                  </a:cubicBezTo>
                  <a:cubicBezTo>
                    <a:pt x="136" y="69"/>
                    <a:pt x="130" y="70"/>
                    <a:pt x="124" y="68"/>
                  </a:cubicBezTo>
                  <a:cubicBezTo>
                    <a:pt x="125" y="68"/>
                    <a:pt x="125" y="68"/>
                    <a:pt x="139"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0">
              <a:extLst>
                <a:ext uri="{FF2B5EF4-FFF2-40B4-BE49-F238E27FC236}">
                  <a16:creationId xmlns:a16="http://schemas.microsoft.com/office/drawing/2014/main" id="{F34C80E5-8A55-485D-941D-DA3886AC02E4}"/>
                </a:ext>
              </a:extLst>
            </p:cNvPr>
            <p:cNvSpPr>
              <a:spLocks noEditPoints="1"/>
            </p:cNvSpPr>
            <p:nvPr/>
          </p:nvSpPr>
          <p:spPr bwMode="auto">
            <a:xfrm>
              <a:off x="8077200" y="3644901"/>
              <a:ext cx="276225" cy="168275"/>
            </a:xfrm>
            <a:custGeom>
              <a:avLst/>
              <a:gdLst>
                <a:gd name="T0" fmla="*/ 0 w 107"/>
                <a:gd name="T1" fmla="*/ 36 h 65"/>
                <a:gd name="T2" fmla="*/ 2 w 107"/>
                <a:gd name="T3" fmla="*/ 43 h 65"/>
                <a:gd name="T4" fmla="*/ 21 w 107"/>
                <a:gd name="T5" fmla="*/ 47 h 65"/>
                <a:gd name="T6" fmla="*/ 16 w 107"/>
                <a:gd name="T7" fmla="*/ 55 h 65"/>
                <a:gd name="T8" fmla="*/ 25 w 107"/>
                <a:gd name="T9" fmla="*/ 59 h 65"/>
                <a:gd name="T10" fmla="*/ 49 w 107"/>
                <a:gd name="T11" fmla="*/ 57 h 65"/>
                <a:gd name="T12" fmla="*/ 48 w 107"/>
                <a:gd name="T13" fmla="*/ 65 h 65"/>
                <a:gd name="T14" fmla="*/ 60 w 107"/>
                <a:gd name="T15" fmla="*/ 65 h 65"/>
                <a:gd name="T16" fmla="*/ 76 w 107"/>
                <a:gd name="T17" fmla="*/ 53 h 65"/>
                <a:gd name="T18" fmla="*/ 84 w 107"/>
                <a:gd name="T19" fmla="*/ 61 h 65"/>
                <a:gd name="T20" fmla="*/ 93 w 107"/>
                <a:gd name="T21" fmla="*/ 57 h 65"/>
                <a:gd name="T22" fmla="*/ 91 w 107"/>
                <a:gd name="T23" fmla="*/ 41 h 65"/>
                <a:gd name="T24" fmla="*/ 105 w 107"/>
                <a:gd name="T25" fmla="*/ 45 h 65"/>
                <a:gd name="T26" fmla="*/ 107 w 107"/>
                <a:gd name="T27" fmla="*/ 39 h 65"/>
                <a:gd name="T28" fmla="*/ 94 w 107"/>
                <a:gd name="T29" fmla="*/ 25 h 65"/>
                <a:gd name="T30" fmla="*/ 103 w 107"/>
                <a:gd name="T31" fmla="*/ 25 h 65"/>
                <a:gd name="T32" fmla="*/ 98 w 107"/>
                <a:gd name="T33" fmla="*/ 20 h 65"/>
                <a:gd name="T34" fmla="*/ 98 w 107"/>
                <a:gd name="T35" fmla="*/ 20 h 65"/>
                <a:gd name="T36" fmla="*/ 79 w 107"/>
                <a:gd name="T37" fmla="*/ 10 h 65"/>
                <a:gd name="T38" fmla="*/ 81 w 107"/>
                <a:gd name="T39" fmla="*/ 10 h 65"/>
                <a:gd name="T40" fmla="*/ 73 w 107"/>
                <a:gd name="T41" fmla="*/ 7 h 65"/>
                <a:gd name="T42" fmla="*/ 72 w 107"/>
                <a:gd name="T43" fmla="*/ 7 h 65"/>
                <a:gd name="T44" fmla="*/ 48 w 107"/>
                <a:gd name="T45" fmla="*/ 3 h 65"/>
                <a:gd name="T46" fmla="*/ 50 w 107"/>
                <a:gd name="T47" fmla="*/ 3 h 65"/>
                <a:gd name="T48" fmla="*/ 49 w 107"/>
                <a:gd name="T49" fmla="*/ 4 h 65"/>
                <a:gd name="T50" fmla="*/ 34 w 107"/>
                <a:gd name="T51" fmla="*/ 3 h 65"/>
                <a:gd name="T52" fmla="*/ 35 w 107"/>
                <a:gd name="T53" fmla="*/ 4 h 65"/>
                <a:gd name="T54" fmla="*/ 35 w 107"/>
                <a:gd name="T55" fmla="*/ 4 h 65"/>
                <a:gd name="T56" fmla="*/ 24 w 107"/>
                <a:gd name="T57" fmla="*/ 4 h 65"/>
                <a:gd name="T58" fmla="*/ 25 w 107"/>
                <a:gd name="T59" fmla="*/ 5 h 65"/>
                <a:gd name="T60" fmla="*/ 26 w 107"/>
                <a:gd name="T61" fmla="*/ 5 h 65"/>
                <a:gd name="T62" fmla="*/ 16 w 107"/>
                <a:gd name="T63" fmla="*/ 7 h 65"/>
                <a:gd name="T64" fmla="*/ 12 w 107"/>
                <a:gd name="T65" fmla="*/ 10 h 65"/>
                <a:gd name="T66" fmla="*/ 14 w 107"/>
                <a:gd name="T67" fmla="*/ 10 h 65"/>
                <a:gd name="T68" fmla="*/ 14 w 107"/>
                <a:gd name="T69" fmla="*/ 10 h 65"/>
                <a:gd name="T70" fmla="*/ 7 w 107"/>
                <a:gd name="T71" fmla="*/ 18 h 65"/>
                <a:gd name="T72" fmla="*/ 1 w 107"/>
                <a:gd name="T73" fmla="*/ 23 h 65"/>
                <a:gd name="T74" fmla="*/ 10 w 107"/>
                <a:gd name="T75" fmla="*/ 30 h 65"/>
                <a:gd name="T76" fmla="*/ 0 w 107"/>
                <a:gd name="T77" fmla="*/ 36 h 65"/>
                <a:gd name="T78" fmla="*/ 26 w 107"/>
                <a:gd name="T79" fmla="*/ 13 h 65"/>
                <a:gd name="T80" fmla="*/ 76 w 107"/>
                <a:gd name="T81" fmla="*/ 19 h 65"/>
                <a:gd name="T82" fmla="*/ 58 w 107"/>
                <a:gd name="T83" fmla="*/ 40 h 65"/>
                <a:gd name="T84" fmla="*/ 26 w 107"/>
                <a:gd name="T85" fmla="*/ 1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65">
                  <a:moveTo>
                    <a:pt x="0" y="36"/>
                  </a:moveTo>
                  <a:cubicBezTo>
                    <a:pt x="0" y="39"/>
                    <a:pt x="1" y="40"/>
                    <a:pt x="2" y="43"/>
                  </a:cubicBezTo>
                  <a:cubicBezTo>
                    <a:pt x="11" y="36"/>
                    <a:pt x="21" y="40"/>
                    <a:pt x="21" y="47"/>
                  </a:cubicBezTo>
                  <a:cubicBezTo>
                    <a:pt x="20" y="52"/>
                    <a:pt x="17" y="54"/>
                    <a:pt x="16" y="55"/>
                  </a:cubicBezTo>
                  <a:cubicBezTo>
                    <a:pt x="19" y="57"/>
                    <a:pt x="21" y="58"/>
                    <a:pt x="25" y="59"/>
                  </a:cubicBezTo>
                  <a:cubicBezTo>
                    <a:pt x="28" y="48"/>
                    <a:pt x="45" y="50"/>
                    <a:pt x="49" y="57"/>
                  </a:cubicBezTo>
                  <a:cubicBezTo>
                    <a:pt x="50" y="61"/>
                    <a:pt x="49" y="63"/>
                    <a:pt x="48" y="65"/>
                  </a:cubicBezTo>
                  <a:cubicBezTo>
                    <a:pt x="52" y="65"/>
                    <a:pt x="54" y="65"/>
                    <a:pt x="60" y="65"/>
                  </a:cubicBezTo>
                  <a:cubicBezTo>
                    <a:pt x="56" y="55"/>
                    <a:pt x="66" y="48"/>
                    <a:pt x="76" y="53"/>
                  </a:cubicBezTo>
                  <a:cubicBezTo>
                    <a:pt x="77" y="53"/>
                    <a:pt x="82" y="56"/>
                    <a:pt x="84" y="61"/>
                  </a:cubicBezTo>
                  <a:cubicBezTo>
                    <a:pt x="88" y="59"/>
                    <a:pt x="90" y="58"/>
                    <a:pt x="93" y="57"/>
                  </a:cubicBezTo>
                  <a:cubicBezTo>
                    <a:pt x="85" y="52"/>
                    <a:pt x="84" y="43"/>
                    <a:pt x="91" y="41"/>
                  </a:cubicBezTo>
                  <a:cubicBezTo>
                    <a:pt x="94" y="41"/>
                    <a:pt x="98" y="40"/>
                    <a:pt x="105" y="45"/>
                  </a:cubicBezTo>
                  <a:cubicBezTo>
                    <a:pt x="106" y="43"/>
                    <a:pt x="107" y="41"/>
                    <a:pt x="107" y="39"/>
                  </a:cubicBezTo>
                  <a:cubicBezTo>
                    <a:pt x="99" y="38"/>
                    <a:pt x="89" y="28"/>
                    <a:pt x="94" y="25"/>
                  </a:cubicBezTo>
                  <a:cubicBezTo>
                    <a:pt x="95" y="25"/>
                    <a:pt x="97" y="24"/>
                    <a:pt x="103" y="25"/>
                  </a:cubicBezTo>
                  <a:cubicBezTo>
                    <a:pt x="102" y="24"/>
                    <a:pt x="101" y="23"/>
                    <a:pt x="98" y="20"/>
                  </a:cubicBezTo>
                  <a:cubicBezTo>
                    <a:pt x="98" y="20"/>
                    <a:pt x="98" y="20"/>
                    <a:pt x="98" y="20"/>
                  </a:cubicBezTo>
                  <a:cubicBezTo>
                    <a:pt x="89" y="20"/>
                    <a:pt x="77" y="12"/>
                    <a:pt x="79" y="10"/>
                  </a:cubicBezTo>
                  <a:cubicBezTo>
                    <a:pt x="81" y="10"/>
                    <a:pt x="81" y="10"/>
                    <a:pt x="81" y="10"/>
                  </a:cubicBezTo>
                  <a:cubicBezTo>
                    <a:pt x="80" y="10"/>
                    <a:pt x="80" y="9"/>
                    <a:pt x="73" y="7"/>
                  </a:cubicBezTo>
                  <a:cubicBezTo>
                    <a:pt x="72" y="7"/>
                    <a:pt x="72" y="7"/>
                    <a:pt x="72" y="7"/>
                  </a:cubicBezTo>
                  <a:cubicBezTo>
                    <a:pt x="63" y="11"/>
                    <a:pt x="57" y="3"/>
                    <a:pt x="48" y="3"/>
                  </a:cubicBezTo>
                  <a:cubicBezTo>
                    <a:pt x="50" y="3"/>
                    <a:pt x="50" y="3"/>
                    <a:pt x="50" y="3"/>
                  </a:cubicBezTo>
                  <a:cubicBezTo>
                    <a:pt x="49" y="4"/>
                    <a:pt x="49" y="4"/>
                    <a:pt x="49" y="4"/>
                  </a:cubicBezTo>
                  <a:cubicBezTo>
                    <a:pt x="44" y="4"/>
                    <a:pt x="39" y="2"/>
                    <a:pt x="34" y="3"/>
                  </a:cubicBezTo>
                  <a:cubicBezTo>
                    <a:pt x="35" y="3"/>
                    <a:pt x="35" y="3"/>
                    <a:pt x="35" y="4"/>
                  </a:cubicBezTo>
                  <a:cubicBezTo>
                    <a:pt x="35" y="4"/>
                    <a:pt x="35" y="4"/>
                    <a:pt x="35" y="4"/>
                  </a:cubicBezTo>
                  <a:cubicBezTo>
                    <a:pt x="31" y="5"/>
                    <a:pt x="28" y="4"/>
                    <a:pt x="24" y="4"/>
                  </a:cubicBezTo>
                  <a:cubicBezTo>
                    <a:pt x="25" y="5"/>
                    <a:pt x="25" y="5"/>
                    <a:pt x="25" y="5"/>
                  </a:cubicBezTo>
                  <a:cubicBezTo>
                    <a:pt x="26" y="5"/>
                    <a:pt x="26" y="5"/>
                    <a:pt x="26" y="5"/>
                  </a:cubicBezTo>
                  <a:cubicBezTo>
                    <a:pt x="24" y="7"/>
                    <a:pt x="19" y="9"/>
                    <a:pt x="16" y="7"/>
                  </a:cubicBezTo>
                  <a:cubicBezTo>
                    <a:pt x="15" y="8"/>
                    <a:pt x="14" y="9"/>
                    <a:pt x="12" y="10"/>
                  </a:cubicBezTo>
                  <a:cubicBezTo>
                    <a:pt x="13" y="10"/>
                    <a:pt x="13" y="10"/>
                    <a:pt x="14" y="10"/>
                  </a:cubicBezTo>
                  <a:cubicBezTo>
                    <a:pt x="14" y="10"/>
                    <a:pt x="14" y="10"/>
                    <a:pt x="14" y="10"/>
                  </a:cubicBezTo>
                  <a:cubicBezTo>
                    <a:pt x="18" y="13"/>
                    <a:pt x="13" y="17"/>
                    <a:pt x="7" y="18"/>
                  </a:cubicBezTo>
                  <a:cubicBezTo>
                    <a:pt x="3" y="19"/>
                    <a:pt x="3" y="19"/>
                    <a:pt x="1" y="23"/>
                  </a:cubicBezTo>
                  <a:cubicBezTo>
                    <a:pt x="11" y="21"/>
                    <a:pt x="11" y="28"/>
                    <a:pt x="10" y="30"/>
                  </a:cubicBezTo>
                  <a:cubicBezTo>
                    <a:pt x="7" y="35"/>
                    <a:pt x="2" y="36"/>
                    <a:pt x="0" y="36"/>
                  </a:cubicBezTo>
                  <a:close/>
                  <a:moveTo>
                    <a:pt x="26" y="13"/>
                  </a:moveTo>
                  <a:cubicBezTo>
                    <a:pt x="37" y="0"/>
                    <a:pt x="68" y="9"/>
                    <a:pt x="76" y="19"/>
                  </a:cubicBezTo>
                  <a:cubicBezTo>
                    <a:pt x="83" y="28"/>
                    <a:pt x="75" y="38"/>
                    <a:pt x="58" y="40"/>
                  </a:cubicBezTo>
                  <a:cubicBezTo>
                    <a:pt x="34" y="42"/>
                    <a:pt x="14" y="26"/>
                    <a:pt x="2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1">
              <a:extLst>
                <a:ext uri="{FF2B5EF4-FFF2-40B4-BE49-F238E27FC236}">
                  <a16:creationId xmlns:a16="http://schemas.microsoft.com/office/drawing/2014/main" id="{D4A61AD8-8FEE-4C32-B3DF-3F95866C9F53}"/>
                </a:ext>
              </a:extLst>
            </p:cNvPr>
            <p:cNvSpPr>
              <a:spLocks noEditPoints="1"/>
            </p:cNvSpPr>
            <p:nvPr/>
          </p:nvSpPr>
          <p:spPr bwMode="auto">
            <a:xfrm>
              <a:off x="8142288" y="3835401"/>
              <a:ext cx="303213" cy="293688"/>
            </a:xfrm>
            <a:custGeom>
              <a:avLst/>
              <a:gdLst>
                <a:gd name="T0" fmla="*/ 53 w 118"/>
                <a:gd name="T1" fmla="*/ 103 h 114"/>
                <a:gd name="T2" fmla="*/ 54 w 118"/>
                <a:gd name="T3" fmla="*/ 113 h 114"/>
                <a:gd name="T4" fmla="*/ 63 w 118"/>
                <a:gd name="T5" fmla="*/ 113 h 114"/>
                <a:gd name="T6" fmla="*/ 79 w 118"/>
                <a:gd name="T7" fmla="*/ 101 h 114"/>
                <a:gd name="T8" fmla="*/ 84 w 118"/>
                <a:gd name="T9" fmla="*/ 110 h 114"/>
                <a:gd name="T10" fmla="*/ 92 w 118"/>
                <a:gd name="T11" fmla="*/ 106 h 114"/>
                <a:gd name="T12" fmla="*/ 99 w 118"/>
                <a:gd name="T13" fmla="*/ 87 h 114"/>
                <a:gd name="T14" fmla="*/ 107 w 118"/>
                <a:gd name="T15" fmla="*/ 92 h 114"/>
                <a:gd name="T16" fmla="*/ 112 w 118"/>
                <a:gd name="T17" fmla="*/ 84 h 114"/>
                <a:gd name="T18" fmla="*/ 108 w 118"/>
                <a:gd name="T19" fmla="*/ 64 h 114"/>
                <a:gd name="T20" fmla="*/ 117 w 118"/>
                <a:gd name="T21" fmla="*/ 64 h 114"/>
                <a:gd name="T22" fmla="*/ 117 w 118"/>
                <a:gd name="T23" fmla="*/ 56 h 114"/>
                <a:gd name="T24" fmla="*/ 117 w 118"/>
                <a:gd name="T25" fmla="*/ 54 h 114"/>
                <a:gd name="T26" fmla="*/ 105 w 118"/>
                <a:gd name="T27" fmla="*/ 37 h 114"/>
                <a:gd name="T28" fmla="*/ 111 w 118"/>
                <a:gd name="T29" fmla="*/ 34 h 114"/>
                <a:gd name="T30" fmla="*/ 105 w 118"/>
                <a:gd name="T31" fmla="*/ 26 h 114"/>
                <a:gd name="T32" fmla="*/ 87 w 118"/>
                <a:gd name="T33" fmla="*/ 17 h 114"/>
                <a:gd name="T34" fmla="*/ 90 w 118"/>
                <a:gd name="T35" fmla="*/ 11 h 114"/>
                <a:gd name="T36" fmla="*/ 82 w 118"/>
                <a:gd name="T37" fmla="*/ 6 h 114"/>
                <a:gd name="T38" fmla="*/ 64 w 118"/>
                <a:gd name="T39" fmla="*/ 8 h 114"/>
                <a:gd name="T40" fmla="*/ 62 w 118"/>
                <a:gd name="T41" fmla="*/ 1 h 114"/>
                <a:gd name="T42" fmla="*/ 54 w 118"/>
                <a:gd name="T43" fmla="*/ 0 h 114"/>
                <a:gd name="T44" fmla="*/ 54 w 118"/>
                <a:gd name="T45" fmla="*/ 1 h 114"/>
                <a:gd name="T46" fmla="*/ 51 w 118"/>
                <a:gd name="T47" fmla="*/ 10 h 114"/>
                <a:gd name="T48" fmla="*/ 51 w 118"/>
                <a:gd name="T49" fmla="*/ 10 h 114"/>
                <a:gd name="T50" fmla="*/ 35 w 118"/>
                <a:gd name="T51" fmla="*/ 3 h 114"/>
                <a:gd name="T52" fmla="*/ 27 w 118"/>
                <a:gd name="T53" fmla="*/ 7 h 114"/>
                <a:gd name="T54" fmla="*/ 21 w 118"/>
                <a:gd name="T55" fmla="*/ 23 h 114"/>
                <a:gd name="T56" fmla="*/ 12 w 118"/>
                <a:gd name="T57" fmla="*/ 20 h 114"/>
                <a:gd name="T58" fmla="*/ 7 w 118"/>
                <a:gd name="T59" fmla="*/ 27 h 114"/>
                <a:gd name="T60" fmla="*/ 12 w 118"/>
                <a:gd name="T61" fmla="*/ 29 h 114"/>
                <a:gd name="T62" fmla="*/ 12 w 118"/>
                <a:gd name="T63" fmla="*/ 29 h 114"/>
                <a:gd name="T64" fmla="*/ 5 w 118"/>
                <a:gd name="T65" fmla="*/ 46 h 114"/>
                <a:gd name="T66" fmla="*/ 1 w 118"/>
                <a:gd name="T67" fmla="*/ 46 h 114"/>
                <a:gd name="T68" fmla="*/ 0 w 118"/>
                <a:gd name="T69" fmla="*/ 55 h 114"/>
                <a:gd name="T70" fmla="*/ 13 w 118"/>
                <a:gd name="T71" fmla="*/ 70 h 114"/>
                <a:gd name="T72" fmla="*/ 5 w 118"/>
                <a:gd name="T73" fmla="*/ 76 h 114"/>
                <a:gd name="T74" fmla="*/ 10 w 118"/>
                <a:gd name="T75" fmla="*/ 85 h 114"/>
                <a:gd name="T76" fmla="*/ 29 w 118"/>
                <a:gd name="T77" fmla="*/ 91 h 114"/>
                <a:gd name="T78" fmla="*/ 25 w 118"/>
                <a:gd name="T79" fmla="*/ 101 h 114"/>
                <a:gd name="T80" fmla="*/ 34 w 118"/>
                <a:gd name="T81" fmla="*/ 106 h 114"/>
                <a:gd name="T82" fmla="*/ 53 w 118"/>
                <a:gd name="T83" fmla="*/ 103 h 114"/>
                <a:gd name="T84" fmla="*/ 35 w 118"/>
                <a:gd name="T85" fmla="*/ 34 h 114"/>
                <a:gd name="T86" fmla="*/ 92 w 118"/>
                <a:gd name="T87" fmla="*/ 54 h 114"/>
                <a:gd name="T88" fmla="*/ 65 w 118"/>
                <a:gd name="T89" fmla="*/ 85 h 114"/>
                <a:gd name="T90" fmla="*/ 35 w 118"/>
                <a:gd name="T91" fmla="*/ 3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4">
                  <a:moveTo>
                    <a:pt x="53" y="103"/>
                  </a:moveTo>
                  <a:cubicBezTo>
                    <a:pt x="55" y="105"/>
                    <a:pt x="56" y="108"/>
                    <a:pt x="54" y="113"/>
                  </a:cubicBezTo>
                  <a:cubicBezTo>
                    <a:pt x="57" y="114"/>
                    <a:pt x="59" y="114"/>
                    <a:pt x="63" y="113"/>
                  </a:cubicBezTo>
                  <a:cubicBezTo>
                    <a:pt x="61" y="102"/>
                    <a:pt x="72" y="96"/>
                    <a:pt x="79" y="101"/>
                  </a:cubicBezTo>
                  <a:cubicBezTo>
                    <a:pt x="80" y="101"/>
                    <a:pt x="83" y="104"/>
                    <a:pt x="84" y="110"/>
                  </a:cubicBezTo>
                  <a:cubicBezTo>
                    <a:pt x="87" y="108"/>
                    <a:pt x="89" y="107"/>
                    <a:pt x="92" y="106"/>
                  </a:cubicBezTo>
                  <a:cubicBezTo>
                    <a:pt x="85" y="98"/>
                    <a:pt x="90" y="86"/>
                    <a:pt x="99" y="87"/>
                  </a:cubicBezTo>
                  <a:cubicBezTo>
                    <a:pt x="102" y="87"/>
                    <a:pt x="105" y="88"/>
                    <a:pt x="107" y="92"/>
                  </a:cubicBezTo>
                  <a:cubicBezTo>
                    <a:pt x="109" y="89"/>
                    <a:pt x="110" y="87"/>
                    <a:pt x="112" y="84"/>
                  </a:cubicBezTo>
                  <a:cubicBezTo>
                    <a:pt x="104" y="83"/>
                    <a:pt x="100" y="69"/>
                    <a:pt x="108" y="64"/>
                  </a:cubicBezTo>
                  <a:cubicBezTo>
                    <a:pt x="110" y="63"/>
                    <a:pt x="114" y="62"/>
                    <a:pt x="117" y="64"/>
                  </a:cubicBezTo>
                  <a:cubicBezTo>
                    <a:pt x="117" y="62"/>
                    <a:pt x="118" y="59"/>
                    <a:pt x="117" y="56"/>
                  </a:cubicBezTo>
                  <a:cubicBezTo>
                    <a:pt x="117" y="54"/>
                    <a:pt x="117" y="54"/>
                    <a:pt x="117" y="54"/>
                  </a:cubicBezTo>
                  <a:cubicBezTo>
                    <a:pt x="107" y="56"/>
                    <a:pt x="101" y="43"/>
                    <a:pt x="105" y="37"/>
                  </a:cubicBezTo>
                  <a:cubicBezTo>
                    <a:pt x="107" y="34"/>
                    <a:pt x="110" y="34"/>
                    <a:pt x="111" y="34"/>
                  </a:cubicBezTo>
                  <a:cubicBezTo>
                    <a:pt x="109" y="31"/>
                    <a:pt x="108" y="30"/>
                    <a:pt x="105" y="26"/>
                  </a:cubicBezTo>
                  <a:cubicBezTo>
                    <a:pt x="99" y="33"/>
                    <a:pt x="88" y="25"/>
                    <a:pt x="87" y="17"/>
                  </a:cubicBezTo>
                  <a:cubicBezTo>
                    <a:pt x="87" y="14"/>
                    <a:pt x="89" y="12"/>
                    <a:pt x="90" y="11"/>
                  </a:cubicBezTo>
                  <a:cubicBezTo>
                    <a:pt x="86" y="9"/>
                    <a:pt x="85" y="8"/>
                    <a:pt x="82" y="6"/>
                  </a:cubicBezTo>
                  <a:cubicBezTo>
                    <a:pt x="81" y="17"/>
                    <a:pt x="68" y="13"/>
                    <a:pt x="64" y="8"/>
                  </a:cubicBezTo>
                  <a:cubicBezTo>
                    <a:pt x="63" y="7"/>
                    <a:pt x="62" y="4"/>
                    <a:pt x="62" y="1"/>
                  </a:cubicBezTo>
                  <a:cubicBezTo>
                    <a:pt x="58" y="0"/>
                    <a:pt x="57" y="0"/>
                    <a:pt x="54" y="0"/>
                  </a:cubicBezTo>
                  <a:cubicBezTo>
                    <a:pt x="54" y="1"/>
                    <a:pt x="54" y="1"/>
                    <a:pt x="54" y="1"/>
                  </a:cubicBezTo>
                  <a:cubicBezTo>
                    <a:pt x="56" y="6"/>
                    <a:pt x="52" y="9"/>
                    <a:pt x="51" y="10"/>
                  </a:cubicBezTo>
                  <a:cubicBezTo>
                    <a:pt x="51" y="10"/>
                    <a:pt x="51" y="10"/>
                    <a:pt x="51" y="10"/>
                  </a:cubicBezTo>
                  <a:cubicBezTo>
                    <a:pt x="46" y="12"/>
                    <a:pt x="37" y="11"/>
                    <a:pt x="35" y="3"/>
                  </a:cubicBezTo>
                  <a:cubicBezTo>
                    <a:pt x="32" y="4"/>
                    <a:pt x="31" y="5"/>
                    <a:pt x="27" y="7"/>
                  </a:cubicBezTo>
                  <a:cubicBezTo>
                    <a:pt x="36" y="14"/>
                    <a:pt x="27" y="22"/>
                    <a:pt x="21" y="23"/>
                  </a:cubicBezTo>
                  <a:cubicBezTo>
                    <a:pt x="18" y="24"/>
                    <a:pt x="15" y="23"/>
                    <a:pt x="12" y="20"/>
                  </a:cubicBezTo>
                  <a:cubicBezTo>
                    <a:pt x="11" y="22"/>
                    <a:pt x="10" y="23"/>
                    <a:pt x="7" y="27"/>
                  </a:cubicBezTo>
                  <a:cubicBezTo>
                    <a:pt x="9" y="27"/>
                    <a:pt x="10" y="27"/>
                    <a:pt x="12" y="29"/>
                  </a:cubicBezTo>
                  <a:cubicBezTo>
                    <a:pt x="12" y="29"/>
                    <a:pt x="12" y="29"/>
                    <a:pt x="12" y="29"/>
                  </a:cubicBezTo>
                  <a:cubicBezTo>
                    <a:pt x="19" y="35"/>
                    <a:pt x="15" y="46"/>
                    <a:pt x="5" y="46"/>
                  </a:cubicBezTo>
                  <a:cubicBezTo>
                    <a:pt x="3" y="46"/>
                    <a:pt x="2" y="46"/>
                    <a:pt x="1" y="46"/>
                  </a:cubicBezTo>
                  <a:cubicBezTo>
                    <a:pt x="0" y="50"/>
                    <a:pt x="0" y="52"/>
                    <a:pt x="0" y="55"/>
                  </a:cubicBezTo>
                  <a:cubicBezTo>
                    <a:pt x="11" y="52"/>
                    <a:pt x="18" y="62"/>
                    <a:pt x="13" y="70"/>
                  </a:cubicBezTo>
                  <a:cubicBezTo>
                    <a:pt x="11" y="74"/>
                    <a:pt x="8" y="75"/>
                    <a:pt x="5" y="76"/>
                  </a:cubicBezTo>
                  <a:cubicBezTo>
                    <a:pt x="7" y="80"/>
                    <a:pt x="8" y="82"/>
                    <a:pt x="10" y="85"/>
                  </a:cubicBezTo>
                  <a:cubicBezTo>
                    <a:pt x="17" y="76"/>
                    <a:pt x="29" y="83"/>
                    <a:pt x="29" y="91"/>
                  </a:cubicBezTo>
                  <a:cubicBezTo>
                    <a:pt x="29" y="93"/>
                    <a:pt x="29" y="97"/>
                    <a:pt x="25" y="101"/>
                  </a:cubicBezTo>
                  <a:cubicBezTo>
                    <a:pt x="28" y="103"/>
                    <a:pt x="30" y="104"/>
                    <a:pt x="34" y="106"/>
                  </a:cubicBezTo>
                  <a:cubicBezTo>
                    <a:pt x="36" y="95"/>
                    <a:pt x="49" y="96"/>
                    <a:pt x="53" y="103"/>
                  </a:cubicBezTo>
                  <a:close/>
                  <a:moveTo>
                    <a:pt x="35" y="34"/>
                  </a:moveTo>
                  <a:cubicBezTo>
                    <a:pt x="52" y="13"/>
                    <a:pt x="89" y="26"/>
                    <a:pt x="92" y="54"/>
                  </a:cubicBezTo>
                  <a:cubicBezTo>
                    <a:pt x="93" y="67"/>
                    <a:pt x="83" y="83"/>
                    <a:pt x="65" y="85"/>
                  </a:cubicBezTo>
                  <a:cubicBezTo>
                    <a:pt x="39" y="87"/>
                    <a:pt x="16" y="56"/>
                    <a:pt x="3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2">
              <a:extLst>
                <a:ext uri="{FF2B5EF4-FFF2-40B4-BE49-F238E27FC236}">
                  <a16:creationId xmlns:a16="http://schemas.microsoft.com/office/drawing/2014/main" id="{3607EDC3-375B-4EC1-9C2A-CA70315896C9}"/>
                </a:ext>
              </a:extLst>
            </p:cNvPr>
            <p:cNvSpPr>
              <a:spLocks noEditPoints="1"/>
            </p:cNvSpPr>
            <p:nvPr/>
          </p:nvSpPr>
          <p:spPr bwMode="auto">
            <a:xfrm>
              <a:off x="7981950" y="4483101"/>
              <a:ext cx="255588" cy="123825"/>
            </a:xfrm>
            <a:custGeom>
              <a:avLst/>
              <a:gdLst>
                <a:gd name="T0" fmla="*/ 99 w 99"/>
                <a:gd name="T1" fmla="*/ 47 h 48"/>
                <a:gd name="T2" fmla="*/ 96 w 99"/>
                <a:gd name="T3" fmla="*/ 46 h 48"/>
                <a:gd name="T4" fmla="*/ 84 w 99"/>
                <a:gd name="T5" fmla="*/ 42 h 48"/>
                <a:gd name="T6" fmla="*/ 90 w 99"/>
                <a:gd name="T7" fmla="*/ 43 h 48"/>
                <a:gd name="T8" fmla="*/ 76 w 99"/>
                <a:gd name="T9" fmla="*/ 36 h 48"/>
                <a:gd name="T10" fmla="*/ 73 w 99"/>
                <a:gd name="T11" fmla="*/ 33 h 48"/>
                <a:gd name="T12" fmla="*/ 75 w 99"/>
                <a:gd name="T13" fmla="*/ 33 h 48"/>
                <a:gd name="T14" fmla="*/ 71 w 99"/>
                <a:gd name="T15" fmla="*/ 29 h 48"/>
                <a:gd name="T16" fmla="*/ 70 w 99"/>
                <a:gd name="T17" fmla="*/ 28 h 48"/>
                <a:gd name="T18" fmla="*/ 55 w 99"/>
                <a:gd name="T19" fmla="*/ 19 h 48"/>
                <a:gd name="T20" fmla="*/ 56 w 99"/>
                <a:gd name="T21" fmla="*/ 18 h 48"/>
                <a:gd name="T22" fmla="*/ 50 w 99"/>
                <a:gd name="T23" fmla="*/ 13 h 48"/>
                <a:gd name="T24" fmla="*/ 37 w 99"/>
                <a:gd name="T25" fmla="*/ 12 h 48"/>
                <a:gd name="T26" fmla="*/ 33 w 99"/>
                <a:gd name="T27" fmla="*/ 5 h 48"/>
                <a:gd name="T28" fmla="*/ 26 w 99"/>
                <a:gd name="T29" fmla="*/ 2 h 48"/>
                <a:gd name="T30" fmla="*/ 23 w 99"/>
                <a:gd name="T31" fmla="*/ 8 h 48"/>
                <a:gd name="T32" fmla="*/ 12 w 99"/>
                <a:gd name="T33" fmla="*/ 0 h 48"/>
                <a:gd name="T34" fmla="*/ 7 w 99"/>
                <a:gd name="T35" fmla="*/ 1 h 48"/>
                <a:gd name="T36" fmla="*/ 7 w 99"/>
                <a:gd name="T37" fmla="*/ 1 h 48"/>
                <a:gd name="T38" fmla="*/ 13 w 99"/>
                <a:gd name="T39" fmla="*/ 8 h 48"/>
                <a:gd name="T40" fmla="*/ 13 w 99"/>
                <a:gd name="T41" fmla="*/ 9 h 48"/>
                <a:gd name="T42" fmla="*/ 1 w 99"/>
                <a:gd name="T43" fmla="*/ 5 h 48"/>
                <a:gd name="T44" fmla="*/ 0 w 99"/>
                <a:gd name="T45" fmla="*/ 9 h 48"/>
                <a:gd name="T46" fmla="*/ 12 w 99"/>
                <a:gd name="T47" fmla="*/ 21 h 48"/>
                <a:gd name="T48" fmla="*/ 6 w 99"/>
                <a:gd name="T49" fmla="*/ 19 h 48"/>
                <a:gd name="T50" fmla="*/ 14 w 99"/>
                <a:gd name="T51" fmla="*/ 24 h 48"/>
                <a:gd name="T52" fmla="*/ 14 w 99"/>
                <a:gd name="T53" fmla="*/ 24 h 48"/>
                <a:gd name="T54" fmla="*/ 29 w 99"/>
                <a:gd name="T55" fmla="*/ 33 h 48"/>
                <a:gd name="T56" fmla="*/ 27 w 99"/>
                <a:gd name="T57" fmla="*/ 33 h 48"/>
                <a:gd name="T58" fmla="*/ 35 w 99"/>
                <a:gd name="T59" fmla="*/ 37 h 48"/>
                <a:gd name="T60" fmla="*/ 54 w 99"/>
                <a:gd name="T61" fmla="*/ 42 h 48"/>
                <a:gd name="T62" fmla="*/ 64 w 99"/>
                <a:gd name="T63" fmla="*/ 45 h 48"/>
                <a:gd name="T64" fmla="*/ 62 w 99"/>
                <a:gd name="T65" fmla="*/ 44 h 48"/>
                <a:gd name="T66" fmla="*/ 80 w 99"/>
                <a:gd name="T67" fmla="*/ 47 h 48"/>
                <a:gd name="T68" fmla="*/ 88 w 99"/>
                <a:gd name="T69" fmla="*/ 48 h 48"/>
                <a:gd name="T70" fmla="*/ 82 w 99"/>
                <a:gd name="T71" fmla="*/ 46 h 48"/>
                <a:gd name="T72" fmla="*/ 91 w 99"/>
                <a:gd name="T73" fmla="*/ 47 h 48"/>
                <a:gd name="T74" fmla="*/ 99 w 99"/>
                <a:gd name="T75" fmla="*/ 48 h 48"/>
                <a:gd name="T76" fmla="*/ 89 w 99"/>
                <a:gd name="T77" fmla="*/ 46 h 48"/>
                <a:gd name="T78" fmla="*/ 99 w 99"/>
                <a:gd name="T79" fmla="*/ 47 h 48"/>
                <a:gd name="T80" fmla="*/ 76 w 99"/>
                <a:gd name="T81" fmla="*/ 43 h 48"/>
                <a:gd name="T82" fmla="*/ 24 w 99"/>
                <a:gd name="T83" fmla="*/ 19 h 48"/>
                <a:gd name="T84" fmla="*/ 60 w 99"/>
                <a:gd name="T85" fmla="*/ 30 h 48"/>
                <a:gd name="T86" fmla="*/ 76 w 99"/>
                <a:gd name="T87"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9" h="48">
                  <a:moveTo>
                    <a:pt x="99" y="47"/>
                  </a:moveTo>
                  <a:cubicBezTo>
                    <a:pt x="97" y="46"/>
                    <a:pt x="97" y="46"/>
                    <a:pt x="96" y="46"/>
                  </a:cubicBezTo>
                  <a:cubicBezTo>
                    <a:pt x="96" y="46"/>
                    <a:pt x="85" y="44"/>
                    <a:pt x="84" y="42"/>
                  </a:cubicBezTo>
                  <a:cubicBezTo>
                    <a:pt x="85" y="42"/>
                    <a:pt x="86" y="42"/>
                    <a:pt x="90" y="43"/>
                  </a:cubicBezTo>
                  <a:cubicBezTo>
                    <a:pt x="85" y="40"/>
                    <a:pt x="80" y="39"/>
                    <a:pt x="76" y="36"/>
                  </a:cubicBezTo>
                  <a:cubicBezTo>
                    <a:pt x="73" y="35"/>
                    <a:pt x="72" y="33"/>
                    <a:pt x="73" y="33"/>
                  </a:cubicBezTo>
                  <a:cubicBezTo>
                    <a:pt x="74" y="32"/>
                    <a:pt x="75" y="33"/>
                    <a:pt x="75" y="33"/>
                  </a:cubicBezTo>
                  <a:cubicBezTo>
                    <a:pt x="75" y="32"/>
                    <a:pt x="75" y="32"/>
                    <a:pt x="71" y="29"/>
                  </a:cubicBezTo>
                  <a:cubicBezTo>
                    <a:pt x="70" y="28"/>
                    <a:pt x="70" y="28"/>
                    <a:pt x="70" y="28"/>
                  </a:cubicBezTo>
                  <a:cubicBezTo>
                    <a:pt x="65" y="31"/>
                    <a:pt x="54" y="22"/>
                    <a:pt x="55" y="19"/>
                  </a:cubicBezTo>
                  <a:cubicBezTo>
                    <a:pt x="56" y="18"/>
                    <a:pt x="56" y="18"/>
                    <a:pt x="56" y="18"/>
                  </a:cubicBezTo>
                  <a:cubicBezTo>
                    <a:pt x="56" y="17"/>
                    <a:pt x="56" y="17"/>
                    <a:pt x="50" y="13"/>
                  </a:cubicBezTo>
                  <a:cubicBezTo>
                    <a:pt x="50" y="18"/>
                    <a:pt x="42" y="16"/>
                    <a:pt x="37" y="12"/>
                  </a:cubicBezTo>
                  <a:cubicBezTo>
                    <a:pt x="33" y="8"/>
                    <a:pt x="33" y="6"/>
                    <a:pt x="33" y="5"/>
                  </a:cubicBezTo>
                  <a:cubicBezTo>
                    <a:pt x="29" y="3"/>
                    <a:pt x="28" y="3"/>
                    <a:pt x="26" y="2"/>
                  </a:cubicBezTo>
                  <a:cubicBezTo>
                    <a:pt x="31" y="10"/>
                    <a:pt x="25" y="9"/>
                    <a:pt x="23" y="8"/>
                  </a:cubicBezTo>
                  <a:cubicBezTo>
                    <a:pt x="21" y="8"/>
                    <a:pt x="15" y="5"/>
                    <a:pt x="12" y="0"/>
                  </a:cubicBezTo>
                  <a:cubicBezTo>
                    <a:pt x="10" y="0"/>
                    <a:pt x="8" y="0"/>
                    <a:pt x="7" y="1"/>
                  </a:cubicBezTo>
                  <a:cubicBezTo>
                    <a:pt x="7" y="1"/>
                    <a:pt x="7" y="1"/>
                    <a:pt x="7" y="1"/>
                  </a:cubicBezTo>
                  <a:cubicBezTo>
                    <a:pt x="9" y="3"/>
                    <a:pt x="12" y="6"/>
                    <a:pt x="13" y="8"/>
                  </a:cubicBezTo>
                  <a:cubicBezTo>
                    <a:pt x="13" y="9"/>
                    <a:pt x="13" y="9"/>
                    <a:pt x="13" y="9"/>
                  </a:cubicBezTo>
                  <a:cubicBezTo>
                    <a:pt x="13" y="12"/>
                    <a:pt x="7" y="11"/>
                    <a:pt x="1" y="5"/>
                  </a:cubicBezTo>
                  <a:cubicBezTo>
                    <a:pt x="0" y="7"/>
                    <a:pt x="0" y="7"/>
                    <a:pt x="0" y="9"/>
                  </a:cubicBezTo>
                  <a:cubicBezTo>
                    <a:pt x="10" y="14"/>
                    <a:pt x="14" y="20"/>
                    <a:pt x="12" y="21"/>
                  </a:cubicBezTo>
                  <a:cubicBezTo>
                    <a:pt x="11" y="21"/>
                    <a:pt x="8" y="20"/>
                    <a:pt x="6" y="19"/>
                  </a:cubicBezTo>
                  <a:cubicBezTo>
                    <a:pt x="10" y="23"/>
                    <a:pt x="10" y="23"/>
                    <a:pt x="14" y="24"/>
                  </a:cubicBezTo>
                  <a:cubicBezTo>
                    <a:pt x="14" y="24"/>
                    <a:pt x="14" y="24"/>
                    <a:pt x="14" y="24"/>
                  </a:cubicBezTo>
                  <a:cubicBezTo>
                    <a:pt x="17" y="25"/>
                    <a:pt x="28" y="30"/>
                    <a:pt x="29" y="33"/>
                  </a:cubicBezTo>
                  <a:cubicBezTo>
                    <a:pt x="28" y="33"/>
                    <a:pt x="28" y="33"/>
                    <a:pt x="27" y="33"/>
                  </a:cubicBezTo>
                  <a:cubicBezTo>
                    <a:pt x="28" y="34"/>
                    <a:pt x="33" y="36"/>
                    <a:pt x="35" y="37"/>
                  </a:cubicBezTo>
                  <a:cubicBezTo>
                    <a:pt x="37" y="35"/>
                    <a:pt x="54" y="42"/>
                    <a:pt x="54" y="42"/>
                  </a:cubicBezTo>
                  <a:cubicBezTo>
                    <a:pt x="55" y="43"/>
                    <a:pt x="55" y="43"/>
                    <a:pt x="64" y="45"/>
                  </a:cubicBezTo>
                  <a:cubicBezTo>
                    <a:pt x="63" y="44"/>
                    <a:pt x="63" y="44"/>
                    <a:pt x="62" y="44"/>
                  </a:cubicBezTo>
                  <a:cubicBezTo>
                    <a:pt x="63" y="43"/>
                    <a:pt x="77" y="46"/>
                    <a:pt x="80" y="47"/>
                  </a:cubicBezTo>
                  <a:cubicBezTo>
                    <a:pt x="82" y="47"/>
                    <a:pt x="82" y="47"/>
                    <a:pt x="88" y="48"/>
                  </a:cubicBezTo>
                  <a:cubicBezTo>
                    <a:pt x="84" y="47"/>
                    <a:pt x="83" y="47"/>
                    <a:pt x="82" y="46"/>
                  </a:cubicBezTo>
                  <a:cubicBezTo>
                    <a:pt x="83" y="46"/>
                    <a:pt x="83" y="46"/>
                    <a:pt x="91" y="47"/>
                  </a:cubicBezTo>
                  <a:cubicBezTo>
                    <a:pt x="98" y="48"/>
                    <a:pt x="98" y="48"/>
                    <a:pt x="99" y="48"/>
                  </a:cubicBezTo>
                  <a:cubicBezTo>
                    <a:pt x="96" y="47"/>
                    <a:pt x="92" y="47"/>
                    <a:pt x="89" y="46"/>
                  </a:cubicBezTo>
                  <a:cubicBezTo>
                    <a:pt x="90" y="45"/>
                    <a:pt x="90" y="45"/>
                    <a:pt x="99" y="47"/>
                  </a:cubicBezTo>
                  <a:close/>
                  <a:moveTo>
                    <a:pt x="76" y="43"/>
                  </a:moveTo>
                  <a:cubicBezTo>
                    <a:pt x="65" y="46"/>
                    <a:pt x="18" y="29"/>
                    <a:pt x="24" y="19"/>
                  </a:cubicBezTo>
                  <a:cubicBezTo>
                    <a:pt x="25" y="15"/>
                    <a:pt x="37" y="15"/>
                    <a:pt x="60" y="30"/>
                  </a:cubicBezTo>
                  <a:cubicBezTo>
                    <a:pt x="78" y="41"/>
                    <a:pt x="77" y="42"/>
                    <a:pt x="76"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3">
              <a:extLst>
                <a:ext uri="{FF2B5EF4-FFF2-40B4-BE49-F238E27FC236}">
                  <a16:creationId xmlns:a16="http://schemas.microsoft.com/office/drawing/2014/main" id="{A4B6CBA0-9375-49F7-9AC7-11F2FE3869A5}"/>
                </a:ext>
              </a:extLst>
            </p:cNvPr>
            <p:cNvSpPr>
              <a:spLocks noEditPoints="1"/>
            </p:cNvSpPr>
            <p:nvPr/>
          </p:nvSpPr>
          <p:spPr bwMode="auto">
            <a:xfrm>
              <a:off x="7881938" y="4054476"/>
              <a:ext cx="360363" cy="379413"/>
            </a:xfrm>
            <a:custGeom>
              <a:avLst/>
              <a:gdLst>
                <a:gd name="T0" fmla="*/ 125 w 140"/>
                <a:gd name="T1" fmla="*/ 56 h 147"/>
                <a:gd name="T2" fmla="*/ 134 w 140"/>
                <a:gd name="T3" fmla="*/ 49 h 147"/>
                <a:gd name="T4" fmla="*/ 129 w 140"/>
                <a:gd name="T5" fmla="*/ 37 h 147"/>
                <a:gd name="T6" fmla="*/ 105 w 140"/>
                <a:gd name="T7" fmla="*/ 27 h 147"/>
                <a:gd name="T8" fmla="*/ 111 w 140"/>
                <a:gd name="T9" fmla="*/ 16 h 147"/>
                <a:gd name="T10" fmla="*/ 101 w 140"/>
                <a:gd name="T11" fmla="*/ 9 h 147"/>
                <a:gd name="T12" fmla="*/ 74 w 140"/>
                <a:gd name="T13" fmla="*/ 13 h 147"/>
                <a:gd name="T14" fmla="*/ 74 w 140"/>
                <a:gd name="T15" fmla="*/ 1 h 147"/>
                <a:gd name="T16" fmla="*/ 62 w 140"/>
                <a:gd name="T17" fmla="*/ 1 h 147"/>
                <a:gd name="T18" fmla="*/ 62 w 140"/>
                <a:gd name="T19" fmla="*/ 1 h 147"/>
                <a:gd name="T20" fmla="*/ 56 w 140"/>
                <a:gd name="T21" fmla="*/ 17 h 147"/>
                <a:gd name="T22" fmla="*/ 35 w 140"/>
                <a:gd name="T23" fmla="*/ 8 h 147"/>
                <a:gd name="T24" fmla="*/ 25 w 140"/>
                <a:gd name="T25" fmla="*/ 15 h 147"/>
                <a:gd name="T26" fmla="*/ 16 w 140"/>
                <a:gd name="T27" fmla="*/ 41 h 147"/>
                <a:gd name="T28" fmla="*/ 7 w 140"/>
                <a:gd name="T29" fmla="*/ 36 h 147"/>
                <a:gd name="T30" fmla="*/ 3 w 140"/>
                <a:gd name="T31" fmla="*/ 47 h 147"/>
                <a:gd name="T32" fmla="*/ 8 w 140"/>
                <a:gd name="T33" fmla="*/ 50 h 147"/>
                <a:gd name="T34" fmla="*/ 8 w 140"/>
                <a:gd name="T35" fmla="*/ 50 h 147"/>
                <a:gd name="T36" fmla="*/ 4 w 140"/>
                <a:gd name="T37" fmla="*/ 75 h 147"/>
                <a:gd name="T38" fmla="*/ 0 w 140"/>
                <a:gd name="T39" fmla="*/ 75 h 147"/>
                <a:gd name="T40" fmla="*/ 3 w 140"/>
                <a:gd name="T41" fmla="*/ 87 h 147"/>
                <a:gd name="T42" fmla="*/ 20 w 140"/>
                <a:gd name="T43" fmla="*/ 106 h 147"/>
                <a:gd name="T44" fmla="*/ 16 w 140"/>
                <a:gd name="T45" fmla="*/ 111 h 147"/>
                <a:gd name="T46" fmla="*/ 23 w 140"/>
                <a:gd name="T47" fmla="*/ 121 h 147"/>
                <a:gd name="T48" fmla="*/ 43 w 140"/>
                <a:gd name="T49" fmla="*/ 126 h 147"/>
                <a:gd name="T50" fmla="*/ 44 w 140"/>
                <a:gd name="T51" fmla="*/ 136 h 147"/>
                <a:gd name="T52" fmla="*/ 54 w 140"/>
                <a:gd name="T53" fmla="*/ 141 h 147"/>
                <a:gd name="T54" fmla="*/ 68 w 140"/>
                <a:gd name="T55" fmla="*/ 134 h 147"/>
                <a:gd name="T56" fmla="*/ 76 w 140"/>
                <a:gd name="T57" fmla="*/ 147 h 147"/>
                <a:gd name="T58" fmla="*/ 86 w 140"/>
                <a:gd name="T59" fmla="*/ 147 h 147"/>
                <a:gd name="T60" fmla="*/ 93 w 140"/>
                <a:gd name="T61" fmla="*/ 131 h 147"/>
                <a:gd name="T62" fmla="*/ 104 w 140"/>
                <a:gd name="T63" fmla="*/ 141 h 147"/>
                <a:gd name="T64" fmla="*/ 112 w 140"/>
                <a:gd name="T65" fmla="*/ 137 h 147"/>
                <a:gd name="T66" fmla="*/ 115 w 140"/>
                <a:gd name="T67" fmla="*/ 116 h 147"/>
                <a:gd name="T68" fmla="*/ 126 w 140"/>
                <a:gd name="T69" fmla="*/ 121 h 147"/>
                <a:gd name="T70" fmla="*/ 131 w 140"/>
                <a:gd name="T71" fmla="*/ 112 h 147"/>
                <a:gd name="T72" fmla="*/ 126 w 140"/>
                <a:gd name="T73" fmla="*/ 89 h 147"/>
                <a:gd name="T74" fmla="*/ 139 w 140"/>
                <a:gd name="T75" fmla="*/ 88 h 147"/>
                <a:gd name="T76" fmla="*/ 140 w 140"/>
                <a:gd name="T77" fmla="*/ 77 h 147"/>
                <a:gd name="T78" fmla="*/ 140 w 140"/>
                <a:gd name="T79" fmla="*/ 76 h 147"/>
                <a:gd name="T80" fmla="*/ 125 w 140"/>
                <a:gd name="T81" fmla="*/ 56 h 147"/>
                <a:gd name="T82" fmla="*/ 80 w 140"/>
                <a:gd name="T83" fmla="*/ 116 h 147"/>
                <a:gd name="T84" fmla="*/ 35 w 140"/>
                <a:gd name="T85" fmla="*/ 55 h 147"/>
                <a:gd name="T86" fmla="*/ 105 w 140"/>
                <a:gd name="T87" fmla="*/ 69 h 147"/>
                <a:gd name="T88" fmla="*/ 106 w 140"/>
                <a:gd name="T89" fmla="*/ 77 h 147"/>
                <a:gd name="T90" fmla="*/ 80 w 140"/>
                <a:gd name="T91" fmla="*/ 11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7">
                  <a:moveTo>
                    <a:pt x="125" y="56"/>
                  </a:moveTo>
                  <a:cubicBezTo>
                    <a:pt x="126" y="54"/>
                    <a:pt x="129" y="50"/>
                    <a:pt x="134" y="49"/>
                  </a:cubicBezTo>
                  <a:cubicBezTo>
                    <a:pt x="135" y="47"/>
                    <a:pt x="135" y="47"/>
                    <a:pt x="129" y="37"/>
                  </a:cubicBezTo>
                  <a:cubicBezTo>
                    <a:pt x="121" y="47"/>
                    <a:pt x="106" y="41"/>
                    <a:pt x="105" y="27"/>
                  </a:cubicBezTo>
                  <a:cubicBezTo>
                    <a:pt x="105" y="21"/>
                    <a:pt x="109" y="18"/>
                    <a:pt x="111" y="16"/>
                  </a:cubicBezTo>
                  <a:cubicBezTo>
                    <a:pt x="106" y="12"/>
                    <a:pt x="104" y="11"/>
                    <a:pt x="101" y="9"/>
                  </a:cubicBezTo>
                  <a:cubicBezTo>
                    <a:pt x="95" y="28"/>
                    <a:pt x="78" y="20"/>
                    <a:pt x="74" y="13"/>
                  </a:cubicBezTo>
                  <a:cubicBezTo>
                    <a:pt x="72" y="9"/>
                    <a:pt x="72" y="5"/>
                    <a:pt x="74" y="1"/>
                  </a:cubicBezTo>
                  <a:cubicBezTo>
                    <a:pt x="68" y="0"/>
                    <a:pt x="66" y="0"/>
                    <a:pt x="62" y="1"/>
                  </a:cubicBezTo>
                  <a:cubicBezTo>
                    <a:pt x="62" y="1"/>
                    <a:pt x="62" y="1"/>
                    <a:pt x="62" y="1"/>
                  </a:cubicBezTo>
                  <a:cubicBezTo>
                    <a:pt x="63" y="10"/>
                    <a:pt x="58" y="17"/>
                    <a:pt x="56" y="17"/>
                  </a:cubicBezTo>
                  <a:cubicBezTo>
                    <a:pt x="50" y="21"/>
                    <a:pt x="37" y="22"/>
                    <a:pt x="35" y="8"/>
                  </a:cubicBezTo>
                  <a:cubicBezTo>
                    <a:pt x="32" y="10"/>
                    <a:pt x="29" y="11"/>
                    <a:pt x="25" y="15"/>
                  </a:cubicBezTo>
                  <a:cubicBezTo>
                    <a:pt x="36" y="27"/>
                    <a:pt x="23" y="41"/>
                    <a:pt x="16" y="41"/>
                  </a:cubicBezTo>
                  <a:cubicBezTo>
                    <a:pt x="14" y="41"/>
                    <a:pt x="11" y="41"/>
                    <a:pt x="7" y="36"/>
                  </a:cubicBezTo>
                  <a:cubicBezTo>
                    <a:pt x="5" y="40"/>
                    <a:pt x="5" y="42"/>
                    <a:pt x="3" y="47"/>
                  </a:cubicBezTo>
                  <a:cubicBezTo>
                    <a:pt x="5" y="48"/>
                    <a:pt x="6" y="48"/>
                    <a:pt x="8" y="50"/>
                  </a:cubicBezTo>
                  <a:cubicBezTo>
                    <a:pt x="8" y="50"/>
                    <a:pt x="8" y="50"/>
                    <a:pt x="8" y="50"/>
                  </a:cubicBezTo>
                  <a:cubicBezTo>
                    <a:pt x="17" y="58"/>
                    <a:pt x="15" y="75"/>
                    <a:pt x="4" y="75"/>
                  </a:cubicBezTo>
                  <a:cubicBezTo>
                    <a:pt x="2" y="75"/>
                    <a:pt x="1" y="75"/>
                    <a:pt x="0" y="75"/>
                  </a:cubicBezTo>
                  <a:cubicBezTo>
                    <a:pt x="1" y="80"/>
                    <a:pt x="2" y="83"/>
                    <a:pt x="3" y="87"/>
                  </a:cubicBezTo>
                  <a:cubicBezTo>
                    <a:pt x="12" y="82"/>
                    <a:pt x="23" y="95"/>
                    <a:pt x="20" y="106"/>
                  </a:cubicBezTo>
                  <a:cubicBezTo>
                    <a:pt x="20" y="109"/>
                    <a:pt x="17" y="110"/>
                    <a:pt x="16" y="111"/>
                  </a:cubicBezTo>
                  <a:cubicBezTo>
                    <a:pt x="16" y="112"/>
                    <a:pt x="16" y="113"/>
                    <a:pt x="23" y="121"/>
                  </a:cubicBezTo>
                  <a:cubicBezTo>
                    <a:pt x="27" y="111"/>
                    <a:pt x="40" y="117"/>
                    <a:pt x="43" y="126"/>
                  </a:cubicBezTo>
                  <a:cubicBezTo>
                    <a:pt x="46" y="131"/>
                    <a:pt x="45" y="135"/>
                    <a:pt x="44" y="136"/>
                  </a:cubicBezTo>
                  <a:cubicBezTo>
                    <a:pt x="46" y="137"/>
                    <a:pt x="46" y="138"/>
                    <a:pt x="54" y="141"/>
                  </a:cubicBezTo>
                  <a:cubicBezTo>
                    <a:pt x="52" y="130"/>
                    <a:pt x="63" y="131"/>
                    <a:pt x="68" y="134"/>
                  </a:cubicBezTo>
                  <a:cubicBezTo>
                    <a:pt x="70" y="135"/>
                    <a:pt x="76" y="139"/>
                    <a:pt x="76" y="147"/>
                  </a:cubicBezTo>
                  <a:cubicBezTo>
                    <a:pt x="80" y="147"/>
                    <a:pt x="81" y="147"/>
                    <a:pt x="86" y="147"/>
                  </a:cubicBezTo>
                  <a:cubicBezTo>
                    <a:pt x="80" y="137"/>
                    <a:pt x="86" y="130"/>
                    <a:pt x="93" y="131"/>
                  </a:cubicBezTo>
                  <a:cubicBezTo>
                    <a:pt x="95" y="132"/>
                    <a:pt x="101" y="133"/>
                    <a:pt x="104" y="141"/>
                  </a:cubicBezTo>
                  <a:cubicBezTo>
                    <a:pt x="107" y="140"/>
                    <a:pt x="109" y="138"/>
                    <a:pt x="112" y="137"/>
                  </a:cubicBezTo>
                  <a:cubicBezTo>
                    <a:pt x="103" y="129"/>
                    <a:pt x="106" y="117"/>
                    <a:pt x="115" y="116"/>
                  </a:cubicBezTo>
                  <a:cubicBezTo>
                    <a:pt x="119" y="115"/>
                    <a:pt x="123" y="117"/>
                    <a:pt x="126" y="121"/>
                  </a:cubicBezTo>
                  <a:cubicBezTo>
                    <a:pt x="128" y="118"/>
                    <a:pt x="129" y="115"/>
                    <a:pt x="131" y="112"/>
                  </a:cubicBezTo>
                  <a:cubicBezTo>
                    <a:pt x="122" y="111"/>
                    <a:pt x="117" y="96"/>
                    <a:pt x="126" y="89"/>
                  </a:cubicBezTo>
                  <a:cubicBezTo>
                    <a:pt x="126" y="89"/>
                    <a:pt x="132" y="85"/>
                    <a:pt x="139" y="88"/>
                  </a:cubicBezTo>
                  <a:cubicBezTo>
                    <a:pt x="139" y="86"/>
                    <a:pt x="139" y="82"/>
                    <a:pt x="140" y="77"/>
                  </a:cubicBezTo>
                  <a:cubicBezTo>
                    <a:pt x="140" y="76"/>
                    <a:pt x="140" y="76"/>
                    <a:pt x="140" y="76"/>
                  </a:cubicBezTo>
                  <a:cubicBezTo>
                    <a:pt x="126" y="79"/>
                    <a:pt x="120" y="64"/>
                    <a:pt x="125" y="56"/>
                  </a:cubicBezTo>
                  <a:close/>
                  <a:moveTo>
                    <a:pt x="80" y="116"/>
                  </a:moveTo>
                  <a:cubicBezTo>
                    <a:pt x="50" y="123"/>
                    <a:pt x="17" y="86"/>
                    <a:pt x="35" y="55"/>
                  </a:cubicBezTo>
                  <a:cubicBezTo>
                    <a:pt x="53" y="26"/>
                    <a:pt x="96" y="35"/>
                    <a:pt x="105" y="69"/>
                  </a:cubicBezTo>
                  <a:cubicBezTo>
                    <a:pt x="106" y="72"/>
                    <a:pt x="106" y="75"/>
                    <a:pt x="106" y="77"/>
                  </a:cubicBezTo>
                  <a:cubicBezTo>
                    <a:pt x="107" y="93"/>
                    <a:pt x="99" y="112"/>
                    <a:pt x="80"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4">
              <a:extLst>
                <a:ext uri="{FF2B5EF4-FFF2-40B4-BE49-F238E27FC236}">
                  <a16:creationId xmlns:a16="http://schemas.microsoft.com/office/drawing/2014/main" id="{8DD28129-34D3-460F-9971-FF8A87DAC206}"/>
                </a:ext>
              </a:extLst>
            </p:cNvPr>
            <p:cNvSpPr>
              <a:spLocks/>
            </p:cNvSpPr>
            <p:nvPr/>
          </p:nvSpPr>
          <p:spPr bwMode="auto">
            <a:xfrm>
              <a:off x="7974013" y="4181476"/>
              <a:ext cx="155575" cy="169863"/>
            </a:xfrm>
            <a:custGeom>
              <a:avLst/>
              <a:gdLst>
                <a:gd name="T0" fmla="*/ 25 w 60"/>
                <a:gd name="T1" fmla="*/ 3 h 66"/>
                <a:gd name="T2" fmla="*/ 18 w 60"/>
                <a:gd name="T3" fmla="*/ 49 h 66"/>
                <a:gd name="T4" fmla="*/ 58 w 60"/>
                <a:gd name="T5" fmla="*/ 29 h 66"/>
                <a:gd name="T6" fmla="*/ 25 w 60"/>
                <a:gd name="T7" fmla="*/ 3 h 66"/>
              </a:gdLst>
              <a:ahLst/>
              <a:cxnLst>
                <a:cxn ang="0">
                  <a:pos x="T0" y="T1"/>
                </a:cxn>
                <a:cxn ang="0">
                  <a:pos x="T2" y="T3"/>
                </a:cxn>
                <a:cxn ang="0">
                  <a:pos x="T4" y="T5"/>
                </a:cxn>
                <a:cxn ang="0">
                  <a:pos x="T6" y="T7"/>
                </a:cxn>
              </a:cxnLst>
              <a:rect l="0" t="0" r="r" b="b"/>
              <a:pathLst>
                <a:path w="60" h="66">
                  <a:moveTo>
                    <a:pt x="25" y="3"/>
                  </a:moveTo>
                  <a:cubicBezTo>
                    <a:pt x="4" y="8"/>
                    <a:pt x="0" y="35"/>
                    <a:pt x="18" y="49"/>
                  </a:cubicBezTo>
                  <a:cubicBezTo>
                    <a:pt x="39" y="66"/>
                    <a:pt x="60" y="48"/>
                    <a:pt x="58" y="29"/>
                  </a:cubicBezTo>
                  <a:cubicBezTo>
                    <a:pt x="56" y="14"/>
                    <a:pt x="44" y="0"/>
                    <a:pt x="2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15">
              <a:extLst>
                <a:ext uri="{FF2B5EF4-FFF2-40B4-BE49-F238E27FC236}">
                  <a16:creationId xmlns:a16="http://schemas.microsoft.com/office/drawing/2014/main" id="{80A15CFF-20C8-47FB-8CAE-0743E62FDCCC}"/>
                </a:ext>
              </a:extLst>
            </p:cNvPr>
            <p:cNvSpPr>
              <a:spLocks noEditPoints="1"/>
            </p:cNvSpPr>
            <p:nvPr/>
          </p:nvSpPr>
          <p:spPr bwMode="auto">
            <a:xfrm>
              <a:off x="8253413" y="4078288"/>
              <a:ext cx="414338" cy="533400"/>
            </a:xfrm>
            <a:custGeom>
              <a:avLst/>
              <a:gdLst>
                <a:gd name="T0" fmla="*/ 157 w 161"/>
                <a:gd name="T1" fmla="*/ 31 h 207"/>
                <a:gd name="T2" fmla="*/ 136 w 161"/>
                <a:gd name="T3" fmla="*/ 38 h 207"/>
                <a:gd name="T4" fmla="*/ 133 w 161"/>
                <a:gd name="T5" fmla="*/ 5 h 207"/>
                <a:gd name="T6" fmla="*/ 118 w 161"/>
                <a:gd name="T7" fmla="*/ 0 h 207"/>
                <a:gd name="T8" fmla="*/ 118 w 161"/>
                <a:gd name="T9" fmla="*/ 2 h 207"/>
                <a:gd name="T10" fmla="*/ 109 w 161"/>
                <a:gd name="T11" fmla="*/ 26 h 207"/>
                <a:gd name="T12" fmla="*/ 108 w 161"/>
                <a:gd name="T13" fmla="*/ 26 h 207"/>
                <a:gd name="T14" fmla="*/ 80 w 161"/>
                <a:gd name="T15" fmla="*/ 3 h 207"/>
                <a:gd name="T16" fmla="*/ 61 w 161"/>
                <a:gd name="T17" fmla="*/ 11 h 207"/>
                <a:gd name="T18" fmla="*/ 42 w 161"/>
                <a:gd name="T19" fmla="*/ 53 h 207"/>
                <a:gd name="T20" fmla="*/ 26 w 161"/>
                <a:gd name="T21" fmla="*/ 42 h 207"/>
                <a:gd name="T22" fmla="*/ 14 w 161"/>
                <a:gd name="T23" fmla="*/ 60 h 207"/>
                <a:gd name="T24" fmla="*/ 24 w 161"/>
                <a:gd name="T25" fmla="*/ 65 h 207"/>
                <a:gd name="T26" fmla="*/ 24 w 161"/>
                <a:gd name="T27" fmla="*/ 66 h 207"/>
                <a:gd name="T28" fmla="*/ 6 w 161"/>
                <a:gd name="T29" fmla="*/ 105 h 207"/>
                <a:gd name="T30" fmla="*/ 0 w 161"/>
                <a:gd name="T31" fmla="*/ 104 h 207"/>
                <a:gd name="T32" fmla="*/ 0 w 161"/>
                <a:gd name="T33" fmla="*/ 123 h 207"/>
                <a:gd name="T34" fmla="*/ 17 w 161"/>
                <a:gd name="T35" fmla="*/ 152 h 207"/>
                <a:gd name="T36" fmla="*/ 6 w 161"/>
                <a:gd name="T37" fmla="*/ 159 h 207"/>
                <a:gd name="T38" fmla="*/ 6 w 161"/>
                <a:gd name="T39" fmla="*/ 159 h 207"/>
                <a:gd name="T40" fmla="*/ 6 w 161"/>
                <a:gd name="T41" fmla="*/ 159 h 207"/>
                <a:gd name="T42" fmla="*/ 6 w 161"/>
                <a:gd name="T43" fmla="*/ 159 h 207"/>
                <a:gd name="T44" fmla="*/ 6 w 161"/>
                <a:gd name="T45" fmla="*/ 159 h 207"/>
                <a:gd name="T46" fmla="*/ 6 w 161"/>
                <a:gd name="T47" fmla="*/ 159 h 207"/>
                <a:gd name="T48" fmla="*/ 6 w 161"/>
                <a:gd name="T49" fmla="*/ 159 h 207"/>
                <a:gd name="T50" fmla="*/ 6 w 161"/>
                <a:gd name="T51" fmla="*/ 159 h 207"/>
                <a:gd name="T52" fmla="*/ 6 w 161"/>
                <a:gd name="T53" fmla="*/ 159 h 207"/>
                <a:gd name="T54" fmla="*/ 10 w 161"/>
                <a:gd name="T55" fmla="*/ 172 h 207"/>
                <a:gd name="T56" fmla="*/ 25 w 161"/>
                <a:gd name="T57" fmla="*/ 175 h 207"/>
                <a:gd name="T58" fmla="*/ 17 w 161"/>
                <a:gd name="T59" fmla="*/ 193 h 207"/>
                <a:gd name="T60" fmla="*/ 17 w 161"/>
                <a:gd name="T61" fmla="*/ 199 h 207"/>
                <a:gd name="T62" fmla="*/ 28 w 161"/>
                <a:gd name="T63" fmla="*/ 193 h 207"/>
                <a:gd name="T64" fmla="*/ 11 w 161"/>
                <a:gd name="T65" fmla="*/ 207 h 207"/>
                <a:gd name="T66" fmla="*/ 33 w 161"/>
                <a:gd name="T67" fmla="*/ 197 h 207"/>
                <a:gd name="T68" fmla="*/ 16 w 161"/>
                <a:gd name="T69" fmla="*/ 206 h 207"/>
                <a:gd name="T70" fmla="*/ 41 w 161"/>
                <a:gd name="T71" fmla="*/ 196 h 207"/>
                <a:gd name="T72" fmla="*/ 60 w 161"/>
                <a:gd name="T73" fmla="*/ 188 h 207"/>
                <a:gd name="T74" fmla="*/ 51 w 161"/>
                <a:gd name="T75" fmla="*/ 194 h 207"/>
                <a:gd name="T76" fmla="*/ 68 w 161"/>
                <a:gd name="T77" fmla="*/ 186 h 207"/>
                <a:gd name="T78" fmla="*/ 106 w 161"/>
                <a:gd name="T79" fmla="*/ 160 h 207"/>
                <a:gd name="T80" fmla="*/ 106 w 161"/>
                <a:gd name="T81" fmla="*/ 161 h 207"/>
                <a:gd name="T82" fmla="*/ 105 w 161"/>
                <a:gd name="T83" fmla="*/ 164 h 207"/>
                <a:gd name="T84" fmla="*/ 119 w 161"/>
                <a:gd name="T85" fmla="*/ 151 h 207"/>
                <a:gd name="T86" fmla="*/ 120 w 161"/>
                <a:gd name="T87" fmla="*/ 150 h 207"/>
                <a:gd name="T88" fmla="*/ 120 w 161"/>
                <a:gd name="T89" fmla="*/ 149 h 207"/>
                <a:gd name="T90" fmla="*/ 148 w 161"/>
                <a:gd name="T91" fmla="*/ 110 h 207"/>
                <a:gd name="T92" fmla="*/ 148 w 161"/>
                <a:gd name="T93" fmla="*/ 110 h 207"/>
                <a:gd name="T94" fmla="*/ 148 w 161"/>
                <a:gd name="T95" fmla="*/ 110 h 207"/>
                <a:gd name="T96" fmla="*/ 148 w 161"/>
                <a:gd name="T97" fmla="*/ 110 h 207"/>
                <a:gd name="T98" fmla="*/ 148 w 161"/>
                <a:gd name="T99" fmla="*/ 110 h 207"/>
                <a:gd name="T100" fmla="*/ 156 w 161"/>
                <a:gd name="T101" fmla="*/ 90 h 207"/>
                <a:gd name="T102" fmla="*/ 152 w 161"/>
                <a:gd name="T103" fmla="*/ 94 h 207"/>
                <a:gd name="T104" fmla="*/ 161 w 161"/>
                <a:gd name="T105" fmla="*/ 48 h 207"/>
                <a:gd name="T106" fmla="*/ 157 w 161"/>
                <a:gd name="T107" fmla="*/ 31 h 207"/>
                <a:gd name="T108" fmla="*/ 131 w 161"/>
                <a:gd name="T109" fmla="*/ 97 h 207"/>
                <a:gd name="T110" fmla="*/ 112 w 161"/>
                <a:gd name="T111" fmla="*/ 139 h 207"/>
                <a:gd name="T112" fmla="*/ 51 w 161"/>
                <a:gd name="T113" fmla="*/ 180 h 207"/>
                <a:gd name="T114" fmla="*/ 75 w 161"/>
                <a:gd name="T115" fmla="*/ 73 h 207"/>
                <a:gd name="T116" fmla="*/ 131 w 161"/>
                <a:gd name="T117" fmla="*/ 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 h="207">
                  <a:moveTo>
                    <a:pt x="157" y="31"/>
                  </a:moveTo>
                  <a:cubicBezTo>
                    <a:pt x="149" y="58"/>
                    <a:pt x="136" y="38"/>
                    <a:pt x="136" y="38"/>
                  </a:cubicBezTo>
                  <a:cubicBezTo>
                    <a:pt x="128" y="24"/>
                    <a:pt x="132" y="9"/>
                    <a:pt x="133" y="5"/>
                  </a:cubicBezTo>
                  <a:cubicBezTo>
                    <a:pt x="127" y="2"/>
                    <a:pt x="124" y="1"/>
                    <a:pt x="118" y="0"/>
                  </a:cubicBezTo>
                  <a:cubicBezTo>
                    <a:pt x="118" y="2"/>
                    <a:pt x="118" y="2"/>
                    <a:pt x="118" y="2"/>
                  </a:cubicBezTo>
                  <a:cubicBezTo>
                    <a:pt x="119" y="8"/>
                    <a:pt x="118" y="19"/>
                    <a:pt x="109" y="26"/>
                  </a:cubicBezTo>
                  <a:cubicBezTo>
                    <a:pt x="108" y="26"/>
                    <a:pt x="108" y="26"/>
                    <a:pt x="108" y="26"/>
                  </a:cubicBezTo>
                  <a:cubicBezTo>
                    <a:pt x="100" y="31"/>
                    <a:pt x="82" y="27"/>
                    <a:pt x="80" y="3"/>
                  </a:cubicBezTo>
                  <a:cubicBezTo>
                    <a:pt x="73" y="5"/>
                    <a:pt x="70" y="6"/>
                    <a:pt x="61" y="11"/>
                  </a:cubicBezTo>
                  <a:cubicBezTo>
                    <a:pt x="79" y="34"/>
                    <a:pt x="56" y="54"/>
                    <a:pt x="42" y="53"/>
                  </a:cubicBezTo>
                  <a:cubicBezTo>
                    <a:pt x="39" y="53"/>
                    <a:pt x="34" y="52"/>
                    <a:pt x="26" y="42"/>
                  </a:cubicBezTo>
                  <a:cubicBezTo>
                    <a:pt x="22" y="48"/>
                    <a:pt x="20" y="51"/>
                    <a:pt x="14" y="60"/>
                  </a:cubicBezTo>
                  <a:cubicBezTo>
                    <a:pt x="18" y="61"/>
                    <a:pt x="20" y="62"/>
                    <a:pt x="24" y="65"/>
                  </a:cubicBezTo>
                  <a:cubicBezTo>
                    <a:pt x="24" y="66"/>
                    <a:pt x="24" y="66"/>
                    <a:pt x="24" y="66"/>
                  </a:cubicBezTo>
                  <a:cubicBezTo>
                    <a:pt x="36" y="80"/>
                    <a:pt x="27" y="108"/>
                    <a:pt x="6" y="105"/>
                  </a:cubicBezTo>
                  <a:cubicBezTo>
                    <a:pt x="3" y="105"/>
                    <a:pt x="2" y="104"/>
                    <a:pt x="0" y="104"/>
                  </a:cubicBezTo>
                  <a:cubicBezTo>
                    <a:pt x="0" y="113"/>
                    <a:pt x="0" y="116"/>
                    <a:pt x="0" y="123"/>
                  </a:cubicBezTo>
                  <a:cubicBezTo>
                    <a:pt x="17" y="118"/>
                    <a:pt x="25" y="137"/>
                    <a:pt x="17" y="152"/>
                  </a:cubicBezTo>
                  <a:cubicBezTo>
                    <a:pt x="13" y="158"/>
                    <a:pt x="9" y="159"/>
                    <a:pt x="6" y="159"/>
                  </a:cubicBezTo>
                  <a:cubicBezTo>
                    <a:pt x="6" y="159"/>
                    <a:pt x="6" y="159"/>
                    <a:pt x="6" y="159"/>
                  </a:cubicBezTo>
                  <a:cubicBezTo>
                    <a:pt x="6" y="159"/>
                    <a:pt x="6" y="159"/>
                    <a:pt x="6" y="159"/>
                  </a:cubicBezTo>
                  <a:cubicBezTo>
                    <a:pt x="6" y="159"/>
                    <a:pt x="6" y="159"/>
                    <a:pt x="6" y="159"/>
                  </a:cubicBezTo>
                  <a:cubicBezTo>
                    <a:pt x="6" y="159"/>
                    <a:pt x="6" y="159"/>
                    <a:pt x="6" y="159"/>
                  </a:cubicBezTo>
                  <a:cubicBezTo>
                    <a:pt x="6" y="159"/>
                    <a:pt x="6" y="159"/>
                    <a:pt x="6" y="159"/>
                  </a:cubicBezTo>
                  <a:cubicBezTo>
                    <a:pt x="6" y="159"/>
                    <a:pt x="6" y="159"/>
                    <a:pt x="6" y="159"/>
                  </a:cubicBezTo>
                  <a:cubicBezTo>
                    <a:pt x="6" y="159"/>
                    <a:pt x="6" y="159"/>
                    <a:pt x="6" y="159"/>
                  </a:cubicBezTo>
                  <a:cubicBezTo>
                    <a:pt x="6" y="159"/>
                    <a:pt x="6" y="159"/>
                    <a:pt x="6" y="159"/>
                  </a:cubicBezTo>
                  <a:cubicBezTo>
                    <a:pt x="8" y="164"/>
                    <a:pt x="9" y="168"/>
                    <a:pt x="10" y="172"/>
                  </a:cubicBezTo>
                  <a:cubicBezTo>
                    <a:pt x="18" y="164"/>
                    <a:pt x="25" y="169"/>
                    <a:pt x="25" y="175"/>
                  </a:cubicBezTo>
                  <a:cubicBezTo>
                    <a:pt x="26" y="182"/>
                    <a:pt x="20" y="190"/>
                    <a:pt x="17" y="193"/>
                  </a:cubicBezTo>
                  <a:cubicBezTo>
                    <a:pt x="17" y="196"/>
                    <a:pt x="17" y="197"/>
                    <a:pt x="17" y="199"/>
                  </a:cubicBezTo>
                  <a:cubicBezTo>
                    <a:pt x="20" y="195"/>
                    <a:pt x="25" y="190"/>
                    <a:pt x="28" y="193"/>
                  </a:cubicBezTo>
                  <a:cubicBezTo>
                    <a:pt x="27" y="195"/>
                    <a:pt x="27" y="195"/>
                    <a:pt x="11" y="207"/>
                  </a:cubicBezTo>
                  <a:cubicBezTo>
                    <a:pt x="19" y="204"/>
                    <a:pt x="25" y="199"/>
                    <a:pt x="33" y="197"/>
                  </a:cubicBezTo>
                  <a:cubicBezTo>
                    <a:pt x="32" y="200"/>
                    <a:pt x="23" y="203"/>
                    <a:pt x="16" y="206"/>
                  </a:cubicBezTo>
                  <a:cubicBezTo>
                    <a:pt x="24" y="204"/>
                    <a:pt x="26" y="203"/>
                    <a:pt x="41" y="196"/>
                  </a:cubicBezTo>
                  <a:cubicBezTo>
                    <a:pt x="54" y="189"/>
                    <a:pt x="58" y="187"/>
                    <a:pt x="60" y="188"/>
                  </a:cubicBezTo>
                  <a:cubicBezTo>
                    <a:pt x="60" y="189"/>
                    <a:pt x="59" y="190"/>
                    <a:pt x="51" y="194"/>
                  </a:cubicBezTo>
                  <a:cubicBezTo>
                    <a:pt x="66" y="188"/>
                    <a:pt x="68" y="187"/>
                    <a:pt x="68" y="186"/>
                  </a:cubicBezTo>
                  <a:cubicBezTo>
                    <a:pt x="68" y="186"/>
                    <a:pt x="99" y="160"/>
                    <a:pt x="106" y="160"/>
                  </a:cubicBezTo>
                  <a:cubicBezTo>
                    <a:pt x="106" y="161"/>
                    <a:pt x="106" y="161"/>
                    <a:pt x="106" y="161"/>
                  </a:cubicBezTo>
                  <a:cubicBezTo>
                    <a:pt x="106" y="162"/>
                    <a:pt x="105" y="163"/>
                    <a:pt x="105" y="164"/>
                  </a:cubicBezTo>
                  <a:cubicBezTo>
                    <a:pt x="108" y="161"/>
                    <a:pt x="113" y="157"/>
                    <a:pt x="119" y="151"/>
                  </a:cubicBezTo>
                  <a:cubicBezTo>
                    <a:pt x="119" y="151"/>
                    <a:pt x="120" y="150"/>
                    <a:pt x="120" y="150"/>
                  </a:cubicBezTo>
                  <a:cubicBezTo>
                    <a:pt x="120" y="149"/>
                    <a:pt x="120" y="149"/>
                    <a:pt x="120" y="149"/>
                  </a:cubicBezTo>
                  <a:cubicBezTo>
                    <a:pt x="120" y="143"/>
                    <a:pt x="142" y="111"/>
                    <a:pt x="148" y="110"/>
                  </a:cubicBezTo>
                  <a:cubicBezTo>
                    <a:pt x="148" y="110"/>
                    <a:pt x="148" y="110"/>
                    <a:pt x="148" y="110"/>
                  </a:cubicBezTo>
                  <a:cubicBezTo>
                    <a:pt x="148" y="110"/>
                    <a:pt x="148" y="110"/>
                    <a:pt x="148" y="110"/>
                  </a:cubicBezTo>
                  <a:cubicBezTo>
                    <a:pt x="148" y="110"/>
                    <a:pt x="148" y="110"/>
                    <a:pt x="148" y="110"/>
                  </a:cubicBezTo>
                  <a:cubicBezTo>
                    <a:pt x="148" y="110"/>
                    <a:pt x="148" y="110"/>
                    <a:pt x="148" y="110"/>
                  </a:cubicBezTo>
                  <a:cubicBezTo>
                    <a:pt x="152" y="103"/>
                    <a:pt x="153" y="98"/>
                    <a:pt x="156" y="90"/>
                  </a:cubicBezTo>
                  <a:cubicBezTo>
                    <a:pt x="154" y="93"/>
                    <a:pt x="154" y="93"/>
                    <a:pt x="152" y="94"/>
                  </a:cubicBezTo>
                  <a:cubicBezTo>
                    <a:pt x="146" y="90"/>
                    <a:pt x="151" y="59"/>
                    <a:pt x="161" y="48"/>
                  </a:cubicBezTo>
                  <a:cubicBezTo>
                    <a:pt x="160" y="41"/>
                    <a:pt x="159" y="37"/>
                    <a:pt x="157" y="31"/>
                  </a:cubicBezTo>
                  <a:close/>
                  <a:moveTo>
                    <a:pt x="131" y="97"/>
                  </a:moveTo>
                  <a:cubicBezTo>
                    <a:pt x="129" y="118"/>
                    <a:pt x="116" y="134"/>
                    <a:pt x="112" y="139"/>
                  </a:cubicBezTo>
                  <a:cubicBezTo>
                    <a:pt x="92" y="164"/>
                    <a:pt x="60" y="180"/>
                    <a:pt x="51" y="180"/>
                  </a:cubicBezTo>
                  <a:cubicBezTo>
                    <a:pt x="34" y="178"/>
                    <a:pt x="33" y="104"/>
                    <a:pt x="75" y="73"/>
                  </a:cubicBezTo>
                  <a:cubicBezTo>
                    <a:pt x="105" y="51"/>
                    <a:pt x="135" y="64"/>
                    <a:pt x="131"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6">
              <a:extLst>
                <a:ext uri="{FF2B5EF4-FFF2-40B4-BE49-F238E27FC236}">
                  <a16:creationId xmlns:a16="http://schemas.microsoft.com/office/drawing/2014/main" id="{DC8130B2-12BC-4BA7-A09F-3E19F7FA3354}"/>
                </a:ext>
              </a:extLst>
            </p:cNvPr>
            <p:cNvSpPr>
              <a:spLocks/>
            </p:cNvSpPr>
            <p:nvPr/>
          </p:nvSpPr>
          <p:spPr bwMode="auto">
            <a:xfrm>
              <a:off x="8386763" y="4297363"/>
              <a:ext cx="182563" cy="257175"/>
            </a:xfrm>
            <a:custGeom>
              <a:avLst/>
              <a:gdLst>
                <a:gd name="T0" fmla="*/ 50 w 71"/>
                <a:gd name="T1" fmla="*/ 1 h 100"/>
                <a:gd name="T2" fmla="*/ 4 w 71"/>
                <a:gd name="T3" fmla="*/ 69 h 100"/>
                <a:gd name="T4" fmla="*/ 53 w 71"/>
                <a:gd name="T5" fmla="*/ 50 h 100"/>
                <a:gd name="T6" fmla="*/ 50 w 71"/>
                <a:gd name="T7" fmla="*/ 1 h 100"/>
              </a:gdLst>
              <a:ahLst/>
              <a:cxnLst>
                <a:cxn ang="0">
                  <a:pos x="T0" y="T1"/>
                </a:cxn>
                <a:cxn ang="0">
                  <a:pos x="T2" y="T3"/>
                </a:cxn>
                <a:cxn ang="0">
                  <a:pos x="T4" y="T5"/>
                </a:cxn>
                <a:cxn ang="0">
                  <a:pos x="T6" y="T7"/>
                </a:cxn>
              </a:cxnLst>
              <a:rect l="0" t="0" r="r" b="b"/>
              <a:pathLst>
                <a:path w="71" h="100">
                  <a:moveTo>
                    <a:pt x="50" y="1"/>
                  </a:moveTo>
                  <a:cubicBezTo>
                    <a:pt x="23" y="0"/>
                    <a:pt x="0" y="40"/>
                    <a:pt x="4" y="69"/>
                  </a:cubicBezTo>
                  <a:cubicBezTo>
                    <a:pt x="9" y="100"/>
                    <a:pt x="50" y="55"/>
                    <a:pt x="53" y="50"/>
                  </a:cubicBezTo>
                  <a:cubicBezTo>
                    <a:pt x="69" y="28"/>
                    <a:pt x="71" y="3"/>
                    <a:pt x="5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17">
              <a:extLst>
                <a:ext uri="{FF2B5EF4-FFF2-40B4-BE49-F238E27FC236}">
                  <a16:creationId xmlns:a16="http://schemas.microsoft.com/office/drawing/2014/main" id="{0ABA79F7-F78F-4AD6-B811-EB8A3E8752FE}"/>
                </a:ext>
              </a:extLst>
            </p:cNvPr>
            <p:cNvSpPr>
              <a:spLocks/>
            </p:cNvSpPr>
            <p:nvPr/>
          </p:nvSpPr>
          <p:spPr bwMode="auto">
            <a:xfrm>
              <a:off x="8610600" y="3871913"/>
              <a:ext cx="85725" cy="360363"/>
            </a:xfrm>
            <a:custGeom>
              <a:avLst/>
              <a:gdLst>
                <a:gd name="T0" fmla="*/ 15 w 33"/>
                <a:gd name="T1" fmla="*/ 24 h 140"/>
                <a:gd name="T2" fmla="*/ 13 w 33"/>
                <a:gd name="T3" fmla="*/ 18 h 140"/>
                <a:gd name="T4" fmla="*/ 4 w 33"/>
                <a:gd name="T5" fmla="*/ 2 h 140"/>
                <a:gd name="T6" fmla="*/ 4 w 33"/>
                <a:gd name="T7" fmla="*/ 2 h 140"/>
                <a:gd name="T8" fmla="*/ 7 w 33"/>
                <a:gd name="T9" fmla="*/ 9 h 140"/>
                <a:gd name="T10" fmla="*/ 0 w 33"/>
                <a:gd name="T11" fmla="*/ 0 h 140"/>
                <a:gd name="T12" fmla="*/ 6 w 33"/>
                <a:gd name="T13" fmla="*/ 11 h 140"/>
                <a:gd name="T14" fmla="*/ 6 w 33"/>
                <a:gd name="T15" fmla="*/ 12 h 140"/>
                <a:gd name="T16" fmla="*/ 13 w 33"/>
                <a:gd name="T17" fmla="*/ 31 h 140"/>
                <a:gd name="T18" fmla="*/ 8 w 33"/>
                <a:gd name="T19" fmla="*/ 28 h 140"/>
                <a:gd name="T20" fmla="*/ 11 w 33"/>
                <a:gd name="T21" fmla="*/ 40 h 140"/>
                <a:gd name="T22" fmla="*/ 20 w 33"/>
                <a:gd name="T23" fmla="*/ 68 h 140"/>
                <a:gd name="T24" fmla="*/ 18 w 33"/>
                <a:gd name="T25" fmla="*/ 69 h 140"/>
                <a:gd name="T26" fmla="*/ 18 w 33"/>
                <a:gd name="T27" fmla="*/ 69 h 140"/>
                <a:gd name="T28" fmla="*/ 18 w 33"/>
                <a:gd name="T29" fmla="*/ 69 h 140"/>
                <a:gd name="T30" fmla="*/ 18 w 33"/>
                <a:gd name="T31" fmla="*/ 69 h 140"/>
                <a:gd name="T32" fmla="*/ 18 w 33"/>
                <a:gd name="T33" fmla="*/ 69 h 140"/>
                <a:gd name="T34" fmla="*/ 18 w 33"/>
                <a:gd name="T35" fmla="*/ 69 h 140"/>
                <a:gd name="T36" fmla="*/ 18 w 33"/>
                <a:gd name="T37" fmla="*/ 69 h 140"/>
                <a:gd name="T38" fmla="*/ 20 w 33"/>
                <a:gd name="T39" fmla="*/ 82 h 140"/>
                <a:gd name="T40" fmla="*/ 27 w 33"/>
                <a:gd name="T41" fmla="*/ 86 h 140"/>
                <a:gd name="T42" fmla="*/ 28 w 33"/>
                <a:gd name="T43" fmla="*/ 118 h 140"/>
                <a:gd name="T44" fmla="*/ 30 w 33"/>
                <a:gd name="T45" fmla="*/ 111 h 140"/>
                <a:gd name="T46" fmla="*/ 32 w 33"/>
                <a:gd name="T47" fmla="*/ 125 h 140"/>
                <a:gd name="T48" fmla="*/ 30 w 33"/>
                <a:gd name="T49" fmla="*/ 140 h 140"/>
                <a:gd name="T50" fmla="*/ 32 w 33"/>
                <a:gd name="T51" fmla="*/ 127 h 140"/>
                <a:gd name="T52" fmla="*/ 33 w 33"/>
                <a:gd name="T53" fmla="*/ 123 h 140"/>
                <a:gd name="T54" fmla="*/ 33 w 33"/>
                <a:gd name="T55" fmla="*/ 101 h 140"/>
                <a:gd name="T56" fmla="*/ 17 w 33"/>
                <a:gd name="T57" fmla="*/ 28 h 140"/>
                <a:gd name="T58" fmla="*/ 15 w 33"/>
                <a:gd name="T59" fmla="*/ 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 h="140">
                  <a:moveTo>
                    <a:pt x="15" y="24"/>
                  </a:moveTo>
                  <a:cubicBezTo>
                    <a:pt x="13" y="18"/>
                    <a:pt x="13" y="18"/>
                    <a:pt x="13" y="18"/>
                  </a:cubicBezTo>
                  <a:cubicBezTo>
                    <a:pt x="8" y="10"/>
                    <a:pt x="6" y="5"/>
                    <a:pt x="4" y="2"/>
                  </a:cubicBezTo>
                  <a:cubicBezTo>
                    <a:pt x="4" y="2"/>
                    <a:pt x="4" y="2"/>
                    <a:pt x="4" y="2"/>
                  </a:cubicBezTo>
                  <a:cubicBezTo>
                    <a:pt x="6" y="5"/>
                    <a:pt x="7" y="7"/>
                    <a:pt x="7" y="9"/>
                  </a:cubicBezTo>
                  <a:cubicBezTo>
                    <a:pt x="6" y="8"/>
                    <a:pt x="5" y="7"/>
                    <a:pt x="0" y="0"/>
                  </a:cubicBezTo>
                  <a:cubicBezTo>
                    <a:pt x="2" y="7"/>
                    <a:pt x="2" y="7"/>
                    <a:pt x="6" y="11"/>
                  </a:cubicBezTo>
                  <a:cubicBezTo>
                    <a:pt x="6" y="12"/>
                    <a:pt x="6" y="12"/>
                    <a:pt x="6" y="12"/>
                  </a:cubicBezTo>
                  <a:cubicBezTo>
                    <a:pt x="10" y="17"/>
                    <a:pt x="15" y="29"/>
                    <a:pt x="13" y="31"/>
                  </a:cubicBezTo>
                  <a:cubicBezTo>
                    <a:pt x="12" y="32"/>
                    <a:pt x="11" y="32"/>
                    <a:pt x="8" y="28"/>
                  </a:cubicBezTo>
                  <a:cubicBezTo>
                    <a:pt x="9" y="32"/>
                    <a:pt x="9" y="34"/>
                    <a:pt x="11" y="40"/>
                  </a:cubicBezTo>
                  <a:cubicBezTo>
                    <a:pt x="18" y="41"/>
                    <a:pt x="24" y="64"/>
                    <a:pt x="20" y="68"/>
                  </a:cubicBezTo>
                  <a:cubicBezTo>
                    <a:pt x="19" y="69"/>
                    <a:pt x="18" y="69"/>
                    <a:pt x="18" y="69"/>
                  </a:cubicBezTo>
                  <a:cubicBezTo>
                    <a:pt x="18" y="69"/>
                    <a:pt x="18" y="69"/>
                    <a:pt x="18" y="69"/>
                  </a:cubicBezTo>
                  <a:cubicBezTo>
                    <a:pt x="18" y="69"/>
                    <a:pt x="18" y="69"/>
                    <a:pt x="18" y="69"/>
                  </a:cubicBezTo>
                  <a:cubicBezTo>
                    <a:pt x="18" y="69"/>
                    <a:pt x="18" y="69"/>
                    <a:pt x="18" y="69"/>
                  </a:cubicBezTo>
                  <a:cubicBezTo>
                    <a:pt x="18" y="69"/>
                    <a:pt x="18" y="69"/>
                    <a:pt x="18" y="69"/>
                  </a:cubicBezTo>
                  <a:cubicBezTo>
                    <a:pt x="18" y="69"/>
                    <a:pt x="18" y="69"/>
                    <a:pt x="18" y="69"/>
                  </a:cubicBezTo>
                  <a:cubicBezTo>
                    <a:pt x="18" y="69"/>
                    <a:pt x="18" y="69"/>
                    <a:pt x="18" y="69"/>
                  </a:cubicBezTo>
                  <a:cubicBezTo>
                    <a:pt x="18" y="73"/>
                    <a:pt x="19" y="77"/>
                    <a:pt x="20" y="82"/>
                  </a:cubicBezTo>
                  <a:cubicBezTo>
                    <a:pt x="23" y="76"/>
                    <a:pt x="26" y="82"/>
                    <a:pt x="27" y="86"/>
                  </a:cubicBezTo>
                  <a:cubicBezTo>
                    <a:pt x="30" y="97"/>
                    <a:pt x="26" y="108"/>
                    <a:pt x="28" y="118"/>
                  </a:cubicBezTo>
                  <a:cubicBezTo>
                    <a:pt x="29" y="113"/>
                    <a:pt x="29" y="112"/>
                    <a:pt x="30" y="111"/>
                  </a:cubicBezTo>
                  <a:cubicBezTo>
                    <a:pt x="32" y="112"/>
                    <a:pt x="32" y="117"/>
                    <a:pt x="32" y="125"/>
                  </a:cubicBezTo>
                  <a:cubicBezTo>
                    <a:pt x="31" y="130"/>
                    <a:pt x="30" y="135"/>
                    <a:pt x="30" y="140"/>
                  </a:cubicBezTo>
                  <a:cubicBezTo>
                    <a:pt x="32" y="131"/>
                    <a:pt x="32" y="128"/>
                    <a:pt x="32" y="127"/>
                  </a:cubicBezTo>
                  <a:cubicBezTo>
                    <a:pt x="33" y="123"/>
                    <a:pt x="33" y="123"/>
                    <a:pt x="33" y="123"/>
                  </a:cubicBezTo>
                  <a:cubicBezTo>
                    <a:pt x="33" y="113"/>
                    <a:pt x="33" y="107"/>
                    <a:pt x="33" y="101"/>
                  </a:cubicBezTo>
                  <a:cubicBezTo>
                    <a:pt x="32" y="85"/>
                    <a:pt x="23" y="45"/>
                    <a:pt x="17" y="28"/>
                  </a:cubicBezTo>
                  <a:cubicBezTo>
                    <a:pt x="17" y="26"/>
                    <a:pt x="16" y="25"/>
                    <a:pt x="1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8">
              <a:extLst>
                <a:ext uri="{FF2B5EF4-FFF2-40B4-BE49-F238E27FC236}">
                  <a16:creationId xmlns:a16="http://schemas.microsoft.com/office/drawing/2014/main" id="{53C270C2-1708-4A1A-829E-C89F9CDBF46F}"/>
                </a:ext>
              </a:extLst>
            </p:cNvPr>
            <p:cNvSpPr>
              <a:spLocks/>
            </p:cNvSpPr>
            <p:nvPr/>
          </p:nvSpPr>
          <p:spPr bwMode="auto">
            <a:xfrm>
              <a:off x="8696325" y="4127501"/>
              <a:ext cx="1588" cy="9525"/>
            </a:xfrm>
            <a:custGeom>
              <a:avLst/>
              <a:gdLst>
                <a:gd name="T0" fmla="*/ 0 w 1"/>
                <a:gd name="T1" fmla="*/ 2 h 4"/>
                <a:gd name="T2" fmla="*/ 1 w 1"/>
                <a:gd name="T3" fmla="*/ 4 h 4"/>
                <a:gd name="T4" fmla="*/ 0 w 1"/>
                <a:gd name="T5" fmla="*/ 0 h 4"/>
                <a:gd name="T6" fmla="*/ 0 w 1"/>
                <a:gd name="T7" fmla="*/ 2 h 4"/>
              </a:gdLst>
              <a:ahLst/>
              <a:cxnLst>
                <a:cxn ang="0">
                  <a:pos x="T0" y="T1"/>
                </a:cxn>
                <a:cxn ang="0">
                  <a:pos x="T2" y="T3"/>
                </a:cxn>
                <a:cxn ang="0">
                  <a:pos x="T4" y="T5"/>
                </a:cxn>
                <a:cxn ang="0">
                  <a:pos x="T6" y="T7"/>
                </a:cxn>
              </a:cxnLst>
              <a:rect l="0" t="0" r="r" b="b"/>
              <a:pathLst>
                <a:path w="1" h="4">
                  <a:moveTo>
                    <a:pt x="0" y="2"/>
                  </a:moveTo>
                  <a:cubicBezTo>
                    <a:pt x="0" y="3"/>
                    <a:pt x="0" y="3"/>
                    <a:pt x="1" y="4"/>
                  </a:cubicBezTo>
                  <a:cubicBezTo>
                    <a:pt x="0" y="3"/>
                    <a:pt x="0" y="2"/>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19">
              <a:extLst>
                <a:ext uri="{FF2B5EF4-FFF2-40B4-BE49-F238E27FC236}">
                  <a16:creationId xmlns:a16="http://schemas.microsoft.com/office/drawing/2014/main" id="{47BD21E9-71AC-408B-8741-14EBDF7F9A02}"/>
                </a:ext>
              </a:extLst>
            </p:cNvPr>
            <p:cNvSpPr>
              <a:spLocks/>
            </p:cNvSpPr>
            <p:nvPr/>
          </p:nvSpPr>
          <p:spPr bwMode="auto">
            <a:xfrm>
              <a:off x="8697913" y="4137026"/>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20">
              <a:extLst>
                <a:ext uri="{FF2B5EF4-FFF2-40B4-BE49-F238E27FC236}">
                  <a16:creationId xmlns:a16="http://schemas.microsoft.com/office/drawing/2014/main" id="{D2299EE0-9130-409D-826E-34143259E503}"/>
                </a:ext>
              </a:extLst>
            </p:cNvPr>
            <p:cNvSpPr>
              <a:spLocks/>
            </p:cNvSpPr>
            <p:nvPr/>
          </p:nvSpPr>
          <p:spPr bwMode="auto">
            <a:xfrm>
              <a:off x="8332788" y="3668713"/>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1">
              <a:extLst>
                <a:ext uri="{FF2B5EF4-FFF2-40B4-BE49-F238E27FC236}">
                  <a16:creationId xmlns:a16="http://schemas.microsoft.com/office/drawing/2014/main" id="{56370960-3EB8-4E78-A5B3-28E95EAB7234}"/>
                </a:ext>
              </a:extLst>
            </p:cNvPr>
            <p:cNvSpPr>
              <a:spLocks/>
            </p:cNvSpPr>
            <p:nvPr/>
          </p:nvSpPr>
          <p:spPr bwMode="auto">
            <a:xfrm>
              <a:off x="8335963" y="3668713"/>
              <a:ext cx="6350" cy="1588"/>
            </a:xfrm>
            <a:custGeom>
              <a:avLst/>
              <a:gdLst>
                <a:gd name="T0" fmla="*/ 0 w 3"/>
                <a:gd name="T1" fmla="*/ 0 h 1"/>
                <a:gd name="T2" fmla="*/ 0 w 3"/>
                <a:gd name="T3" fmla="*/ 0 h 1"/>
                <a:gd name="T4" fmla="*/ 1 w 3"/>
                <a:gd name="T5" fmla="*/ 0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0"/>
                    <a:pt x="0" y="0"/>
                    <a:pt x="0" y="0"/>
                  </a:cubicBezTo>
                  <a:cubicBezTo>
                    <a:pt x="0" y="0"/>
                    <a:pt x="0" y="0"/>
                    <a:pt x="1" y="0"/>
                  </a:cubicBezTo>
                  <a:cubicBezTo>
                    <a:pt x="1" y="1"/>
                    <a:pt x="2" y="1"/>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2">
              <a:extLst>
                <a:ext uri="{FF2B5EF4-FFF2-40B4-BE49-F238E27FC236}">
                  <a16:creationId xmlns:a16="http://schemas.microsoft.com/office/drawing/2014/main" id="{732C576F-09F7-4D02-858D-585CA6F5CE59}"/>
                </a:ext>
              </a:extLst>
            </p:cNvPr>
            <p:cNvSpPr>
              <a:spLocks/>
            </p:cNvSpPr>
            <p:nvPr/>
          </p:nvSpPr>
          <p:spPr bwMode="auto">
            <a:xfrm>
              <a:off x="8262938" y="3656013"/>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3">
              <a:extLst>
                <a:ext uri="{FF2B5EF4-FFF2-40B4-BE49-F238E27FC236}">
                  <a16:creationId xmlns:a16="http://schemas.microsoft.com/office/drawing/2014/main" id="{0530B7AF-1FED-4A76-85F8-EFFCD667151F}"/>
                </a:ext>
              </a:extLst>
            </p:cNvPr>
            <p:cNvSpPr>
              <a:spLocks/>
            </p:cNvSpPr>
            <p:nvPr/>
          </p:nvSpPr>
          <p:spPr bwMode="auto">
            <a:xfrm>
              <a:off x="8266113" y="3656013"/>
              <a:ext cx="328613" cy="187325"/>
            </a:xfrm>
            <a:custGeom>
              <a:avLst/>
              <a:gdLst>
                <a:gd name="T0" fmla="*/ 10 w 128"/>
                <a:gd name="T1" fmla="*/ 1 h 73"/>
                <a:gd name="T2" fmla="*/ 26 w 128"/>
                <a:gd name="T3" fmla="*/ 6 h 73"/>
                <a:gd name="T4" fmla="*/ 25 w 128"/>
                <a:gd name="T5" fmla="*/ 7 h 73"/>
                <a:gd name="T6" fmla="*/ 20 w 128"/>
                <a:gd name="T7" fmla="*/ 6 h 73"/>
                <a:gd name="T8" fmla="*/ 43 w 128"/>
                <a:gd name="T9" fmla="*/ 16 h 73"/>
                <a:gd name="T10" fmla="*/ 50 w 128"/>
                <a:gd name="T11" fmla="*/ 23 h 73"/>
                <a:gd name="T12" fmla="*/ 47 w 128"/>
                <a:gd name="T13" fmla="*/ 23 h 73"/>
                <a:gd name="T14" fmla="*/ 47 w 128"/>
                <a:gd name="T15" fmla="*/ 23 h 73"/>
                <a:gd name="T16" fmla="*/ 47 w 128"/>
                <a:gd name="T17" fmla="*/ 23 h 73"/>
                <a:gd name="T18" fmla="*/ 47 w 128"/>
                <a:gd name="T19" fmla="*/ 23 h 73"/>
                <a:gd name="T20" fmla="*/ 47 w 128"/>
                <a:gd name="T21" fmla="*/ 23 h 73"/>
                <a:gd name="T22" fmla="*/ 47 w 128"/>
                <a:gd name="T23" fmla="*/ 23 h 73"/>
                <a:gd name="T24" fmla="*/ 47 w 128"/>
                <a:gd name="T25" fmla="*/ 23 h 73"/>
                <a:gd name="T26" fmla="*/ 47 w 128"/>
                <a:gd name="T27" fmla="*/ 23 h 73"/>
                <a:gd name="T28" fmla="*/ 47 w 128"/>
                <a:gd name="T29" fmla="*/ 23 h 73"/>
                <a:gd name="T30" fmla="*/ 57 w 128"/>
                <a:gd name="T31" fmla="*/ 31 h 73"/>
                <a:gd name="T32" fmla="*/ 81 w 128"/>
                <a:gd name="T33" fmla="*/ 44 h 73"/>
                <a:gd name="T34" fmla="*/ 82 w 128"/>
                <a:gd name="T35" fmla="*/ 47 h 73"/>
                <a:gd name="T36" fmla="*/ 92 w 128"/>
                <a:gd name="T37" fmla="*/ 54 h 73"/>
                <a:gd name="T38" fmla="*/ 96 w 128"/>
                <a:gd name="T39" fmla="*/ 49 h 73"/>
                <a:gd name="T40" fmla="*/ 110 w 128"/>
                <a:gd name="T41" fmla="*/ 61 h 73"/>
                <a:gd name="T42" fmla="*/ 121 w 128"/>
                <a:gd name="T43" fmla="*/ 71 h 73"/>
                <a:gd name="T44" fmla="*/ 114 w 128"/>
                <a:gd name="T45" fmla="*/ 59 h 73"/>
                <a:gd name="T46" fmla="*/ 128 w 128"/>
                <a:gd name="T47" fmla="*/ 73 h 73"/>
                <a:gd name="T48" fmla="*/ 128 w 128"/>
                <a:gd name="T49" fmla="*/ 72 h 73"/>
                <a:gd name="T50" fmla="*/ 127 w 128"/>
                <a:gd name="T51" fmla="*/ 71 h 73"/>
                <a:gd name="T52" fmla="*/ 126 w 128"/>
                <a:gd name="T53" fmla="*/ 70 h 73"/>
                <a:gd name="T54" fmla="*/ 111 w 128"/>
                <a:gd name="T55" fmla="*/ 53 h 73"/>
                <a:gd name="T56" fmla="*/ 100 w 128"/>
                <a:gd name="T57" fmla="*/ 44 h 73"/>
                <a:gd name="T58" fmla="*/ 100 w 128"/>
                <a:gd name="T59" fmla="*/ 44 h 73"/>
                <a:gd name="T60" fmla="*/ 100 w 128"/>
                <a:gd name="T61" fmla="*/ 44 h 73"/>
                <a:gd name="T62" fmla="*/ 99 w 128"/>
                <a:gd name="T63" fmla="*/ 44 h 73"/>
                <a:gd name="T64" fmla="*/ 99 w 128"/>
                <a:gd name="T65" fmla="*/ 44 h 73"/>
                <a:gd name="T66" fmla="*/ 99 w 128"/>
                <a:gd name="T67" fmla="*/ 44 h 73"/>
                <a:gd name="T68" fmla="*/ 99 w 128"/>
                <a:gd name="T69" fmla="*/ 44 h 73"/>
                <a:gd name="T70" fmla="*/ 28 w 128"/>
                <a:gd name="T71" fmla="*/ 5 h 73"/>
                <a:gd name="T72" fmla="*/ 27 w 128"/>
                <a:gd name="T73" fmla="*/ 5 h 73"/>
                <a:gd name="T74" fmla="*/ 27 w 128"/>
                <a:gd name="T75" fmla="*/ 6 h 73"/>
                <a:gd name="T76" fmla="*/ 27 w 128"/>
                <a:gd name="T77" fmla="*/ 5 h 73"/>
                <a:gd name="T78" fmla="*/ 17 w 128"/>
                <a:gd name="T79" fmla="*/ 2 h 73"/>
                <a:gd name="T80" fmla="*/ 8 w 128"/>
                <a:gd name="T81" fmla="*/ 1 h 73"/>
                <a:gd name="T82" fmla="*/ 8 w 128"/>
                <a:gd name="T83" fmla="*/ 1 h 73"/>
                <a:gd name="T84" fmla="*/ 0 w 128"/>
                <a:gd name="T85" fmla="*/ 0 h 73"/>
                <a:gd name="T86" fmla="*/ 9 w 128"/>
                <a:gd name="T87" fmla="*/ 1 h 73"/>
                <a:gd name="T88" fmla="*/ 10 w 128"/>
                <a:gd name="T89" fmla="*/ 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73">
                  <a:moveTo>
                    <a:pt x="10" y="1"/>
                  </a:moveTo>
                  <a:cubicBezTo>
                    <a:pt x="17" y="3"/>
                    <a:pt x="22" y="5"/>
                    <a:pt x="26" y="6"/>
                  </a:cubicBezTo>
                  <a:cubicBezTo>
                    <a:pt x="25" y="7"/>
                    <a:pt x="25" y="7"/>
                    <a:pt x="25" y="7"/>
                  </a:cubicBezTo>
                  <a:cubicBezTo>
                    <a:pt x="25" y="7"/>
                    <a:pt x="24" y="7"/>
                    <a:pt x="20" y="6"/>
                  </a:cubicBezTo>
                  <a:cubicBezTo>
                    <a:pt x="27" y="10"/>
                    <a:pt x="35" y="11"/>
                    <a:pt x="43" y="16"/>
                  </a:cubicBezTo>
                  <a:cubicBezTo>
                    <a:pt x="51" y="20"/>
                    <a:pt x="50" y="22"/>
                    <a:pt x="50" y="23"/>
                  </a:cubicBezTo>
                  <a:cubicBezTo>
                    <a:pt x="49" y="23"/>
                    <a:pt x="49" y="24"/>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50" y="26"/>
                    <a:pt x="54" y="28"/>
                    <a:pt x="57" y="31"/>
                  </a:cubicBezTo>
                  <a:cubicBezTo>
                    <a:pt x="59" y="25"/>
                    <a:pt x="78" y="36"/>
                    <a:pt x="81" y="44"/>
                  </a:cubicBezTo>
                  <a:cubicBezTo>
                    <a:pt x="82" y="45"/>
                    <a:pt x="82" y="46"/>
                    <a:pt x="82" y="47"/>
                  </a:cubicBezTo>
                  <a:cubicBezTo>
                    <a:pt x="83" y="48"/>
                    <a:pt x="83" y="48"/>
                    <a:pt x="92" y="54"/>
                  </a:cubicBezTo>
                  <a:cubicBezTo>
                    <a:pt x="89" y="47"/>
                    <a:pt x="94" y="49"/>
                    <a:pt x="96" y="49"/>
                  </a:cubicBezTo>
                  <a:cubicBezTo>
                    <a:pt x="99" y="50"/>
                    <a:pt x="106" y="55"/>
                    <a:pt x="110" y="61"/>
                  </a:cubicBezTo>
                  <a:cubicBezTo>
                    <a:pt x="116" y="68"/>
                    <a:pt x="116" y="68"/>
                    <a:pt x="121" y="71"/>
                  </a:cubicBezTo>
                  <a:cubicBezTo>
                    <a:pt x="116" y="64"/>
                    <a:pt x="114" y="60"/>
                    <a:pt x="114" y="59"/>
                  </a:cubicBezTo>
                  <a:cubicBezTo>
                    <a:pt x="117" y="59"/>
                    <a:pt x="128" y="73"/>
                    <a:pt x="128" y="73"/>
                  </a:cubicBezTo>
                  <a:cubicBezTo>
                    <a:pt x="128" y="72"/>
                    <a:pt x="128" y="72"/>
                    <a:pt x="128" y="72"/>
                  </a:cubicBezTo>
                  <a:cubicBezTo>
                    <a:pt x="127" y="71"/>
                    <a:pt x="127" y="71"/>
                    <a:pt x="127" y="71"/>
                  </a:cubicBezTo>
                  <a:cubicBezTo>
                    <a:pt x="126" y="70"/>
                    <a:pt x="126" y="70"/>
                    <a:pt x="126" y="70"/>
                  </a:cubicBezTo>
                  <a:cubicBezTo>
                    <a:pt x="122" y="65"/>
                    <a:pt x="122" y="65"/>
                    <a:pt x="111" y="53"/>
                  </a:cubicBezTo>
                  <a:cubicBezTo>
                    <a:pt x="106" y="49"/>
                    <a:pt x="103" y="46"/>
                    <a:pt x="100" y="44"/>
                  </a:cubicBezTo>
                  <a:cubicBezTo>
                    <a:pt x="100" y="44"/>
                    <a:pt x="100" y="44"/>
                    <a:pt x="100" y="44"/>
                  </a:cubicBezTo>
                  <a:cubicBezTo>
                    <a:pt x="100" y="44"/>
                    <a:pt x="100" y="44"/>
                    <a:pt x="100" y="44"/>
                  </a:cubicBezTo>
                  <a:cubicBezTo>
                    <a:pt x="100" y="44"/>
                    <a:pt x="100" y="44"/>
                    <a:pt x="99" y="44"/>
                  </a:cubicBezTo>
                  <a:cubicBezTo>
                    <a:pt x="99" y="44"/>
                    <a:pt x="99" y="44"/>
                    <a:pt x="99" y="44"/>
                  </a:cubicBezTo>
                  <a:cubicBezTo>
                    <a:pt x="99" y="44"/>
                    <a:pt x="99" y="44"/>
                    <a:pt x="99" y="44"/>
                  </a:cubicBezTo>
                  <a:cubicBezTo>
                    <a:pt x="99" y="44"/>
                    <a:pt x="99" y="44"/>
                    <a:pt x="99" y="44"/>
                  </a:cubicBezTo>
                  <a:cubicBezTo>
                    <a:pt x="74" y="32"/>
                    <a:pt x="54" y="13"/>
                    <a:pt x="28" y="5"/>
                  </a:cubicBezTo>
                  <a:cubicBezTo>
                    <a:pt x="27" y="5"/>
                    <a:pt x="27" y="5"/>
                    <a:pt x="27" y="5"/>
                  </a:cubicBezTo>
                  <a:cubicBezTo>
                    <a:pt x="27" y="6"/>
                    <a:pt x="27" y="6"/>
                    <a:pt x="27" y="6"/>
                  </a:cubicBezTo>
                  <a:cubicBezTo>
                    <a:pt x="27" y="5"/>
                    <a:pt x="27" y="5"/>
                    <a:pt x="27" y="5"/>
                  </a:cubicBezTo>
                  <a:cubicBezTo>
                    <a:pt x="24" y="4"/>
                    <a:pt x="20" y="3"/>
                    <a:pt x="17" y="2"/>
                  </a:cubicBezTo>
                  <a:cubicBezTo>
                    <a:pt x="14" y="2"/>
                    <a:pt x="10" y="1"/>
                    <a:pt x="8" y="1"/>
                  </a:cubicBezTo>
                  <a:cubicBezTo>
                    <a:pt x="8" y="1"/>
                    <a:pt x="8" y="1"/>
                    <a:pt x="8" y="1"/>
                  </a:cubicBezTo>
                  <a:cubicBezTo>
                    <a:pt x="4" y="0"/>
                    <a:pt x="2" y="0"/>
                    <a:pt x="0" y="0"/>
                  </a:cubicBezTo>
                  <a:cubicBezTo>
                    <a:pt x="1" y="0"/>
                    <a:pt x="2" y="0"/>
                    <a:pt x="9" y="1"/>
                  </a:cubicBezTo>
                  <a:lnTo>
                    <a:pt x="1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24">
              <a:extLst>
                <a:ext uri="{FF2B5EF4-FFF2-40B4-BE49-F238E27FC236}">
                  <a16:creationId xmlns:a16="http://schemas.microsoft.com/office/drawing/2014/main" id="{2802C0FE-E5C8-49CC-8398-DCEE1347E19C}"/>
                </a:ext>
              </a:extLst>
            </p:cNvPr>
            <p:cNvSpPr>
              <a:spLocks/>
            </p:cNvSpPr>
            <p:nvPr/>
          </p:nvSpPr>
          <p:spPr bwMode="auto">
            <a:xfrm>
              <a:off x="7720013" y="4210051"/>
              <a:ext cx="33338" cy="123825"/>
            </a:xfrm>
            <a:custGeom>
              <a:avLst/>
              <a:gdLst>
                <a:gd name="T0" fmla="*/ 0 w 13"/>
                <a:gd name="T1" fmla="*/ 0 h 48"/>
                <a:gd name="T2" fmla="*/ 0 w 13"/>
                <a:gd name="T3" fmla="*/ 1 h 48"/>
                <a:gd name="T4" fmla="*/ 0 w 13"/>
                <a:gd name="T5" fmla="*/ 0 h 48"/>
                <a:gd name="T6" fmla="*/ 0 w 13"/>
                <a:gd name="T7" fmla="*/ 0 h 48"/>
                <a:gd name="T8" fmla="*/ 0 w 13"/>
                <a:gd name="T9" fmla="*/ 1 h 48"/>
                <a:gd name="T10" fmla="*/ 11 w 13"/>
                <a:gd name="T11" fmla="*/ 44 h 48"/>
                <a:gd name="T12" fmla="*/ 13 w 13"/>
                <a:gd name="T13" fmla="*/ 48 h 48"/>
                <a:gd name="T14" fmla="*/ 5 w 13"/>
                <a:gd name="T15" fmla="*/ 22 h 48"/>
                <a:gd name="T16" fmla="*/ 0 w 1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8">
                  <a:moveTo>
                    <a:pt x="0" y="0"/>
                  </a:moveTo>
                  <a:cubicBezTo>
                    <a:pt x="0" y="1"/>
                    <a:pt x="0" y="1"/>
                    <a:pt x="0" y="1"/>
                  </a:cubicBezTo>
                  <a:cubicBezTo>
                    <a:pt x="0" y="1"/>
                    <a:pt x="0" y="1"/>
                    <a:pt x="0" y="0"/>
                  </a:cubicBezTo>
                  <a:cubicBezTo>
                    <a:pt x="0" y="0"/>
                    <a:pt x="0" y="0"/>
                    <a:pt x="0" y="0"/>
                  </a:cubicBezTo>
                  <a:cubicBezTo>
                    <a:pt x="0" y="1"/>
                    <a:pt x="0" y="1"/>
                    <a:pt x="0" y="1"/>
                  </a:cubicBezTo>
                  <a:cubicBezTo>
                    <a:pt x="4" y="23"/>
                    <a:pt x="4" y="23"/>
                    <a:pt x="11" y="44"/>
                  </a:cubicBezTo>
                  <a:cubicBezTo>
                    <a:pt x="13" y="48"/>
                    <a:pt x="13" y="48"/>
                    <a:pt x="13" y="48"/>
                  </a:cubicBezTo>
                  <a:cubicBezTo>
                    <a:pt x="12" y="46"/>
                    <a:pt x="8" y="32"/>
                    <a:pt x="5" y="22"/>
                  </a:cubicBezTo>
                  <a:cubicBezTo>
                    <a:pt x="1" y="7"/>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25">
              <a:extLst>
                <a:ext uri="{FF2B5EF4-FFF2-40B4-BE49-F238E27FC236}">
                  <a16:creationId xmlns:a16="http://schemas.microsoft.com/office/drawing/2014/main" id="{F396F66E-6582-4F4C-8B7E-08399DFD0437}"/>
                </a:ext>
              </a:extLst>
            </p:cNvPr>
            <p:cNvSpPr>
              <a:spLocks/>
            </p:cNvSpPr>
            <p:nvPr/>
          </p:nvSpPr>
          <p:spPr bwMode="auto">
            <a:xfrm>
              <a:off x="7720013" y="4210051"/>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26">
              <a:extLst>
                <a:ext uri="{FF2B5EF4-FFF2-40B4-BE49-F238E27FC236}">
                  <a16:creationId xmlns:a16="http://schemas.microsoft.com/office/drawing/2014/main" id="{6B36CF8A-5B91-4DF7-B760-F8C36568FF0E}"/>
                </a:ext>
              </a:extLst>
            </p:cNvPr>
            <p:cNvSpPr>
              <a:spLocks/>
            </p:cNvSpPr>
            <p:nvPr/>
          </p:nvSpPr>
          <p:spPr bwMode="auto">
            <a:xfrm>
              <a:off x="7720013" y="4210051"/>
              <a:ext cx="0" cy="158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27">
              <a:extLst>
                <a:ext uri="{FF2B5EF4-FFF2-40B4-BE49-F238E27FC236}">
                  <a16:creationId xmlns:a16="http://schemas.microsoft.com/office/drawing/2014/main" id="{386EA0F6-4CD4-4197-B5B9-DAA103EB379F}"/>
                </a:ext>
              </a:extLst>
            </p:cNvPr>
            <p:cNvSpPr>
              <a:spLocks/>
            </p:cNvSpPr>
            <p:nvPr/>
          </p:nvSpPr>
          <p:spPr bwMode="auto">
            <a:xfrm>
              <a:off x="8353425" y="3673476"/>
              <a:ext cx="152400" cy="79375"/>
            </a:xfrm>
            <a:custGeom>
              <a:avLst/>
              <a:gdLst>
                <a:gd name="T0" fmla="*/ 59 w 59"/>
                <a:gd name="T1" fmla="*/ 31 h 31"/>
                <a:gd name="T2" fmla="*/ 59 w 59"/>
                <a:gd name="T3" fmla="*/ 30 h 31"/>
                <a:gd name="T4" fmla="*/ 58 w 59"/>
                <a:gd name="T5" fmla="*/ 30 h 31"/>
                <a:gd name="T6" fmla="*/ 53 w 59"/>
                <a:gd name="T7" fmla="*/ 27 h 31"/>
                <a:gd name="T8" fmla="*/ 27 w 59"/>
                <a:gd name="T9" fmla="*/ 11 h 31"/>
                <a:gd name="T10" fmla="*/ 0 w 59"/>
                <a:gd name="T11" fmla="*/ 0 h 31"/>
                <a:gd name="T12" fmla="*/ 47 w 59"/>
                <a:gd name="T13" fmla="*/ 25 h 31"/>
                <a:gd name="T14" fmla="*/ 59 w 5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1">
                  <a:moveTo>
                    <a:pt x="59" y="31"/>
                  </a:moveTo>
                  <a:cubicBezTo>
                    <a:pt x="59" y="30"/>
                    <a:pt x="59" y="30"/>
                    <a:pt x="59" y="30"/>
                  </a:cubicBezTo>
                  <a:cubicBezTo>
                    <a:pt x="58" y="30"/>
                    <a:pt x="58" y="30"/>
                    <a:pt x="58" y="30"/>
                  </a:cubicBezTo>
                  <a:cubicBezTo>
                    <a:pt x="53" y="27"/>
                    <a:pt x="53" y="27"/>
                    <a:pt x="53" y="27"/>
                  </a:cubicBezTo>
                  <a:cubicBezTo>
                    <a:pt x="44" y="20"/>
                    <a:pt x="42" y="19"/>
                    <a:pt x="27" y="11"/>
                  </a:cubicBezTo>
                  <a:cubicBezTo>
                    <a:pt x="16" y="6"/>
                    <a:pt x="14" y="5"/>
                    <a:pt x="0" y="0"/>
                  </a:cubicBezTo>
                  <a:cubicBezTo>
                    <a:pt x="10" y="3"/>
                    <a:pt x="19" y="9"/>
                    <a:pt x="47" y="25"/>
                  </a:cubicBezTo>
                  <a:cubicBezTo>
                    <a:pt x="55" y="29"/>
                    <a:pt x="59" y="31"/>
                    <a:pt x="5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9887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F282C2F7-9E13-4593-9EE9-BBDF15698ABB}"/>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11</a:t>
            </a:fld>
            <a:endParaRPr lang="en-US" dirty="0"/>
          </a:p>
        </p:txBody>
      </p:sp>
      <p:pic>
        <p:nvPicPr>
          <p:cNvPr id="16" name="Picture 15">
            <a:extLst>
              <a:ext uri="{FF2B5EF4-FFF2-40B4-BE49-F238E27FC236}">
                <a16:creationId xmlns:a16="http://schemas.microsoft.com/office/drawing/2014/main" id="{73AA288F-3095-478D-9EE4-CB9DCA07F3E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12" b="14622"/>
          <a:stretch/>
        </p:blipFill>
        <p:spPr>
          <a:xfrm flipH="1">
            <a:off x="0" y="0"/>
            <a:ext cx="12192000" cy="6328611"/>
          </a:xfrm>
          <a:prstGeom prst="rect">
            <a:avLst/>
          </a:prstGeom>
        </p:spPr>
      </p:pic>
      <p:sp>
        <p:nvSpPr>
          <p:cNvPr id="21" name="Rectangle 20">
            <a:extLst>
              <a:ext uri="{FF2B5EF4-FFF2-40B4-BE49-F238E27FC236}">
                <a16:creationId xmlns:a16="http://schemas.microsoft.com/office/drawing/2014/main" id="{F8C59BFE-9EAD-497B-B204-B67FB0863585}"/>
              </a:ext>
            </a:extLst>
          </p:cNvPr>
          <p:cNvSpPr/>
          <p:nvPr/>
        </p:nvSpPr>
        <p:spPr>
          <a:xfrm>
            <a:off x="0" y="0"/>
            <a:ext cx="12192000" cy="6345859"/>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tabLst>
                <a:tab pos="2060575" algn="l"/>
              </a:tabLst>
            </a:pPr>
            <a:endParaRPr lang="en-US" sz="2400" i="1"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DBDC827-2C56-4BE3-AD2C-3882BE591BB5}"/>
              </a:ext>
            </a:extLst>
          </p:cNvPr>
          <p:cNvSpPr txBox="1"/>
          <p:nvPr/>
        </p:nvSpPr>
        <p:spPr>
          <a:xfrm>
            <a:off x="825690" y="1255595"/>
            <a:ext cx="10540621" cy="3354765"/>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What is Change Management?</a:t>
            </a:r>
          </a:p>
          <a:p>
            <a:pPr algn="ctr"/>
            <a:endParaRPr lang="en-US" sz="3200" u="sng"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“The process, tools, and techniques to manage the people side of change to achieve a required business outcome.”</a:t>
            </a:r>
          </a:p>
          <a:p>
            <a:pPr algn="ctr"/>
            <a:endParaRPr lang="en-US" sz="1400" dirty="0">
              <a:latin typeface="Arial" panose="020B0604020202020204" pitchFamily="34" charset="0"/>
              <a:cs typeface="Arial" panose="020B0604020202020204" pitchFamily="34" charset="0"/>
            </a:endParaRPr>
          </a:p>
          <a:p>
            <a:pPr algn="r"/>
            <a:r>
              <a:rPr lang="en-US" sz="1600" i="1" dirty="0">
                <a:solidFill>
                  <a:schemeClr val="bg1"/>
                </a:solidFill>
                <a:latin typeface="Arial" panose="020B0604020202020204" pitchFamily="34" charset="0"/>
                <a:cs typeface="Arial" panose="020B0604020202020204" pitchFamily="34" charset="0"/>
              </a:rPr>
              <a:t>~</a:t>
            </a:r>
            <a:r>
              <a:rPr lang="en-US" sz="1600" i="1" dirty="0" err="1">
                <a:solidFill>
                  <a:schemeClr val="bg1"/>
                </a:solidFill>
                <a:latin typeface="Arial" panose="020B0604020202020204" pitchFamily="34" charset="0"/>
                <a:cs typeface="Arial" panose="020B0604020202020204" pitchFamily="34" charset="0"/>
              </a:rPr>
              <a:t>Prosci</a:t>
            </a:r>
            <a:endParaRPr lang="en-US" sz="1600" i="1"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4939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F282C2F7-9E13-4593-9EE9-BBDF15698ABB}"/>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12</a:t>
            </a:fld>
            <a:endParaRPr lang="en-US" dirty="0"/>
          </a:p>
        </p:txBody>
      </p:sp>
      <p:grpSp>
        <p:nvGrpSpPr>
          <p:cNvPr id="4" name="Group 3">
            <a:extLst>
              <a:ext uri="{FF2B5EF4-FFF2-40B4-BE49-F238E27FC236}">
                <a16:creationId xmlns:a16="http://schemas.microsoft.com/office/drawing/2014/main" id="{3E63427C-5239-4B39-B64A-2FC2D487DEA5}"/>
              </a:ext>
            </a:extLst>
          </p:cNvPr>
          <p:cNvGrpSpPr/>
          <p:nvPr/>
        </p:nvGrpSpPr>
        <p:grpSpPr>
          <a:xfrm>
            <a:off x="1560095" y="1431760"/>
            <a:ext cx="9071811" cy="2502569"/>
            <a:chOff x="1118936" y="1500752"/>
            <a:chExt cx="9071811" cy="2502569"/>
          </a:xfrm>
        </p:grpSpPr>
        <p:sp>
          <p:nvSpPr>
            <p:cNvPr id="3" name="Rectangle 2">
              <a:extLst>
                <a:ext uri="{FF2B5EF4-FFF2-40B4-BE49-F238E27FC236}">
                  <a16:creationId xmlns:a16="http://schemas.microsoft.com/office/drawing/2014/main" id="{9C2522AF-C354-457C-8E94-66CFDFCCD1E0}"/>
                </a:ext>
              </a:extLst>
            </p:cNvPr>
            <p:cNvSpPr/>
            <p:nvPr/>
          </p:nvSpPr>
          <p:spPr>
            <a:xfrm>
              <a:off x="1118936" y="1500752"/>
              <a:ext cx="2502569" cy="25025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4CC93E0-1E1D-4EA4-BC7E-E581185C01C4}"/>
                </a:ext>
              </a:extLst>
            </p:cNvPr>
            <p:cNvSpPr/>
            <p:nvPr/>
          </p:nvSpPr>
          <p:spPr>
            <a:xfrm>
              <a:off x="4403558" y="1500752"/>
              <a:ext cx="2502569" cy="2502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12E43C-C0BB-42F7-BCCE-849CAB45ED10}"/>
                </a:ext>
              </a:extLst>
            </p:cNvPr>
            <p:cNvSpPr/>
            <p:nvPr/>
          </p:nvSpPr>
          <p:spPr>
            <a:xfrm>
              <a:off x="7688178" y="1500752"/>
              <a:ext cx="2502569" cy="2502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A9B2FD9-8A83-49D5-B704-12E5E5015A8C}"/>
              </a:ext>
            </a:extLst>
          </p:cNvPr>
          <p:cNvSpPr txBox="1"/>
          <p:nvPr/>
        </p:nvSpPr>
        <p:spPr>
          <a:xfrm>
            <a:off x="1560095" y="2359879"/>
            <a:ext cx="2502570" cy="646331"/>
          </a:xfrm>
          <a:prstGeom prst="rect">
            <a:avLst/>
          </a:prstGeom>
          <a:noFill/>
        </p:spPr>
        <p:txBody>
          <a:bodyPr wrap="square" rtlCol="0">
            <a:spAutoFit/>
          </a:bodyPr>
          <a:lstStyle/>
          <a:p>
            <a:pPr algn="ctr"/>
            <a:r>
              <a:rPr lang="en-US" sz="3600" dirty="0">
                <a:solidFill>
                  <a:srgbClr val="F1F1F1"/>
                </a:solidFill>
              </a:rPr>
              <a:t>Current</a:t>
            </a:r>
          </a:p>
        </p:txBody>
      </p:sp>
      <p:sp>
        <p:nvSpPr>
          <p:cNvPr id="9" name="TextBox 8">
            <a:extLst>
              <a:ext uri="{FF2B5EF4-FFF2-40B4-BE49-F238E27FC236}">
                <a16:creationId xmlns:a16="http://schemas.microsoft.com/office/drawing/2014/main" id="{45E32AAD-4E3D-4A11-9BDF-C088AF29BD4F}"/>
              </a:ext>
            </a:extLst>
          </p:cNvPr>
          <p:cNvSpPr txBox="1"/>
          <p:nvPr/>
        </p:nvSpPr>
        <p:spPr>
          <a:xfrm>
            <a:off x="4844715" y="2359879"/>
            <a:ext cx="2502570" cy="646331"/>
          </a:xfrm>
          <a:prstGeom prst="rect">
            <a:avLst/>
          </a:prstGeom>
          <a:noFill/>
        </p:spPr>
        <p:txBody>
          <a:bodyPr wrap="square" rtlCol="0">
            <a:spAutoFit/>
          </a:bodyPr>
          <a:lstStyle/>
          <a:p>
            <a:pPr algn="ctr"/>
            <a:r>
              <a:rPr lang="en-US" sz="3600" dirty="0">
                <a:solidFill>
                  <a:srgbClr val="F1F1F1"/>
                </a:solidFill>
              </a:rPr>
              <a:t>Transition</a:t>
            </a:r>
          </a:p>
        </p:txBody>
      </p:sp>
      <p:sp>
        <p:nvSpPr>
          <p:cNvPr id="10" name="TextBox 9">
            <a:extLst>
              <a:ext uri="{FF2B5EF4-FFF2-40B4-BE49-F238E27FC236}">
                <a16:creationId xmlns:a16="http://schemas.microsoft.com/office/drawing/2014/main" id="{7BA82C23-8A26-4649-A16B-3BD704029B42}"/>
              </a:ext>
            </a:extLst>
          </p:cNvPr>
          <p:cNvSpPr txBox="1"/>
          <p:nvPr/>
        </p:nvSpPr>
        <p:spPr>
          <a:xfrm>
            <a:off x="8129336" y="2359879"/>
            <a:ext cx="2502570" cy="646331"/>
          </a:xfrm>
          <a:prstGeom prst="rect">
            <a:avLst/>
          </a:prstGeom>
          <a:noFill/>
        </p:spPr>
        <p:txBody>
          <a:bodyPr wrap="square" rtlCol="0">
            <a:spAutoFit/>
          </a:bodyPr>
          <a:lstStyle/>
          <a:p>
            <a:pPr algn="ctr"/>
            <a:r>
              <a:rPr lang="en-US" sz="3600" dirty="0">
                <a:solidFill>
                  <a:srgbClr val="F1F1F1"/>
                </a:solidFill>
              </a:rPr>
              <a:t>Future</a:t>
            </a:r>
          </a:p>
        </p:txBody>
      </p:sp>
      <p:sp>
        <p:nvSpPr>
          <p:cNvPr id="6" name="Isosceles Triangle 5">
            <a:extLst>
              <a:ext uri="{FF2B5EF4-FFF2-40B4-BE49-F238E27FC236}">
                <a16:creationId xmlns:a16="http://schemas.microsoft.com/office/drawing/2014/main" id="{3FC295F8-E63F-442B-B6A7-6556D9502F7F}"/>
              </a:ext>
            </a:extLst>
          </p:cNvPr>
          <p:cNvSpPr/>
          <p:nvPr/>
        </p:nvSpPr>
        <p:spPr>
          <a:xfrm rot="5400000">
            <a:off x="4209160" y="2607450"/>
            <a:ext cx="489061" cy="151188"/>
          </a:xfrm>
          <a:prstGeom prst="triangle">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B1EBC432-9D12-4FA1-9EB0-D4EE6B1ACAC3}"/>
              </a:ext>
            </a:extLst>
          </p:cNvPr>
          <p:cNvSpPr/>
          <p:nvPr/>
        </p:nvSpPr>
        <p:spPr>
          <a:xfrm rot="5400000">
            <a:off x="7493779" y="2607451"/>
            <a:ext cx="489061" cy="151188"/>
          </a:xfrm>
          <a:prstGeom prst="triangle">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5">
            <a:extLst>
              <a:ext uri="{FF2B5EF4-FFF2-40B4-BE49-F238E27FC236}">
                <a16:creationId xmlns:a16="http://schemas.microsoft.com/office/drawing/2014/main" id="{D09172BC-7A30-4E0B-B03D-EC7CDD0E435D}"/>
              </a:ext>
            </a:extLst>
          </p:cNvPr>
          <p:cNvSpPr>
            <a:spLocks noGrp="1"/>
          </p:cNvSpPr>
          <p:nvPr>
            <p:ph type="title"/>
          </p:nvPr>
        </p:nvSpPr>
        <p:spPr>
          <a:xfrm>
            <a:off x="4976628" y="899797"/>
            <a:ext cx="2238744" cy="372412"/>
          </a:xfrm>
        </p:spPr>
        <p:txBody>
          <a:bodyPr>
            <a:normAutofit/>
          </a:bodyPr>
          <a:lstStyle/>
          <a:p>
            <a:r>
              <a:rPr lang="en-US" sz="1800" dirty="0">
                <a:solidFill>
                  <a:srgbClr val="092F57"/>
                </a:solidFill>
              </a:rPr>
              <a:t>Project Management</a:t>
            </a:r>
          </a:p>
        </p:txBody>
      </p:sp>
    </p:spTree>
    <p:extLst>
      <p:ext uri="{BB962C8B-B14F-4D97-AF65-F5344CB8AC3E}">
        <p14:creationId xmlns:p14="http://schemas.microsoft.com/office/powerpoint/2010/main" val="272404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F282C2F7-9E13-4593-9EE9-BBDF15698ABB}"/>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13</a:t>
            </a:fld>
            <a:endParaRPr lang="en-US" dirty="0"/>
          </a:p>
        </p:txBody>
      </p:sp>
      <p:sp>
        <p:nvSpPr>
          <p:cNvPr id="3" name="Rectangle 2">
            <a:extLst>
              <a:ext uri="{FF2B5EF4-FFF2-40B4-BE49-F238E27FC236}">
                <a16:creationId xmlns:a16="http://schemas.microsoft.com/office/drawing/2014/main" id="{9C2522AF-C354-457C-8E94-66CFDFCCD1E0}"/>
              </a:ext>
            </a:extLst>
          </p:cNvPr>
          <p:cNvSpPr/>
          <p:nvPr/>
        </p:nvSpPr>
        <p:spPr>
          <a:xfrm>
            <a:off x="1560095" y="1431760"/>
            <a:ext cx="2502569" cy="25025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4CC93E0-1E1D-4EA4-BC7E-E581185C01C4}"/>
              </a:ext>
            </a:extLst>
          </p:cNvPr>
          <p:cNvSpPr/>
          <p:nvPr/>
        </p:nvSpPr>
        <p:spPr>
          <a:xfrm>
            <a:off x="4844717" y="1431760"/>
            <a:ext cx="2502569" cy="2502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12E43C-C0BB-42F7-BCCE-849CAB45ED10}"/>
              </a:ext>
            </a:extLst>
          </p:cNvPr>
          <p:cNvSpPr/>
          <p:nvPr/>
        </p:nvSpPr>
        <p:spPr>
          <a:xfrm>
            <a:off x="8129337" y="1431760"/>
            <a:ext cx="2502569" cy="2502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3FC295F8-E63F-442B-B6A7-6556D9502F7F}"/>
              </a:ext>
            </a:extLst>
          </p:cNvPr>
          <p:cNvSpPr/>
          <p:nvPr/>
        </p:nvSpPr>
        <p:spPr>
          <a:xfrm rot="5400000">
            <a:off x="4209160" y="2607450"/>
            <a:ext cx="489061" cy="151188"/>
          </a:xfrm>
          <a:prstGeom prst="triangle">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B1EBC432-9D12-4FA1-9EB0-D4EE6B1ACAC3}"/>
              </a:ext>
            </a:extLst>
          </p:cNvPr>
          <p:cNvSpPr/>
          <p:nvPr/>
        </p:nvSpPr>
        <p:spPr>
          <a:xfrm rot="5400000">
            <a:off x="7493779" y="2607451"/>
            <a:ext cx="489061" cy="151188"/>
          </a:xfrm>
          <a:prstGeom prst="triangle">
            <a:avLst/>
          </a:prstGeom>
          <a:solidFill>
            <a:srgbClr val="A7A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93FCD017-45C9-46BD-A247-FE728B8F17ED}"/>
              </a:ext>
            </a:extLst>
          </p:cNvPr>
          <p:cNvCxnSpPr/>
          <p:nvPr/>
        </p:nvCxnSpPr>
        <p:spPr>
          <a:xfrm flipV="1">
            <a:off x="2065106" y="1431760"/>
            <a:ext cx="0" cy="2502569"/>
          </a:xfrm>
          <a:prstGeom prst="line">
            <a:avLst/>
          </a:prstGeom>
          <a:ln w="19050">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06633BA-AA7D-4F1E-81D6-802241F8BC36}"/>
              </a:ext>
            </a:extLst>
          </p:cNvPr>
          <p:cNvCxnSpPr/>
          <p:nvPr/>
        </p:nvCxnSpPr>
        <p:spPr>
          <a:xfrm flipV="1">
            <a:off x="3595955" y="1431760"/>
            <a:ext cx="0" cy="2502569"/>
          </a:xfrm>
          <a:prstGeom prst="line">
            <a:avLst/>
          </a:prstGeom>
          <a:ln w="19050">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E3FDC70A-5408-4B3C-880E-D1DFE5BDC8EC}"/>
              </a:ext>
            </a:extLst>
          </p:cNvPr>
          <p:cNvCxnSpPr/>
          <p:nvPr/>
        </p:nvCxnSpPr>
        <p:spPr>
          <a:xfrm flipV="1">
            <a:off x="3082248" y="1431760"/>
            <a:ext cx="0" cy="2502569"/>
          </a:xfrm>
          <a:prstGeom prst="line">
            <a:avLst/>
          </a:prstGeom>
          <a:ln w="19050">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08E66AA-2E35-4307-8FBD-60F8A9A18444}"/>
              </a:ext>
            </a:extLst>
          </p:cNvPr>
          <p:cNvCxnSpPr/>
          <p:nvPr/>
        </p:nvCxnSpPr>
        <p:spPr>
          <a:xfrm flipV="1">
            <a:off x="2568540" y="1431760"/>
            <a:ext cx="0" cy="2502569"/>
          </a:xfrm>
          <a:prstGeom prst="line">
            <a:avLst/>
          </a:prstGeom>
          <a:ln w="19050">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72DBDC8-E1C1-45F2-86AC-73405D9F6CD1}"/>
              </a:ext>
            </a:extLst>
          </p:cNvPr>
          <p:cNvCxnSpPr/>
          <p:nvPr/>
        </p:nvCxnSpPr>
        <p:spPr>
          <a:xfrm flipV="1">
            <a:off x="5332288" y="1431760"/>
            <a:ext cx="0" cy="2502569"/>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4717607-8585-4399-8D5F-426796E6F76B}"/>
              </a:ext>
            </a:extLst>
          </p:cNvPr>
          <p:cNvCxnSpPr/>
          <p:nvPr/>
        </p:nvCxnSpPr>
        <p:spPr>
          <a:xfrm flipV="1">
            <a:off x="6863137" y="1431760"/>
            <a:ext cx="0" cy="2502569"/>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76F392A-AEA8-4A4B-A303-609B1121BDA5}"/>
              </a:ext>
            </a:extLst>
          </p:cNvPr>
          <p:cNvCxnSpPr/>
          <p:nvPr/>
        </p:nvCxnSpPr>
        <p:spPr>
          <a:xfrm flipV="1">
            <a:off x="6349430" y="1431760"/>
            <a:ext cx="0" cy="2502569"/>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65DCF02-5F22-45D8-AF92-A3AC068A718E}"/>
              </a:ext>
            </a:extLst>
          </p:cNvPr>
          <p:cNvCxnSpPr/>
          <p:nvPr/>
        </p:nvCxnSpPr>
        <p:spPr>
          <a:xfrm flipV="1">
            <a:off x="5835722" y="1431760"/>
            <a:ext cx="0" cy="2502569"/>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82B2FB4-14B0-4C88-8F48-E31B8BB5E488}"/>
              </a:ext>
            </a:extLst>
          </p:cNvPr>
          <p:cNvCxnSpPr/>
          <p:nvPr/>
        </p:nvCxnSpPr>
        <p:spPr>
          <a:xfrm flipV="1">
            <a:off x="8630293" y="1431760"/>
            <a:ext cx="0" cy="2502569"/>
          </a:xfrm>
          <a:prstGeom prst="line">
            <a:avLst/>
          </a:prstGeom>
          <a:ln w="190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F751D77-06A9-4D7C-AF99-115232F25767}"/>
              </a:ext>
            </a:extLst>
          </p:cNvPr>
          <p:cNvCxnSpPr/>
          <p:nvPr/>
        </p:nvCxnSpPr>
        <p:spPr>
          <a:xfrm flipV="1">
            <a:off x="10181690" y="1431760"/>
            <a:ext cx="0" cy="2502569"/>
          </a:xfrm>
          <a:prstGeom prst="line">
            <a:avLst/>
          </a:prstGeom>
          <a:ln w="190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ECD61E2-8127-4A89-9EB2-B9F05450443C}"/>
              </a:ext>
            </a:extLst>
          </p:cNvPr>
          <p:cNvCxnSpPr/>
          <p:nvPr/>
        </p:nvCxnSpPr>
        <p:spPr>
          <a:xfrm flipV="1">
            <a:off x="9667983" y="1431760"/>
            <a:ext cx="0" cy="2502569"/>
          </a:xfrm>
          <a:prstGeom prst="line">
            <a:avLst/>
          </a:prstGeom>
          <a:ln w="190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5EDC7E3-45A8-42FD-8680-D44570F6EBC7}"/>
              </a:ext>
            </a:extLst>
          </p:cNvPr>
          <p:cNvCxnSpPr/>
          <p:nvPr/>
        </p:nvCxnSpPr>
        <p:spPr>
          <a:xfrm flipV="1">
            <a:off x="9154275" y="1431760"/>
            <a:ext cx="0" cy="2502569"/>
          </a:xfrm>
          <a:prstGeom prst="line">
            <a:avLst/>
          </a:prstGeom>
          <a:ln w="190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E88CB0F-06B6-4764-ABE3-791DDA2F3DB0}"/>
              </a:ext>
            </a:extLst>
          </p:cNvPr>
          <p:cNvCxnSpPr/>
          <p:nvPr/>
        </p:nvCxnSpPr>
        <p:spPr>
          <a:xfrm rot="5400000" flipV="1">
            <a:off x="2809984" y="656062"/>
            <a:ext cx="0" cy="2502569"/>
          </a:xfrm>
          <a:prstGeom prst="line">
            <a:avLst/>
          </a:prstGeom>
          <a:ln w="19050">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464F0CA3-D069-4A29-809B-CF70C45067CB}"/>
              </a:ext>
            </a:extLst>
          </p:cNvPr>
          <p:cNvCxnSpPr/>
          <p:nvPr/>
        </p:nvCxnSpPr>
        <p:spPr>
          <a:xfrm rot="5400000" flipV="1">
            <a:off x="2809984" y="2207459"/>
            <a:ext cx="0" cy="2502569"/>
          </a:xfrm>
          <a:prstGeom prst="line">
            <a:avLst/>
          </a:prstGeom>
          <a:ln w="19050">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1B3FC81-8EB9-41FA-8ED4-463B16914E3B}"/>
              </a:ext>
            </a:extLst>
          </p:cNvPr>
          <p:cNvCxnSpPr/>
          <p:nvPr/>
        </p:nvCxnSpPr>
        <p:spPr>
          <a:xfrm rot="5400000" flipV="1">
            <a:off x="2809984" y="1693752"/>
            <a:ext cx="0" cy="2502569"/>
          </a:xfrm>
          <a:prstGeom prst="line">
            <a:avLst/>
          </a:prstGeom>
          <a:ln w="19050">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553D42E-4E95-4162-9DEF-05F8B5A4561F}"/>
              </a:ext>
            </a:extLst>
          </p:cNvPr>
          <p:cNvCxnSpPr/>
          <p:nvPr/>
        </p:nvCxnSpPr>
        <p:spPr>
          <a:xfrm rot="5400000" flipV="1">
            <a:off x="2809984" y="1180044"/>
            <a:ext cx="0" cy="2502569"/>
          </a:xfrm>
          <a:prstGeom prst="line">
            <a:avLst/>
          </a:prstGeom>
          <a:ln w="19050">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AE5912AE-AA34-4605-8B38-E7A10BA1F244}"/>
              </a:ext>
            </a:extLst>
          </p:cNvPr>
          <p:cNvCxnSpPr/>
          <p:nvPr/>
        </p:nvCxnSpPr>
        <p:spPr>
          <a:xfrm rot="5400000" flipV="1">
            <a:off x="6096000" y="656062"/>
            <a:ext cx="0" cy="2502569"/>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1E76567-967E-4D0C-A724-1FEB4F0BF196}"/>
              </a:ext>
            </a:extLst>
          </p:cNvPr>
          <p:cNvCxnSpPr/>
          <p:nvPr/>
        </p:nvCxnSpPr>
        <p:spPr>
          <a:xfrm rot="5400000" flipV="1">
            <a:off x="6096000" y="2207459"/>
            <a:ext cx="0" cy="2502569"/>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0A37A62-402F-48A8-9B5D-C93C67949AA4}"/>
              </a:ext>
            </a:extLst>
          </p:cNvPr>
          <p:cNvCxnSpPr/>
          <p:nvPr/>
        </p:nvCxnSpPr>
        <p:spPr>
          <a:xfrm rot="5400000" flipV="1">
            <a:off x="6096000" y="1693752"/>
            <a:ext cx="0" cy="2502569"/>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52F0EA93-94C9-4D33-9713-E2674CF53C81}"/>
              </a:ext>
            </a:extLst>
          </p:cNvPr>
          <p:cNvCxnSpPr/>
          <p:nvPr/>
        </p:nvCxnSpPr>
        <p:spPr>
          <a:xfrm rot="5400000" flipV="1">
            <a:off x="6096000" y="1180044"/>
            <a:ext cx="0" cy="2502569"/>
          </a:xfrm>
          <a:prstGeom prst="line">
            <a:avLst/>
          </a:prstGeom>
          <a:ln w="19050">
            <a:solidFill>
              <a:schemeClr val="accent1">
                <a:lumMod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0AC0D4-32B4-44B5-BDF6-73602CF73911}"/>
              </a:ext>
            </a:extLst>
          </p:cNvPr>
          <p:cNvCxnSpPr/>
          <p:nvPr/>
        </p:nvCxnSpPr>
        <p:spPr>
          <a:xfrm rot="5400000" flipV="1">
            <a:off x="9380618" y="656062"/>
            <a:ext cx="0" cy="2502569"/>
          </a:xfrm>
          <a:prstGeom prst="line">
            <a:avLst/>
          </a:prstGeom>
          <a:ln w="190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53FF300F-513A-430A-9DAB-C6C9A78B43E6}"/>
              </a:ext>
            </a:extLst>
          </p:cNvPr>
          <p:cNvCxnSpPr/>
          <p:nvPr/>
        </p:nvCxnSpPr>
        <p:spPr>
          <a:xfrm rot="5400000" flipV="1">
            <a:off x="9380618" y="2207459"/>
            <a:ext cx="0" cy="2502569"/>
          </a:xfrm>
          <a:prstGeom prst="line">
            <a:avLst/>
          </a:prstGeom>
          <a:ln w="190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DAF0748F-FDC6-444D-9839-B7C681CBB6AC}"/>
              </a:ext>
            </a:extLst>
          </p:cNvPr>
          <p:cNvCxnSpPr/>
          <p:nvPr/>
        </p:nvCxnSpPr>
        <p:spPr>
          <a:xfrm rot="5400000" flipV="1">
            <a:off x="9380618" y="1693752"/>
            <a:ext cx="0" cy="2502569"/>
          </a:xfrm>
          <a:prstGeom prst="line">
            <a:avLst/>
          </a:prstGeom>
          <a:ln w="19050">
            <a:solidFill>
              <a:schemeClr val="accent4">
                <a:lumMod val="50000"/>
              </a:schemeClr>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6629EB9-90AA-4462-A73A-F8DEDC199293}"/>
              </a:ext>
            </a:extLst>
          </p:cNvPr>
          <p:cNvCxnSpPr/>
          <p:nvPr/>
        </p:nvCxnSpPr>
        <p:spPr>
          <a:xfrm rot="5400000" flipV="1">
            <a:off x="9380618" y="1180044"/>
            <a:ext cx="0" cy="2502569"/>
          </a:xfrm>
          <a:prstGeom prst="line">
            <a:avLst/>
          </a:prstGeom>
          <a:ln w="19050">
            <a:solidFill>
              <a:schemeClr val="accent4">
                <a:lumMod val="50000"/>
              </a:schemeClr>
            </a:solidFill>
          </a:ln>
        </p:spPr>
        <p:style>
          <a:lnRef idx="1">
            <a:schemeClr val="dk1"/>
          </a:lnRef>
          <a:fillRef idx="0">
            <a:schemeClr val="dk1"/>
          </a:fillRef>
          <a:effectRef idx="0">
            <a:schemeClr val="dk1"/>
          </a:effectRef>
          <a:fontRef idx="minor">
            <a:schemeClr val="tx1"/>
          </a:fontRef>
        </p:style>
      </p:cxnSp>
      <p:grpSp>
        <p:nvGrpSpPr>
          <p:cNvPr id="118" name="Group 117">
            <a:extLst>
              <a:ext uri="{FF2B5EF4-FFF2-40B4-BE49-F238E27FC236}">
                <a16:creationId xmlns:a16="http://schemas.microsoft.com/office/drawing/2014/main" id="{04166176-F395-4AE7-9E8C-D7D51FC2AA7B}"/>
              </a:ext>
            </a:extLst>
          </p:cNvPr>
          <p:cNvGrpSpPr/>
          <p:nvPr/>
        </p:nvGrpSpPr>
        <p:grpSpPr>
          <a:xfrm>
            <a:off x="1558699" y="1493406"/>
            <a:ext cx="9092962" cy="2397593"/>
            <a:chOff x="1558699" y="1483130"/>
            <a:chExt cx="9092962" cy="2397593"/>
          </a:xfrm>
        </p:grpSpPr>
        <p:sp>
          <p:nvSpPr>
            <p:cNvPr id="43" name="TextBox 42">
              <a:extLst>
                <a:ext uri="{FF2B5EF4-FFF2-40B4-BE49-F238E27FC236}">
                  <a16:creationId xmlns:a16="http://schemas.microsoft.com/office/drawing/2014/main" id="{41E50137-06A0-48AC-B411-3B8D4D763E6F}"/>
                </a:ext>
              </a:extLst>
            </p:cNvPr>
            <p:cNvSpPr txBox="1"/>
            <p:nvPr/>
          </p:nvSpPr>
          <p:spPr>
            <a:xfrm>
              <a:off x="1558699" y="1483130"/>
              <a:ext cx="484464" cy="369332"/>
            </a:xfrm>
            <a:prstGeom prst="rect">
              <a:avLst/>
            </a:prstGeom>
            <a:noFill/>
          </p:spPr>
          <p:txBody>
            <a:bodyPr wrap="square" rtlCol="0">
              <a:spAutoFit/>
            </a:bodyPr>
            <a:lstStyle/>
            <a:p>
              <a:pPr algn="ctr"/>
              <a:r>
                <a:rPr lang="en-US" b="1" dirty="0">
                  <a:solidFill>
                    <a:srgbClr val="F1F1F1"/>
                  </a:solidFill>
                </a:rPr>
                <a:t>C</a:t>
              </a:r>
            </a:p>
          </p:txBody>
        </p:sp>
        <p:sp>
          <p:nvSpPr>
            <p:cNvPr id="44" name="TextBox 43">
              <a:extLst>
                <a:ext uri="{FF2B5EF4-FFF2-40B4-BE49-F238E27FC236}">
                  <a16:creationId xmlns:a16="http://schemas.microsoft.com/office/drawing/2014/main" id="{6D91FA55-3A67-4FE5-B661-90E4EE7701D0}"/>
                </a:ext>
              </a:extLst>
            </p:cNvPr>
            <p:cNvSpPr txBox="1"/>
            <p:nvPr/>
          </p:nvSpPr>
          <p:spPr>
            <a:xfrm>
              <a:off x="1558699" y="1977959"/>
              <a:ext cx="484464" cy="369332"/>
            </a:xfrm>
            <a:prstGeom prst="rect">
              <a:avLst/>
            </a:prstGeom>
            <a:noFill/>
          </p:spPr>
          <p:txBody>
            <a:bodyPr wrap="square" rtlCol="0">
              <a:spAutoFit/>
            </a:bodyPr>
            <a:lstStyle/>
            <a:p>
              <a:pPr algn="ctr"/>
              <a:r>
                <a:rPr lang="en-US" b="1" dirty="0">
                  <a:solidFill>
                    <a:srgbClr val="F1F1F1"/>
                  </a:solidFill>
                </a:rPr>
                <a:t>C</a:t>
              </a:r>
            </a:p>
          </p:txBody>
        </p:sp>
        <p:sp>
          <p:nvSpPr>
            <p:cNvPr id="45" name="TextBox 44">
              <a:extLst>
                <a:ext uri="{FF2B5EF4-FFF2-40B4-BE49-F238E27FC236}">
                  <a16:creationId xmlns:a16="http://schemas.microsoft.com/office/drawing/2014/main" id="{0AB761F7-1FCB-4F36-AA6D-055A817C4AFF}"/>
                </a:ext>
              </a:extLst>
            </p:cNvPr>
            <p:cNvSpPr txBox="1"/>
            <p:nvPr/>
          </p:nvSpPr>
          <p:spPr>
            <a:xfrm>
              <a:off x="1558699" y="2509604"/>
              <a:ext cx="484464" cy="369332"/>
            </a:xfrm>
            <a:prstGeom prst="rect">
              <a:avLst/>
            </a:prstGeom>
            <a:noFill/>
          </p:spPr>
          <p:txBody>
            <a:bodyPr wrap="square" rtlCol="0">
              <a:spAutoFit/>
            </a:bodyPr>
            <a:lstStyle/>
            <a:p>
              <a:pPr algn="ctr"/>
              <a:r>
                <a:rPr lang="en-US" b="1" dirty="0">
                  <a:solidFill>
                    <a:srgbClr val="F1F1F1"/>
                  </a:solidFill>
                </a:rPr>
                <a:t>C</a:t>
              </a:r>
            </a:p>
          </p:txBody>
        </p:sp>
        <p:sp>
          <p:nvSpPr>
            <p:cNvPr id="46" name="TextBox 45">
              <a:extLst>
                <a:ext uri="{FF2B5EF4-FFF2-40B4-BE49-F238E27FC236}">
                  <a16:creationId xmlns:a16="http://schemas.microsoft.com/office/drawing/2014/main" id="{AF3FF465-9832-46FD-8AB8-B534E84C01DF}"/>
                </a:ext>
              </a:extLst>
            </p:cNvPr>
            <p:cNvSpPr txBox="1"/>
            <p:nvPr/>
          </p:nvSpPr>
          <p:spPr>
            <a:xfrm>
              <a:off x="1558699" y="3032189"/>
              <a:ext cx="484464" cy="369332"/>
            </a:xfrm>
            <a:prstGeom prst="rect">
              <a:avLst/>
            </a:prstGeom>
            <a:noFill/>
          </p:spPr>
          <p:txBody>
            <a:bodyPr wrap="square" rtlCol="0">
              <a:spAutoFit/>
            </a:bodyPr>
            <a:lstStyle/>
            <a:p>
              <a:pPr algn="ctr"/>
              <a:r>
                <a:rPr lang="en-US" b="1" dirty="0">
                  <a:solidFill>
                    <a:srgbClr val="F1F1F1"/>
                  </a:solidFill>
                </a:rPr>
                <a:t>C</a:t>
              </a:r>
            </a:p>
          </p:txBody>
        </p:sp>
        <p:sp>
          <p:nvSpPr>
            <p:cNvPr id="47" name="TextBox 46">
              <a:extLst>
                <a:ext uri="{FF2B5EF4-FFF2-40B4-BE49-F238E27FC236}">
                  <a16:creationId xmlns:a16="http://schemas.microsoft.com/office/drawing/2014/main" id="{8249FC9A-980F-464E-8439-43FBBA725174}"/>
                </a:ext>
              </a:extLst>
            </p:cNvPr>
            <p:cNvSpPr txBox="1"/>
            <p:nvPr/>
          </p:nvSpPr>
          <p:spPr>
            <a:xfrm>
              <a:off x="1558699" y="3511391"/>
              <a:ext cx="484464" cy="369332"/>
            </a:xfrm>
            <a:prstGeom prst="rect">
              <a:avLst/>
            </a:prstGeom>
            <a:noFill/>
          </p:spPr>
          <p:txBody>
            <a:bodyPr wrap="square" rtlCol="0">
              <a:spAutoFit/>
            </a:bodyPr>
            <a:lstStyle/>
            <a:p>
              <a:pPr algn="ctr"/>
              <a:r>
                <a:rPr lang="en-US" b="1" dirty="0">
                  <a:solidFill>
                    <a:srgbClr val="F1F1F1"/>
                  </a:solidFill>
                </a:rPr>
                <a:t>C</a:t>
              </a:r>
            </a:p>
          </p:txBody>
        </p:sp>
        <p:sp>
          <p:nvSpPr>
            <p:cNvPr id="48" name="TextBox 47">
              <a:extLst>
                <a:ext uri="{FF2B5EF4-FFF2-40B4-BE49-F238E27FC236}">
                  <a16:creationId xmlns:a16="http://schemas.microsoft.com/office/drawing/2014/main" id="{2693F54C-EBAF-4056-A7E3-ADFCE4AD2ACB}"/>
                </a:ext>
              </a:extLst>
            </p:cNvPr>
            <p:cNvSpPr txBox="1"/>
            <p:nvPr/>
          </p:nvSpPr>
          <p:spPr>
            <a:xfrm>
              <a:off x="2043005" y="1483130"/>
              <a:ext cx="484464" cy="369332"/>
            </a:xfrm>
            <a:prstGeom prst="rect">
              <a:avLst/>
            </a:prstGeom>
            <a:noFill/>
          </p:spPr>
          <p:txBody>
            <a:bodyPr wrap="square" rtlCol="0">
              <a:spAutoFit/>
            </a:bodyPr>
            <a:lstStyle/>
            <a:p>
              <a:pPr algn="ctr"/>
              <a:r>
                <a:rPr lang="en-US" b="1" dirty="0">
                  <a:solidFill>
                    <a:srgbClr val="F1F1F1"/>
                  </a:solidFill>
                </a:rPr>
                <a:t>C</a:t>
              </a:r>
            </a:p>
          </p:txBody>
        </p:sp>
        <p:sp>
          <p:nvSpPr>
            <p:cNvPr id="49" name="TextBox 48">
              <a:extLst>
                <a:ext uri="{FF2B5EF4-FFF2-40B4-BE49-F238E27FC236}">
                  <a16:creationId xmlns:a16="http://schemas.microsoft.com/office/drawing/2014/main" id="{126D25C3-55E3-4710-A084-E65DF2D83387}"/>
                </a:ext>
              </a:extLst>
            </p:cNvPr>
            <p:cNvSpPr txBox="1"/>
            <p:nvPr/>
          </p:nvSpPr>
          <p:spPr>
            <a:xfrm>
              <a:off x="2043005" y="1977959"/>
              <a:ext cx="484464" cy="369332"/>
            </a:xfrm>
            <a:prstGeom prst="rect">
              <a:avLst/>
            </a:prstGeom>
            <a:noFill/>
          </p:spPr>
          <p:txBody>
            <a:bodyPr wrap="square" rtlCol="0">
              <a:spAutoFit/>
            </a:bodyPr>
            <a:lstStyle/>
            <a:p>
              <a:pPr algn="ctr"/>
              <a:r>
                <a:rPr lang="en-US" b="1" dirty="0">
                  <a:solidFill>
                    <a:srgbClr val="F1F1F1"/>
                  </a:solidFill>
                </a:rPr>
                <a:t>C</a:t>
              </a:r>
            </a:p>
          </p:txBody>
        </p:sp>
        <p:sp>
          <p:nvSpPr>
            <p:cNvPr id="50" name="TextBox 49">
              <a:extLst>
                <a:ext uri="{FF2B5EF4-FFF2-40B4-BE49-F238E27FC236}">
                  <a16:creationId xmlns:a16="http://schemas.microsoft.com/office/drawing/2014/main" id="{BC46DD0A-8D87-4558-90E9-C74E0C480043}"/>
                </a:ext>
              </a:extLst>
            </p:cNvPr>
            <p:cNvSpPr txBox="1"/>
            <p:nvPr/>
          </p:nvSpPr>
          <p:spPr>
            <a:xfrm>
              <a:off x="2043005" y="2509604"/>
              <a:ext cx="484464" cy="369332"/>
            </a:xfrm>
            <a:prstGeom prst="rect">
              <a:avLst/>
            </a:prstGeom>
            <a:noFill/>
          </p:spPr>
          <p:txBody>
            <a:bodyPr wrap="square" rtlCol="0">
              <a:spAutoFit/>
            </a:bodyPr>
            <a:lstStyle/>
            <a:p>
              <a:pPr algn="ctr"/>
              <a:r>
                <a:rPr lang="en-US" b="1" dirty="0">
                  <a:solidFill>
                    <a:srgbClr val="F1F1F1"/>
                  </a:solidFill>
                </a:rPr>
                <a:t>C</a:t>
              </a:r>
            </a:p>
          </p:txBody>
        </p:sp>
        <p:sp>
          <p:nvSpPr>
            <p:cNvPr id="51" name="TextBox 50">
              <a:extLst>
                <a:ext uri="{FF2B5EF4-FFF2-40B4-BE49-F238E27FC236}">
                  <a16:creationId xmlns:a16="http://schemas.microsoft.com/office/drawing/2014/main" id="{FCD14CC6-15F6-4308-9814-F78EBF8279C3}"/>
                </a:ext>
              </a:extLst>
            </p:cNvPr>
            <p:cNvSpPr txBox="1"/>
            <p:nvPr/>
          </p:nvSpPr>
          <p:spPr>
            <a:xfrm>
              <a:off x="2043005" y="3032189"/>
              <a:ext cx="484464" cy="369332"/>
            </a:xfrm>
            <a:prstGeom prst="rect">
              <a:avLst/>
            </a:prstGeom>
            <a:noFill/>
          </p:spPr>
          <p:txBody>
            <a:bodyPr wrap="square" rtlCol="0">
              <a:spAutoFit/>
            </a:bodyPr>
            <a:lstStyle/>
            <a:p>
              <a:pPr algn="ctr"/>
              <a:r>
                <a:rPr lang="en-US" b="1" dirty="0">
                  <a:solidFill>
                    <a:srgbClr val="F1F1F1"/>
                  </a:solidFill>
                </a:rPr>
                <a:t>C</a:t>
              </a:r>
            </a:p>
          </p:txBody>
        </p:sp>
        <p:sp>
          <p:nvSpPr>
            <p:cNvPr id="52" name="TextBox 51">
              <a:extLst>
                <a:ext uri="{FF2B5EF4-FFF2-40B4-BE49-F238E27FC236}">
                  <a16:creationId xmlns:a16="http://schemas.microsoft.com/office/drawing/2014/main" id="{DE23DE82-3049-443E-908A-12AA77F6E698}"/>
                </a:ext>
              </a:extLst>
            </p:cNvPr>
            <p:cNvSpPr txBox="1"/>
            <p:nvPr/>
          </p:nvSpPr>
          <p:spPr>
            <a:xfrm>
              <a:off x="2043005" y="3511391"/>
              <a:ext cx="484464" cy="369332"/>
            </a:xfrm>
            <a:prstGeom prst="rect">
              <a:avLst/>
            </a:prstGeom>
            <a:noFill/>
          </p:spPr>
          <p:txBody>
            <a:bodyPr wrap="square" rtlCol="0">
              <a:spAutoFit/>
            </a:bodyPr>
            <a:lstStyle/>
            <a:p>
              <a:pPr algn="ctr"/>
              <a:r>
                <a:rPr lang="en-US" b="1" dirty="0">
                  <a:solidFill>
                    <a:srgbClr val="F1F1F1"/>
                  </a:solidFill>
                </a:rPr>
                <a:t>C</a:t>
              </a:r>
            </a:p>
          </p:txBody>
        </p:sp>
        <p:sp>
          <p:nvSpPr>
            <p:cNvPr id="53" name="TextBox 52">
              <a:extLst>
                <a:ext uri="{FF2B5EF4-FFF2-40B4-BE49-F238E27FC236}">
                  <a16:creationId xmlns:a16="http://schemas.microsoft.com/office/drawing/2014/main" id="{1B9D24D3-9E6A-4E2D-9EC8-D7508E751FEA}"/>
                </a:ext>
              </a:extLst>
            </p:cNvPr>
            <p:cNvSpPr txBox="1"/>
            <p:nvPr/>
          </p:nvSpPr>
          <p:spPr>
            <a:xfrm>
              <a:off x="2566986" y="1483130"/>
              <a:ext cx="484464" cy="369332"/>
            </a:xfrm>
            <a:prstGeom prst="rect">
              <a:avLst/>
            </a:prstGeom>
            <a:noFill/>
          </p:spPr>
          <p:txBody>
            <a:bodyPr wrap="square" rtlCol="0">
              <a:spAutoFit/>
            </a:bodyPr>
            <a:lstStyle/>
            <a:p>
              <a:pPr algn="ctr"/>
              <a:r>
                <a:rPr lang="en-US" b="1" dirty="0">
                  <a:solidFill>
                    <a:srgbClr val="F1F1F1"/>
                  </a:solidFill>
                </a:rPr>
                <a:t>C</a:t>
              </a:r>
            </a:p>
          </p:txBody>
        </p:sp>
        <p:sp>
          <p:nvSpPr>
            <p:cNvPr id="54" name="TextBox 53">
              <a:extLst>
                <a:ext uri="{FF2B5EF4-FFF2-40B4-BE49-F238E27FC236}">
                  <a16:creationId xmlns:a16="http://schemas.microsoft.com/office/drawing/2014/main" id="{A976778C-F3E5-4F10-B49C-7BA44F0E839A}"/>
                </a:ext>
              </a:extLst>
            </p:cNvPr>
            <p:cNvSpPr txBox="1"/>
            <p:nvPr/>
          </p:nvSpPr>
          <p:spPr>
            <a:xfrm>
              <a:off x="2566986" y="1977959"/>
              <a:ext cx="484464" cy="369332"/>
            </a:xfrm>
            <a:prstGeom prst="rect">
              <a:avLst/>
            </a:prstGeom>
            <a:noFill/>
          </p:spPr>
          <p:txBody>
            <a:bodyPr wrap="square" rtlCol="0">
              <a:spAutoFit/>
            </a:bodyPr>
            <a:lstStyle/>
            <a:p>
              <a:pPr algn="ctr"/>
              <a:r>
                <a:rPr lang="en-US" b="1" dirty="0">
                  <a:solidFill>
                    <a:srgbClr val="F1F1F1"/>
                  </a:solidFill>
                </a:rPr>
                <a:t>C</a:t>
              </a:r>
            </a:p>
          </p:txBody>
        </p:sp>
        <p:sp>
          <p:nvSpPr>
            <p:cNvPr id="55" name="TextBox 54">
              <a:extLst>
                <a:ext uri="{FF2B5EF4-FFF2-40B4-BE49-F238E27FC236}">
                  <a16:creationId xmlns:a16="http://schemas.microsoft.com/office/drawing/2014/main" id="{FB4E7504-B418-4978-919C-04BDB52C53F6}"/>
                </a:ext>
              </a:extLst>
            </p:cNvPr>
            <p:cNvSpPr txBox="1"/>
            <p:nvPr/>
          </p:nvSpPr>
          <p:spPr>
            <a:xfrm>
              <a:off x="2566986" y="2509604"/>
              <a:ext cx="484464" cy="369332"/>
            </a:xfrm>
            <a:prstGeom prst="rect">
              <a:avLst/>
            </a:prstGeom>
            <a:noFill/>
          </p:spPr>
          <p:txBody>
            <a:bodyPr wrap="square" rtlCol="0">
              <a:spAutoFit/>
            </a:bodyPr>
            <a:lstStyle/>
            <a:p>
              <a:pPr algn="ctr"/>
              <a:r>
                <a:rPr lang="en-US" b="1" dirty="0">
                  <a:solidFill>
                    <a:srgbClr val="F1F1F1"/>
                  </a:solidFill>
                </a:rPr>
                <a:t>C</a:t>
              </a:r>
            </a:p>
          </p:txBody>
        </p:sp>
        <p:sp>
          <p:nvSpPr>
            <p:cNvPr id="56" name="TextBox 55">
              <a:extLst>
                <a:ext uri="{FF2B5EF4-FFF2-40B4-BE49-F238E27FC236}">
                  <a16:creationId xmlns:a16="http://schemas.microsoft.com/office/drawing/2014/main" id="{69A1E55D-FD23-465B-9AB6-3F4BD97AD2C5}"/>
                </a:ext>
              </a:extLst>
            </p:cNvPr>
            <p:cNvSpPr txBox="1"/>
            <p:nvPr/>
          </p:nvSpPr>
          <p:spPr>
            <a:xfrm>
              <a:off x="2566986" y="3032189"/>
              <a:ext cx="484464" cy="369332"/>
            </a:xfrm>
            <a:prstGeom prst="rect">
              <a:avLst/>
            </a:prstGeom>
            <a:noFill/>
          </p:spPr>
          <p:txBody>
            <a:bodyPr wrap="square" rtlCol="0">
              <a:spAutoFit/>
            </a:bodyPr>
            <a:lstStyle/>
            <a:p>
              <a:pPr algn="ctr"/>
              <a:r>
                <a:rPr lang="en-US" b="1" dirty="0">
                  <a:solidFill>
                    <a:srgbClr val="F1F1F1"/>
                  </a:solidFill>
                </a:rPr>
                <a:t>C</a:t>
              </a:r>
            </a:p>
          </p:txBody>
        </p:sp>
        <p:sp>
          <p:nvSpPr>
            <p:cNvPr id="57" name="TextBox 56">
              <a:extLst>
                <a:ext uri="{FF2B5EF4-FFF2-40B4-BE49-F238E27FC236}">
                  <a16:creationId xmlns:a16="http://schemas.microsoft.com/office/drawing/2014/main" id="{B84871D6-0AA6-4E27-818C-083DD810A854}"/>
                </a:ext>
              </a:extLst>
            </p:cNvPr>
            <p:cNvSpPr txBox="1"/>
            <p:nvPr/>
          </p:nvSpPr>
          <p:spPr>
            <a:xfrm>
              <a:off x="2566986" y="3511391"/>
              <a:ext cx="484464" cy="369332"/>
            </a:xfrm>
            <a:prstGeom prst="rect">
              <a:avLst/>
            </a:prstGeom>
            <a:noFill/>
          </p:spPr>
          <p:txBody>
            <a:bodyPr wrap="square" rtlCol="0">
              <a:spAutoFit/>
            </a:bodyPr>
            <a:lstStyle/>
            <a:p>
              <a:pPr algn="ctr"/>
              <a:r>
                <a:rPr lang="en-US" b="1" dirty="0">
                  <a:solidFill>
                    <a:srgbClr val="F1F1F1"/>
                  </a:solidFill>
                </a:rPr>
                <a:t>C</a:t>
              </a:r>
            </a:p>
          </p:txBody>
        </p:sp>
        <p:sp>
          <p:nvSpPr>
            <p:cNvPr id="58" name="TextBox 57">
              <a:extLst>
                <a:ext uri="{FF2B5EF4-FFF2-40B4-BE49-F238E27FC236}">
                  <a16:creationId xmlns:a16="http://schemas.microsoft.com/office/drawing/2014/main" id="{EA1C2582-ED3D-44A6-A6A9-24223C2D6F65}"/>
                </a:ext>
              </a:extLst>
            </p:cNvPr>
            <p:cNvSpPr txBox="1"/>
            <p:nvPr/>
          </p:nvSpPr>
          <p:spPr>
            <a:xfrm>
              <a:off x="3090967" y="1483130"/>
              <a:ext cx="484464" cy="369332"/>
            </a:xfrm>
            <a:prstGeom prst="rect">
              <a:avLst/>
            </a:prstGeom>
            <a:noFill/>
          </p:spPr>
          <p:txBody>
            <a:bodyPr wrap="square" rtlCol="0">
              <a:spAutoFit/>
            </a:bodyPr>
            <a:lstStyle/>
            <a:p>
              <a:pPr algn="ctr"/>
              <a:r>
                <a:rPr lang="en-US" b="1" dirty="0">
                  <a:solidFill>
                    <a:srgbClr val="F1F1F1"/>
                  </a:solidFill>
                </a:rPr>
                <a:t>C</a:t>
              </a:r>
            </a:p>
          </p:txBody>
        </p:sp>
        <p:sp>
          <p:nvSpPr>
            <p:cNvPr id="59" name="TextBox 58">
              <a:extLst>
                <a:ext uri="{FF2B5EF4-FFF2-40B4-BE49-F238E27FC236}">
                  <a16:creationId xmlns:a16="http://schemas.microsoft.com/office/drawing/2014/main" id="{58C19C47-3658-41C0-98E0-384C033B96A7}"/>
                </a:ext>
              </a:extLst>
            </p:cNvPr>
            <p:cNvSpPr txBox="1"/>
            <p:nvPr/>
          </p:nvSpPr>
          <p:spPr>
            <a:xfrm>
              <a:off x="3090967" y="1977959"/>
              <a:ext cx="484464" cy="369332"/>
            </a:xfrm>
            <a:prstGeom prst="rect">
              <a:avLst/>
            </a:prstGeom>
            <a:noFill/>
          </p:spPr>
          <p:txBody>
            <a:bodyPr wrap="square" rtlCol="0">
              <a:spAutoFit/>
            </a:bodyPr>
            <a:lstStyle/>
            <a:p>
              <a:pPr algn="ctr"/>
              <a:r>
                <a:rPr lang="en-US" b="1" dirty="0">
                  <a:solidFill>
                    <a:srgbClr val="F1F1F1"/>
                  </a:solidFill>
                </a:rPr>
                <a:t>C</a:t>
              </a:r>
            </a:p>
          </p:txBody>
        </p:sp>
        <p:sp>
          <p:nvSpPr>
            <p:cNvPr id="60" name="TextBox 59">
              <a:extLst>
                <a:ext uri="{FF2B5EF4-FFF2-40B4-BE49-F238E27FC236}">
                  <a16:creationId xmlns:a16="http://schemas.microsoft.com/office/drawing/2014/main" id="{FDB5EBAE-1428-42D6-9E83-BA9329F81AC5}"/>
                </a:ext>
              </a:extLst>
            </p:cNvPr>
            <p:cNvSpPr txBox="1"/>
            <p:nvPr/>
          </p:nvSpPr>
          <p:spPr>
            <a:xfrm>
              <a:off x="3090967" y="2509604"/>
              <a:ext cx="484464" cy="369332"/>
            </a:xfrm>
            <a:prstGeom prst="rect">
              <a:avLst/>
            </a:prstGeom>
            <a:noFill/>
          </p:spPr>
          <p:txBody>
            <a:bodyPr wrap="square" rtlCol="0">
              <a:spAutoFit/>
            </a:bodyPr>
            <a:lstStyle/>
            <a:p>
              <a:pPr algn="ctr"/>
              <a:r>
                <a:rPr lang="en-US" b="1" dirty="0">
                  <a:solidFill>
                    <a:srgbClr val="F1F1F1"/>
                  </a:solidFill>
                </a:rPr>
                <a:t>C</a:t>
              </a:r>
            </a:p>
          </p:txBody>
        </p:sp>
        <p:sp>
          <p:nvSpPr>
            <p:cNvPr id="61" name="TextBox 60">
              <a:extLst>
                <a:ext uri="{FF2B5EF4-FFF2-40B4-BE49-F238E27FC236}">
                  <a16:creationId xmlns:a16="http://schemas.microsoft.com/office/drawing/2014/main" id="{97F45AF2-42AF-42D2-BF8D-A55CD098F4DA}"/>
                </a:ext>
              </a:extLst>
            </p:cNvPr>
            <p:cNvSpPr txBox="1"/>
            <p:nvPr/>
          </p:nvSpPr>
          <p:spPr>
            <a:xfrm>
              <a:off x="3090967" y="3032189"/>
              <a:ext cx="484464" cy="369332"/>
            </a:xfrm>
            <a:prstGeom prst="rect">
              <a:avLst/>
            </a:prstGeom>
            <a:noFill/>
          </p:spPr>
          <p:txBody>
            <a:bodyPr wrap="square" rtlCol="0">
              <a:spAutoFit/>
            </a:bodyPr>
            <a:lstStyle/>
            <a:p>
              <a:pPr algn="ctr"/>
              <a:r>
                <a:rPr lang="en-US" b="1" dirty="0">
                  <a:solidFill>
                    <a:srgbClr val="F1F1F1"/>
                  </a:solidFill>
                </a:rPr>
                <a:t>C</a:t>
              </a:r>
            </a:p>
          </p:txBody>
        </p:sp>
        <p:sp>
          <p:nvSpPr>
            <p:cNvPr id="62" name="TextBox 61">
              <a:extLst>
                <a:ext uri="{FF2B5EF4-FFF2-40B4-BE49-F238E27FC236}">
                  <a16:creationId xmlns:a16="http://schemas.microsoft.com/office/drawing/2014/main" id="{25C57A0C-8CFC-4A11-8520-6F132D13FC09}"/>
                </a:ext>
              </a:extLst>
            </p:cNvPr>
            <p:cNvSpPr txBox="1"/>
            <p:nvPr/>
          </p:nvSpPr>
          <p:spPr>
            <a:xfrm>
              <a:off x="3090967" y="3511391"/>
              <a:ext cx="484464" cy="369332"/>
            </a:xfrm>
            <a:prstGeom prst="rect">
              <a:avLst/>
            </a:prstGeom>
            <a:noFill/>
          </p:spPr>
          <p:txBody>
            <a:bodyPr wrap="square" rtlCol="0">
              <a:spAutoFit/>
            </a:bodyPr>
            <a:lstStyle/>
            <a:p>
              <a:pPr algn="ctr"/>
              <a:r>
                <a:rPr lang="en-US" b="1" dirty="0">
                  <a:solidFill>
                    <a:srgbClr val="F1F1F1"/>
                  </a:solidFill>
                </a:rPr>
                <a:t>C</a:t>
              </a:r>
            </a:p>
          </p:txBody>
        </p:sp>
        <p:sp>
          <p:nvSpPr>
            <p:cNvPr id="63" name="TextBox 62">
              <a:extLst>
                <a:ext uri="{FF2B5EF4-FFF2-40B4-BE49-F238E27FC236}">
                  <a16:creationId xmlns:a16="http://schemas.microsoft.com/office/drawing/2014/main" id="{D75D3E4B-D503-4CBD-963A-C7E98EA67631}"/>
                </a:ext>
              </a:extLst>
            </p:cNvPr>
            <p:cNvSpPr txBox="1"/>
            <p:nvPr/>
          </p:nvSpPr>
          <p:spPr>
            <a:xfrm>
              <a:off x="3583205" y="1483130"/>
              <a:ext cx="484464" cy="369332"/>
            </a:xfrm>
            <a:prstGeom prst="rect">
              <a:avLst/>
            </a:prstGeom>
            <a:noFill/>
          </p:spPr>
          <p:txBody>
            <a:bodyPr wrap="square" rtlCol="0">
              <a:spAutoFit/>
            </a:bodyPr>
            <a:lstStyle/>
            <a:p>
              <a:pPr algn="ctr"/>
              <a:r>
                <a:rPr lang="en-US" b="1" dirty="0">
                  <a:solidFill>
                    <a:srgbClr val="F1F1F1"/>
                  </a:solidFill>
                </a:rPr>
                <a:t>C</a:t>
              </a:r>
            </a:p>
          </p:txBody>
        </p:sp>
        <p:sp>
          <p:nvSpPr>
            <p:cNvPr id="64" name="TextBox 63">
              <a:extLst>
                <a:ext uri="{FF2B5EF4-FFF2-40B4-BE49-F238E27FC236}">
                  <a16:creationId xmlns:a16="http://schemas.microsoft.com/office/drawing/2014/main" id="{B521DAF3-E047-459E-B91B-0CCF0ECF7E7C}"/>
                </a:ext>
              </a:extLst>
            </p:cNvPr>
            <p:cNvSpPr txBox="1"/>
            <p:nvPr/>
          </p:nvSpPr>
          <p:spPr>
            <a:xfrm>
              <a:off x="3583205" y="1977959"/>
              <a:ext cx="484464" cy="369332"/>
            </a:xfrm>
            <a:prstGeom prst="rect">
              <a:avLst/>
            </a:prstGeom>
            <a:noFill/>
          </p:spPr>
          <p:txBody>
            <a:bodyPr wrap="square" rtlCol="0">
              <a:spAutoFit/>
            </a:bodyPr>
            <a:lstStyle/>
            <a:p>
              <a:pPr algn="ctr"/>
              <a:r>
                <a:rPr lang="en-US" b="1" dirty="0">
                  <a:solidFill>
                    <a:srgbClr val="F1F1F1"/>
                  </a:solidFill>
                </a:rPr>
                <a:t>C</a:t>
              </a:r>
            </a:p>
          </p:txBody>
        </p:sp>
        <p:sp>
          <p:nvSpPr>
            <p:cNvPr id="65" name="TextBox 64">
              <a:extLst>
                <a:ext uri="{FF2B5EF4-FFF2-40B4-BE49-F238E27FC236}">
                  <a16:creationId xmlns:a16="http://schemas.microsoft.com/office/drawing/2014/main" id="{3060BE86-4427-4FD9-AFA4-E40AEDA68838}"/>
                </a:ext>
              </a:extLst>
            </p:cNvPr>
            <p:cNvSpPr txBox="1"/>
            <p:nvPr/>
          </p:nvSpPr>
          <p:spPr>
            <a:xfrm>
              <a:off x="3583205" y="2509604"/>
              <a:ext cx="484464" cy="369332"/>
            </a:xfrm>
            <a:prstGeom prst="rect">
              <a:avLst/>
            </a:prstGeom>
            <a:noFill/>
          </p:spPr>
          <p:txBody>
            <a:bodyPr wrap="square" rtlCol="0">
              <a:spAutoFit/>
            </a:bodyPr>
            <a:lstStyle/>
            <a:p>
              <a:pPr algn="ctr"/>
              <a:r>
                <a:rPr lang="en-US" b="1" dirty="0">
                  <a:solidFill>
                    <a:srgbClr val="F1F1F1"/>
                  </a:solidFill>
                </a:rPr>
                <a:t>C</a:t>
              </a:r>
            </a:p>
          </p:txBody>
        </p:sp>
        <p:sp>
          <p:nvSpPr>
            <p:cNvPr id="66" name="TextBox 65">
              <a:extLst>
                <a:ext uri="{FF2B5EF4-FFF2-40B4-BE49-F238E27FC236}">
                  <a16:creationId xmlns:a16="http://schemas.microsoft.com/office/drawing/2014/main" id="{30F99357-93F9-4CE5-A500-4589A3DC0B5F}"/>
                </a:ext>
              </a:extLst>
            </p:cNvPr>
            <p:cNvSpPr txBox="1"/>
            <p:nvPr/>
          </p:nvSpPr>
          <p:spPr>
            <a:xfrm>
              <a:off x="3583205" y="3032189"/>
              <a:ext cx="484464" cy="369332"/>
            </a:xfrm>
            <a:prstGeom prst="rect">
              <a:avLst/>
            </a:prstGeom>
            <a:noFill/>
          </p:spPr>
          <p:txBody>
            <a:bodyPr wrap="square" rtlCol="0">
              <a:spAutoFit/>
            </a:bodyPr>
            <a:lstStyle/>
            <a:p>
              <a:pPr algn="ctr"/>
              <a:r>
                <a:rPr lang="en-US" b="1" dirty="0">
                  <a:solidFill>
                    <a:srgbClr val="F1F1F1"/>
                  </a:solidFill>
                </a:rPr>
                <a:t>C</a:t>
              </a:r>
            </a:p>
          </p:txBody>
        </p:sp>
        <p:sp>
          <p:nvSpPr>
            <p:cNvPr id="67" name="TextBox 66">
              <a:extLst>
                <a:ext uri="{FF2B5EF4-FFF2-40B4-BE49-F238E27FC236}">
                  <a16:creationId xmlns:a16="http://schemas.microsoft.com/office/drawing/2014/main" id="{0B5176D9-391F-438C-B67F-7FDB6EA07BB0}"/>
                </a:ext>
              </a:extLst>
            </p:cNvPr>
            <p:cNvSpPr txBox="1"/>
            <p:nvPr/>
          </p:nvSpPr>
          <p:spPr>
            <a:xfrm>
              <a:off x="3583205" y="3511391"/>
              <a:ext cx="484464" cy="369332"/>
            </a:xfrm>
            <a:prstGeom prst="rect">
              <a:avLst/>
            </a:prstGeom>
            <a:noFill/>
          </p:spPr>
          <p:txBody>
            <a:bodyPr wrap="square" rtlCol="0">
              <a:spAutoFit/>
            </a:bodyPr>
            <a:lstStyle/>
            <a:p>
              <a:pPr algn="ctr"/>
              <a:r>
                <a:rPr lang="en-US" b="1" dirty="0">
                  <a:solidFill>
                    <a:srgbClr val="F1F1F1"/>
                  </a:solidFill>
                </a:rPr>
                <a:t>C</a:t>
              </a:r>
            </a:p>
          </p:txBody>
        </p:sp>
        <p:sp>
          <p:nvSpPr>
            <p:cNvPr id="68" name="TextBox 67">
              <a:extLst>
                <a:ext uri="{FF2B5EF4-FFF2-40B4-BE49-F238E27FC236}">
                  <a16:creationId xmlns:a16="http://schemas.microsoft.com/office/drawing/2014/main" id="{D938D37A-D9C5-424B-937E-E0EC6F21486F}"/>
                </a:ext>
              </a:extLst>
            </p:cNvPr>
            <p:cNvSpPr txBox="1"/>
            <p:nvPr/>
          </p:nvSpPr>
          <p:spPr>
            <a:xfrm>
              <a:off x="4835997" y="1483130"/>
              <a:ext cx="484464" cy="369332"/>
            </a:xfrm>
            <a:prstGeom prst="rect">
              <a:avLst/>
            </a:prstGeom>
            <a:noFill/>
          </p:spPr>
          <p:txBody>
            <a:bodyPr wrap="square" rtlCol="0">
              <a:spAutoFit/>
            </a:bodyPr>
            <a:lstStyle/>
            <a:p>
              <a:pPr algn="ctr"/>
              <a:r>
                <a:rPr lang="en-US" b="1" dirty="0">
                  <a:solidFill>
                    <a:srgbClr val="F1F1F1"/>
                  </a:solidFill>
                </a:rPr>
                <a:t>T</a:t>
              </a:r>
            </a:p>
          </p:txBody>
        </p:sp>
        <p:sp>
          <p:nvSpPr>
            <p:cNvPr id="69" name="TextBox 68">
              <a:extLst>
                <a:ext uri="{FF2B5EF4-FFF2-40B4-BE49-F238E27FC236}">
                  <a16:creationId xmlns:a16="http://schemas.microsoft.com/office/drawing/2014/main" id="{7B26A239-708E-4BD6-9234-D8DFAB03D0EA}"/>
                </a:ext>
              </a:extLst>
            </p:cNvPr>
            <p:cNvSpPr txBox="1"/>
            <p:nvPr/>
          </p:nvSpPr>
          <p:spPr>
            <a:xfrm>
              <a:off x="4835997" y="1977959"/>
              <a:ext cx="484464" cy="369332"/>
            </a:xfrm>
            <a:prstGeom prst="rect">
              <a:avLst/>
            </a:prstGeom>
            <a:noFill/>
          </p:spPr>
          <p:txBody>
            <a:bodyPr wrap="square" rtlCol="0">
              <a:spAutoFit/>
            </a:bodyPr>
            <a:lstStyle/>
            <a:p>
              <a:pPr algn="ctr"/>
              <a:r>
                <a:rPr lang="en-US" b="1" dirty="0">
                  <a:solidFill>
                    <a:srgbClr val="F1F1F1"/>
                  </a:solidFill>
                </a:rPr>
                <a:t>T</a:t>
              </a:r>
            </a:p>
          </p:txBody>
        </p:sp>
        <p:sp>
          <p:nvSpPr>
            <p:cNvPr id="70" name="TextBox 69">
              <a:extLst>
                <a:ext uri="{FF2B5EF4-FFF2-40B4-BE49-F238E27FC236}">
                  <a16:creationId xmlns:a16="http://schemas.microsoft.com/office/drawing/2014/main" id="{EB2A8395-840A-474C-A028-C0E1C0E6C2F9}"/>
                </a:ext>
              </a:extLst>
            </p:cNvPr>
            <p:cNvSpPr txBox="1"/>
            <p:nvPr/>
          </p:nvSpPr>
          <p:spPr>
            <a:xfrm>
              <a:off x="4835997" y="2509604"/>
              <a:ext cx="484464" cy="369332"/>
            </a:xfrm>
            <a:prstGeom prst="rect">
              <a:avLst/>
            </a:prstGeom>
            <a:noFill/>
          </p:spPr>
          <p:txBody>
            <a:bodyPr wrap="square" rtlCol="0">
              <a:spAutoFit/>
            </a:bodyPr>
            <a:lstStyle/>
            <a:p>
              <a:pPr algn="ctr"/>
              <a:r>
                <a:rPr lang="en-US" b="1" dirty="0">
                  <a:solidFill>
                    <a:srgbClr val="F1F1F1"/>
                  </a:solidFill>
                </a:rPr>
                <a:t>T</a:t>
              </a:r>
            </a:p>
          </p:txBody>
        </p:sp>
        <p:sp>
          <p:nvSpPr>
            <p:cNvPr id="71" name="TextBox 70">
              <a:extLst>
                <a:ext uri="{FF2B5EF4-FFF2-40B4-BE49-F238E27FC236}">
                  <a16:creationId xmlns:a16="http://schemas.microsoft.com/office/drawing/2014/main" id="{B725238F-234D-407B-803F-08D228DAF2E6}"/>
                </a:ext>
              </a:extLst>
            </p:cNvPr>
            <p:cNvSpPr txBox="1"/>
            <p:nvPr/>
          </p:nvSpPr>
          <p:spPr>
            <a:xfrm>
              <a:off x="4835997" y="3032189"/>
              <a:ext cx="484464" cy="369332"/>
            </a:xfrm>
            <a:prstGeom prst="rect">
              <a:avLst/>
            </a:prstGeom>
            <a:noFill/>
          </p:spPr>
          <p:txBody>
            <a:bodyPr wrap="square" rtlCol="0">
              <a:spAutoFit/>
            </a:bodyPr>
            <a:lstStyle/>
            <a:p>
              <a:pPr algn="ctr"/>
              <a:r>
                <a:rPr lang="en-US" b="1" dirty="0">
                  <a:solidFill>
                    <a:srgbClr val="F1F1F1"/>
                  </a:solidFill>
                </a:rPr>
                <a:t>T</a:t>
              </a:r>
            </a:p>
          </p:txBody>
        </p:sp>
        <p:sp>
          <p:nvSpPr>
            <p:cNvPr id="72" name="TextBox 71">
              <a:extLst>
                <a:ext uri="{FF2B5EF4-FFF2-40B4-BE49-F238E27FC236}">
                  <a16:creationId xmlns:a16="http://schemas.microsoft.com/office/drawing/2014/main" id="{D5CB86E2-8CC3-4CB8-8FBF-3AC106C875A6}"/>
                </a:ext>
              </a:extLst>
            </p:cNvPr>
            <p:cNvSpPr txBox="1"/>
            <p:nvPr/>
          </p:nvSpPr>
          <p:spPr>
            <a:xfrm>
              <a:off x="4835997" y="3511391"/>
              <a:ext cx="484464" cy="369332"/>
            </a:xfrm>
            <a:prstGeom prst="rect">
              <a:avLst/>
            </a:prstGeom>
            <a:noFill/>
          </p:spPr>
          <p:txBody>
            <a:bodyPr wrap="square" rtlCol="0">
              <a:spAutoFit/>
            </a:bodyPr>
            <a:lstStyle/>
            <a:p>
              <a:pPr algn="ctr"/>
              <a:r>
                <a:rPr lang="en-US" b="1" dirty="0">
                  <a:solidFill>
                    <a:srgbClr val="F1F1F1"/>
                  </a:solidFill>
                </a:rPr>
                <a:t>T</a:t>
              </a:r>
            </a:p>
          </p:txBody>
        </p:sp>
        <p:sp>
          <p:nvSpPr>
            <p:cNvPr id="73" name="TextBox 72">
              <a:extLst>
                <a:ext uri="{FF2B5EF4-FFF2-40B4-BE49-F238E27FC236}">
                  <a16:creationId xmlns:a16="http://schemas.microsoft.com/office/drawing/2014/main" id="{02195ACA-E229-432D-974B-682D69B41033}"/>
                </a:ext>
              </a:extLst>
            </p:cNvPr>
            <p:cNvSpPr txBox="1"/>
            <p:nvPr/>
          </p:nvSpPr>
          <p:spPr>
            <a:xfrm>
              <a:off x="5320303" y="1483130"/>
              <a:ext cx="484464" cy="369332"/>
            </a:xfrm>
            <a:prstGeom prst="rect">
              <a:avLst/>
            </a:prstGeom>
            <a:noFill/>
          </p:spPr>
          <p:txBody>
            <a:bodyPr wrap="square" rtlCol="0">
              <a:spAutoFit/>
            </a:bodyPr>
            <a:lstStyle/>
            <a:p>
              <a:pPr algn="ctr"/>
              <a:r>
                <a:rPr lang="en-US" b="1" dirty="0">
                  <a:solidFill>
                    <a:srgbClr val="F1F1F1"/>
                  </a:solidFill>
                </a:rPr>
                <a:t>T</a:t>
              </a:r>
            </a:p>
          </p:txBody>
        </p:sp>
        <p:sp>
          <p:nvSpPr>
            <p:cNvPr id="74" name="TextBox 73">
              <a:extLst>
                <a:ext uri="{FF2B5EF4-FFF2-40B4-BE49-F238E27FC236}">
                  <a16:creationId xmlns:a16="http://schemas.microsoft.com/office/drawing/2014/main" id="{D4DC7692-AD3D-477E-B150-6C7527E5CA0B}"/>
                </a:ext>
              </a:extLst>
            </p:cNvPr>
            <p:cNvSpPr txBox="1"/>
            <p:nvPr/>
          </p:nvSpPr>
          <p:spPr>
            <a:xfrm>
              <a:off x="5320303" y="1977959"/>
              <a:ext cx="484464" cy="369332"/>
            </a:xfrm>
            <a:prstGeom prst="rect">
              <a:avLst/>
            </a:prstGeom>
            <a:noFill/>
          </p:spPr>
          <p:txBody>
            <a:bodyPr wrap="square" rtlCol="0">
              <a:spAutoFit/>
            </a:bodyPr>
            <a:lstStyle/>
            <a:p>
              <a:pPr algn="ctr"/>
              <a:r>
                <a:rPr lang="en-US" b="1" dirty="0">
                  <a:solidFill>
                    <a:srgbClr val="F1F1F1"/>
                  </a:solidFill>
                </a:rPr>
                <a:t>T</a:t>
              </a:r>
            </a:p>
          </p:txBody>
        </p:sp>
        <p:sp>
          <p:nvSpPr>
            <p:cNvPr id="75" name="TextBox 74">
              <a:extLst>
                <a:ext uri="{FF2B5EF4-FFF2-40B4-BE49-F238E27FC236}">
                  <a16:creationId xmlns:a16="http://schemas.microsoft.com/office/drawing/2014/main" id="{6CC759A8-B167-4AA6-ABA9-926D9FB0639C}"/>
                </a:ext>
              </a:extLst>
            </p:cNvPr>
            <p:cNvSpPr txBox="1"/>
            <p:nvPr/>
          </p:nvSpPr>
          <p:spPr>
            <a:xfrm>
              <a:off x="5320303" y="2509604"/>
              <a:ext cx="484464" cy="369332"/>
            </a:xfrm>
            <a:prstGeom prst="rect">
              <a:avLst/>
            </a:prstGeom>
            <a:noFill/>
          </p:spPr>
          <p:txBody>
            <a:bodyPr wrap="square" rtlCol="0">
              <a:spAutoFit/>
            </a:bodyPr>
            <a:lstStyle/>
            <a:p>
              <a:pPr algn="ctr"/>
              <a:r>
                <a:rPr lang="en-US" b="1" dirty="0">
                  <a:solidFill>
                    <a:srgbClr val="F1F1F1"/>
                  </a:solidFill>
                </a:rPr>
                <a:t>T</a:t>
              </a:r>
            </a:p>
          </p:txBody>
        </p:sp>
        <p:sp>
          <p:nvSpPr>
            <p:cNvPr id="76" name="TextBox 75">
              <a:extLst>
                <a:ext uri="{FF2B5EF4-FFF2-40B4-BE49-F238E27FC236}">
                  <a16:creationId xmlns:a16="http://schemas.microsoft.com/office/drawing/2014/main" id="{174D66F6-D937-46D7-8779-066DECCF4E21}"/>
                </a:ext>
              </a:extLst>
            </p:cNvPr>
            <p:cNvSpPr txBox="1"/>
            <p:nvPr/>
          </p:nvSpPr>
          <p:spPr>
            <a:xfrm>
              <a:off x="5320303" y="3032189"/>
              <a:ext cx="484464" cy="369332"/>
            </a:xfrm>
            <a:prstGeom prst="rect">
              <a:avLst/>
            </a:prstGeom>
            <a:noFill/>
          </p:spPr>
          <p:txBody>
            <a:bodyPr wrap="square" rtlCol="0">
              <a:spAutoFit/>
            </a:bodyPr>
            <a:lstStyle/>
            <a:p>
              <a:pPr algn="ctr"/>
              <a:r>
                <a:rPr lang="en-US" b="1" dirty="0">
                  <a:solidFill>
                    <a:srgbClr val="F1F1F1"/>
                  </a:solidFill>
                </a:rPr>
                <a:t>T</a:t>
              </a:r>
            </a:p>
          </p:txBody>
        </p:sp>
        <p:sp>
          <p:nvSpPr>
            <p:cNvPr id="77" name="TextBox 76">
              <a:extLst>
                <a:ext uri="{FF2B5EF4-FFF2-40B4-BE49-F238E27FC236}">
                  <a16:creationId xmlns:a16="http://schemas.microsoft.com/office/drawing/2014/main" id="{B04C5A6C-FB36-4B93-AB01-784ADAFEAEA5}"/>
                </a:ext>
              </a:extLst>
            </p:cNvPr>
            <p:cNvSpPr txBox="1"/>
            <p:nvPr/>
          </p:nvSpPr>
          <p:spPr>
            <a:xfrm>
              <a:off x="5320303" y="3511391"/>
              <a:ext cx="484464" cy="369332"/>
            </a:xfrm>
            <a:prstGeom prst="rect">
              <a:avLst/>
            </a:prstGeom>
            <a:noFill/>
          </p:spPr>
          <p:txBody>
            <a:bodyPr wrap="square" rtlCol="0">
              <a:spAutoFit/>
            </a:bodyPr>
            <a:lstStyle/>
            <a:p>
              <a:pPr algn="ctr"/>
              <a:r>
                <a:rPr lang="en-US" b="1" dirty="0">
                  <a:solidFill>
                    <a:srgbClr val="F1F1F1"/>
                  </a:solidFill>
                </a:rPr>
                <a:t>T</a:t>
              </a:r>
            </a:p>
          </p:txBody>
        </p:sp>
        <p:sp>
          <p:nvSpPr>
            <p:cNvPr id="78" name="TextBox 77">
              <a:extLst>
                <a:ext uri="{FF2B5EF4-FFF2-40B4-BE49-F238E27FC236}">
                  <a16:creationId xmlns:a16="http://schemas.microsoft.com/office/drawing/2014/main" id="{B69B6538-976A-4C8C-8D6F-BC69DF5D7A46}"/>
                </a:ext>
              </a:extLst>
            </p:cNvPr>
            <p:cNvSpPr txBox="1"/>
            <p:nvPr/>
          </p:nvSpPr>
          <p:spPr>
            <a:xfrm>
              <a:off x="5844284" y="1483130"/>
              <a:ext cx="484464" cy="369332"/>
            </a:xfrm>
            <a:prstGeom prst="rect">
              <a:avLst/>
            </a:prstGeom>
            <a:noFill/>
          </p:spPr>
          <p:txBody>
            <a:bodyPr wrap="square" rtlCol="0">
              <a:spAutoFit/>
            </a:bodyPr>
            <a:lstStyle/>
            <a:p>
              <a:pPr algn="ctr"/>
              <a:r>
                <a:rPr lang="en-US" b="1" dirty="0">
                  <a:solidFill>
                    <a:srgbClr val="F1F1F1"/>
                  </a:solidFill>
                </a:rPr>
                <a:t>T</a:t>
              </a:r>
            </a:p>
          </p:txBody>
        </p:sp>
        <p:sp>
          <p:nvSpPr>
            <p:cNvPr id="79" name="TextBox 78">
              <a:extLst>
                <a:ext uri="{FF2B5EF4-FFF2-40B4-BE49-F238E27FC236}">
                  <a16:creationId xmlns:a16="http://schemas.microsoft.com/office/drawing/2014/main" id="{08A0D9FF-123E-4464-B9AB-2298E0C3530E}"/>
                </a:ext>
              </a:extLst>
            </p:cNvPr>
            <p:cNvSpPr txBox="1"/>
            <p:nvPr/>
          </p:nvSpPr>
          <p:spPr>
            <a:xfrm>
              <a:off x="5844284" y="1977959"/>
              <a:ext cx="484464" cy="369332"/>
            </a:xfrm>
            <a:prstGeom prst="rect">
              <a:avLst/>
            </a:prstGeom>
            <a:noFill/>
          </p:spPr>
          <p:txBody>
            <a:bodyPr wrap="square" rtlCol="0">
              <a:spAutoFit/>
            </a:bodyPr>
            <a:lstStyle/>
            <a:p>
              <a:pPr algn="ctr"/>
              <a:r>
                <a:rPr lang="en-US" b="1" dirty="0">
                  <a:solidFill>
                    <a:srgbClr val="F1F1F1"/>
                  </a:solidFill>
                </a:rPr>
                <a:t>T</a:t>
              </a:r>
            </a:p>
          </p:txBody>
        </p:sp>
        <p:sp>
          <p:nvSpPr>
            <p:cNvPr id="80" name="TextBox 79">
              <a:extLst>
                <a:ext uri="{FF2B5EF4-FFF2-40B4-BE49-F238E27FC236}">
                  <a16:creationId xmlns:a16="http://schemas.microsoft.com/office/drawing/2014/main" id="{13B4CFC1-3011-4102-BC07-4BE000458A5B}"/>
                </a:ext>
              </a:extLst>
            </p:cNvPr>
            <p:cNvSpPr txBox="1"/>
            <p:nvPr/>
          </p:nvSpPr>
          <p:spPr>
            <a:xfrm>
              <a:off x="5844284" y="2509604"/>
              <a:ext cx="484464" cy="369332"/>
            </a:xfrm>
            <a:prstGeom prst="rect">
              <a:avLst/>
            </a:prstGeom>
            <a:noFill/>
          </p:spPr>
          <p:txBody>
            <a:bodyPr wrap="square" rtlCol="0">
              <a:spAutoFit/>
            </a:bodyPr>
            <a:lstStyle/>
            <a:p>
              <a:pPr algn="ctr"/>
              <a:r>
                <a:rPr lang="en-US" b="1" dirty="0">
                  <a:solidFill>
                    <a:srgbClr val="F1F1F1"/>
                  </a:solidFill>
                </a:rPr>
                <a:t>T</a:t>
              </a:r>
            </a:p>
          </p:txBody>
        </p:sp>
        <p:sp>
          <p:nvSpPr>
            <p:cNvPr id="81" name="TextBox 80">
              <a:extLst>
                <a:ext uri="{FF2B5EF4-FFF2-40B4-BE49-F238E27FC236}">
                  <a16:creationId xmlns:a16="http://schemas.microsoft.com/office/drawing/2014/main" id="{99A097F6-5207-46A5-8BAE-8979B1A17445}"/>
                </a:ext>
              </a:extLst>
            </p:cNvPr>
            <p:cNvSpPr txBox="1"/>
            <p:nvPr/>
          </p:nvSpPr>
          <p:spPr>
            <a:xfrm>
              <a:off x="5844284" y="3032189"/>
              <a:ext cx="484464" cy="369332"/>
            </a:xfrm>
            <a:prstGeom prst="rect">
              <a:avLst/>
            </a:prstGeom>
            <a:noFill/>
          </p:spPr>
          <p:txBody>
            <a:bodyPr wrap="square" rtlCol="0">
              <a:spAutoFit/>
            </a:bodyPr>
            <a:lstStyle/>
            <a:p>
              <a:pPr algn="ctr"/>
              <a:r>
                <a:rPr lang="en-US" b="1" dirty="0">
                  <a:solidFill>
                    <a:srgbClr val="F1F1F1"/>
                  </a:solidFill>
                </a:rPr>
                <a:t>T</a:t>
              </a:r>
            </a:p>
          </p:txBody>
        </p:sp>
        <p:sp>
          <p:nvSpPr>
            <p:cNvPr id="82" name="TextBox 81">
              <a:extLst>
                <a:ext uri="{FF2B5EF4-FFF2-40B4-BE49-F238E27FC236}">
                  <a16:creationId xmlns:a16="http://schemas.microsoft.com/office/drawing/2014/main" id="{78A9C1C9-42D3-498C-9745-5BC32152DDB3}"/>
                </a:ext>
              </a:extLst>
            </p:cNvPr>
            <p:cNvSpPr txBox="1"/>
            <p:nvPr/>
          </p:nvSpPr>
          <p:spPr>
            <a:xfrm>
              <a:off x="5844284" y="3511391"/>
              <a:ext cx="484464" cy="369332"/>
            </a:xfrm>
            <a:prstGeom prst="rect">
              <a:avLst/>
            </a:prstGeom>
            <a:noFill/>
          </p:spPr>
          <p:txBody>
            <a:bodyPr wrap="square" rtlCol="0">
              <a:spAutoFit/>
            </a:bodyPr>
            <a:lstStyle/>
            <a:p>
              <a:pPr algn="ctr"/>
              <a:r>
                <a:rPr lang="en-US" b="1" dirty="0">
                  <a:solidFill>
                    <a:srgbClr val="F1F1F1"/>
                  </a:solidFill>
                </a:rPr>
                <a:t>T</a:t>
              </a:r>
            </a:p>
          </p:txBody>
        </p:sp>
        <p:sp>
          <p:nvSpPr>
            <p:cNvPr id="83" name="TextBox 82">
              <a:extLst>
                <a:ext uri="{FF2B5EF4-FFF2-40B4-BE49-F238E27FC236}">
                  <a16:creationId xmlns:a16="http://schemas.microsoft.com/office/drawing/2014/main" id="{93C4C4A2-6585-411F-A0A3-5A3678F622A9}"/>
                </a:ext>
              </a:extLst>
            </p:cNvPr>
            <p:cNvSpPr txBox="1"/>
            <p:nvPr/>
          </p:nvSpPr>
          <p:spPr>
            <a:xfrm>
              <a:off x="6357990" y="1483130"/>
              <a:ext cx="484464" cy="369332"/>
            </a:xfrm>
            <a:prstGeom prst="rect">
              <a:avLst/>
            </a:prstGeom>
            <a:noFill/>
          </p:spPr>
          <p:txBody>
            <a:bodyPr wrap="square" rtlCol="0">
              <a:spAutoFit/>
            </a:bodyPr>
            <a:lstStyle/>
            <a:p>
              <a:pPr algn="ctr"/>
              <a:r>
                <a:rPr lang="en-US" b="1" dirty="0">
                  <a:solidFill>
                    <a:srgbClr val="F1F1F1"/>
                  </a:solidFill>
                </a:rPr>
                <a:t>T</a:t>
              </a:r>
            </a:p>
          </p:txBody>
        </p:sp>
        <p:sp>
          <p:nvSpPr>
            <p:cNvPr id="84" name="TextBox 83">
              <a:extLst>
                <a:ext uri="{FF2B5EF4-FFF2-40B4-BE49-F238E27FC236}">
                  <a16:creationId xmlns:a16="http://schemas.microsoft.com/office/drawing/2014/main" id="{AC59D31E-F221-453B-B723-5727386A5DA9}"/>
                </a:ext>
              </a:extLst>
            </p:cNvPr>
            <p:cNvSpPr txBox="1"/>
            <p:nvPr/>
          </p:nvSpPr>
          <p:spPr>
            <a:xfrm>
              <a:off x="6357990" y="1977959"/>
              <a:ext cx="484464" cy="369332"/>
            </a:xfrm>
            <a:prstGeom prst="rect">
              <a:avLst/>
            </a:prstGeom>
            <a:noFill/>
          </p:spPr>
          <p:txBody>
            <a:bodyPr wrap="square" rtlCol="0">
              <a:spAutoFit/>
            </a:bodyPr>
            <a:lstStyle/>
            <a:p>
              <a:pPr algn="ctr"/>
              <a:r>
                <a:rPr lang="en-US" b="1" dirty="0">
                  <a:solidFill>
                    <a:srgbClr val="F1F1F1"/>
                  </a:solidFill>
                </a:rPr>
                <a:t>T</a:t>
              </a:r>
            </a:p>
          </p:txBody>
        </p:sp>
        <p:sp>
          <p:nvSpPr>
            <p:cNvPr id="85" name="TextBox 84">
              <a:extLst>
                <a:ext uri="{FF2B5EF4-FFF2-40B4-BE49-F238E27FC236}">
                  <a16:creationId xmlns:a16="http://schemas.microsoft.com/office/drawing/2014/main" id="{4F853A77-4AE9-44E7-BD68-F2614B636035}"/>
                </a:ext>
              </a:extLst>
            </p:cNvPr>
            <p:cNvSpPr txBox="1"/>
            <p:nvPr/>
          </p:nvSpPr>
          <p:spPr>
            <a:xfrm>
              <a:off x="6357990" y="2509604"/>
              <a:ext cx="484464" cy="369332"/>
            </a:xfrm>
            <a:prstGeom prst="rect">
              <a:avLst/>
            </a:prstGeom>
            <a:noFill/>
          </p:spPr>
          <p:txBody>
            <a:bodyPr wrap="square" rtlCol="0">
              <a:spAutoFit/>
            </a:bodyPr>
            <a:lstStyle/>
            <a:p>
              <a:pPr algn="ctr"/>
              <a:r>
                <a:rPr lang="en-US" b="1" dirty="0">
                  <a:solidFill>
                    <a:srgbClr val="F1F1F1"/>
                  </a:solidFill>
                </a:rPr>
                <a:t>T</a:t>
              </a:r>
            </a:p>
          </p:txBody>
        </p:sp>
        <p:sp>
          <p:nvSpPr>
            <p:cNvPr id="86" name="TextBox 85">
              <a:extLst>
                <a:ext uri="{FF2B5EF4-FFF2-40B4-BE49-F238E27FC236}">
                  <a16:creationId xmlns:a16="http://schemas.microsoft.com/office/drawing/2014/main" id="{ED2D4020-860B-43F9-A32B-83EC0807739B}"/>
                </a:ext>
              </a:extLst>
            </p:cNvPr>
            <p:cNvSpPr txBox="1"/>
            <p:nvPr/>
          </p:nvSpPr>
          <p:spPr>
            <a:xfrm>
              <a:off x="6357990" y="3032189"/>
              <a:ext cx="484464" cy="369332"/>
            </a:xfrm>
            <a:prstGeom prst="rect">
              <a:avLst/>
            </a:prstGeom>
            <a:noFill/>
          </p:spPr>
          <p:txBody>
            <a:bodyPr wrap="square" rtlCol="0">
              <a:spAutoFit/>
            </a:bodyPr>
            <a:lstStyle/>
            <a:p>
              <a:pPr algn="ctr"/>
              <a:r>
                <a:rPr lang="en-US" b="1" dirty="0">
                  <a:solidFill>
                    <a:srgbClr val="F1F1F1"/>
                  </a:solidFill>
                </a:rPr>
                <a:t>T</a:t>
              </a:r>
            </a:p>
          </p:txBody>
        </p:sp>
        <p:sp>
          <p:nvSpPr>
            <p:cNvPr id="87" name="TextBox 86">
              <a:extLst>
                <a:ext uri="{FF2B5EF4-FFF2-40B4-BE49-F238E27FC236}">
                  <a16:creationId xmlns:a16="http://schemas.microsoft.com/office/drawing/2014/main" id="{3FADA5F0-C793-42FB-B4A9-01E5A5BD3D38}"/>
                </a:ext>
              </a:extLst>
            </p:cNvPr>
            <p:cNvSpPr txBox="1"/>
            <p:nvPr/>
          </p:nvSpPr>
          <p:spPr>
            <a:xfrm>
              <a:off x="6357990" y="3511391"/>
              <a:ext cx="484464" cy="369332"/>
            </a:xfrm>
            <a:prstGeom prst="rect">
              <a:avLst/>
            </a:prstGeom>
            <a:noFill/>
          </p:spPr>
          <p:txBody>
            <a:bodyPr wrap="square" rtlCol="0">
              <a:spAutoFit/>
            </a:bodyPr>
            <a:lstStyle/>
            <a:p>
              <a:pPr algn="ctr"/>
              <a:r>
                <a:rPr lang="en-US" b="1" dirty="0">
                  <a:solidFill>
                    <a:srgbClr val="F1F1F1"/>
                  </a:solidFill>
                </a:rPr>
                <a:t>T</a:t>
              </a:r>
            </a:p>
          </p:txBody>
        </p:sp>
        <p:sp>
          <p:nvSpPr>
            <p:cNvPr id="88" name="TextBox 87">
              <a:extLst>
                <a:ext uri="{FF2B5EF4-FFF2-40B4-BE49-F238E27FC236}">
                  <a16:creationId xmlns:a16="http://schemas.microsoft.com/office/drawing/2014/main" id="{A19E6A42-BDD2-49B8-8996-39B504BB9AAE}"/>
                </a:ext>
              </a:extLst>
            </p:cNvPr>
            <p:cNvSpPr txBox="1"/>
            <p:nvPr/>
          </p:nvSpPr>
          <p:spPr>
            <a:xfrm>
              <a:off x="6862822" y="1483130"/>
              <a:ext cx="484464" cy="369332"/>
            </a:xfrm>
            <a:prstGeom prst="rect">
              <a:avLst/>
            </a:prstGeom>
            <a:noFill/>
          </p:spPr>
          <p:txBody>
            <a:bodyPr wrap="square" rtlCol="0">
              <a:spAutoFit/>
            </a:bodyPr>
            <a:lstStyle/>
            <a:p>
              <a:pPr algn="ctr"/>
              <a:r>
                <a:rPr lang="en-US" b="1" dirty="0">
                  <a:solidFill>
                    <a:srgbClr val="F1F1F1"/>
                  </a:solidFill>
                </a:rPr>
                <a:t>T</a:t>
              </a:r>
            </a:p>
          </p:txBody>
        </p:sp>
        <p:sp>
          <p:nvSpPr>
            <p:cNvPr id="89" name="TextBox 88">
              <a:extLst>
                <a:ext uri="{FF2B5EF4-FFF2-40B4-BE49-F238E27FC236}">
                  <a16:creationId xmlns:a16="http://schemas.microsoft.com/office/drawing/2014/main" id="{90A49B3D-832B-408F-97F8-53B70DF62737}"/>
                </a:ext>
              </a:extLst>
            </p:cNvPr>
            <p:cNvSpPr txBox="1"/>
            <p:nvPr/>
          </p:nvSpPr>
          <p:spPr>
            <a:xfrm>
              <a:off x="6862822" y="1977959"/>
              <a:ext cx="484464" cy="369332"/>
            </a:xfrm>
            <a:prstGeom prst="rect">
              <a:avLst/>
            </a:prstGeom>
            <a:noFill/>
          </p:spPr>
          <p:txBody>
            <a:bodyPr wrap="square" rtlCol="0">
              <a:spAutoFit/>
            </a:bodyPr>
            <a:lstStyle/>
            <a:p>
              <a:pPr algn="ctr"/>
              <a:r>
                <a:rPr lang="en-US" b="1" dirty="0">
                  <a:solidFill>
                    <a:srgbClr val="F1F1F1"/>
                  </a:solidFill>
                </a:rPr>
                <a:t>T</a:t>
              </a:r>
            </a:p>
          </p:txBody>
        </p:sp>
        <p:sp>
          <p:nvSpPr>
            <p:cNvPr id="90" name="TextBox 89">
              <a:extLst>
                <a:ext uri="{FF2B5EF4-FFF2-40B4-BE49-F238E27FC236}">
                  <a16:creationId xmlns:a16="http://schemas.microsoft.com/office/drawing/2014/main" id="{D0781E2A-7B3C-4BC7-993D-DA3B84E397A3}"/>
                </a:ext>
              </a:extLst>
            </p:cNvPr>
            <p:cNvSpPr txBox="1"/>
            <p:nvPr/>
          </p:nvSpPr>
          <p:spPr>
            <a:xfrm>
              <a:off x="6862822" y="2509604"/>
              <a:ext cx="484464" cy="369332"/>
            </a:xfrm>
            <a:prstGeom prst="rect">
              <a:avLst/>
            </a:prstGeom>
            <a:noFill/>
          </p:spPr>
          <p:txBody>
            <a:bodyPr wrap="square" rtlCol="0">
              <a:spAutoFit/>
            </a:bodyPr>
            <a:lstStyle/>
            <a:p>
              <a:pPr algn="ctr"/>
              <a:r>
                <a:rPr lang="en-US" b="1" dirty="0">
                  <a:solidFill>
                    <a:srgbClr val="F1F1F1"/>
                  </a:solidFill>
                </a:rPr>
                <a:t>T</a:t>
              </a:r>
            </a:p>
          </p:txBody>
        </p:sp>
        <p:sp>
          <p:nvSpPr>
            <p:cNvPr id="91" name="TextBox 90">
              <a:extLst>
                <a:ext uri="{FF2B5EF4-FFF2-40B4-BE49-F238E27FC236}">
                  <a16:creationId xmlns:a16="http://schemas.microsoft.com/office/drawing/2014/main" id="{099549B3-E303-483E-8E9A-EB163FA65DC4}"/>
                </a:ext>
              </a:extLst>
            </p:cNvPr>
            <p:cNvSpPr txBox="1"/>
            <p:nvPr/>
          </p:nvSpPr>
          <p:spPr>
            <a:xfrm>
              <a:off x="6862822" y="3032189"/>
              <a:ext cx="484464" cy="369332"/>
            </a:xfrm>
            <a:prstGeom prst="rect">
              <a:avLst/>
            </a:prstGeom>
            <a:noFill/>
          </p:spPr>
          <p:txBody>
            <a:bodyPr wrap="square" rtlCol="0">
              <a:spAutoFit/>
            </a:bodyPr>
            <a:lstStyle/>
            <a:p>
              <a:pPr algn="ctr"/>
              <a:r>
                <a:rPr lang="en-US" b="1" dirty="0">
                  <a:solidFill>
                    <a:srgbClr val="F1F1F1"/>
                  </a:solidFill>
                </a:rPr>
                <a:t>T</a:t>
              </a:r>
            </a:p>
          </p:txBody>
        </p:sp>
        <p:sp>
          <p:nvSpPr>
            <p:cNvPr id="92" name="TextBox 91">
              <a:extLst>
                <a:ext uri="{FF2B5EF4-FFF2-40B4-BE49-F238E27FC236}">
                  <a16:creationId xmlns:a16="http://schemas.microsoft.com/office/drawing/2014/main" id="{F9F133D9-254B-4121-BBD9-9FD100EEF0F7}"/>
                </a:ext>
              </a:extLst>
            </p:cNvPr>
            <p:cNvSpPr txBox="1"/>
            <p:nvPr/>
          </p:nvSpPr>
          <p:spPr>
            <a:xfrm>
              <a:off x="6862822" y="3511391"/>
              <a:ext cx="484464" cy="369332"/>
            </a:xfrm>
            <a:prstGeom prst="rect">
              <a:avLst/>
            </a:prstGeom>
            <a:noFill/>
          </p:spPr>
          <p:txBody>
            <a:bodyPr wrap="square" rtlCol="0">
              <a:spAutoFit/>
            </a:bodyPr>
            <a:lstStyle/>
            <a:p>
              <a:pPr algn="ctr"/>
              <a:r>
                <a:rPr lang="en-US" b="1" dirty="0">
                  <a:solidFill>
                    <a:srgbClr val="F1F1F1"/>
                  </a:solidFill>
                </a:rPr>
                <a:t>T</a:t>
              </a:r>
            </a:p>
          </p:txBody>
        </p:sp>
        <p:sp>
          <p:nvSpPr>
            <p:cNvPr id="93" name="TextBox 92">
              <a:extLst>
                <a:ext uri="{FF2B5EF4-FFF2-40B4-BE49-F238E27FC236}">
                  <a16:creationId xmlns:a16="http://schemas.microsoft.com/office/drawing/2014/main" id="{35AAF653-98BD-43DE-8E08-AE7F43B4FBFC}"/>
                </a:ext>
              </a:extLst>
            </p:cNvPr>
            <p:cNvSpPr txBox="1"/>
            <p:nvPr/>
          </p:nvSpPr>
          <p:spPr>
            <a:xfrm>
              <a:off x="8125319" y="1483130"/>
              <a:ext cx="484464" cy="369332"/>
            </a:xfrm>
            <a:prstGeom prst="rect">
              <a:avLst/>
            </a:prstGeom>
            <a:noFill/>
          </p:spPr>
          <p:txBody>
            <a:bodyPr wrap="square" rtlCol="0">
              <a:spAutoFit/>
            </a:bodyPr>
            <a:lstStyle/>
            <a:p>
              <a:pPr algn="ctr"/>
              <a:r>
                <a:rPr lang="en-US" b="1" dirty="0">
                  <a:solidFill>
                    <a:srgbClr val="F1F1F1"/>
                  </a:solidFill>
                </a:rPr>
                <a:t>F</a:t>
              </a:r>
            </a:p>
          </p:txBody>
        </p:sp>
        <p:sp>
          <p:nvSpPr>
            <p:cNvPr id="94" name="TextBox 93">
              <a:extLst>
                <a:ext uri="{FF2B5EF4-FFF2-40B4-BE49-F238E27FC236}">
                  <a16:creationId xmlns:a16="http://schemas.microsoft.com/office/drawing/2014/main" id="{A6C25AC9-0A79-44D4-A6E2-07B3D3C4F68E}"/>
                </a:ext>
              </a:extLst>
            </p:cNvPr>
            <p:cNvSpPr txBox="1"/>
            <p:nvPr/>
          </p:nvSpPr>
          <p:spPr>
            <a:xfrm>
              <a:off x="8125319" y="1977959"/>
              <a:ext cx="484464" cy="369332"/>
            </a:xfrm>
            <a:prstGeom prst="rect">
              <a:avLst/>
            </a:prstGeom>
            <a:noFill/>
          </p:spPr>
          <p:txBody>
            <a:bodyPr wrap="square" rtlCol="0">
              <a:spAutoFit/>
            </a:bodyPr>
            <a:lstStyle/>
            <a:p>
              <a:pPr algn="ctr"/>
              <a:r>
                <a:rPr lang="en-US" b="1" dirty="0">
                  <a:solidFill>
                    <a:srgbClr val="F1F1F1"/>
                  </a:solidFill>
                </a:rPr>
                <a:t>F</a:t>
              </a:r>
            </a:p>
          </p:txBody>
        </p:sp>
        <p:sp>
          <p:nvSpPr>
            <p:cNvPr id="95" name="TextBox 94">
              <a:extLst>
                <a:ext uri="{FF2B5EF4-FFF2-40B4-BE49-F238E27FC236}">
                  <a16:creationId xmlns:a16="http://schemas.microsoft.com/office/drawing/2014/main" id="{F142D621-0F29-4921-B77E-3F987D5B44F1}"/>
                </a:ext>
              </a:extLst>
            </p:cNvPr>
            <p:cNvSpPr txBox="1"/>
            <p:nvPr/>
          </p:nvSpPr>
          <p:spPr>
            <a:xfrm>
              <a:off x="8125319" y="2509604"/>
              <a:ext cx="484464" cy="369332"/>
            </a:xfrm>
            <a:prstGeom prst="rect">
              <a:avLst/>
            </a:prstGeom>
            <a:noFill/>
          </p:spPr>
          <p:txBody>
            <a:bodyPr wrap="square" rtlCol="0">
              <a:spAutoFit/>
            </a:bodyPr>
            <a:lstStyle/>
            <a:p>
              <a:pPr algn="ctr"/>
              <a:r>
                <a:rPr lang="en-US" b="1" dirty="0">
                  <a:solidFill>
                    <a:srgbClr val="F1F1F1"/>
                  </a:solidFill>
                </a:rPr>
                <a:t>F</a:t>
              </a:r>
            </a:p>
          </p:txBody>
        </p:sp>
        <p:sp>
          <p:nvSpPr>
            <p:cNvPr id="96" name="TextBox 95">
              <a:extLst>
                <a:ext uri="{FF2B5EF4-FFF2-40B4-BE49-F238E27FC236}">
                  <a16:creationId xmlns:a16="http://schemas.microsoft.com/office/drawing/2014/main" id="{27819FB8-9F7A-473E-9FD6-7617AA12C5B6}"/>
                </a:ext>
              </a:extLst>
            </p:cNvPr>
            <p:cNvSpPr txBox="1"/>
            <p:nvPr/>
          </p:nvSpPr>
          <p:spPr>
            <a:xfrm>
              <a:off x="8125319" y="3032189"/>
              <a:ext cx="484464" cy="369332"/>
            </a:xfrm>
            <a:prstGeom prst="rect">
              <a:avLst/>
            </a:prstGeom>
            <a:noFill/>
          </p:spPr>
          <p:txBody>
            <a:bodyPr wrap="square" rtlCol="0">
              <a:spAutoFit/>
            </a:bodyPr>
            <a:lstStyle/>
            <a:p>
              <a:pPr algn="ctr"/>
              <a:r>
                <a:rPr lang="en-US" b="1" dirty="0">
                  <a:solidFill>
                    <a:srgbClr val="F1F1F1"/>
                  </a:solidFill>
                </a:rPr>
                <a:t>F</a:t>
              </a:r>
            </a:p>
          </p:txBody>
        </p:sp>
        <p:sp>
          <p:nvSpPr>
            <p:cNvPr id="97" name="TextBox 96">
              <a:extLst>
                <a:ext uri="{FF2B5EF4-FFF2-40B4-BE49-F238E27FC236}">
                  <a16:creationId xmlns:a16="http://schemas.microsoft.com/office/drawing/2014/main" id="{4ABBE2DE-530E-4EC5-91A5-12C0B7ACD6C7}"/>
                </a:ext>
              </a:extLst>
            </p:cNvPr>
            <p:cNvSpPr txBox="1"/>
            <p:nvPr/>
          </p:nvSpPr>
          <p:spPr>
            <a:xfrm>
              <a:off x="8125319" y="3511391"/>
              <a:ext cx="484464" cy="369332"/>
            </a:xfrm>
            <a:prstGeom prst="rect">
              <a:avLst/>
            </a:prstGeom>
            <a:noFill/>
          </p:spPr>
          <p:txBody>
            <a:bodyPr wrap="square" rtlCol="0">
              <a:spAutoFit/>
            </a:bodyPr>
            <a:lstStyle/>
            <a:p>
              <a:pPr algn="ctr"/>
              <a:r>
                <a:rPr lang="en-US" b="1" dirty="0">
                  <a:solidFill>
                    <a:srgbClr val="F1F1F1"/>
                  </a:solidFill>
                </a:rPr>
                <a:t>F</a:t>
              </a:r>
            </a:p>
          </p:txBody>
        </p:sp>
        <p:sp>
          <p:nvSpPr>
            <p:cNvPr id="98" name="TextBox 97">
              <a:extLst>
                <a:ext uri="{FF2B5EF4-FFF2-40B4-BE49-F238E27FC236}">
                  <a16:creationId xmlns:a16="http://schemas.microsoft.com/office/drawing/2014/main" id="{0FCAD491-B056-4E73-B39C-7081D0B96D56}"/>
                </a:ext>
              </a:extLst>
            </p:cNvPr>
            <p:cNvSpPr txBox="1"/>
            <p:nvPr/>
          </p:nvSpPr>
          <p:spPr>
            <a:xfrm>
              <a:off x="8648328" y="1483130"/>
              <a:ext cx="484464" cy="369332"/>
            </a:xfrm>
            <a:prstGeom prst="rect">
              <a:avLst/>
            </a:prstGeom>
            <a:noFill/>
          </p:spPr>
          <p:txBody>
            <a:bodyPr wrap="square" rtlCol="0">
              <a:spAutoFit/>
            </a:bodyPr>
            <a:lstStyle/>
            <a:p>
              <a:pPr algn="ctr"/>
              <a:r>
                <a:rPr lang="en-US" b="1" dirty="0">
                  <a:solidFill>
                    <a:srgbClr val="F1F1F1"/>
                  </a:solidFill>
                </a:rPr>
                <a:t>F</a:t>
              </a:r>
            </a:p>
          </p:txBody>
        </p:sp>
        <p:sp>
          <p:nvSpPr>
            <p:cNvPr id="99" name="TextBox 98">
              <a:extLst>
                <a:ext uri="{FF2B5EF4-FFF2-40B4-BE49-F238E27FC236}">
                  <a16:creationId xmlns:a16="http://schemas.microsoft.com/office/drawing/2014/main" id="{761A2D92-7C95-4843-8CF6-8AEF7EDF4E4D}"/>
                </a:ext>
              </a:extLst>
            </p:cNvPr>
            <p:cNvSpPr txBox="1"/>
            <p:nvPr/>
          </p:nvSpPr>
          <p:spPr>
            <a:xfrm>
              <a:off x="8648328" y="1977959"/>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0" name="TextBox 99">
              <a:extLst>
                <a:ext uri="{FF2B5EF4-FFF2-40B4-BE49-F238E27FC236}">
                  <a16:creationId xmlns:a16="http://schemas.microsoft.com/office/drawing/2014/main" id="{1206A667-9EEA-4584-AADC-A3F667D9E17F}"/>
                </a:ext>
              </a:extLst>
            </p:cNvPr>
            <p:cNvSpPr txBox="1"/>
            <p:nvPr/>
          </p:nvSpPr>
          <p:spPr>
            <a:xfrm>
              <a:off x="8648328" y="2509604"/>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1" name="TextBox 100">
              <a:extLst>
                <a:ext uri="{FF2B5EF4-FFF2-40B4-BE49-F238E27FC236}">
                  <a16:creationId xmlns:a16="http://schemas.microsoft.com/office/drawing/2014/main" id="{EF7081A4-718E-43CC-9333-C04D36E26D82}"/>
                </a:ext>
              </a:extLst>
            </p:cNvPr>
            <p:cNvSpPr txBox="1"/>
            <p:nvPr/>
          </p:nvSpPr>
          <p:spPr>
            <a:xfrm>
              <a:off x="8648328" y="3032189"/>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2" name="TextBox 101">
              <a:extLst>
                <a:ext uri="{FF2B5EF4-FFF2-40B4-BE49-F238E27FC236}">
                  <a16:creationId xmlns:a16="http://schemas.microsoft.com/office/drawing/2014/main" id="{3327AA00-A553-4A12-ADDA-9CBC5C99E77C}"/>
                </a:ext>
              </a:extLst>
            </p:cNvPr>
            <p:cNvSpPr txBox="1"/>
            <p:nvPr/>
          </p:nvSpPr>
          <p:spPr>
            <a:xfrm>
              <a:off x="8648328" y="3511391"/>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3" name="TextBox 102">
              <a:extLst>
                <a:ext uri="{FF2B5EF4-FFF2-40B4-BE49-F238E27FC236}">
                  <a16:creationId xmlns:a16="http://schemas.microsoft.com/office/drawing/2014/main" id="{C1412F7B-76DC-4020-BA01-659E0C9E41BC}"/>
                </a:ext>
              </a:extLst>
            </p:cNvPr>
            <p:cNvSpPr txBox="1"/>
            <p:nvPr/>
          </p:nvSpPr>
          <p:spPr>
            <a:xfrm>
              <a:off x="9162034" y="1483130"/>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4" name="TextBox 103">
              <a:extLst>
                <a:ext uri="{FF2B5EF4-FFF2-40B4-BE49-F238E27FC236}">
                  <a16:creationId xmlns:a16="http://schemas.microsoft.com/office/drawing/2014/main" id="{7B946D8A-293C-4282-9F66-933C6DADE231}"/>
                </a:ext>
              </a:extLst>
            </p:cNvPr>
            <p:cNvSpPr txBox="1"/>
            <p:nvPr/>
          </p:nvSpPr>
          <p:spPr>
            <a:xfrm>
              <a:off x="9162034" y="1977959"/>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5" name="TextBox 104">
              <a:extLst>
                <a:ext uri="{FF2B5EF4-FFF2-40B4-BE49-F238E27FC236}">
                  <a16:creationId xmlns:a16="http://schemas.microsoft.com/office/drawing/2014/main" id="{C9A587CC-21F6-419A-ABA4-C4EDE8F4E534}"/>
                </a:ext>
              </a:extLst>
            </p:cNvPr>
            <p:cNvSpPr txBox="1"/>
            <p:nvPr/>
          </p:nvSpPr>
          <p:spPr>
            <a:xfrm>
              <a:off x="9162034" y="2509604"/>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6" name="TextBox 105">
              <a:extLst>
                <a:ext uri="{FF2B5EF4-FFF2-40B4-BE49-F238E27FC236}">
                  <a16:creationId xmlns:a16="http://schemas.microsoft.com/office/drawing/2014/main" id="{150FE0E3-C6A6-4021-AD8E-F57EF452BB06}"/>
                </a:ext>
              </a:extLst>
            </p:cNvPr>
            <p:cNvSpPr txBox="1"/>
            <p:nvPr/>
          </p:nvSpPr>
          <p:spPr>
            <a:xfrm>
              <a:off x="9162034" y="3032189"/>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7" name="TextBox 106">
              <a:extLst>
                <a:ext uri="{FF2B5EF4-FFF2-40B4-BE49-F238E27FC236}">
                  <a16:creationId xmlns:a16="http://schemas.microsoft.com/office/drawing/2014/main" id="{BF4629C3-8954-45EC-AD05-4AE19B7455DB}"/>
                </a:ext>
              </a:extLst>
            </p:cNvPr>
            <p:cNvSpPr txBox="1"/>
            <p:nvPr/>
          </p:nvSpPr>
          <p:spPr>
            <a:xfrm>
              <a:off x="9162034" y="3511391"/>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8" name="TextBox 107">
              <a:extLst>
                <a:ext uri="{FF2B5EF4-FFF2-40B4-BE49-F238E27FC236}">
                  <a16:creationId xmlns:a16="http://schemas.microsoft.com/office/drawing/2014/main" id="{D3234AF8-0F5B-418F-8586-2547FA76D836}"/>
                </a:ext>
              </a:extLst>
            </p:cNvPr>
            <p:cNvSpPr txBox="1"/>
            <p:nvPr/>
          </p:nvSpPr>
          <p:spPr>
            <a:xfrm>
              <a:off x="9662978" y="1483130"/>
              <a:ext cx="484464" cy="369332"/>
            </a:xfrm>
            <a:prstGeom prst="rect">
              <a:avLst/>
            </a:prstGeom>
            <a:noFill/>
          </p:spPr>
          <p:txBody>
            <a:bodyPr wrap="square" rtlCol="0">
              <a:spAutoFit/>
            </a:bodyPr>
            <a:lstStyle/>
            <a:p>
              <a:pPr algn="ctr"/>
              <a:r>
                <a:rPr lang="en-US" b="1" dirty="0">
                  <a:solidFill>
                    <a:srgbClr val="F1F1F1"/>
                  </a:solidFill>
                </a:rPr>
                <a:t>F</a:t>
              </a:r>
            </a:p>
          </p:txBody>
        </p:sp>
        <p:sp>
          <p:nvSpPr>
            <p:cNvPr id="109" name="TextBox 108">
              <a:extLst>
                <a:ext uri="{FF2B5EF4-FFF2-40B4-BE49-F238E27FC236}">
                  <a16:creationId xmlns:a16="http://schemas.microsoft.com/office/drawing/2014/main" id="{8C6D2ED8-CAA3-4C88-A9A3-AC1CCCDEE441}"/>
                </a:ext>
              </a:extLst>
            </p:cNvPr>
            <p:cNvSpPr txBox="1"/>
            <p:nvPr/>
          </p:nvSpPr>
          <p:spPr>
            <a:xfrm>
              <a:off x="9662978" y="1977959"/>
              <a:ext cx="484464" cy="369332"/>
            </a:xfrm>
            <a:prstGeom prst="rect">
              <a:avLst/>
            </a:prstGeom>
            <a:noFill/>
          </p:spPr>
          <p:txBody>
            <a:bodyPr wrap="square" rtlCol="0">
              <a:spAutoFit/>
            </a:bodyPr>
            <a:lstStyle/>
            <a:p>
              <a:pPr algn="ctr"/>
              <a:r>
                <a:rPr lang="en-US" b="1" dirty="0">
                  <a:solidFill>
                    <a:srgbClr val="F1F1F1"/>
                  </a:solidFill>
                </a:rPr>
                <a:t>F</a:t>
              </a:r>
            </a:p>
          </p:txBody>
        </p:sp>
        <p:sp>
          <p:nvSpPr>
            <p:cNvPr id="110" name="TextBox 109">
              <a:extLst>
                <a:ext uri="{FF2B5EF4-FFF2-40B4-BE49-F238E27FC236}">
                  <a16:creationId xmlns:a16="http://schemas.microsoft.com/office/drawing/2014/main" id="{2B169D99-CD80-442D-8174-987EFBF129FC}"/>
                </a:ext>
              </a:extLst>
            </p:cNvPr>
            <p:cNvSpPr txBox="1"/>
            <p:nvPr/>
          </p:nvSpPr>
          <p:spPr>
            <a:xfrm>
              <a:off x="9662978" y="2509604"/>
              <a:ext cx="484464" cy="369332"/>
            </a:xfrm>
            <a:prstGeom prst="rect">
              <a:avLst/>
            </a:prstGeom>
            <a:noFill/>
          </p:spPr>
          <p:txBody>
            <a:bodyPr wrap="square" rtlCol="0">
              <a:spAutoFit/>
            </a:bodyPr>
            <a:lstStyle/>
            <a:p>
              <a:pPr algn="ctr"/>
              <a:r>
                <a:rPr lang="en-US" b="1" dirty="0">
                  <a:solidFill>
                    <a:srgbClr val="F1F1F1"/>
                  </a:solidFill>
                </a:rPr>
                <a:t>F</a:t>
              </a:r>
            </a:p>
          </p:txBody>
        </p:sp>
        <p:sp>
          <p:nvSpPr>
            <p:cNvPr id="111" name="TextBox 110">
              <a:extLst>
                <a:ext uri="{FF2B5EF4-FFF2-40B4-BE49-F238E27FC236}">
                  <a16:creationId xmlns:a16="http://schemas.microsoft.com/office/drawing/2014/main" id="{8B89D8C2-10E7-451A-8896-E95ACA64EC42}"/>
                </a:ext>
              </a:extLst>
            </p:cNvPr>
            <p:cNvSpPr txBox="1"/>
            <p:nvPr/>
          </p:nvSpPr>
          <p:spPr>
            <a:xfrm>
              <a:off x="9662978" y="3032189"/>
              <a:ext cx="484464" cy="369332"/>
            </a:xfrm>
            <a:prstGeom prst="rect">
              <a:avLst/>
            </a:prstGeom>
            <a:noFill/>
          </p:spPr>
          <p:txBody>
            <a:bodyPr wrap="square" rtlCol="0">
              <a:spAutoFit/>
            </a:bodyPr>
            <a:lstStyle/>
            <a:p>
              <a:pPr algn="ctr"/>
              <a:r>
                <a:rPr lang="en-US" b="1" dirty="0">
                  <a:solidFill>
                    <a:srgbClr val="F1F1F1"/>
                  </a:solidFill>
                </a:rPr>
                <a:t>F</a:t>
              </a:r>
            </a:p>
          </p:txBody>
        </p:sp>
        <p:sp>
          <p:nvSpPr>
            <p:cNvPr id="112" name="TextBox 111">
              <a:extLst>
                <a:ext uri="{FF2B5EF4-FFF2-40B4-BE49-F238E27FC236}">
                  <a16:creationId xmlns:a16="http://schemas.microsoft.com/office/drawing/2014/main" id="{7A91469C-5B48-4527-AA4D-D6121AE9E490}"/>
                </a:ext>
              </a:extLst>
            </p:cNvPr>
            <p:cNvSpPr txBox="1"/>
            <p:nvPr/>
          </p:nvSpPr>
          <p:spPr>
            <a:xfrm>
              <a:off x="9662978" y="3511391"/>
              <a:ext cx="484464" cy="369332"/>
            </a:xfrm>
            <a:prstGeom prst="rect">
              <a:avLst/>
            </a:prstGeom>
            <a:noFill/>
          </p:spPr>
          <p:txBody>
            <a:bodyPr wrap="square" rtlCol="0">
              <a:spAutoFit/>
            </a:bodyPr>
            <a:lstStyle/>
            <a:p>
              <a:pPr algn="ctr"/>
              <a:r>
                <a:rPr lang="en-US" b="1" dirty="0">
                  <a:solidFill>
                    <a:srgbClr val="F1F1F1"/>
                  </a:solidFill>
                </a:rPr>
                <a:t>F</a:t>
              </a:r>
            </a:p>
          </p:txBody>
        </p:sp>
        <p:sp>
          <p:nvSpPr>
            <p:cNvPr id="113" name="TextBox 112">
              <a:extLst>
                <a:ext uri="{FF2B5EF4-FFF2-40B4-BE49-F238E27FC236}">
                  <a16:creationId xmlns:a16="http://schemas.microsoft.com/office/drawing/2014/main" id="{93828B81-6D93-4A8F-8771-8AAB882010FB}"/>
                </a:ext>
              </a:extLst>
            </p:cNvPr>
            <p:cNvSpPr txBox="1"/>
            <p:nvPr/>
          </p:nvSpPr>
          <p:spPr>
            <a:xfrm>
              <a:off x="10167197" y="1483130"/>
              <a:ext cx="484464" cy="369332"/>
            </a:xfrm>
            <a:prstGeom prst="rect">
              <a:avLst/>
            </a:prstGeom>
            <a:noFill/>
          </p:spPr>
          <p:txBody>
            <a:bodyPr wrap="square" rtlCol="0">
              <a:spAutoFit/>
            </a:bodyPr>
            <a:lstStyle/>
            <a:p>
              <a:pPr algn="ctr"/>
              <a:r>
                <a:rPr lang="en-US" b="1" dirty="0">
                  <a:solidFill>
                    <a:srgbClr val="F1F1F1"/>
                  </a:solidFill>
                </a:rPr>
                <a:t>F</a:t>
              </a:r>
            </a:p>
          </p:txBody>
        </p:sp>
        <p:sp>
          <p:nvSpPr>
            <p:cNvPr id="114" name="TextBox 113">
              <a:extLst>
                <a:ext uri="{FF2B5EF4-FFF2-40B4-BE49-F238E27FC236}">
                  <a16:creationId xmlns:a16="http://schemas.microsoft.com/office/drawing/2014/main" id="{958A29F2-6CB5-4F65-B2B8-4AF047534248}"/>
                </a:ext>
              </a:extLst>
            </p:cNvPr>
            <p:cNvSpPr txBox="1"/>
            <p:nvPr/>
          </p:nvSpPr>
          <p:spPr>
            <a:xfrm>
              <a:off x="10167197" y="1977959"/>
              <a:ext cx="484464" cy="369332"/>
            </a:xfrm>
            <a:prstGeom prst="rect">
              <a:avLst/>
            </a:prstGeom>
            <a:noFill/>
          </p:spPr>
          <p:txBody>
            <a:bodyPr wrap="square" rtlCol="0">
              <a:spAutoFit/>
            </a:bodyPr>
            <a:lstStyle/>
            <a:p>
              <a:pPr algn="ctr"/>
              <a:r>
                <a:rPr lang="en-US" b="1" dirty="0">
                  <a:solidFill>
                    <a:srgbClr val="F1F1F1"/>
                  </a:solidFill>
                </a:rPr>
                <a:t>F</a:t>
              </a:r>
            </a:p>
          </p:txBody>
        </p:sp>
        <p:sp>
          <p:nvSpPr>
            <p:cNvPr id="115" name="TextBox 114">
              <a:extLst>
                <a:ext uri="{FF2B5EF4-FFF2-40B4-BE49-F238E27FC236}">
                  <a16:creationId xmlns:a16="http://schemas.microsoft.com/office/drawing/2014/main" id="{6B5FF601-D0B6-402E-BBE9-C0C1DDAD714B}"/>
                </a:ext>
              </a:extLst>
            </p:cNvPr>
            <p:cNvSpPr txBox="1"/>
            <p:nvPr/>
          </p:nvSpPr>
          <p:spPr>
            <a:xfrm>
              <a:off x="10167197" y="2509604"/>
              <a:ext cx="484464" cy="369332"/>
            </a:xfrm>
            <a:prstGeom prst="rect">
              <a:avLst/>
            </a:prstGeom>
            <a:noFill/>
          </p:spPr>
          <p:txBody>
            <a:bodyPr wrap="square" rtlCol="0">
              <a:spAutoFit/>
            </a:bodyPr>
            <a:lstStyle/>
            <a:p>
              <a:pPr algn="ctr"/>
              <a:r>
                <a:rPr lang="en-US" b="1" dirty="0">
                  <a:solidFill>
                    <a:srgbClr val="F1F1F1"/>
                  </a:solidFill>
                </a:rPr>
                <a:t>F</a:t>
              </a:r>
            </a:p>
          </p:txBody>
        </p:sp>
        <p:sp>
          <p:nvSpPr>
            <p:cNvPr id="116" name="TextBox 115">
              <a:extLst>
                <a:ext uri="{FF2B5EF4-FFF2-40B4-BE49-F238E27FC236}">
                  <a16:creationId xmlns:a16="http://schemas.microsoft.com/office/drawing/2014/main" id="{8C208765-2333-4B5D-823B-641704CF3CE9}"/>
                </a:ext>
              </a:extLst>
            </p:cNvPr>
            <p:cNvSpPr txBox="1"/>
            <p:nvPr/>
          </p:nvSpPr>
          <p:spPr>
            <a:xfrm>
              <a:off x="10167197" y="3032189"/>
              <a:ext cx="484464" cy="369332"/>
            </a:xfrm>
            <a:prstGeom prst="rect">
              <a:avLst/>
            </a:prstGeom>
            <a:noFill/>
          </p:spPr>
          <p:txBody>
            <a:bodyPr wrap="square" rtlCol="0">
              <a:spAutoFit/>
            </a:bodyPr>
            <a:lstStyle/>
            <a:p>
              <a:pPr algn="ctr"/>
              <a:r>
                <a:rPr lang="en-US" b="1" dirty="0">
                  <a:solidFill>
                    <a:srgbClr val="F1F1F1"/>
                  </a:solidFill>
                </a:rPr>
                <a:t>F</a:t>
              </a:r>
            </a:p>
          </p:txBody>
        </p:sp>
        <p:sp>
          <p:nvSpPr>
            <p:cNvPr id="117" name="TextBox 116">
              <a:extLst>
                <a:ext uri="{FF2B5EF4-FFF2-40B4-BE49-F238E27FC236}">
                  <a16:creationId xmlns:a16="http://schemas.microsoft.com/office/drawing/2014/main" id="{589B9218-F26F-422C-9852-3CC6930D7EE3}"/>
                </a:ext>
              </a:extLst>
            </p:cNvPr>
            <p:cNvSpPr txBox="1"/>
            <p:nvPr/>
          </p:nvSpPr>
          <p:spPr>
            <a:xfrm>
              <a:off x="10167197" y="3511391"/>
              <a:ext cx="484464" cy="369332"/>
            </a:xfrm>
            <a:prstGeom prst="rect">
              <a:avLst/>
            </a:prstGeom>
            <a:noFill/>
          </p:spPr>
          <p:txBody>
            <a:bodyPr wrap="square" rtlCol="0">
              <a:spAutoFit/>
            </a:bodyPr>
            <a:lstStyle/>
            <a:p>
              <a:pPr algn="ctr"/>
              <a:r>
                <a:rPr lang="en-US" b="1" dirty="0">
                  <a:solidFill>
                    <a:srgbClr val="F1F1F1"/>
                  </a:solidFill>
                </a:rPr>
                <a:t>F</a:t>
              </a:r>
            </a:p>
          </p:txBody>
        </p:sp>
      </p:grpSp>
      <p:sp>
        <p:nvSpPr>
          <p:cNvPr id="126" name="Rectangle 125">
            <a:extLst>
              <a:ext uri="{FF2B5EF4-FFF2-40B4-BE49-F238E27FC236}">
                <a16:creationId xmlns:a16="http://schemas.microsoft.com/office/drawing/2014/main" id="{16B28A70-3324-4DEA-B7E9-455F2569B1AB}"/>
              </a:ext>
            </a:extLst>
          </p:cNvPr>
          <p:cNvSpPr/>
          <p:nvPr/>
        </p:nvSpPr>
        <p:spPr>
          <a:xfrm>
            <a:off x="5855952" y="1428683"/>
            <a:ext cx="471995" cy="470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grpSp>
        <p:nvGrpSpPr>
          <p:cNvPr id="153" name="Group 152">
            <a:extLst>
              <a:ext uri="{FF2B5EF4-FFF2-40B4-BE49-F238E27FC236}">
                <a16:creationId xmlns:a16="http://schemas.microsoft.com/office/drawing/2014/main" id="{797E6154-B4CA-4B5B-8928-CBF6AC575BB0}"/>
              </a:ext>
            </a:extLst>
          </p:cNvPr>
          <p:cNvGrpSpPr/>
          <p:nvPr/>
        </p:nvGrpSpPr>
        <p:grpSpPr>
          <a:xfrm>
            <a:off x="4849535" y="1428683"/>
            <a:ext cx="5771480" cy="2514685"/>
            <a:chOff x="4849535" y="1428683"/>
            <a:chExt cx="5771480" cy="2514685"/>
          </a:xfrm>
        </p:grpSpPr>
        <p:sp>
          <p:nvSpPr>
            <p:cNvPr id="119" name="Rectangle 118">
              <a:extLst>
                <a:ext uri="{FF2B5EF4-FFF2-40B4-BE49-F238E27FC236}">
                  <a16:creationId xmlns:a16="http://schemas.microsoft.com/office/drawing/2014/main" id="{FA8B1DBE-250A-40C1-8A47-45EBF8B61E4D}"/>
                </a:ext>
              </a:extLst>
            </p:cNvPr>
            <p:cNvSpPr/>
            <p:nvPr/>
          </p:nvSpPr>
          <p:spPr>
            <a:xfrm>
              <a:off x="4859809" y="1428683"/>
              <a:ext cx="462521" cy="470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20" name="Rectangle 119">
              <a:extLst>
                <a:ext uri="{FF2B5EF4-FFF2-40B4-BE49-F238E27FC236}">
                  <a16:creationId xmlns:a16="http://schemas.microsoft.com/office/drawing/2014/main" id="{76893BB2-2D6D-42C1-95D1-0074E1208B5C}"/>
                </a:ext>
              </a:extLst>
            </p:cNvPr>
            <p:cNvSpPr/>
            <p:nvPr/>
          </p:nvSpPr>
          <p:spPr>
            <a:xfrm>
              <a:off x="4859809" y="1907347"/>
              <a:ext cx="462521" cy="51494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21" name="Rectangle 120">
              <a:extLst>
                <a:ext uri="{FF2B5EF4-FFF2-40B4-BE49-F238E27FC236}">
                  <a16:creationId xmlns:a16="http://schemas.microsoft.com/office/drawing/2014/main" id="{537CEC78-7958-43EC-8B9B-725D8E32A9C9}"/>
                </a:ext>
              </a:extLst>
            </p:cNvPr>
            <p:cNvSpPr/>
            <p:nvPr/>
          </p:nvSpPr>
          <p:spPr>
            <a:xfrm>
              <a:off x="4859809" y="2441933"/>
              <a:ext cx="462521" cy="51494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22" name="Rectangle 121">
              <a:extLst>
                <a:ext uri="{FF2B5EF4-FFF2-40B4-BE49-F238E27FC236}">
                  <a16:creationId xmlns:a16="http://schemas.microsoft.com/office/drawing/2014/main" id="{47A74D46-2581-4671-84A0-C616B152B256}"/>
                </a:ext>
              </a:extLst>
            </p:cNvPr>
            <p:cNvSpPr/>
            <p:nvPr/>
          </p:nvSpPr>
          <p:spPr>
            <a:xfrm>
              <a:off x="5320300" y="2946611"/>
              <a:ext cx="513867" cy="5034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23" name="Rectangle 122">
              <a:extLst>
                <a:ext uri="{FF2B5EF4-FFF2-40B4-BE49-F238E27FC236}">
                  <a16:creationId xmlns:a16="http://schemas.microsoft.com/office/drawing/2014/main" id="{D449E180-8D14-4F35-A4AE-FD9815509117}"/>
                </a:ext>
              </a:extLst>
            </p:cNvPr>
            <p:cNvSpPr/>
            <p:nvPr/>
          </p:nvSpPr>
          <p:spPr>
            <a:xfrm>
              <a:off x="4849535" y="3460306"/>
              <a:ext cx="472479" cy="4584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24" name="Rectangle 123">
              <a:extLst>
                <a:ext uri="{FF2B5EF4-FFF2-40B4-BE49-F238E27FC236}">
                  <a16:creationId xmlns:a16="http://schemas.microsoft.com/office/drawing/2014/main" id="{34EBD8F7-94D8-4975-BCAD-847D002DC12F}"/>
                </a:ext>
              </a:extLst>
            </p:cNvPr>
            <p:cNvSpPr/>
            <p:nvPr/>
          </p:nvSpPr>
          <p:spPr>
            <a:xfrm>
              <a:off x="5342562" y="1936499"/>
              <a:ext cx="473243" cy="4857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25" name="Rectangle 124">
              <a:extLst>
                <a:ext uri="{FF2B5EF4-FFF2-40B4-BE49-F238E27FC236}">
                  <a16:creationId xmlns:a16="http://schemas.microsoft.com/office/drawing/2014/main" id="{FA8EBE72-2560-47E3-8ED2-0FFD8873B4FF}"/>
                </a:ext>
              </a:extLst>
            </p:cNvPr>
            <p:cNvSpPr/>
            <p:nvPr/>
          </p:nvSpPr>
          <p:spPr>
            <a:xfrm>
              <a:off x="5353284" y="3470580"/>
              <a:ext cx="472479" cy="45848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27" name="Rectangle 126">
              <a:extLst>
                <a:ext uri="{FF2B5EF4-FFF2-40B4-BE49-F238E27FC236}">
                  <a16:creationId xmlns:a16="http://schemas.microsoft.com/office/drawing/2014/main" id="{54CE50D9-DED6-4065-B243-99EDB93F1BD2}"/>
                </a:ext>
              </a:extLst>
            </p:cNvPr>
            <p:cNvSpPr/>
            <p:nvPr/>
          </p:nvSpPr>
          <p:spPr>
            <a:xfrm>
              <a:off x="5839015" y="1924385"/>
              <a:ext cx="500139" cy="5223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28" name="Rectangle 127">
              <a:extLst>
                <a:ext uri="{FF2B5EF4-FFF2-40B4-BE49-F238E27FC236}">
                  <a16:creationId xmlns:a16="http://schemas.microsoft.com/office/drawing/2014/main" id="{51741E51-7EEB-4D1B-A399-0083DC1BD765}"/>
                </a:ext>
              </a:extLst>
            </p:cNvPr>
            <p:cNvSpPr/>
            <p:nvPr/>
          </p:nvSpPr>
          <p:spPr>
            <a:xfrm>
              <a:off x="5858320" y="2458610"/>
              <a:ext cx="488932" cy="5015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29" name="Rectangle 128">
              <a:extLst>
                <a:ext uri="{FF2B5EF4-FFF2-40B4-BE49-F238E27FC236}">
                  <a16:creationId xmlns:a16="http://schemas.microsoft.com/office/drawing/2014/main" id="{DB386E72-89C5-470C-B89A-059F85F2765C}"/>
                </a:ext>
              </a:extLst>
            </p:cNvPr>
            <p:cNvSpPr/>
            <p:nvPr/>
          </p:nvSpPr>
          <p:spPr>
            <a:xfrm>
              <a:off x="6873412" y="2960198"/>
              <a:ext cx="471995" cy="489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30" name="Rectangle 129">
              <a:extLst>
                <a:ext uri="{FF2B5EF4-FFF2-40B4-BE49-F238E27FC236}">
                  <a16:creationId xmlns:a16="http://schemas.microsoft.com/office/drawing/2014/main" id="{E418E581-A98D-4874-800A-7B0FC07CE040}"/>
                </a:ext>
              </a:extLst>
            </p:cNvPr>
            <p:cNvSpPr/>
            <p:nvPr/>
          </p:nvSpPr>
          <p:spPr>
            <a:xfrm>
              <a:off x="5844096" y="2946611"/>
              <a:ext cx="513867" cy="5034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31" name="Rectangle 130">
              <a:extLst>
                <a:ext uri="{FF2B5EF4-FFF2-40B4-BE49-F238E27FC236}">
                  <a16:creationId xmlns:a16="http://schemas.microsoft.com/office/drawing/2014/main" id="{AF9670C7-79DF-4FEC-B77A-703209FB2075}"/>
                </a:ext>
              </a:extLst>
            </p:cNvPr>
            <p:cNvSpPr/>
            <p:nvPr/>
          </p:nvSpPr>
          <p:spPr>
            <a:xfrm>
              <a:off x="6362996" y="1924385"/>
              <a:ext cx="488932" cy="5223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35" name="Rectangle 134">
              <a:extLst>
                <a:ext uri="{FF2B5EF4-FFF2-40B4-BE49-F238E27FC236}">
                  <a16:creationId xmlns:a16="http://schemas.microsoft.com/office/drawing/2014/main" id="{9C86AFEE-1B98-424F-8087-5A508D9D6CA3}"/>
                </a:ext>
              </a:extLst>
            </p:cNvPr>
            <p:cNvSpPr/>
            <p:nvPr/>
          </p:nvSpPr>
          <p:spPr>
            <a:xfrm>
              <a:off x="8123579" y="1428683"/>
              <a:ext cx="493927" cy="470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36" name="Rectangle 135">
              <a:extLst>
                <a:ext uri="{FF2B5EF4-FFF2-40B4-BE49-F238E27FC236}">
                  <a16:creationId xmlns:a16="http://schemas.microsoft.com/office/drawing/2014/main" id="{602D4C11-84F9-493E-82A5-4468F9B70FA4}"/>
                </a:ext>
              </a:extLst>
            </p:cNvPr>
            <p:cNvSpPr/>
            <p:nvPr/>
          </p:nvSpPr>
          <p:spPr>
            <a:xfrm>
              <a:off x="8124334" y="1907347"/>
              <a:ext cx="498512" cy="514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37" name="Rectangle 136">
              <a:extLst>
                <a:ext uri="{FF2B5EF4-FFF2-40B4-BE49-F238E27FC236}">
                  <a16:creationId xmlns:a16="http://schemas.microsoft.com/office/drawing/2014/main" id="{CA2DCDAD-4E59-41FF-B37A-33C808C534AC}"/>
                </a:ext>
              </a:extLst>
            </p:cNvPr>
            <p:cNvSpPr/>
            <p:nvPr/>
          </p:nvSpPr>
          <p:spPr>
            <a:xfrm>
              <a:off x="8636024" y="2946611"/>
              <a:ext cx="513867" cy="5034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38" name="Rectangle 137">
              <a:extLst>
                <a:ext uri="{FF2B5EF4-FFF2-40B4-BE49-F238E27FC236}">
                  <a16:creationId xmlns:a16="http://schemas.microsoft.com/office/drawing/2014/main" id="{BA6AAADF-AC91-4DE0-920C-15357445D06A}"/>
                </a:ext>
              </a:extLst>
            </p:cNvPr>
            <p:cNvSpPr/>
            <p:nvPr/>
          </p:nvSpPr>
          <p:spPr>
            <a:xfrm>
              <a:off x="8139627" y="3460307"/>
              <a:ext cx="469655" cy="474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39" name="Rectangle 138">
              <a:extLst>
                <a:ext uri="{FF2B5EF4-FFF2-40B4-BE49-F238E27FC236}">
                  <a16:creationId xmlns:a16="http://schemas.microsoft.com/office/drawing/2014/main" id="{44329819-1D19-4486-9D27-430607D06CA9}"/>
                </a:ext>
              </a:extLst>
            </p:cNvPr>
            <p:cNvSpPr/>
            <p:nvPr/>
          </p:nvSpPr>
          <p:spPr>
            <a:xfrm>
              <a:off x="8642440" y="1907347"/>
              <a:ext cx="499364" cy="51494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40" name="Rectangle 139">
              <a:extLst>
                <a:ext uri="{FF2B5EF4-FFF2-40B4-BE49-F238E27FC236}">
                  <a16:creationId xmlns:a16="http://schemas.microsoft.com/office/drawing/2014/main" id="{831A94C2-CF6F-4833-A0F5-CBB9237B3314}"/>
                </a:ext>
              </a:extLst>
            </p:cNvPr>
            <p:cNvSpPr/>
            <p:nvPr/>
          </p:nvSpPr>
          <p:spPr>
            <a:xfrm>
              <a:off x="8630256" y="3470581"/>
              <a:ext cx="500957" cy="454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41" name="Rectangle 140">
              <a:extLst>
                <a:ext uri="{FF2B5EF4-FFF2-40B4-BE49-F238E27FC236}">
                  <a16:creationId xmlns:a16="http://schemas.microsoft.com/office/drawing/2014/main" id="{288E5149-C2A0-44A2-91A7-05934AD24FF0}"/>
                </a:ext>
              </a:extLst>
            </p:cNvPr>
            <p:cNvSpPr/>
            <p:nvPr/>
          </p:nvSpPr>
          <p:spPr>
            <a:xfrm>
              <a:off x="9154274" y="1428683"/>
              <a:ext cx="499671" cy="470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42" name="Rectangle 141">
              <a:extLst>
                <a:ext uri="{FF2B5EF4-FFF2-40B4-BE49-F238E27FC236}">
                  <a16:creationId xmlns:a16="http://schemas.microsoft.com/office/drawing/2014/main" id="{AB8F01E6-667C-4642-99AF-E49E1C91A16B}"/>
                </a:ext>
              </a:extLst>
            </p:cNvPr>
            <p:cNvSpPr/>
            <p:nvPr/>
          </p:nvSpPr>
          <p:spPr>
            <a:xfrm>
              <a:off x="9165014" y="1914111"/>
              <a:ext cx="488932" cy="52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43" name="Rectangle 142">
              <a:extLst>
                <a:ext uri="{FF2B5EF4-FFF2-40B4-BE49-F238E27FC236}">
                  <a16:creationId xmlns:a16="http://schemas.microsoft.com/office/drawing/2014/main" id="{D77493DB-C017-4D66-9B1B-4BE68E36E3CF}"/>
                </a:ext>
              </a:extLst>
            </p:cNvPr>
            <p:cNvSpPr/>
            <p:nvPr/>
          </p:nvSpPr>
          <p:spPr>
            <a:xfrm>
              <a:off x="9145264" y="2458611"/>
              <a:ext cx="508682" cy="489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44" name="Rectangle 143">
              <a:extLst>
                <a:ext uri="{FF2B5EF4-FFF2-40B4-BE49-F238E27FC236}">
                  <a16:creationId xmlns:a16="http://schemas.microsoft.com/office/drawing/2014/main" id="{8D061633-C9F2-4CD2-9DAC-AF9D62455D51}"/>
                </a:ext>
              </a:extLst>
            </p:cNvPr>
            <p:cNvSpPr/>
            <p:nvPr/>
          </p:nvSpPr>
          <p:spPr>
            <a:xfrm>
              <a:off x="10173515" y="2960198"/>
              <a:ext cx="447500" cy="4890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a:t>
              </a:r>
            </a:p>
          </p:txBody>
        </p:sp>
        <p:sp>
          <p:nvSpPr>
            <p:cNvPr id="145" name="Rectangle 144">
              <a:extLst>
                <a:ext uri="{FF2B5EF4-FFF2-40B4-BE49-F238E27FC236}">
                  <a16:creationId xmlns:a16="http://schemas.microsoft.com/office/drawing/2014/main" id="{BD2A844E-6A68-4F5F-8279-11A09142F977}"/>
                </a:ext>
              </a:extLst>
            </p:cNvPr>
            <p:cNvSpPr/>
            <p:nvPr/>
          </p:nvSpPr>
          <p:spPr>
            <a:xfrm>
              <a:off x="9149546" y="2946611"/>
              <a:ext cx="513867" cy="503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46" name="Rectangle 145">
              <a:extLst>
                <a:ext uri="{FF2B5EF4-FFF2-40B4-BE49-F238E27FC236}">
                  <a16:creationId xmlns:a16="http://schemas.microsoft.com/office/drawing/2014/main" id="{66F8DAC7-3B7E-4D3E-9A0A-1262B3F34FA1}"/>
                </a:ext>
              </a:extLst>
            </p:cNvPr>
            <p:cNvSpPr/>
            <p:nvPr/>
          </p:nvSpPr>
          <p:spPr>
            <a:xfrm>
              <a:off x="9675431" y="1924385"/>
              <a:ext cx="502495" cy="5223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C</a:t>
              </a:r>
            </a:p>
          </p:txBody>
        </p:sp>
        <p:sp>
          <p:nvSpPr>
            <p:cNvPr id="147" name="Rectangle 146">
              <a:extLst>
                <a:ext uri="{FF2B5EF4-FFF2-40B4-BE49-F238E27FC236}">
                  <a16:creationId xmlns:a16="http://schemas.microsoft.com/office/drawing/2014/main" id="{4D2DBF55-8095-4BA2-A41D-F3EB5BE55EE4}"/>
                </a:ext>
              </a:extLst>
            </p:cNvPr>
            <p:cNvSpPr/>
            <p:nvPr/>
          </p:nvSpPr>
          <p:spPr>
            <a:xfrm>
              <a:off x="8124334" y="2431659"/>
              <a:ext cx="498512" cy="514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48" name="Rectangle 147">
              <a:extLst>
                <a:ext uri="{FF2B5EF4-FFF2-40B4-BE49-F238E27FC236}">
                  <a16:creationId xmlns:a16="http://schemas.microsoft.com/office/drawing/2014/main" id="{72360C27-1178-4A47-9792-ADFC2E414AA8}"/>
                </a:ext>
              </a:extLst>
            </p:cNvPr>
            <p:cNvSpPr/>
            <p:nvPr/>
          </p:nvSpPr>
          <p:spPr>
            <a:xfrm>
              <a:off x="8124334" y="2945364"/>
              <a:ext cx="498512" cy="514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49" name="Rectangle 148">
              <a:extLst>
                <a:ext uri="{FF2B5EF4-FFF2-40B4-BE49-F238E27FC236}">
                  <a16:creationId xmlns:a16="http://schemas.microsoft.com/office/drawing/2014/main" id="{A93BFC57-6A8D-4722-B002-7B6EF16E9BEA}"/>
                </a:ext>
              </a:extLst>
            </p:cNvPr>
            <p:cNvSpPr/>
            <p:nvPr/>
          </p:nvSpPr>
          <p:spPr>
            <a:xfrm>
              <a:off x="9149546" y="3467454"/>
              <a:ext cx="513867" cy="457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50" name="Rectangle 149">
              <a:extLst>
                <a:ext uri="{FF2B5EF4-FFF2-40B4-BE49-F238E27FC236}">
                  <a16:creationId xmlns:a16="http://schemas.microsoft.com/office/drawing/2014/main" id="{492F5731-686C-454C-A8B2-7838205387E6}"/>
                </a:ext>
              </a:extLst>
            </p:cNvPr>
            <p:cNvSpPr/>
            <p:nvPr/>
          </p:nvSpPr>
          <p:spPr>
            <a:xfrm>
              <a:off x="9671589" y="3467454"/>
              <a:ext cx="479618" cy="457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51" name="Rectangle 150">
              <a:extLst>
                <a:ext uri="{FF2B5EF4-FFF2-40B4-BE49-F238E27FC236}">
                  <a16:creationId xmlns:a16="http://schemas.microsoft.com/office/drawing/2014/main" id="{F958CD7D-C42C-4220-A4C6-407A75EDE04F}"/>
                </a:ext>
              </a:extLst>
            </p:cNvPr>
            <p:cNvSpPr/>
            <p:nvPr/>
          </p:nvSpPr>
          <p:spPr>
            <a:xfrm>
              <a:off x="10166689" y="3467454"/>
              <a:ext cx="454326" cy="47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sp>
          <p:nvSpPr>
            <p:cNvPr id="152" name="Rectangle 151">
              <a:extLst>
                <a:ext uri="{FF2B5EF4-FFF2-40B4-BE49-F238E27FC236}">
                  <a16:creationId xmlns:a16="http://schemas.microsoft.com/office/drawing/2014/main" id="{BEAC585F-EA3A-40CE-A4F1-28B27670DAD4}"/>
                </a:ext>
              </a:extLst>
            </p:cNvPr>
            <p:cNvSpPr/>
            <p:nvPr/>
          </p:nvSpPr>
          <p:spPr>
            <a:xfrm>
              <a:off x="8638638" y="1440461"/>
              <a:ext cx="498512" cy="457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a:t>
              </a:r>
            </a:p>
          </p:txBody>
        </p:sp>
      </p:grpSp>
      <p:sp>
        <p:nvSpPr>
          <p:cNvPr id="154" name="Title 5">
            <a:extLst>
              <a:ext uri="{FF2B5EF4-FFF2-40B4-BE49-F238E27FC236}">
                <a16:creationId xmlns:a16="http://schemas.microsoft.com/office/drawing/2014/main" id="{ABAF7A5A-7E1B-4871-923B-C73EDCB4D73B}"/>
              </a:ext>
            </a:extLst>
          </p:cNvPr>
          <p:cNvSpPr>
            <a:spLocks noGrp="1"/>
          </p:cNvSpPr>
          <p:nvPr>
            <p:ph type="title"/>
          </p:nvPr>
        </p:nvSpPr>
        <p:spPr>
          <a:xfrm>
            <a:off x="4918396" y="908836"/>
            <a:ext cx="2368779" cy="455125"/>
          </a:xfrm>
        </p:spPr>
        <p:txBody>
          <a:bodyPr>
            <a:normAutofit/>
          </a:bodyPr>
          <a:lstStyle/>
          <a:p>
            <a:r>
              <a:rPr lang="en-US" sz="1800" dirty="0">
                <a:solidFill>
                  <a:srgbClr val="092F57"/>
                </a:solidFill>
              </a:rPr>
              <a:t>Change Management</a:t>
            </a:r>
          </a:p>
        </p:txBody>
      </p:sp>
    </p:spTree>
    <p:extLst>
      <p:ext uri="{BB962C8B-B14F-4D97-AF65-F5344CB8AC3E}">
        <p14:creationId xmlns:p14="http://schemas.microsoft.com/office/powerpoint/2010/main" val="414298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par>
                                <p:cTn id="38" presetID="22" presetClass="entr" presetSubtype="4"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22" presetClass="entr" presetSubtype="8"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par>
                                <p:cTn id="57" presetID="22" presetClass="entr" presetSubtype="8" fill="hold"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par>
                                <p:cTn id="60" presetID="22" presetClass="entr" presetSubtype="8" fill="hold"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left)">
                                      <p:cBhvr>
                                        <p:cTn id="62" dur="500"/>
                                        <p:tgtEl>
                                          <p:spTgt spid="36"/>
                                        </p:tgtEl>
                                      </p:cBhvr>
                                    </p:animEffect>
                                  </p:childTnLst>
                                </p:cTn>
                              </p:par>
                              <p:par>
                                <p:cTn id="63" presetID="22" presetClass="entr" presetSubtype="8"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par>
                                <p:cTn id="66" presetID="22" presetClass="entr" presetSubtype="8"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par>
                                <p:cTn id="69" presetID="22" presetClass="entr" presetSubtype="8"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par>
                                <p:cTn id="72" presetID="22" presetClass="entr" presetSubtype="8" fill="hold"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par>
                                <p:cTn id="75" presetID="22" presetClass="entr" presetSubtype="8"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53"/>
                                        </p:tgtEl>
                                        <p:attrNameLst>
                                          <p:attrName>style.visibility</p:attrName>
                                        </p:attrNameLst>
                                      </p:cBhvr>
                                      <p:to>
                                        <p:strVal val="visible"/>
                                      </p:to>
                                    </p:set>
                                    <p:animEffect transition="in" filter="fade">
                                      <p:cBhvr>
                                        <p:cTn id="86" dur="500"/>
                                        <p:tgtEl>
                                          <p:spTgt spid="15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6"/>
                                        </p:tgtEl>
                                        <p:attrNameLst>
                                          <p:attrName>style.visibility</p:attrName>
                                        </p:attrNameLst>
                                      </p:cBhvr>
                                      <p:to>
                                        <p:strVal val="visible"/>
                                      </p:to>
                                    </p:set>
                                    <p:animEffect transition="in" filter="fade">
                                      <p:cBhvr>
                                        <p:cTn id="8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accent2"/>
                </a:solidFill>
              </a:rPr>
              <a:t>Change Management Embedded in Project Strategy</a:t>
            </a:r>
          </a:p>
        </p:txBody>
      </p:sp>
      <p:sp>
        <p:nvSpPr>
          <p:cNvPr id="2" name="Text Placeholder 1">
            <a:extLst>
              <a:ext uri="{FF2B5EF4-FFF2-40B4-BE49-F238E27FC236}">
                <a16:creationId xmlns:a16="http://schemas.microsoft.com/office/drawing/2014/main" id="{BB95928F-391A-422F-B1EA-4EBCA4CE125D}"/>
              </a:ext>
            </a:extLst>
          </p:cNvPr>
          <p:cNvSpPr>
            <a:spLocks noGrp="1"/>
          </p:cNvSpPr>
          <p:nvPr>
            <p:ph type="body" sz="quarter" idx="13"/>
          </p:nvPr>
        </p:nvSpPr>
        <p:spPr>
          <a:xfrm>
            <a:off x="360362" y="737754"/>
            <a:ext cx="11500337" cy="1145032"/>
          </a:xfrm>
        </p:spPr>
        <p:txBody>
          <a:bodyPr>
            <a:normAutofit/>
          </a:bodyPr>
          <a:lstStyle/>
          <a:p>
            <a:pPr marL="0" indent="0">
              <a:buNone/>
            </a:pPr>
            <a:r>
              <a:rPr lang="en-US" altLang="ja-JP" dirty="0">
                <a:solidFill>
                  <a:schemeClr val="tx1"/>
                </a:solidFill>
              </a:rPr>
              <a:t>The iterative Change Management Strategy is embedded in the project methodology provides opportunities to engage insights from the State’s Stakeholders multiple times to help meet the diverse needs of the Luma Project.</a:t>
            </a:r>
          </a:p>
        </p:txBody>
      </p:sp>
      <p:grpSp>
        <p:nvGrpSpPr>
          <p:cNvPr id="196" name="Group 195">
            <a:extLst>
              <a:ext uri="{FF2B5EF4-FFF2-40B4-BE49-F238E27FC236}">
                <a16:creationId xmlns:a16="http://schemas.microsoft.com/office/drawing/2014/main" id="{E7161837-2307-4404-BC76-D87FA0DDF5C7}"/>
              </a:ext>
            </a:extLst>
          </p:cNvPr>
          <p:cNvGrpSpPr/>
          <p:nvPr/>
        </p:nvGrpSpPr>
        <p:grpSpPr>
          <a:xfrm>
            <a:off x="397784" y="1808305"/>
            <a:ext cx="3362206" cy="4417921"/>
            <a:chOff x="121559" y="2205898"/>
            <a:chExt cx="3362206" cy="4417921"/>
          </a:xfrm>
        </p:grpSpPr>
        <p:sp>
          <p:nvSpPr>
            <p:cNvPr id="197" name="TextBox 7">
              <a:extLst>
                <a:ext uri="{FF2B5EF4-FFF2-40B4-BE49-F238E27FC236}">
                  <a16:creationId xmlns:a16="http://schemas.microsoft.com/office/drawing/2014/main" id="{33B525AB-824B-43E4-A0F0-336D66E0392D}"/>
                </a:ext>
              </a:extLst>
            </p:cNvPr>
            <p:cNvSpPr txBox="1"/>
            <p:nvPr/>
          </p:nvSpPr>
          <p:spPr>
            <a:xfrm>
              <a:off x="722877" y="2207278"/>
              <a:ext cx="820738"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600"/>
                </a:spcBef>
                <a:spcAft>
                  <a:spcPts val="0"/>
                </a:spcAft>
                <a:buClrTx/>
                <a:buSzPct val="100000"/>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rPr>
                <a:t>Imagine</a:t>
              </a:r>
            </a:p>
          </p:txBody>
        </p:sp>
        <p:cxnSp>
          <p:nvCxnSpPr>
            <p:cNvPr id="198" name="Straight Connector 8">
              <a:extLst>
                <a:ext uri="{FF2B5EF4-FFF2-40B4-BE49-F238E27FC236}">
                  <a16:creationId xmlns:a16="http://schemas.microsoft.com/office/drawing/2014/main" id="{33DCE0E7-5F66-4D5F-ABBD-C3783C21FE0B}"/>
                </a:ext>
              </a:extLst>
            </p:cNvPr>
            <p:cNvCxnSpPr/>
            <p:nvPr/>
          </p:nvCxnSpPr>
          <p:spPr>
            <a:xfrm>
              <a:off x="309081" y="2591134"/>
              <a:ext cx="3035821" cy="0"/>
            </a:xfrm>
            <a:prstGeom prst="line">
              <a:avLst/>
            </a:prstGeom>
            <a:noFill/>
            <a:ln w="25400" cap="flat" cmpd="sng" algn="ctr">
              <a:solidFill>
                <a:srgbClr val="E14504"/>
              </a:solidFill>
              <a:prstDash val="solid"/>
            </a:ln>
            <a:effectLst/>
          </p:spPr>
        </p:cxnSp>
        <p:sp>
          <p:nvSpPr>
            <p:cNvPr id="199" name="TextBox 9">
              <a:extLst>
                <a:ext uri="{FF2B5EF4-FFF2-40B4-BE49-F238E27FC236}">
                  <a16:creationId xmlns:a16="http://schemas.microsoft.com/office/drawing/2014/main" id="{73B1C141-6D71-41E0-B444-4FB0E69F8B90}"/>
                </a:ext>
              </a:extLst>
            </p:cNvPr>
            <p:cNvSpPr txBox="1"/>
            <p:nvPr/>
          </p:nvSpPr>
          <p:spPr>
            <a:xfrm>
              <a:off x="309081" y="3099458"/>
              <a:ext cx="2875032" cy="16158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rPr>
                <a:t>Personalized | Insightful | Meaningful</a:t>
              </a:r>
            </a:p>
          </p:txBody>
        </p:sp>
        <p:grpSp>
          <p:nvGrpSpPr>
            <p:cNvPr id="200" name="Group 199">
              <a:extLst>
                <a:ext uri="{FF2B5EF4-FFF2-40B4-BE49-F238E27FC236}">
                  <a16:creationId xmlns:a16="http://schemas.microsoft.com/office/drawing/2014/main" id="{FDB136DD-3451-4AF8-8E53-D9B70F59C430}"/>
                </a:ext>
              </a:extLst>
            </p:cNvPr>
            <p:cNvGrpSpPr/>
            <p:nvPr/>
          </p:nvGrpSpPr>
          <p:grpSpPr>
            <a:xfrm>
              <a:off x="331939" y="3959105"/>
              <a:ext cx="3083291" cy="2348043"/>
              <a:chOff x="242867" y="3219456"/>
              <a:chExt cx="1857396" cy="1414477"/>
            </a:xfrm>
          </p:grpSpPr>
          <p:sp>
            <p:nvSpPr>
              <p:cNvPr id="247" name="Arc 246">
                <a:extLst>
                  <a:ext uri="{FF2B5EF4-FFF2-40B4-BE49-F238E27FC236}">
                    <a16:creationId xmlns:a16="http://schemas.microsoft.com/office/drawing/2014/main" id="{A9C6EA78-64FB-4FBC-A128-F9135F820C44}"/>
                  </a:ext>
                </a:extLst>
              </p:cNvPr>
              <p:cNvSpPr/>
              <p:nvPr/>
            </p:nvSpPr>
            <p:spPr>
              <a:xfrm>
                <a:off x="242867" y="3328988"/>
                <a:ext cx="1304945" cy="1304945"/>
              </a:xfrm>
              <a:prstGeom prst="arc">
                <a:avLst>
                  <a:gd name="adj1" fmla="val 16759405"/>
                  <a:gd name="adj2" fmla="val 18328475"/>
                </a:avLst>
              </a:prstGeom>
              <a:noFill/>
              <a:ln w="15875" cap="flat" cmpd="sng" algn="ctr">
                <a:solidFill>
                  <a:srgbClr val="E14504"/>
                </a:solidFill>
                <a:prstDash val="solid"/>
                <a:headEnd type="oval"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8" name="Arc 247">
                <a:extLst>
                  <a:ext uri="{FF2B5EF4-FFF2-40B4-BE49-F238E27FC236}">
                    <a16:creationId xmlns:a16="http://schemas.microsoft.com/office/drawing/2014/main" id="{F654CFD4-47A9-434B-A082-4DF11F7BBBE6}"/>
                  </a:ext>
                </a:extLst>
              </p:cNvPr>
              <p:cNvSpPr/>
              <p:nvPr/>
            </p:nvSpPr>
            <p:spPr>
              <a:xfrm>
                <a:off x="242867" y="3328988"/>
                <a:ext cx="1304945" cy="1304945"/>
              </a:xfrm>
              <a:prstGeom prst="arc">
                <a:avLst>
                  <a:gd name="adj1" fmla="val 19965430"/>
                  <a:gd name="adj2" fmla="val 1397045"/>
                </a:avLst>
              </a:prstGeom>
              <a:noFill/>
              <a:ln w="15875" cap="flat" cmpd="sng" algn="ctr">
                <a:solidFill>
                  <a:srgbClr val="E14504"/>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9" name="Arc 248">
                <a:extLst>
                  <a:ext uri="{FF2B5EF4-FFF2-40B4-BE49-F238E27FC236}">
                    <a16:creationId xmlns:a16="http://schemas.microsoft.com/office/drawing/2014/main" id="{AA37690F-BE3C-44D2-A921-3F7501323642}"/>
                  </a:ext>
                </a:extLst>
              </p:cNvPr>
              <p:cNvSpPr/>
              <p:nvPr/>
            </p:nvSpPr>
            <p:spPr>
              <a:xfrm>
                <a:off x="242867" y="3328988"/>
                <a:ext cx="1304945" cy="1304945"/>
              </a:xfrm>
              <a:prstGeom prst="arc">
                <a:avLst>
                  <a:gd name="adj1" fmla="val 2994221"/>
                  <a:gd name="adj2" fmla="val 7607691"/>
                </a:avLst>
              </a:prstGeom>
              <a:noFill/>
              <a:ln w="15875" cap="flat" cmpd="sng" algn="ctr">
                <a:solidFill>
                  <a:srgbClr val="E14504"/>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0" name="Arc 249">
                <a:extLst>
                  <a:ext uri="{FF2B5EF4-FFF2-40B4-BE49-F238E27FC236}">
                    <a16:creationId xmlns:a16="http://schemas.microsoft.com/office/drawing/2014/main" id="{FD720477-9E34-421D-9C0F-EAEA46AE9620}"/>
                  </a:ext>
                </a:extLst>
              </p:cNvPr>
              <p:cNvSpPr/>
              <p:nvPr/>
            </p:nvSpPr>
            <p:spPr>
              <a:xfrm>
                <a:off x="242867" y="3328988"/>
                <a:ext cx="1304945" cy="1304945"/>
              </a:xfrm>
              <a:prstGeom prst="arc">
                <a:avLst>
                  <a:gd name="adj1" fmla="val 9293624"/>
                  <a:gd name="adj2" fmla="val 12352665"/>
                </a:avLst>
              </a:prstGeom>
              <a:noFill/>
              <a:ln w="15875" cap="flat" cmpd="sng" algn="ctr">
                <a:solidFill>
                  <a:srgbClr val="E14504"/>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51" name="Arc 191">
                <a:extLst>
                  <a:ext uri="{FF2B5EF4-FFF2-40B4-BE49-F238E27FC236}">
                    <a16:creationId xmlns:a16="http://schemas.microsoft.com/office/drawing/2014/main" id="{0B29BF33-8D04-48B0-AABF-255D23148E1E}"/>
                  </a:ext>
                </a:extLst>
              </p:cNvPr>
              <p:cNvSpPr/>
              <p:nvPr/>
            </p:nvSpPr>
            <p:spPr>
              <a:xfrm>
                <a:off x="511954" y="3219456"/>
                <a:ext cx="956057" cy="762004"/>
              </a:xfrm>
              <a:custGeom>
                <a:avLst/>
                <a:gdLst>
                  <a:gd name="connsiteX0" fmla="*/ 269087 w 1304945"/>
                  <a:gd name="connsiteY0" fmla="*/ 124518 h 1304945"/>
                  <a:gd name="connsiteX1" fmla="*/ 606019 w 1304945"/>
                  <a:gd name="connsiteY1" fmla="*/ 1655 h 1304945"/>
                  <a:gd name="connsiteX2" fmla="*/ 652473 w 1304945"/>
                  <a:gd name="connsiteY2" fmla="*/ 652473 h 1304945"/>
                  <a:gd name="connsiteX3" fmla="*/ 269087 w 1304945"/>
                  <a:gd name="connsiteY3" fmla="*/ 124518 h 1304945"/>
                  <a:gd name="connsiteX0" fmla="*/ 269087 w 1304945"/>
                  <a:gd name="connsiteY0" fmla="*/ 124518 h 1304945"/>
                  <a:gd name="connsiteX1" fmla="*/ 606019 w 1304945"/>
                  <a:gd name="connsiteY1" fmla="*/ 1655 h 1304945"/>
                  <a:gd name="connsiteX0" fmla="*/ 0 w 922719"/>
                  <a:gd name="connsiteY0" fmla="*/ 218113 h 746068"/>
                  <a:gd name="connsiteX1" fmla="*/ 336932 w 922719"/>
                  <a:gd name="connsiteY1" fmla="*/ 95250 h 746068"/>
                  <a:gd name="connsiteX2" fmla="*/ 383386 w 922719"/>
                  <a:gd name="connsiteY2" fmla="*/ 746068 h 746068"/>
                  <a:gd name="connsiteX3" fmla="*/ 0 w 922719"/>
                  <a:gd name="connsiteY3" fmla="*/ 218113 h 746068"/>
                  <a:gd name="connsiteX0" fmla="*/ 0 w 922719"/>
                  <a:gd name="connsiteY0" fmla="*/ 218113 h 746068"/>
                  <a:gd name="connsiteX1" fmla="*/ 922719 w 922719"/>
                  <a:gd name="connsiteY1" fmla="*/ 0 h 746068"/>
                  <a:gd name="connsiteX0" fmla="*/ 0 w 922719"/>
                  <a:gd name="connsiteY0" fmla="*/ 220521 h 748476"/>
                  <a:gd name="connsiteX1" fmla="*/ 336932 w 922719"/>
                  <a:gd name="connsiteY1" fmla="*/ 97658 h 748476"/>
                  <a:gd name="connsiteX2" fmla="*/ 383386 w 922719"/>
                  <a:gd name="connsiteY2" fmla="*/ 748476 h 748476"/>
                  <a:gd name="connsiteX3" fmla="*/ 0 w 922719"/>
                  <a:gd name="connsiteY3" fmla="*/ 220521 h 748476"/>
                  <a:gd name="connsiteX0" fmla="*/ 0 w 922719"/>
                  <a:gd name="connsiteY0" fmla="*/ 220521 h 748476"/>
                  <a:gd name="connsiteX1" fmla="*/ 922719 w 922719"/>
                  <a:gd name="connsiteY1" fmla="*/ 2408 h 748476"/>
                  <a:gd name="connsiteX0" fmla="*/ 0 w 948913"/>
                  <a:gd name="connsiteY0" fmla="*/ 220521 h 748476"/>
                  <a:gd name="connsiteX1" fmla="*/ 336932 w 948913"/>
                  <a:gd name="connsiteY1" fmla="*/ 97658 h 748476"/>
                  <a:gd name="connsiteX2" fmla="*/ 383386 w 948913"/>
                  <a:gd name="connsiteY2" fmla="*/ 748476 h 748476"/>
                  <a:gd name="connsiteX3" fmla="*/ 0 w 948913"/>
                  <a:gd name="connsiteY3" fmla="*/ 220521 h 748476"/>
                  <a:gd name="connsiteX0" fmla="*/ 0 w 948913"/>
                  <a:gd name="connsiteY0" fmla="*/ 220521 h 748476"/>
                  <a:gd name="connsiteX1" fmla="*/ 948913 w 948913"/>
                  <a:gd name="connsiteY1" fmla="*/ 2408 h 748476"/>
                  <a:gd name="connsiteX0" fmla="*/ 0 w 956057"/>
                  <a:gd name="connsiteY0" fmla="*/ 220521 h 748476"/>
                  <a:gd name="connsiteX1" fmla="*/ 336932 w 956057"/>
                  <a:gd name="connsiteY1" fmla="*/ 97658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334551 w 956057"/>
                  <a:gd name="connsiteY1" fmla="*/ 228626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536957 w 956057"/>
                  <a:gd name="connsiteY1" fmla="*/ 283395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563151 w 956057"/>
                  <a:gd name="connsiteY1" fmla="*/ 195289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383386 w 956057"/>
                  <a:gd name="connsiteY1" fmla="*/ 748476 h 748476"/>
                  <a:gd name="connsiteX2" fmla="*/ 0 w 956057"/>
                  <a:gd name="connsiteY2" fmla="*/ 220521 h 748476"/>
                  <a:gd name="connsiteX0" fmla="*/ 0 w 956057"/>
                  <a:gd name="connsiteY0" fmla="*/ 220521 h 748476"/>
                  <a:gd name="connsiteX1" fmla="*/ 956057 w 956057"/>
                  <a:gd name="connsiteY1" fmla="*/ 2408 h 748476"/>
                  <a:gd name="connsiteX0" fmla="*/ 0 w 956057"/>
                  <a:gd name="connsiteY0" fmla="*/ 227022 h 754977"/>
                  <a:gd name="connsiteX1" fmla="*/ 383386 w 956057"/>
                  <a:gd name="connsiteY1" fmla="*/ 754977 h 754977"/>
                  <a:gd name="connsiteX2" fmla="*/ 0 w 956057"/>
                  <a:gd name="connsiteY2" fmla="*/ 227022 h 754977"/>
                  <a:gd name="connsiteX0" fmla="*/ 0 w 956057"/>
                  <a:gd name="connsiteY0" fmla="*/ 227022 h 754977"/>
                  <a:gd name="connsiteX1" fmla="*/ 956057 w 956057"/>
                  <a:gd name="connsiteY1" fmla="*/ 8909 h 754977"/>
                  <a:gd name="connsiteX0" fmla="*/ 0 w 956057"/>
                  <a:gd name="connsiteY0" fmla="*/ 234049 h 762004"/>
                  <a:gd name="connsiteX1" fmla="*/ 383386 w 956057"/>
                  <a:gd name="connsiteY1" fmla="*/ 762004 h 762004"/>
                  <a:gd name="connsiteX2" fmla="*/ 0 w 956057"/>
                  <a:gd name="connsiteY2" fmla="*/ 234049 h 762004"/>
                  <a:gd name="connsiteX0" fmla="*/ 0 w 956057"/>
                  <a:gd name="connsiteY0" fmla="*/ 234049 h 762004"/>
                  <a:gd name="connsiteX1" fmla="*/ 956057 w 956057"/>
                  <a:gd name="connsiteY1" fmla="*/ 15936 h 762004"/>
                </a:gdLst>
                <a:ahLst/>
                <a:cxnLst>
                  <a:cxn ang="0">
                    <a:pos x="connsiteX0" y="connsiteY0"/>
                  </a:cxn>
                  <a:cxn ang="0">
                    <a:pos x="connsiteX1" y="connsiteY1"/>
                  </a:cxn>
                </a:cxnLst>
                <a:rect l="l" t="t" r="r" b="b"/>
                <a:pathLst>
                  <a:path w="956057" h="762004" stroke="0" extrusionOk="0">
                    <a:moveTo>
                      <a:pt x="0" y="234049"/>
                    </a:moveTo>
                    <a:lnTo>
                      <a:pt x="383386" y="762004"/>
                    </a:lnTo>
                    <a:lnTo>
                      <a:pt x="0" y="234049"/>
                    </a:lnTo>
                    <a:close/>
                  </a:path>
                  <a:path w="956057" h="762004" fill="none">
                    <a:moveTo>
                      <a:pt x="0" y="234049"/>
                    </a:moveTo>
                    <a:cubicBezTo>
                      <a:pt x="98630" y="162427"/>
                      <a:pt x="362988" y="-61111"/>
                      <a:pt x="956057" y="15936"/>
                    </a:cubicBezTo>
                  </a:path>
                </a:pathLst>
              </a:custGeom>
              <a:noFill/>
              <a:ln w="15875" cap="flat" cmpd="sng" algn="ctr">
                <a:solidFill>
                  <a:srgbClr val="E14504"/>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252" name="Straight Connector 251">
                <a:extLst>
                  <a:ext uri="{FF2B5EF4-FFF2-40B4-BE49-F238E27FC236}">
                    <a16:creationId xmlns:a16="http://schemas.microsoft.com/office/drawing/2014/main" id="{4980CE86-45C2-49B7-86A4-C774A18A3D35}"/>
                  </a:ext>
                </a:extLst>
              </p:cNvPr>
              <p:cNvCxnSpPr/>
              <p:nvPr/>
            </p:nvCxnSpPr>
            <p:spPr>
              <a:xfrm>
                <a:off x="1798477" y="3232985"/>
                <a:ext cx="301786" cy="0"/>
              </a:xfrm>
              <a:prstGeom prst="line">
                <a:avLst/>
              </a:prstGeom>
              <a:noFill/>
              <a:ln w="15875" cap="flat" cmpd="sng" algn="ctr">
                <a:solidFill>
                  <a:srgbClr val="E14504"/>
                </a:solidFill>
                <a:prstDash val="solid"/>
                <a:tailEnd type="arrow" w="sm" len="sm"/>
              </a:ln>
              <a:effectLst/>
            </p:spPr>
          </p:cxnSp>
        </p:grpSp>
        <p:sp>
          <p:nvSpPr>
            <p:cNvPr id="201" name="Oval 200">
              <a:extLst>
                <a:ext uri="{FF2B5EF4-FFF2-40B4-BE49-F238E27FC236}">
                  <a16:creationId xmlns:a16="http://schemas.microsoft.com/office/drawing/2014/main" id="{CC7A3833-A120-4762-8E28-58DFD971CF76}"/>
                </a:ext>
              </a:extLst>
            </p:cNvPr>
            <p:cNvSpPr/>
            <p:nvPr/>
          </p:nvSpPr>
          <p:spPr bwMode="gray">
            <a:xfrm>
              <a:off x="348681" y="4260643"/>
              <a:ext cx="520554" cy="520554"/>
            </a:xfrm>
            <a:prstGeom prst="ellipse">
              <a:avLst/>
            </a:prstGeom>
            <a:solidFill>
              <a:sysClr val="window" lastClr="FFFFFF"/>
            </a:solidFill>
            <a:ln w="15875" algn="ctr">
              <a:solidFill>
                <a:srgbClr val="E14504"/>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02" name="Oval 201">
              <a:extLst>
                <a:ext uri="{FF2B5EF4-FFF2-40B4-BE49-F238E27FC236}">
                  <a16:creationId xmlns:a16="http://schemas.microsoft.com/office/drawing/2014/main" id="{DF5DFEA8-7619-4C6C-B565-F5E6AC8D3A93}"/>
                </a:ext>
              </a:extLst>
            </p:cNvPr>
            <p:cNvSpPr/>
            <p:nvPr/>
          </p:nvSpPr>
          <p:spPr bwMode="gray">
            <a:xfrm>
              <a:off x="1985511" y="4294959"/>
              <a:ext cx="520554" cy="520554"/>
            </a:xfrm>
            <a:prstGeom prst="ellipse">
              <a:avLst/>
            </a:prstGeom>
            <a:solidFill>
              <a:sysClr val="window" lastClr="FFFFFF"/>
            </a:solidFill>
            <a:ln w="15875" algn="ctr">
              <a:solidFill>
                <a:srgbClr val="E14504"/>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03" name="Oval 202">
              <a:extLst>
                <a:ext uri="{FF2B5EF4-FFF2-40B4-BE49-F238E27FC236}">
                  <a16:creationId xmlns:a16="http://schemas.microsoft.com/office/drawing/2014/main" id="{4ABA2864-277A-4C80-BB42-71D1DDE213DB}"/>
                </a:ext>
              </a:extLst>
            </p:cNvPr>
            <p:cNvSpPr/>
            <p:nvPr/>
          </p:nvSpPr>
          <p:spPr bwMode="gray">
            <a:xfrm>
              <a:off x="1963670" y="5639549"/>
              <a:ext cx="520554" cy="520554"/>
            </a:xfrm>
            <a:prstGeom prst="ellipse">
              <a:avLst/>
            </a:prstGeom>
            <a:solidFill>
              <a:sysClr val="window" lastClr="FFFFFF"/>
            </a:solidFill>
            <a:ln w="15875" algn="ctr">
              <a:solidFill>
                <a:srgbClr val="E14504"/>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A4819B9B-BA74-40F2-B6B8-F9D732BF6525}"/>
                </a:ext>
              </a:extLst>
            </p:cNvPr>
            <p:cNvSpPr txBox="1"/>
            <p:nvPr/>
          </p:nvSpPr>
          <p:spPr>
            <a:xfrm>
              <a:off x="123764" y="3867027"/>
              <a:ext cx="803494"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Implement ChangeScout</a:t>
              </a:r>
            </a:p>
          </p:txBody>
        </p:sp>
        <p:sp>
          <p:nvSpPr>
            <p:cNvPr id="205" name="TextBox 204">
              <a:extLst>
                <a:ext uri="{FF2B5EF4-FFF2-40B4-BE49-F238E27FC236}">
                  <a16:creationId xmlns:a16="http://schemas.microsoft.com/office/drawing/2014/main" id="{EC51E421-39E8-494A-9E16-68CDEEF9DA3A}"/>
                </a:ext>
              </a:extLst>
            </p:cNvPr>
            <p:cNvSpPr txBox="1"/>
            <p:nvPr/>
          </p:nvSpPr>
          <p:spPr>
            <a:xfrm>
              <a:off x="121559" y="6162154"/>
              <a:ext cx="719942" cy="461665"/>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Capture Change Impacts</a:t>
              </a:r>
            </a:p>
          </p:txBody>
        </p:sp>
        <p:sp>
          <p:nvSpPr>
            <p:cNvPr id="206" name="TextBox 205">
              <a:extLst>
                <a:ext uri="{FF2B5EF4-FFF2-40B4-BE49-F238E27FC236}">
                  <a16:creationId xmlns:a16="http://schemas.microsoft.com/office/drawing/2014/main" id="{02FCAA25-1E6E-4BC9-8582-C2C9348721D6}"/>
                </a:ext>
              </a:extLst>
            </p:cNvPr>
            <p:cNvSpPr txBox="1"/>
            <p:nvPr/>
          </p:nvSpPr>
          <p:spPr>
            <a:xfrm>
              <a:off x="2557133" y="4307073"/>
              <a:ext cx="888119" cy="9233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Launch initial Change Management activities and review State work</a:t>
              </a:r>
            </a:p>
          </p:txBody>
        </p:sp>
        <p:sp>
          <p:nvSpPr>
            <p:cNvPr id="208" name="TextBox 207">
              <a:extLst>
                <a:ext uri="{FF2B5EF4-FFF2-40B4-BE49-F238E27FC236}">
                  <a16:creationId xmlns:a16="http://schemas.microsoft.com/office/drawing/2014/main" id="{54165AAB-F8CE-4804-97D7-13A34177695F}"/>
                </a:ext>
              </a:extLst>
            </p:cNvPr>
            <p:cNvSpPr txBox="1"/>
            <p:nvPr/>
          </p:nvSpPr>
          <p:spPr>
            <a:xfrm>
              <a:off x="1985511" y="3505734"/>
              <a:ext cx="1399050" cy="153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Launch Change Network</a:t>
              </a:r>
            </a:p>
          </p:txBody>
        </p:sp>
        <p:sp>
          <p:nvSpPr>
            <p:cNvPr id="209" name="Freeform 293">
              <a:extLst>
                <a:ext uri="{FF2B5EF4-FFF2-40B4-BE49-F238E27FC236}">
                  <a16:creationId xmlns:a16="http://schemas.microsoft.com/office/drawing/2014/main" id="{523772BC-A0CC-4A9C-A742-114F8D2104DB}"/>
                </a:ext>
              </a:extLst>
            </p:cNvPr>
            <p:cNvSpPr>
              <a:spLocks noEditPoints="1"/>
            </p:cNvSpPr>
            <p:nvPr/>
          </p:nvSpPr>
          <p:spPr bwMode="auto">
            <a:xfrm>
              <a:off x="481530" y="4406233"/>
              <a:ext cx="254856" cy="229371"/>
            </a:xfrm>
            <a:custGeom>
              <a:avLst/>
              <a:gdLst>
                <a:gd name="T0" fmla="*/ 329 w 340"/>
                <a:gd name="T1" fmla="*/ 0 h 307"/>
                <a:gd name="T2" fmla="*/ 10 w 340"/>
                <a:gd name="T3" fmla="*/ 0 h 307"/>
                <a:gd name="T4" fmla="*/ 10 w 340"/>
                <a:gd name="T5" fmla="*/ 0 h 307"/>
                <a:gd name="T6" fmla="*/ 6 w 340"/>
                <a:gd name="T7" fmla="*/ 2 h 307"/>
                <a:gd name="T8" fmla="*/ 4 w 340"/>
                <a:gd name="T9" fmla="*/ 4 h 307"/>
                <a:gd name="T10" fmla="*/ 1 w 340"/>
                <a:gd name="T11" fmla="*/ 7 h 307"/>
                <a:gd name="T12" fmla="*/ 0 w 340"/>
                <a:gd name="T13" fmla="*/ 11 h 307"/>
                <a:gd name="T14" fmla="*/ 0 w 340"/>
                <a:gd name="T15" fmla="*/ 219 h 307"/>
                <a:gd name="T16" fmla="*/ 0 w 340"/>
                <a:gd name="T17" fmla="*/ 219 h 307"/>
                <a:gd name="T18" fmla="*/ 1 w 340"/>
                <a:gd name="T19" fmla="*/ 223 h 307"/>
                <a:gd name="T20" fmla="*/ 4 w 340"/>
                <a:gd name="T21" fmla="*/ 227 h 307"/>
                <a:gd name="T22" fmla="*/ 6 w 340"/>
                <a:gd name="T23" fmla="*/ 230 h 307"/>
                <a:gd name="T24" fmla="*/ 10 w 340"/>
                <a:gd name="T25" fmla="*/ 230 h 307"/>
                <a:gd name="T26" fmla="*/ 76 w 340"/>
                <a:gd name="T27" fmla="*/ 230 h 307"/>
                <a:gd name="T28" fmla="*/ 76 w 340"/>
                <a:gd name="T29" fmla="*/ 301 h 307"/>
                <a:gd name="T30" fmla="*/ 76 w 340"/>
                <a:gd name="T31" fmla="*/ 301 h 307"/>
                <a:gd name="T32" fmla="*/ 78 w 340"/>
                <a:gd name="T33" fmla="*/ 304 h 307"/>
                <a:gd name="T34" fmla="*/ 80 w 340"/>
                <a:gd name="T35" fmla="*/ 307 h 307"/>
                <a:gd name="T36" fmla="*/ 80 w 340"/>
                <a:gd name="T37" fmla="*/ 307 h 307"/>
                <a:gd name="T38" fmla="*/ 82 w 340"/>
                <a:gd name="T39" fmla="*/ 307 h 307"/>
                <a:gd name="T40" fmla="*/ 82 w 340"/>
                <a:gd name="T41" fmla="*/ 307 h 307"/>
                <a:gd name="T42" fmla="*/ 86 w 340"/>
                <a:gd name="T43" fmla="*/ 305 h 307"/>
                <a:gd name="T44" fmla="*/ 182 w 340"/>
                <a:gd name="T45" fmla="*/ 230 h 307"/>
                <a:gd name="T46" fmla="*/ 329 w 340"/>
                <a:gd name="T47" fmla="*/ 230 h 307"/>
                <a:gd name="T48" fmla="*/ 329 w 340"/>
                <a:gd name="T49" fmla="*/ 230 h 307"/>
                <a:gd name="T50" fmla="*/ 333 w 340"/>
                <a:gd name="T51" fmla="*/ 230 h 307"/>
                <a:gd name="T52" fmla="*/ 336 w 340"/>
                <a:gd name="T53" fmla="*/ 227 h 307"/>
                <a:gd name="T54" fmla="*/ 338 w 340"/>
                <a:gd name="T55" fmla="*/ 223 h 307"/>
                <a:gd name="T56" fmla="*/ 340 w 340"/>
                <a:gd name="T57" fmla="*/ 219 h 307"/>
                <a:gd name="T58" fmla="*/ 340 w 340"/>
                <a:gd name="T59" fmla="*/ 11 h 307"/>
                <a:gd name="T60" fmla="*/ 340 w 340"/>
                <a:gd name="T61" fmla="*/ 11 h 307"/>
                <a:gd name="T62" fmla="*/ 338 w 340"/>
                <a:gd name="T63" fmla="*/ 7 h 307"/>
                <a:gd name="T64" fmla="*/ 336 w 340"/>
                <a:gd name="T65" fmla="*/ 4 h 307"/>
                <a:gd name="T66" fmla="*/ 333 w 340"/>
                <a:gd name="T67" fmla="*/ 2 h 307"/>
                <a:gd name="T68" fmla="*/ 329 w 340"/>
                <a:gd name="T69" fmla="*/ 0 h 307"/>
                <a:gd name="T70" fmla="*/ 329 w 340"/>
                <a:gd name="T71" fmla="*/ 0 h 307"/>
                <a:gd name="T72" fmla="*/ 178 w 340"/>
                <a:gd name="T73" fmla="*/ 172 h 307"/>
                <a:gd name="T74" fmla="*/ 39 w 340"/>
                <a:gd name="T75" fmla="*/ 172 h 307"/>
                <a:gd name="T76" fmla="*/ 39 w 340"/>
                <a:gd name="T77" fmla="*/ 145 h 307"/>
                <a:gd name="T78" fmla="*/ 178 w 340"/>
                <a:gd name="T79" fmla="*/ 145 h 307"/>
                <a:gd name="T80" fmla="*/ 178 w 340"/>
                <a:gd name="T81" fmla="*/ 172 h 307"/>
                <a:gd name="T82" fmla="*/ 243 w 340"/>
                <a:gd name="T83" fmla="*/ 83 h 307"/>
                <a:gd name="T84" fmla="*/ 39 w 340"/>
                <a:gd name="T85" fmla="*/ 83 h 307"/>
                <a:gd name="T86" fmla="*/ 39 w 340"/>
                <a:gd name="T87" fmla="*/ 58 h 307"/>
                <a:gd name="T88" fmla="*/ 243 w 340"/>
                <a:gd name="T89" fmla="*/ 58 h 307"/>
                <a:gd name="T90" fmla="*/ 243 w 340"/>
                <a:gd name="T91" fmla="*/ 8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0" h="307">
                  <a:moveTo>
                    <a:pt x="329" y="0"/>
                  </a:moveTo>
                  <a:lnTo>
                    <a:pt x="10" y="0"/>
                  </a:lnTo>
                  <a:lnTo>
                    <a:pt x="10" y="0"/>
                  </a:lnTo>
                  <a:lnTo>
                    <a:pt x="6" y="2"/>
                  </a:lnTo>
                  <a:lnTo>
                    <a:pt x="4" y="4"/>
                  </a:lnTo>
                  <a:lnTo>
                    <a:pt x="1" y="7"/>
                  </a:lnTo>
                  <a:lnTo>
                    <a:pt x="0" y="11"/>
                  </a:lnTo>
                  <a:lnTo>
                    <a:pt x="0" y="219"/>
                  </a:lnTo>
                  <a:lnTo>
                    <a:pt x="0" y="219"/>
                  </a:lnTo>
                  <a:lnTo>
                    <a:pt x="1" y="223"/>
                  </a:lnTo>
                  <a:lnTo>
                    <a:pt x="4" y="227"/>
                  </a:lnTo>
                  <a:lnTo>
                    <a:pt x="6" y="230"/>
                  </a:lnTo>
                  <a:lnTo>
                    <a:pt x="10" y="230"/>
                  </a:lnTo>
                  <a:lnTo>
                    <a:pt x="76" y="230"/>
                  </a:lnTo>
                  <a:lnTo>
                    <a:pt x="76" y="301"/>
                  </a:lnTo>
                  <a:lnTo>
                    <a:pt x="76" y="301"/>
                  </a:lnTo>
                  <a:lnTo>
                    <a:pt x="78" y="304"/>
                  </a:lnTo>
                  <a:lnTo>
                    <a:pt x="80" y="307"/>
                  </a:lnTo>
                  <a:lnTo>
                    <a:pt x="80" y="307"/>
                  </a:lnTo>
                  <a:lnTo>
                    <a:pt x="82" y="307"/>
                  </a:lnTo>
                  <a:lnTo>
                    <a:pt x="82" y="307"/>
                  </a:lnTo>
                  <a:lnTo>
                    <a:pt x="86" y="305"/>
                  </a:lnTo>
                  <a:lnTo>
                    <a:pt x="182" y="230"/>
                  </a:lnTo>
                  <a:lnTo>
                    <a:pt x="329" y="230"/>
                  </a:lnTo>
                  <a:lnTo>
                    <a:pt x="329" y="230"/>
                  </a:lnTo>
                  <a:lnTo>
                    <a:pt x="333" y="230"/>
                  </a:lnTo>
                  <a:lnTo>
                    <a:pt x="336" y="227"/>
                  </a:lnTo>
                  <a:lnTo>
                    <a:pt x="338" y="223"/>
                  </a:lnTo>
                  <a:lnTo>
                    <a:pt x="340" y="219"/>
                  </a:lnTo>
                  <a:lnTo>
                    <a:pt x="340" y="11"/>
                  </a:lnTo>
                  <a:lnTo>
                    <a:pt x="340" y="11"/>
                  </a:lnTo>
                  <a:lnTo>
                    <a:pt x="338" y="7"/>
                  </a:lnTo>
                  <a:lnTo>
                    <a:pt x="336" y="4"/>
                  </a:lnTo>
                  <a:lnTo>
                    <a:pt x="333" y="2"/>
                  </a:lnTo>
                  <a:lnTo>
                    <a:pt x="329" y="0"/>
                  </a:lnTo>
                  <a:lnTo>
                    <a:pt x="329" y="0"/>
                  </a:lnTo>
                  <a:close/>
                  <a:moveTo>
                    <a:pt x="178" y="172"/>
                  </a:moveTo>
                  <a:lnTo>
                    <a:pt x="39" y="172"/>
                  </a:lnTo>
                  <a:lnTo>
                    <a:pt x="39" y="145"/>
                  </a:lnTo>
                  <a:lnTo>
                    <a:pt x="178" y="145"/>
                  </a:lnTo>
                  <a:lnTo>
                    <a:pt x="178" y="172"/>
                  </a:lnTo>
                  <a:close/>
                  <a:moveTo>
                    <a:pt x="243" y="83"/>
                  </a:moveTo>
                  <a:lnTo>
                    <a:pt x="39" y="83"/>
                  </a:lnTo>
                  <a:lnTo>
                    <a:pt x="39" y="58"/>
                  </a:lnTo>
                  <a:lnTo>
                    <a:pt x="243" y="58"/>
                  </a:lnTo>
                  <a:lnTo>
                    <a:pt x="243"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10" name="Group 209">
              <a:extLst>
                <a:ext uri="{FF2B5EF4-FFF2-40B4-BE49-F238E27FC236}">
                  <a16:creationId xmlns:a16="http://schemas.microsoft.com/office/drawing/2014/main" id="{89A0EEF6-9AAD-4B0E-87F1-76D6432AD75A}"/>
                </a:ext>
              </a:extLst>
            </p:cNvPr>
            <p:cNvGrpSpPr>
              <a:grpSpLocks noChangeAspect="1"/>
            </p:cNvGrpSpPr>
            <p:nvPr/>
          </p:nvGrpSpPr>
          <p:grpSpPr>
            <a:xfrm>
              <a:off x="2111892" y="4422215"/>
              <a:ext cx="267820" cy="266069"/>
              <a:chOff x="3330576" y="2638425"/>
              <a:chExt cx="242888" cy="241300"/>
            </a:xfrm>
          </p:grpSpPr>
          <p:sp>
            <p:nvSpPr>
              <p:cNvPr id="242" name="Freeform 238">
                <a:extLst>
                  <a:ext uri="{FF2B5EF4-FFF2-40B4-BE49-F238E27FC236}">
                    <a16:creationId xmlns:a16="http://schemas.microsoft.com/office/drawing/2014/main" id="{6AB8BF10-7EA5-4803-AF57-AA3B1815EFEA}"/>
                  </a:ext>
                </a:extLst>
              </p:cNvPr>
              <p:cNvSpPr>
                <a:spLocks/>
              </p:cNvSpPr>
              <p:nvPr/>
            </p:nvSpPr>
            <p:spPr bwMode="auto">
              <a:xfrm>
                <a:off x="3333751" y="2668588"/>
                <a:ext cx="101600" cy="77788"/>
              </a:xfrm>
              <a:custGeom>
                <a:avLst/>
                <a:gdLst>
                  <a:gd name="T0" fmla="*/ 38 w 129"/>
                  <a:gd name="T1" fmla="*/ 98 h 98"/>
                  <a:gd name="T2" fmla="*/ 38 w 129"/>
                  <a:gd name="T3" fmla="*/ 98 h 98"/>
                  <a:gd name="T4" fmla="*/ 53 w 129"/>
                  <a:gd name="T5" fmla="*/ 76 h 98"/>
                  <a:gd name="T6" fmla="*/ 73 w 129"/>
                  <a:gd name="T7" fmla="*/ 52 h 98"/>
                  <a:gd name="T8" fmla="*/ 85 w 129"/>
                  <a:gd name="T9" fmla="*/ 40 h 98"/>
                  <a:gd name="T10" fmla="*/ 98 w 129"/>
                  <a:gd name="T11" fmla="*/ 28 h 98"/>
                  <a:gd name="T12" fmla="*/ 113 w 129"/>
                  <a:gd name="T13" fmla="*/ 16 h 98"/>
                  <a:gd name="T14" fmla="*/ 129 w 129"/>
                  <a:gd name="T15" fmla="*/ 4 h 98"/>
                  <a:gd name="T16" fmla="*/ 129 w 129"/>
                  <a:gd name="T17" fmla="*/ 4 h 98"/>
                  <a:gd name="T18" fmla="*/ 115 w 129"/>
                  <a:gd name="T19" fmla="*/ 1 h 98"/>
                  <a:gd name="T20" fmla="*/ 100 w 129"/>
                  <a:gd name="T21" fmla="*/ 0 h 98"/>
                  <a:gd name="T22" fmla="*/ 85 w 129"/>
                  <a:gd name="T23" fmla="*/ 1 h 98"/>
                  <a:gd name="T24" fmla="*/ 70 w 129"/>
                  <a:gd name="T25" fmla="*/ 4 h 98"/>
                  <a:gd name="T26" fmla="*/ 55 w 129"/>
                  <a:gd name="T27" fmla="*/ 8 h 98"/>
                  <a:gd name="T28" fmla="*/ 42 w 129"/>
                  <a:gd name="T29" fmla="*/ 14 h 98"/>
                  <a:gd name="T30" fmla="*/ 30 w 129"/>
                  <a:gd name="T31" fmla="*/ 22 h 98"/>
                  <a:gd name="T32" fmla="*/ 18 w 129"/>
                  <a:gd name="T33" fmla="*/ 33 h 98"/>
                  <a:gd name="T34" fmla="*/ 18 w 129"/>
                  <a:gd name="T35" fmla="*/ 33 h 98"/>
                  <a:gd name="T36" fmla="*/ 8 w 129"/>
                  <a:gd name="T37" fmla="*/ 44 h 98"/>
                  <a:gd name="T38" fmla="*/ 0 w 129"/>
                  <a:gd name="T39" fmla="*/ 56 h 98"/>
                  <a:gd name="T40" fmla="*/ 0 w 129"/>
                  <a:gd name="T41" fmla="*/ 56 h 98"/>
                  <a:gd name="T42" fmla="*/ 0 w 129"/>
                  <a:gd name="T43" fmla="*/ 59 h 98"/>
                  <a:gd name="T44" fmla="*/ 2 w 129"/>
                  <a:gd name="T45" fmla="*/ 61 h 98"/>
                  <a:gd name="T46" fmla="*/ 38 w 129"/>
                  <a:gd name="T4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9" h="98">
                    <a:moveTo>
                      <a:pt x="38" y="98"/>
                    </a:moveTo>
                    <a:lnTo>
                      <a:pt x="38" y="98"/>
                    </a:lnTo>
                    <a:lnTo>
                      <a:pt x="53" y="76"/>
                    </a:lnTo>
                    <a:lnTo>
                      <a:pt x="73" y="52"/>
                    </a:lnTo>
                    <a:lnTo>
                      <a:pt x="85" y="40"/>
                    </a:lnTo>
                    <a:lnTo>
                      <a:pt x="98" y="28"/>
                    </a:lnTo>
                    <a:lnTo>
                      <a:pt x="113" y="16"/>
                    </a:lnTo>
                    <a:lnTo>
                      <a:pt x="129" y="4"/>
                    </a:lnTo>
                    <a:lnTo>
                      <a:pt x="129" y="4"/>
                    </a:lnTo>
                    <a:lnTo>
                      <a:pt x="115" y="1"/>
                    </a:lnTo>
                    <a:lnTo>
                      <a:pt x="100" y="0"/>
                    </a:lnTo>
                    <a:lnTo>
                      <a:pt x="85" y="1"/>
                    </a:lnTo>
                    <a:lnTo>
                      <a:pt x="70" y="4"/>
                    </a:lnTo>
                    <a:lnTo>
                      <a:pt x="55" y="8"/>
                    </a:lnTo>
                    <a:lnTo>
                      <a:pt x="42" y="14"/>
                    </a:lnTo>
                    <a:lnTo>
                      <a:pt x="30" y="22"/>
                    </a:lnTo>
                    <a:lnTo>
                      <a:pt x="18" y="33"/>
                    </a:lnTo>
                    <a:lnTo>
                      <a:pt x="18" y="33"/>
                    </a:lnTo>
                    <a:lnTo>
                      <a:pt x="8" y="44"/>
                    </a:lnTo>
                    <a:lnTo>
                      <a:pt x="0" y="56"/>
                    </a:lnTo>
                    <a:lnTo>
                      <a:pt x="0" y="56"/>
                    </a:lnTo>
                    <a:lnTo>
                      <a:pt x="0" y="59"/>
                    </a:lnTo>
                    <a:lnTo>
                      <a:pt x="2" y="61"/>
                    </a:lnTo>
                    <a:lnTo>
                      <a:pt x="38"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3" name="Freeform 239">
                <a:extLst>
                  <a:ext uri="{FF2B5EF4-FFF2-40B4-BE49-F238E27FC236}">
                    <a16:creationId xmlns:a16="http://schemas.microsoft.com/office/drawing/2014/main" id="{0FC4D19E-9BE0-49CB-B697-97941CE23E0D}"/>
                  </a:ext>
                </a:extLst>
              </p:cNvPr>
              <p:cNvSpPr>
                <a:spLocks/>
              </p:cNvSpPr>
              <p:nvPr/>
            </p:nvSpPr>
            <p:spPr bwMode="auto">
              <a:xfrm>
                <a:off x="3463926" y="2774950"/>
                <a:ext cx="79375" cy="104775"/>
              </a:xfrm>
              <a:custGeom>
                <a:avLst/>
                <a:gdLst>
                  <a:gd name="T0" fmla="*/ 0 w 99"/>
                  <a:gd name="T1" fmla="*/ 92 h 130"/>
                  <a:gd name="T2" fmla="*/ 37 w 99"/>
                  <a:gd name="T3" fmla="*/ 129 h 130"/>
                  <a:gd name="T4" fmla="*/ 37 w 99"/>
                  <a:gd name="T5" fmla="*/ 129 h 130"/>
                  <a:gd name="T6" fmla="*/ 40 w 99"/>
                  <a:gd name="T7" fmla="*/ 130 h 130"/>
                  <a:gd name="T8" fmla="*/ 40 w 99"/>
                  <a:gd name="T9" fmla="*/ 130 h 130"/>
                  <a:gd name="T10" fmla="*/ 43 w 99"/>
                  <a:gd name="T11" fmla="*/ 129 h 130"/>
                  <a:gd name="T12" fmla="*/ 43 w 99"/>
                  <a:gd name="T13" fmla="*/ 129 h 130"/>
                  <a:gd name="T14" fmla="*/ 55 w 99"/>
                  <a:gd name="T15" fmla="*/ 121 h 130"/>
                  <a:gd name="T16" fmla="*/ 65 w 99"/>
                  <a:gd name="T17" fmla="*/ 111 h 130"/>
                  <a:gd name="T18" fmla="*/ 65 w 99"/>
                  <a:gd name="T19" fmla="*/ 111 h 130"/>
                  <a:gd name="T20" fmla="*/ 76 w 99"/>
                  <a:gd name="T21" fmla="*/ 101 h 130"/>
                  <a:gd name="T22" fmla="*/ 84 w 99"/>
                  <a:gd name="T23" fmla="*/ 87 h 130"/>
                  <a:gd name="T24" fmla="*/ 91 w 99"/>
                  <a:gd name="T25" fmla="*/ 74 h 130"/>
                  <a:gd name="T26" fmla="*/ 95 w 99"/>
                  <a:gd name="T27" fmla="*/ 60 h 130"/>
                  <a:gd name="T28" fmla="*/ 98 w 99"/>
                  <a:gd name="T29" fmla="*/ 45 h 130"/>
                  <a:gd name="T30" fmla="*/ 99 w 99"/>
                  <a:gd name="T31" fmla="*/ 31 h 130"/>
                  <a:gd name="T32" fmla="*/ 98 w 99"/>
                  <a:gd name="T33" fmla="*/ 16 h 130"/>
                  <a:gd name="T34" fmla="*/ 94 w 99"/>
                  <a:gd name="T35" fmla="*/ 0 h 130"/>
                  <a:gd name="T36" fmla="*/ 94 w 99"/>
                  <a:gd name="T37" fmla="*/ 0 h 130"/>
                  <a:gd name="T38" fmla="*/ 83 w 99"/>
                  <a:gd name="T39" fmla="*/ 16 h 130"/>
                  <a:gd name="T40" fmla="*/ 71 w 99"/>
                  <a:gd name="T41" fmla="*/ 31 h 130"/>
                  <a:gd name="T42" fmla="*/ 59 w 99"/>
                  <a:gd name="T43" fmla="*/ 44 h 130"/>
                  <a:gd name="T44" fmla="*/ 47 w 99"/>
                  <a:gd name="T45" fmla="*/ 56 h 130"/>
                  <a:gd name="T46" fmla="*/ 22 w 99"/>
                  <a:gd name="T47" fmla="*/ 76 h 130"/>
                  <a:gd name="T48" fmla="*/ 0 w 99"/>
                  <a:gd name="T49" fmla="*/ 92 h 130"/>
                  <a:gd name="T50" fmla="*/ 0 w 99"/>
                  <a:gd name="T51" fmla="*/ 9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130">
                    <a:moveTo>
                      <a:pt x="0" y="92"/>
                    </a:moveTo>
                    <a:lnTo>
                      <a:pt x="37" y="129"/>
                    </a:lnTo>
                    <a:lnTo>
                      <a:pt x="37" y="129"/>
                    </a:lnTo>
                    <a:lnTo>
                      <a:pt x="40" y="130"/>
                    </a:lnTo>
                    <a:lnTo>
                      <a:pt x="40" y="130"/>
                    </a:lnTo>
                    <a:lnTo>
                      <a:pt x="43" y="129"/>
                    </a:lnTo>
                    <a:lnTo>
                      <a:pt x="43" y="129"/>
                    </a:lnTo>
                    <a:lnTo>
                      <a:pt x="55" y="121"/>
                    </a:lnTo>
                    <a:lnTo>
                      <a:pt x="65" y="111"/>
                    </a:lnTo>
                    <a:lnTo>
                      <a:pt x="65" y="111"/>
                    </a:lnTo>
                    <a:lnTo>
                      <a:pt x="76" y="101"/>
                    </a:lnTo>
                    <a:lnTo>
                      <a:pt x="84" y="87"/>
                    </a:lnTo>
                    <a:lnTo>
                      <a:pt x="91" y="74"/>
                    </a:lnTo>
                    <a:lnTo>
                      <a:pt x="95" y="60"/>
                    </a:lnTo>
                    <a:lnTo>
                      <a:pt x="98" y="45"/>
                    </a:lnTo>
                    <a:lnTo>
                      <a:pt x="99" y="31"/>
                    </a:lnTo>
                    <a:lnTo>
                      <a:pt x="98" y="16"/>
                    </a:lnTo>
                    <a:lnTo>
                      <a:pt x="94" y="0"/>
                    </a:lnTo>
                    <a:lnTo>
                      <a:pt x="94" y="0"/>
                    </a:lnTo>
                    <a:lnTo>
                      <a:pt x="83" y="16"/>
                    </a:lnTo>
                    <a:lnTo>
                      <a:pt x="71" y="31"/>
                    </a:lnTo>
                    <a:lnTo>
                      <a:pt x="59" y="44"/>
                    </a:lnTo>
                    <a:lnTo>
                      <a:pt x="47" y="56"/>
                    </a:lnTo>
                    <a:lnTo>
                      <a:pt x="22" y="76"/>
                    </a:lnTo>
                    <a:lnTo>
                      <a:pt x="0" y="92"/>
                    </a:lnTo>
                    <a:lnTo>
                      <a:pt x="0"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4" name="Freeform 240">
                <a:extLst>
                  <a:ext uri="{FF2B5EF4-FFF2-40B4-BE49-F238E27FC236}">
                    <a16:creationId xmlns:a16="http://schemas.microsoft.com/office/drawing/2014/main" id="{D7D2BB9C-0206-40A1-920D-15ACB93DDED7}"/>
                  </a:ext>
                </a:extLst>
              </p:cNvPr>
              <p:cNvSpPr>
                <a:spLocks/>
              </p:cNvSpPr>
              <p:nvPr/>
            </p:nvSpPr>
            <p:spPr bwMode="auto">
              <a:xfrm>
                <a:off x="3330576" y="2828925"/>
                <a:ext cx="52388" cy="50800"/>
              </a:xfrm>
              <a:custGeom>
                <a:avLst/>
                <a:gdLst>
                  <a:gd name="T0" fmla="*/ 5 w 64"/>
                  <a:gd name="T1" fmla="*/ 64 h 64"/>
                  <a:gd name="T2" fmla="*/ 5 w 64"/>
                  <a:gd name="T3" fmla="*/ 64 h 64"/>
                  <a:gd name="T4" fmla="*/ 14 w 64"/>
                  <a:gd name="T5" fmla="*/ 64 h 64"/>
                  <a:gd name="T6" fmla="*/ 14 w 64"/>
                  <a:gd name="T7" fmla="*/ 64 h 64"/>
                  <a:gd name="T8" fmla="*/ 29 w 64"/>
                  <a:gd name="T9" fmla="*/ 64 h 64"/>
                  <a:gd name="T10" fmla="*/ 40 w 64"/>
                  <a:gd name="T11" fmla="*/ 63 h 64"/>
                  <a:gd name="T12" fmla="*/ 49 w 64"/>
                  <a:gd name="T13" fmla="*/ 59 h 64"/>
                  <a:gd name="T14" fmla="*/ 55 w 64"/>
                  <a:gd name="T15" fmla="*/ 55 h 64"/>
                  <a:gd name="T16" fmla="*/ 55 w 64"/>
                  <a:gd name="T17" fmla="*/ 55 h 64"/>
                  <a:gd name="T18" fmla="*/ 59 w 64"/>
                  <a:gd name="T19" fmla="*/ 50 h 64"/>
                  <a:gd name="T20" fmla="*/ 61 w 64"/>
                  <a:gd name="T21" fmla="*/ 44 h 64"/>
                  <a:gd name="T22" fmla="*/ 64 w 64"/>
                  <a:gd name="T23" fmla="*/ 39 h 64"/>
                  <a:gd name="T24" fmla="*/ 64 w 64"/>
                  <a:gd name="T25" fmla="*/ 32 h 64"/>
                  <a:gd name="T26" fmla="*/ 64 w 64"/>
                  <a:gd name="T27" fmla="*/ 32 h 64"/>
                  <a:gd name="T28" fmla="*/ 64 w 64"/>
                  <a:gd name="T29" fmla="*/ 27 h 64"/>
                  <a:gd name="T30" fmla="*/ 61 w 64"/>
                  <a:gd name="T31" fmla="*/ 20 h 64"/>
                  <a:gd name="T32" fmla="*/ 59 w 64"/>
                  <a:gd name="T33" fmla="*/ 15 h 64"/>
                  <a:gd name="T34" fmla="*/ 55 w 64"/>
                  <a:gd name="T35" fmla="*/ 9 h 64"/>
                  <a:gd name="T36" fmla="*/ 55 w 64"/>
                  <a:gd name="T37" fmla="*/ 9 h 64"/>
                  <a:gd name="T38" fmla="*/ 51 w 64"/>
                  <a:gd name="T39" fmla="*/ 5 h 64"/>
                  <a:gd name="T40" fmla="*/ 45 w 64"/>
                  <a:gd name="T41" fmla="*/ 3 h 64"/>
                  <a:gd name="T42" fmla="*/ 39 w 64"/>
                  <a:gd name="T43" fmla="*/ 1 h 64"/>
                  <a:gd name="T44" fmla="*/ 32 w 64"/>
                  <a:gd name="T45" fmla="*/ 0 h 64"/>
                  <a:gd name="T46" fmla="*/ 32 w 64"/>
                  <a:gd name="T47" fmla="*/ 0 h 64"/>
                  <a:gd name="T48" fmla="*/ 27 w 64"/>
                  <a:gd name="T49" fmla="*/ 1 h 64"/>
                  <a:gd name="T50" fmla="*/ 20 w 64"/>
                  <a:gd name="T51" fmla="*/ 3 h 64"/>
                  <a:gd name="T52" fmla="*/ 14 w 64"/>
                  <a:gd name="T53" fmla="*/ 5 h 64"/>
                  <a:gd name="T54" fmla="*/ 10 w 64"/>
                  <a:gd name="T55" fmla="*/ 9 h 64"/>
                  <a:gd name="T56" fmla="*/ 10 w 64"/>
                  <a:gd name="T57" fmla="*/ 9 h 64"/>
                  <a:gd name="T58" fmla="*/ 6 w 64"/>
                  <a:gd name="T59" fmla="*/ 15 h 64"/>
                  <a:gd name="T60" fmla="*/ 4 w 64"/>
                  <a:gd name="T61" fmla="*/ 23 h 64"/>
                  <a:gd name="T62" fmla="*/ 1 w 64"/>
                  <a:gd name="T63" fmla="*/ 30 h 64"/>
                  <a:gd name="T64" fmla="*/ 1 w 64"/>
                  <a:gd name="T65" fmla="*/ 38 h 64"/>
                  <a:gd name="T66" fmla="*/ 0 w 64"/>
                  <a:gd name="T67" fmla="*/ 52 h 64"/>
                  <a:gd name="T68" fmla="*/ 1 w 64"/>
                  <a:gd name="T69" fmla="*/ 60 h 64"/>
                  <a:gd name="T70" fmla="*/ 1 w 64"/>
                  <a:gd name="T71" fmla="*/ 60 h 64"/>
                  <a:gd name="T72" fmla="*/ 2 w 64"/>
                  <a:gd name="T73" fmla="*/ 63 h 64"/>
                  <a:gd name="T74" fmla="*/ 5 w 64"/>
                  <a:gd name="T75" fmla="*/ 64 h 64"/>
                  <a:gd name="T76" fmla="*/ 5 w 64"/>
                  <a:gd name="T7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64">
                    <a:moveTo>
                      <a:pt x="5" y="64"/>
                    </a:moveTo>
                    <a:lnTo>
                      <a:pt x="5" y="64"/>
                    </a:lnTo>
                    <a:lnTo>
                      <a:pt x="14" y="64"/>
                    </a:lnTo>
                    <a:lnTo>
                      <a:pt x="14" y="64"/>
                    </a:lnTo>
                    <a:lnTo>
                      <a:pt x="29" y="64"/>
                    </a:lnTo>
                    <a:lnTo>
                      <a:pt x="40" y="63"/>
                    </a:lnTo>
                    <a:lnTo>
                      <a:pt x="49" y="59"/>
                    </a:lnTo>
                    <a:lnTo>
                      <a:pt x="55" y="55"/>
                    </a:lnTo>
                    <a:lnTo>
                      <a:pt x="55" y="55"/>
                    </a:lnTo>
                    <a:lnTo>
                      <a:pt x="59" y="50"/>
                    </a:lnTo>
                    <a:lnTo>
                      <a:pt x="61" y="44"/>
                    </a:lnTo>
                    <a:lnTo>
                      <a:pt x="64" y="39"/>
                    </a:lnTo>
                    <a:lnTo>
                      <a:pt x="64" y="32"/>
                    </a:lnTo>
                    <a:lnTo>
                      <a:pt x="64" y="32"/>
                    </a:lnTo>
                    <a:lnTo>
                      <a:pt x="64" y="27"/>
                    </a:lnTo>
                    <a:lnTo>
                      <a:pt x="61" y="20"/>
                    </a:lnTo>
                    <a:lnTo>
                      <a:pt x="59" y="15"/>
                    </a:lnTo>
                    <a:lnTo>
                      <a:pt x="55" y="9"/>
                    </a:lnTo>
                    <a:lnTo>
                      <a:pt x="55" y="9"/>
                    </a:lnTo>
                    <a:lnTo>
                      <a:pt x="51" y="5"/>
                    </a:lnTo>
                    <a:lnTo>
                      <a:pt x="45" y="3"/>
                    </a:lnTo>
                    <a:lnTo>
                      <a:pt x="39" y="1"/>
                    </a:lnTo>
                    <a:lnTo>
                      <a:pt x="32" y="0"/>
                    </a:lnTo>
                    <a:lnTo>
                      <a:pt x="32" y="0"/>
                    </a:lnTo>
                    <a:lnTo>
                      <a:pt x="27" y="1"/>
                    </a:lnTo>
                    <a:lnTo>
                      <a:pt x="20" y="3"/>
                    </a:lnTo>
                    <a:lnTo>
                      <a:pt x="14" y="5"/>
                    </a:lnTo>
                    <a:lnTo>
                      <a:pt x="10" y="9"/>
                    </a:lnTo>
                    <a:lnTo>
                      <a:pt x="10" y="9"/>
                    </a:lnTo>
                    <a:lnTo>
                      <a:pt x="6" y="15"/>
                    </a:lnTo>
                    <a:lnTo>
                      <a:pt x="4" y="23"/>
                    </a:lnTo>
                    <a:lnTo>
                      <a:pt x="1" y="30"/>
                    </a:lnTo>
                    <a:lnTo>
                      <a:pt x="1" y="38"/>
                    </a:lnTo>
                    <a:lnTo>
                      <a:pt x="0" y="52"/>
                    </a:lnTo>
                    <a:lnTo>
                      <a:pt x="1" y="60"/>
                    </a:lnTo>
                    <a:lnTo>
                      <a:pt x="1" y="60"/>
                    </a:lnTo>
                    <a:lnTo>
                      <a:pt x="2" y="63"/>
                    </a:lnTo>
                    <a:lnTo>
                      <a:pt x="5" y="64"/>
                    </a:lnTo>
                    <a:lnTo>
                      <a:pt x="5"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5" name="Freeform 241">
                <a:extLst>
                  <a:ext uri="{FF2B5EF4-FFF2-40B4-BE49-F238E27FC236}">
                    <a16:creationId xmlns:a16="http://schemas.microsoft.com/office/drawing/2014/main" id="{8A5C39F6-D5A5-4432-9291-ABFD7C658FB6}"/>
                  </a:ext>
                </a:extLst>
              </p:cNvPr>
              <p:cNvSpPr>
                <a:spLocks/>
              </p:cNvSpPr>
              <p:nvPr/>
            </p:nvSpPr>
            <p:spPr bwMode="auto">
              <a:xfrm>
                <a:off x="3492501" y="2638425"/>
                <a:ext cx="80963" cy="80963"/>
              </a:xfrm>
              <a:custGeom>
                <a:avLst/>
                <a:gdLst>
                  <a:gd name="T0" fmla="*/ 79 w 102"/>
                  <a:gd name="T1" fmla="*/ 102 h 102"/>
                  <a:gd name="T2" fmla="*/ 79 w 102"/>
                  <a:gd name="T3" fmla="*/ 102 h 102"/>
                  <a:gd name="T4" fmla="*/ 87 w 102"/>
                  <a:gd name="T5" fmla="*/ 80 h 102"/>
                  <a:gd name="T6" fmla="*/ 94 w 102"/>
                  <a:gd name="T7" fmla="*/ 56 h 102"/>
                  <a:gd name="T8" fmla="*/ 99 w 102"/>
                  <a:gd name="T9" fmla="*/ 32 h 102"/>
                  <a:gd name="T10" fmla="*/ 102 w 102"/>
                  <a:gd name="T11" fmla="*/ 5 h 102"/>
                  <a:gd name="T12" fmla="*/ 102 w 102"/>
                  <a:gd name="T13" fmla="*/ 5 h 102"/>
                  <a:gd name="T14" fmla="*/ 100 w 102"/>
                  <a:gd name="T15" fmla="*/ 4 h 102"/>
                  <a:gd name="T16" fmla="*/ 99 w 102"/>
                  <a:gd name="T17" fmla="*/ 1 h 102"/>
                  <a:gd name="T18" fmla="*/ 99 w 102"/>
                  <a:gd name="T19" fmla="*/ 1 h 102"/>
                  <a:gd name="T20" fmla="*/ 98 w 102"/>
                  <a:gd name="T21" fmla="*/ 0 h 102"/>
                  <a:gd name="T22" fmla="*/ 96 w 102"/>
                  <a:gd name="T23" fmla="*/ 0 h 102"/>
                  <a:gd name="T24" fmla="*/ 96 w 102"/>
                  <a:gd name="T25" fmla="*/ 0 h 102"/>
                  <a:gd name="T26" fmla="*/ 70 w 102"/>
                  <a:gd name="T27" fmla="*/ 2 h 102"/>
                  <a:gd name="T28" fmla="*/ 44 w 102"/>
                  <a:gd name="T29" fmla="*/ 6 h 102"/>
                  <a:gd name="T30" fmla="*/ 21 w 102"/>
                  <a:gd name="T31" fmla="*/ 13 h 102"/>
                  <a:gd name="T32" fmla="*/ 0 w 102"/>
                  <a:gd name="T33" fmla="*/ 21 h 102"/>
                  <a:gd name="T34" fmla="*/ 79 w 102"/>
                  <a:gd name="T35"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02">
                    <a:moveTo>
                      <a:pt x="79" y="102"/>
                    </a:moveTo>
                    <a:lnTo>
                      <a:pt x="79" y="102"/>
                    </a:lnTo>
                    <a:lnTo>
                      <a:pt x="87" y="80"/>
                    </a:lnTo>
                    <a:lnTo>
                      <a:pt x="94" y="56"/>
                    </a:lnTo>
                    <a:lnTo>
                      <a:pt x="99" y="32"/>
                    </a:lnTo>
                    <a:lnTo>
                      <a:pt x="102" y="5"/>
                    </a:lnTo>
                    <a:lnTo>
                      <a:pt x="102" y="5"/>
                    </a:lnTo>
                    <a:lnTo>
                      <a:pt x="100" y="4"/>
                    </a:lnTo>
                    <a:lnTo>
                      <a:pt x="99" y="1"/>
                    </a:lnTo>
                    <a:lnTo>
                      <a:pt x="99" y="1"/>
                    </a:lnTo>
                    <a:lnTo>
                      <a:pt x="98" y="0"/>
                    </a:lnTo>
                    <a:lnTo>
                      <a:pt x="96" y="0"/>
                    </a:lnTo>
                    <a:lnTo>
                      <a:pt x="96" y="0"/>
                    </a:lnTo>
                    <a:lnTo>
                      <a:pt x="70" y="2"/>
                    </a:lnTo>
                    <a:lnTo>
                      <a:pt x="44" y="6"/>
                    </a:lnTo>
                    <a:lnTo>
                      <a:pt x="21" y="13"/>
                    </a:lnTo>
                    <a:lnTo>
                      <a:pt x="0" y="21"/>
                    </a:lnTo>
                    <a:lnTo>
                      <a:pt x="79"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6" name="Freeform 242">
                <a:extLst>
                  <a:ext uri="{FF2B5EF4-FFF2-40B4-BE49-F238E27FC236}">
                    <a16:creationId xmlns:a16="http://schemas.microsoft.com/office/drawing/2014/main" id="{03E268FD-CC3B-4790-B8DB-ECC161464090}"/>
                  </a:ext>
                </a:extLst>
              </p:cNvPr>
              <p:cNvSpPr>
                <a:spLocks noEditPoints="1"/>
              </p:cNvSpPr>
              <p:nvPr/>
            </p:nvSpPr>
            <p:spPr bwMode="auto">
              <a:xfrm>
                <a:off x="3360738" y="2667000"/>
                <a:ext cx="184150" cy="184150"/>
              </a:xfrm>
              <a:custGeom>
                <a:avLst/>
                <a:gdLst>
                  <a:gd name="T0" fmla="*/ 147 w 231"/>
                  <a:gd name="T1" fmla="*/ 0 h 232"/>
                  <a:gd name="T2" fmla="*/ 110 w 231"/>
                  <a:gd name="T3" fmla="*/ 20 h 232"/>
                  <a:gd name="T4" fmla="*/ 80 w 231"/>
                  <a:gd name="T5" fmla="*/ 44 h 232"/>
                  <a:gd name="T6" fmla="*/ 54 w 231"/>
                  <a:gd name="T7" fmla="*/ 68 h 232"/>
                  <a:gd name="T8" fmla="*/ 19 w 231"/>
                  <a:gd name="T9" fmla="*/ 114 h 232"/>
                  <a:gd name="T10" fmla="*/ 0 w 231"/>
                  <a:gd name="T11" fmla="*/ 149 h 232"/>
                  <a:gd name="T12" fmla="*/ 0 w 231"/>
                  <a:gd name="T13" fmla="*/ 152 h 232"/>
                  <a:gd name="T14" fmla="*/ 78 w 231"/>
                  <a:gd name="T15" fmla="*/ 231 h 232"/>
                  <a:gd name="T16" fmla="*/ 81 w 231"/>
                  <a:gd name="T17" fmla="*/ 232 h 232"/>
                  <a:gd name="T18" fmla="*/ 84 w 231"/>
                  <a:gd name="T19" fmla="*/ 232 h 232"/>
                  <a:gd name="T20" fmla="*/ 100 w 231"/>
                  <a:gd name="T21" fmla="*/ 223 h 232"/>
                  <a:gd name="T22" fmla="*/ 140 w 231"/>
                  <a:gd name="T23" fmla="*/ 197 h 232"/>
                  <a:gd name="T24" fmla="*/ 176 w 231"/>
                  <a:gd name="T25" fmla="*/ 165 h 232"/>
                  <a:gd name="T26" fmla="*/ 200 w 231"/>
                  <a:gd name="T27" fmla="*/ 138 h 232"/>
                  <a:gd name="T28" fmla="*/ 222 w 231"/>
                  <a:gd name="T29" fmla="*/ 105 h 232"/>
                  <a:gd name="T30" fmla="*/ 147 w 231"/>
                  <a:gd name="T31" fmla="*/ 0 h 232"/>
                  <a:gd name="T32" fmla="*/ 152 w 231"/>
                  <a:gd name="T33" fmla="*/ 126 h 232"/>
                  <a:gd name="T34" fmla="*/ 141 w 231"/>
                  <a:gd name="T35" fmla="*/ 133 h 232"/>
                  <a:gd name="T36" fmla="*/ 129 w 231"/>
                  <a:gd name="T37" fmla="*/ 135 h 232"/>
                  <a:gd name="T38" fmla="*/ 122 w 231"/>
                  <a:gd name="T39" fmla="*/ 134 h 232"/>
                  <a:gd name="T40" fmla="*/ 112 w 231"/>
                  <a:gd name="T41" fmla="*/ 130 h 232"/>
                  <a:gd name="T42" fmla="*/ 106 w 231"/>
                  <a:gd name="T43" fmla="*/ 126 h 232"/>
                  <a:gd name="T44" fmla="*/ 100 w 231"/>
                  <a:gd name="T45" fmla="*/ 115 h 232"/>
                  <a:gd name="T46" fmla="*/ 97 w 231"/>
                  <a:gd name="T47" fmla="*/ 103 h 232"/>
                  <a:gd name="T48" fmla="*/ 100 w 231"/>
                  <a:gd name="T49" fmla="*/ 91 h 232"/>
                  <a:gd name="T50" fmla="*/ 106 w 231"/>
                  <a:gd name="T51" fmla="*/ 80 h 232"/>
                  <a:gd name="T52" fmla="*/ 112 w 231"/>
                  <a:gd name="T53" fmla="*/ 76 h 232"/>
                  <a:gd name="T54" fmla="*/ 122 w 231"/>
                  <a:gd name="T55" fmla="*/ 71 h 232"/>
                  <a:gd name="T56" fmla="*/ 129 w 231"/>
                  <a:gd name="T57" fmla="*/ 71 h 232"/>
                  <a:gd name="T58" fmla="*/ 141 w 231"/>
                  <a:gd name="T59" fmla="*/ 74 h 232"/>
                  <a:gd name="T60" fmla="*/ 152 w 231"/>
                  <a:gd name="T61" fmla="*/ 80 h 232"/>
                  <a:gd name="T62" fmla="*/ 156 w 231"/>
                  <a:gd name="T63" fmla="*/ 86 h 232"/>
                  <a:gd name="T64" fmla="*/ 160 w 231"/>
                  <a:gd name="T65" fmla="*/ 97 h 232"/>
                  <a:gd name="T66" fmla="*/ 160 w 231"/>
                  <a:gd name="T67" fmla="*/ 109 h 232"/>
                  <a:gd name="T68" fmla="*/ 156 w 231"/>
                  <a:gd name="T69" fmla="*/ 121 h 232"/>
                  <a:gd name="T70" fmla="*/ 152 w 231"/>
                  <a:gd name="T71" fmla="*/ 1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232">
                    <a:moveTo>
                      <a:pt x="147" y="0"/>
                    </a:moveTo>
                    <a:lnTo>
                      <a:pt x="147" y="0"/>
                    </a:lnTo>
                    <a:lnTo>
                      <a:pt x="128" y="9"/>
                    </a:lnTo>
                    <a:lnTo>
                      <a:pt x="110" y="20"/>
                    </a:lnTo>
                    <a:lnTo>
                      <a:pt x="94" y="32"/>
                    </a:lnTo>
                    <a:lnTo>
                      <a:pt x="80" y="44"/>
                    </a:lnTo>
                    <a:lnTo>
                      <a:pt x="66" y="56"/>
                    </a:lnTo>
                    <a:lnTo>
                      <a:pt x="54" y="68"/>
                    </a:lnTo>
                    <a:lnTo>
                      <a:pt x="34" y="93"/>
                    </a:lnTo>
                    <a:lnTo>
                      <a:pt x="19" y="114"/>
                    </a:lnTo>
                    <a:lnTo>
                      <a:pt x="8" y="131"/>
                    </a:lnTo>
                    <a:lnTo>
                      <a:pt x="0" y="149"/>
                    </a:lnTo>
                    <a:lnTo>
                      <a:pt x="0" y="149"/>
                    </a:lnTo>
                    <a:lnTo>
                      <a:pt x="0" y="152"/>
                    </a:lnTo>
                    <a:lnTo>
                      <a:pt x="2" y="154"/>
                    </a:lnTo>
                    <a:lnTo>
                      <a:pt x="78" y="231"/>
                    </a:lnTo>
                    <a:lnTo>
                      <a:pt x="78" y="231"/>
                    </a:lnTo>
                    <a:lnTo>
                      <a:pt x="81" y="232"/>
                    </a:lnTo>
                    <a:lnTo>
                      <a:pt x="81" y="232"/>
                    </a:lnTo>
                    <a:lnTo>
                      <a:pt x="84" y="232"/>
                    </a:lnTo>
                    <a:lnTo>
                      <a:pt x="84" y="232"/>
                    </a:lnTo>
                    <a:lnTo>
                      <a:pt x="100" y="223"/>
                    </a:lnTo>
                    <a:lnTo>
                      <a:pt x="118" y="212"/>
                    </a:lnTo>
                    <a:lnTo>
                      <a:pt x="140" y="197"/>
                    </a:lnTo>
                    <a:lnTo>
                      <a:pt x="164" y="177"/>
                    </a:lnTo>
                    <a:lnTo>
                      <a:pt x="176" y="165"/>
                    </a:lnTo>
                    <a:lnTo>
                      <a:pt x="188" y="152"/>
                    </a:lnTo>
                    <a:lnTo>
                      <a:pt x="200" y="138"/>
                    </a:lnTo>
                    <a:lnTo>
                      <a:pt x="211" y="122"/>
                    </a:lnTo>
                    <a:lnTo>
                      <a:pt x="222" y="105"/>
                    </a:lnTo>
                    <a:lnTo>
                      <a:pt x="231" y="86"/>
                    </a:lnTo>
                    <a:lnTo>
                      <a:pt x="147" y="0"/>
                    </a:lnTo>
                    <a:close/>
                    <a:moveTo>
                      <a:pt x="152" y="126"/>
                    </a:moveTo>
                    <a:lnTo>
                      <a:pt x="152" y="126"/>
                    </a:lnTo>
                    <a:lnTo>
                      <a:pt x="147" y="130"/>
                    </a:lnTo>
                    <a:lnTo>
                      <a:pt x="141" y="133"/>
                    </a:lnTo>
                    <a:lnTo>
                      <a:pt x="136" y="134"/>
                    </a:lnTo>
                    <a:lnTo>
                      <a:pt x="129" y="135"/>
                    </a:lnTo>
                    <a:lnTo>
                      <a:pt x="129" y="135"/>
                    </a:lnTo>
                    <a:lnTo>
                      <a:pt x="122" y="134"/>
                    </a:lnTo>
                    <a:lnTo>
                      <a:pt x="117" y="133"/>
                    </a:lnTo>
                    <a:lnTo>
                      <a:pt x="112" y="130"/>
                    </a:lnTo>
                    <a:lnTo>
                      <a:pt x="106" y="126"/>
                    </a:lnTo>
                    <a:lnTo>
                      <a:pt x="106" y="126"/>
                    </a:lnTo>
                    <a:lnTo>
                      <a:pt x="102" y="121"/>
                    </a:lnTo>
                    <a:lnTo>
                      <a:pt x="100" y="115"/>
                    </a:lnTo>
                    <a:lnTo>
                      <a:pt x="97" y="109"/>
                    </a:lnTo>
                    <a:lnTo>
                      <a:pt x="97" y="103"/>
                    </a:lnTo>
                    <a:lnTo>
                      <a:pt x="97" y="97"/>
                    </a:lnTo>
                    <a:lnTo>
                      <a:pt x="100" y="91"/>
                    </a:lnTo>
                    <a:lnTo>
                      <a:pt x="102" y="86"/>
                    </a:lnTo>
                    <a:lnTo>
                      <a:pt x="106" y="80"/>
                    </a:lnTo>
                    <a:lnTo>
                      <a:pt x="106" y="80"/>
                    </a:lnTo>
                    <a:lnTo>
                      <a:pt x="112" y="76"/>
                    </a:lnTo>
                    <a:lnTo>
                      <a:pt x="117" y="74"/>
                    </a:lnTo>
                    <a:lnTo>
                      <a:pt x="122" y="71"/>
                    </a:lnTo>
                    <a:lnTo>
                      <a:pt x="129" y="71"/>
                    </a:lnTo>
                    <a:lnTo>
                      <a:pt x="129" y="71"/>
                    </a:lnTo>
                    <a:lnTo>
                      <a:pt x="136" y="71"/>
                    </a:lnTo>
                    <a:lnTo>
                      <a:pt x="141" y="74"/>
                    </a:lnTo>
                    <a:lnTo>
                      <a:pt x="147" y="76"/>
                    </a:lnTo>
                    <a:lnTo>
                      <a:pt x="152" y="80"/>
                    </a:lnTo>
                    <a:lnTo>
                      <a:pt x="152" y="80"/>
                    </a:lnTo>
                    <a:lnTo>
                      <a:pt x="156" y="86"/>
                    </a:lnTo>
                    <a:lnTo>
                      <a:pt x="159" y="91"/>
                    </a:lnTo>
                    <a:lnTo>
                      <a:pt x="160" y="97"/>
                    </a:lnTo>
                    <a:lnTo>
                      <a:pt x="161" y="103"/>
                    </a:lnTo>
                    <a:lnTo>
                      <a:pt x="160" y="109"/>
                    </a:lnTo>
                    <a:lnTo>
                      <a:pt x="159" y="115"/>
                    </a:lnTo>
                    <a:lnTo>
                      <a:pt x="156" y="121"/>
                    </a:lnTo>
                    <a:lnTo>
                      <a:pt x="152" y="126"/>
                    </a:lnTo>
                    <a:lnTo>
                      <a:pt x="152"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1" name="Group 210">
              <a:extLst>
                <a:ext uri="{FF2B5EF4-FFF2-40B4-BE49-F238E27FC236}">
                  <a16:creationId xmlns:a16="http://schemas.microsoft.com/office/drawing/2014/main" id="{DA739432-3031-43D5-A91B-77624610CCE3}"/>
                </a:ext>
              </a:extLst>
            </p:cNvPr>
            <p:cNvGrpSpPr>
              <a:grpSpLocks noChangeAspect="1"/>
            </p:cNvGrpSpPr>
            <p:nvPr/>
          </p:nvGrpSpPr>
          <p:grpSpPr>
            <a:xfrm>
              <a:off x="2094981" y="5770930"/>
              <a:ext cx="257932" cy="257933"/>
              <a:chOff x="11236326" y="1770698"/>
              <a:chExt cx="260350" cy="260350"/>
            </a:xfrm>
          </p:grpSpPr>
          <p:sp>
            <p:nvSpPr>
              <p:cNvPr id="238" name="Freeform 340">
                <a:extLst>
                  <a:ext uri="{FF2B5EF4-FFF2-40B4-BE49-F238E27FC236}">
                    <a16:creationId xmlns:a16="http://schemas.microsoft.com/office/drawing/2014/main" id="{EB3C58EA-EA76-4D50-A7A4-B5B29E72CCC4}"/>
                  </a:ext>
                </a:extLst>
              </p:cNvPr>
              <p:cNvSpPr>
                <a:spLocks/>
              </p:cNvSpPr>
              <p:nvPr/>
            </p:nvSpPr>
            <p:spPr bwMode="auto">
              <a:xfrm>
                <a:off x="11353801" y="1770698"/>
                <a:ext cx="109538" cy="117475"/>
              </a:xfrm>
              <a:custGeom>
                <a:avLst/>
                <a:gdLst>
                  <a:gd name="T0" fmla="*/ 68 w 137"/>
                  <a:gd name="T1" fmla="*/ 148 h 148"/>
                  <a:gd name="T2" fmla="*/ 68 w 137"/>
                  <a:gd name="T3" fmla="*/ 148 h 148"/>
                  <a:gd name="T4" fmla="*/ 81 w 137"/>
                  <a:gd name="T5" fmla="*/ 146 h 148"/>
                  <a:gd name="T6" fmla="*/ 94 w 137"/>
                  <a:gd name="T7" fmla="*/ 142 h 148"/>
                  <a:gd name="T8" fmla="*/ 106 w 137"/>
                  <a:gd name="T9" fmla="*/ 136 h 148"/>
                  <a:gd name="T10" fmla="*/ 116 w 137"/>
                  <a:gd name="T11" fmla="*/ 128 h 148"/>
                  <a:gd name="T12" fmla="*/ 124 w 137"/>
                  <a:gd name="T13" fmla="*/ 118 h 148"/>
                  <a:gd name="T14" fmla="*/ 131 w 137"/>
                  <a:gd name="T15" fmla="*/ 106 h 148"/>
                  <a:gd name="T16" fmla="*/ 135 w 137"/>
                  <a:gd name="T17" fmla="*/ 93 h 148"/>
                  <a:gd name="T18" fmla="*/ 137 w 137"/>
                  <a:gd name="T19" fmla="*/ 79 h 148"/>
                  <a:gd name="T20" fmla="*/ 137 w 137"/>
                  <a:gd name="T21" fmla="*/ 68 h 148"/>
                  <a:gd name="T22" fmla="*/ 137 w 137"/>
                  <a:gd name="T23" fmla="*/ 68 h 148"/>
                  <a:gd name="T24" fmla="*/ 135 w 137"/>
                  <a:gd name="T25" fmla="*/ 55 h 148"/>
                  <a:gd name="T26" fmla="*/ 131 w 137"/>
                  <a:gd name="T27" fmla="*/ 43 h 148"/>
                  <a:gd name="T28" fmla="*/ 124 w 137"/>
                  <a:gd name="T29" fmla="*/ 31 h 148"/>
                  <a:gd name="T30" fmla="*/ 116 w 137"/>
                  <a:gd name="T31" fmla="*/ 20 h 148"/>
                  <a:gd name="T32" fmla="*/ 106 w 137"/>
                  <a:gd name="T33" fmla="*/ 12 h 148"/>
                  <a:gd name="T34" fmla="*/ 94 w 137"/>
                  <a:gd name="T35" fmla="*/ 5 h 148"/>
                  <a:gd name="T36" fmla="*/ 81 w 137"/>
                  <a:gd name="T37" fmla="*/ 3 h 148"/>
                  <a:gd name="T38" fmla="*/ 68 w 137"/>
                  <a:gd name="T39" fmla="*/ 0 h 148"/>
                  <a:gd name="T40" fmla="*/ 68 w 137"/>
                  <a:gd name="T41" fmla="*/ 0 h 148"/>
                  <a:gd name="T42" fmla="*/ 53 w 137"/>
                  <a:gd name="T43" fmla="*/ 3 h 148"/>
                  <a:gd name="T44" fmla="*/ 41 w 137"/>
                  <a:gd name="T45" fmla="*/ 5 h 148"/>
                  <a:gd name="T46" fmla="*/ 29 w 137"/>
                  <a:gd name="T47" fmla="*/ 12 h 148"/>
                  <a:gd name="T48" fmla="*/ 20 w 137"/>
                  <a:gd name="T49" fmla="*/ 20 h 148"/>
                  <a:gd name="T50" fmla="*/ 12 w 137"/>
                  <a:gd name="T51" fmla="*/ 31 h 148"/>
                  <a:gd name="T52" fmla="*/ 5 w 137"/>
                  <a:gd name="T53" fmla="*/ 43 h 148"/>
                  <a:gd name="T54" fmla="*/ 1 w 137"/>
                  <a:gd name="T55" fmla="*/ 55 h 148"/>
                  <a:gd name="T56" fmla="*/ 0 w 137"/>
                  <a:gd name="T57" fmla="*/ 68 h 148"/>
                  <a:gd name="T58" fmla="*/ 0 w 137"/>
                  <a:gd name="T59" fmla="*/ 79 h 148"/>
                  <a:gd name="T60" fmla="*/ 0 w 137"/>
                  <a:gd name="T61" fmla="*/ 79 h 148"/>
                  <a:gd name="T62" fmla="*/ 1 w 137"/>
                  <a:gd name="T63" fmla="*/ 93 h 148"/>
                  <a:gd name="T64" fmla="*/ 5 w 137"/>
                  <a:gd name="T65" fmla="*/ 106 h 148"/>
                  <a:gd name="T66" fmla="*/ 12 w 137"/>
                  <a:gd name="T67" fmla="*/ 118 h 148"/>
                  <a:gd name="T68" fmla="*/ 20 w 137"/>
                  <a:gd name="T69" fmla="*/ 128 h 148"/>
                  <a:gd name="T70" fmla="*/ 29 w 137"/>
                  <a:gd name="T71" fmla="*/ 136 h 148"/>
                  <a:gd name="T72" fmla="*/ 41 w 137"/>
                  <a:gd name="T73" fmla="*/ 142 h 148"/>
                  <a:gd name="T74" fmla="*/ 53 w 137"/>
                  <a:gd name="T75" fmla="*/ 146 h 148"/>
                  <a:gd name="T76" fmla="*/ 68 w 137"/>
                  <a:gd name="T77" fmla="*/ 148 h 148"/>
                  <a:gd name="T78" fmla="*/ 68 w 137"/>
                  <a:gd name="T7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48">
                    <a:moveTo>
                      <a:pt x="68" y="148"/>
                    </a:moveTo>
                    <a:lnTo>
                      <a:pt x="68" y="148"/>
                    </a:lnTo>
                    <a:lnTo>
                      <a:pt x="81" y="146"/>
                    </a:lnTo>
                    <a:lnTo>
                      <a:pt x="94" y="142"/>
                    </a:lnTo>
                    <a:lnTo>
                      <a:pt x="106" y="136"/>
                    </a:lnTo>
                    <a:lnTo>
                      <a:pt x="116" y="128"/>
                    </a:lnTo>
                    <a:lnTo>
                      <a:pt x="124" y="118"/>
                    </a:lnTo>
                    <a:lnTo>
                      <a:pt x="131" y="106"/>
                    </a:lnTo>
                    <a:lnTo>
                      <a:pt x="135" y="93"/>
                    </a:lnTo>
                    <a:lnTo>
                      <a:pt x="137" y="79"/>
                    </a:lnTo>
                    <a:lnTo>
                      <a:pt x="137" y="68"/>
                    </a:lnTo>
                    <a:lnTo>
                      <a:pt x="137" y="68"/>
                    </a:lnTo>
                    <a:lnTo>
                      <a:pt x="135" y="55"/>
                    </a:lnTo>
                    <a:lnTo>
                      <a:pt x="131" y="43"/>
                    </a:lnTo>
                    <a:lnTo>
                      <a:pt x="124" y="31"/>
                    </a:lnTo>
                    <a:lnTo>
                      <a:pt x="116" y="20"/>
                    </a:lnTo>
                    <a:lnTo>
                      <a:pt x="106" y="12"/>
                    </a:lnTo>
                    <a:lnTo>
                      <a:pt x="94" y="5"/>
                    </a:lnTo>
                    <a:lnTo>
                      <a:pt x="81" y="3"/>
                    </a:lnTo>
                    <a:lnTo>
                      <a:pt x="68" y="0"/>
                    </a:lnTo>
                    <a:lnTo>
                      <a:pt x="68" y="0"/>
                    </a:lnTo>
                    <a:lnTo>
                      <a:pt x="53" y="3"/>
                    </a:lnTo>
                    <a:lnTo>
                      <a:pt x="41" y="5"/>
                    </a:lnTo>
                    <a:lnTo>
                      <a:pt x="29" y="12"/>
                    </a:lnTo>
                    <a:lnTo>
                      <a:pt x="20" y="20"/>
                    </a:lnTo>
                    <a:lnTo>
                      <a:pt x="12" y="31"/>
                    </a:lnTo>
                    <a:lnTo>
                      <a:pt x="5" y="43"/>
                    </a:lnTo>
                    <a:lnTo>
                      <a:pt x="1" y="55"/>
                    </a:lnTo>
                    <a:lnTo>
                      <a:pt x="0" y="68"/>
                    </a:lnTo>
                    <a:lnTo>
                      <a:pt x="0" y="79"/>
                    </a:lnTo>
                    <a:lnTo>
                      <a:pt x="0" y="79"/>
                    </a:lnTo>
                    <a:lnTo>
                      <a:pt x="1" y="93"/>
                    </a:lnTo>
                    <a:lnTo>
                      <a:pt x="5" y="106"/>
                    </a:lnTo>
                    <a:lnTo>
                      <a:pt x="12" y="118"/>
                    </a:lnTo>
                    <a:lnTo>
                      <a:pt x="20" y="128"/>
                    </a:lnTo>
                    <a:lnTo>
                      <a:pt x="29" y="136"/>
                    </a:lnTo>
                    <a:lnTo>
                      <a:pt x="41" y="142"/>
                    </a:lnTo>
                    <a:lnTo>
                      <a:pt x="53" y="146"/>
                    </a:lnTo>
                    <a:lnTo>
                      <a:pt x="68" y="148"/>
                    </a:lnTo>
                    <a:lnTo>
                      <a:pt x="6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9" name="Freeform 341">
                <a:extLst>
                  <a:ext uri="{FF2B5EF4-FFF2-40B4-BE49-F238E27FC236}">
                    <a16:creationId xmlns:a16="http://schemas.microsoft.com/office/drawing/2014/main" id="{200B9527-33EC-45BA-BF22-F2D0F54F6D17}"/>
                  </a:ext>
                </a:extLst>
              </p:cNvPr>
              <p:cNvSpPr>
                <a:spLocks/>
              </p:cNvSpPr>
              <p:nvPr/>
            </p:nvSpPr>
            <p:spPr bwMode="auto">
              <a:xfrm>
                <a:off x="11253788" y="1856423"/>
                <a:ext cx="109538" cy="115888"/>
              </a:xfrm>
              <a:custGeom>
                <a:avLst/>
                <a:gdLst>
                  <a:gd name="T0" fmla="*/ 69 w 137"/>
                  <a:gd name="T1" fmla="*/ 0 h 147"/>
                  <a:gd name="T2" fmla="*/ 69 w 137"/>
                  <a:gd name="T3" fmla="*/ 0 h 147"/>
                  <a:gd name="T4" fmla="*/ 55 w 137"/>
                  <a:gd name="T5" fmla="*/ 1 h 147"/>
                  <a:gd name="T6" fmla="*/ 42 w 137"/>
                  <a:gd name="T7" fmla="*/ 5 h 147"/>
                  <a:gd name="T8" fmla="*/ 30 w 137"/>
                  <a:gd name="T9" fmla="*/ 11 h 147"/>
                  <a:gd name="T10" fmla="*/ 20 w 137"/>
                  <a:gd name="T11" fmla="*/ 20 h 147"/>
                  <a:gd name="T12" fmla="*/ 12 w 137"/>
                  <a:gd name="T13" fmla="*/ 30 h 147"/>
                  <a:gd name="T14" fmla="*/ 6 w 137"/>
                  <a:gd name="T15" fmla="*/ 42 h 147"/>
                  <a:gd name="T16" fmla="*/ 2 w 137"/>
                  <a:gd name="T17" fmla="*/ 54 h 147"/>
                  <a:gd name="T18" fmla="*/ 0 w 137"/>
                  <a:gd name="T19" fmla="*/ 69 h 147"/>
                  <a:gd name="T20" fmla="*/ 0 w 137"/>
                  <a:gd name="T21" fmla="*/ 78 h 147"/>
                  <a:gd name="T22" fmla="*/ 0 w 137"/>
                  <a:gd name="T23" fmla="*/ 78 h 147"/>
                  <a:gd name="T24" fmla="*/ 2 w 137"/>
                  <a:gd name="T25" fmla="*/ 93 h 147"/>
                  <a:gd name="T26" fmla="*/ 6 w 137"/>
                  <a:gd name="T27" fmla="*/ 105 h 147"/>
                  <a:gd name="T28" fmla="*/ 12 w 137"/>
                  <a:gd name="T29" fmla="*/ 117 h 147"/>
                  <a:gd name="T30" fmla="*/ 20 w 137"/>
                  <a:gd name="T31" fmla="*/ 126 h 147"/>
                  <a:gd name="T32" fmla="*/ 30 w 137"/>
                  <a:gd name="T33" fmla="*/ 136 h 147"/>
                  <a:gd name="T34" fmla="*/ 42 w 137"/>
                  <a:gd name="T35" fmla="*/ 141 h 147"/>
                  <a:gd name="T36" fmla="*/ 55 w 137"/>
                  <a:gd name="T37" fmla="*/ 145 h 147"/>
                  <a:gd name="T38" fmla="*/ 69 w 137"/>
                  <a:gd name="T39" fmla="*/ 147 h 147"/>
                  <a:gd name="T40" fmla="*/ 69 w 137"/>
                  <a:gd name="T41" fmla="*/ 147 h 147"/>
                  <a:gd name="T42" fmla="*/ 82 w 137"/>
                  <a:gd name="T43" fmla="*/ 145 h 147"/>
                  <a:gd name="T44" fmla="*/ 96 w 137"/>
                  <a:gd name="T45" fmla="*/ 141 h 147"/>
                  <a:gd name="T46" fmla="*/ 106 w 137"/>
                  <a:gd name="T47" fmla="*/ 136 h 147"/>
                  <a:gd name="T48" fmla="*/ 117 w 137"/>
                  <a:gd name="T49" fmla="*/ 126 h 147"/>
                  <a:gd name="T50" fmla="*/ 125 w 137"/>
                  <a:gd name="T51" fmla="*/ 117 h 147"/>
                  <a:gd name="T52" fmla="*/ 132 w 137"/>
                  <a:gd name="T53" fmla="*/ 105 h 147"/>
                  <a:gd name="T54" fmla="*/ 136 w 137"/>
                  <a:gd name="T55" fmla="*/ 93 h 147"/>
                  <a:gd name="T56" fmla="*/ 137 w 137"/>
                  <a:gd name="T57" fmla="*/ 78 h 147"/>
                  <a:gd name="T58" fmla="*/ 137 w 137"/>
                  <a:gd name="T59" fmla="*/ 69 h 147"/>
                  <a:gd name="T60" fmla="*/ 137 w 137"/>
                  <a:gd name="T61" fmla="*/ 69 h 147"/>
                  <a:gd name="T62" fmla="*/ 136 w 137"/>
                  <a:gd name="T63" fmla="*/ 54 h 147"/>
                  <a:gd name="T64" fmla="*/ 132 w 137"/>
                  <a:gd name="T65" fmla="*/ 42 h 147"/>
                  <a:gd name="T66" fmla="*/ 125 w 137"/>
                  <a:gd name="T67" fmla="*/ 30 h 147"/>
                  <a:gd name="T68" fmla="*/ 117 w 137"/>
                  <a:gd name="T69" fmla="*/ 20 h 147"/>
                  <a:gd name="T70" fmla="*/ 106 w 137"/>
                  <a:gd name="T71" fmla="*/ 11 h 147"/>
                  <a:gd name="T72" fmla="*/ 96 w 137"/>
                  <a:gd name="T73" fmla="*/ 5 h 147"/>
                  <a:gd name="T74" fmla="*/ 82 w 137"/>
                  <a:gd name="T75" fmla="*/ 1 h 147"/>
                  <a:gd name="T76" fmla="*/ 69 w 137"/>
                  <a:gd name="T77" fmla="*/ 0 h 147"/>
                  <a:gd name="T78" fmla="*/ 69 w 137"/>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47">
                    <a:moveTo>
                      <a:pt x="69" y="0"/>
                    </a:moveTo>
                    <a:lnTo>
                      <a:pt x="69" y="0"/>
                    </a:lnTo>
                    <a:lnTo>
                      <a:pt x="55" y="1"/>
                    </a:lnTo>
                    <a:lnTo>
                      <a:pt x="42" y="5"/>
                    </a:lnTo>
                    <a:lnTo>
                      <a:pt x="30" y="11"/>
                    </a:lnTo>
                    <a:lnTo>
                      <a:pt x="20" y="20"/>
                    </a:lnTo>
                    <a:lnTo>
                      <a:pt x="12" y="30"/>
                    </a:lnTo>
                    <a:lnTo>
                      <a:pt x="6" y="42"/>
                    </a:lnTo>
                    <a:lnTo>
                      <a:pt x="2" y="54"/>
                    </a:lnTo>
                    <a:lnTo>
                      <a:pt x="0" y="69"/>
                    </a:lnTo>
                    <a:lnTo>
                      <a:pt x="0" y="78"/>
                    </a:lnTo>
                    <a:lnTo>
                      <a:pt x="0" y="78"/>
                    </a:lnTo>
                    <a:lnTo>
                      <a:pt x="2" y="93"/>
                    </a:lnTo>
                    <a:lnTo>
                      <a:pt x="6" y="105"/>
                    </a:lnTo>
                    <a:lnTo>
                      <a:pt x="12" y="117"/>
                    </a:lnTo>
                    <a:lnTo>
                      <a:pt x="20" y="126"/>
                    </a:lnTo>
                    <a:lnTo>
                      <a:pt x="30" y="136"/>
                    </a:lnTo>
                    <a:lnTo>
                      <a:pt x="42" y="141"/>
                    </a:lnTo>
                    <a:lnTo>
                      <a:pt x="55" y="145"/>
                    </a:lnTo>
                    <a:lnTo>
                      <a:pt x="69" y="147"/>
                    </a:lnTo>
                    <a:lnTo>
                      <a:pt x="69" y="147"/>
                    </a:lnTo>
                    <a:lnTo>
                      <a:pt x="82" y="145"/>
                    </a:lnTo>
                    <a:lnTo>
                      <a:pt x="96" y="141"/>
                    </a:lnTo>
                    <a:lnTo>
                      <a:pt x="106" y="136"/>
                    </a:lnTo>
                    <a:lnTo>
                      <a:pt x="117" y="126"/>
                    </a:lnTo>
                    <a:lnTo>
                      <a:pt x="125" y="117"/>
                    </a:lnTo>
                    <a:lnTo>
                      <a:pt x="132" y="105"/>
                    </a:lnTo>
                    <a:lnTo>
                      <a:pt x="136" y="93"/>
                    </a:lnTo>
                    <a:lnTo>
                      <a:pt x="137" y="78"/>
                    </a:lnTo>
                    <a:lnTo>
                      <a:pt x="137" y="69"/>
                    </a:lnTo>
                    <a:lnTo>
                      <a:pt x="137" y="69"/>
                    </a:lnTo>
                    <a:lnTo>
                      <a:pt x="136" y="54"/>
                    </a:lnTo>
                    <a:lnTo>
                      <a:pt x="132" y="42"/>
                    </a:lnTo>
                    <a:lnTo>
                      <a:pt x="125" y="30"/>
                    </a:lnTo>
                    <a:lnTo>
                      <a:pt x="117" y="20"/>
                    </a:lnTo>
                    <a:lnTo>
                      <a:pt x="106" y="11"/>
                    </a:lnTo>
                    <a:lnTo>
                      <a:pt x="96" y="5"/>
                    </a:lnTo>
                    <a:lnTo>
                      <a:pt x="82" y="1"/>
                    </a:lnTo>
                    <a:lnTo>
                      <a:pt x="69" y="0"/>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0" name="Freeform 342">
                <a:extLst>
                  <a:ext uri="{FF2B5EF4-FFF2-40B4-BE49-F238E27FC236}">
                    <a16:creationId xmlns:a16="http://schemas.microsoft.com/office/drawing/2014/main" id="{F50EB8E9-6CBE-47BD-942C-5BBD2ADC4426}"/>
                  </a:ext>
                </a:extLst>
              </p:cNvPr>
              <p:cNvSpPr>
                <a:spLocks/>
              </p:cNvSpPr>
              <p:nvPr/>
            </p:nvSpPr>
            <p:spPr bwMode="auto">
              <a:xfrm>
                <a:off x="11353801" y="1884998"/>
                <a:ext cx="142875" cy="146050"/>
              </a:xfrm>
              <a:custGeom>
                <a:avLst/>
                <a:gdLst>
                  <a:gd name="T0" fmla="*/ 161 w 178"/>
                  <a:gd name="T1" fmla="*/ 29 h 184"/>
                  <a:gd name="T2" fmla="*/ 115 w 178"/>
                  <a:gd name="T3" fmla="*/ 0 h 184"/>
                  <a:gd name="T4" fmla="*/ 115 w 178"/>
                  <a:gd name="T5" fmla="*/ 0 h 184"/>
                  <a:gd name="T6" fmla="*/ 104 w 178"/>
                  <a:gd name="T7" fmla="*/ 7 h 184"/>
                  <a:gd name="T8" fmla="*/ 94 w 178"/>
                  <a:gd name="T9" fmla="*/ 12 h 184"/>
                  <a:gd name="T10" fmla="*/ 80 w 178"/>
                  <a:gd name="T11" fmla="*/ 15 h 184"/>
                  <a:gd name="T12" fmla="*/ 68 w 178"/>
                  <a:gd name="T13" fmla="*/ 16 h 184"/>
                  <a:gd name="T14" fmla="*/ 68 w 178"/>
                  <a:gd name="T15" fmla="*/ 16 h 184"/>
                  <a:gd name="T16" fmla="*/ 55 w 178"/>
                  <a:gd name="T17" fmla="*/ 15 h 184"/>
                  <a:gd name="T18" fmla="*/ 43 w 178"/>
                  <a:gd name="T19" fmla="*/ 12 h 184"/>
                  <a:gd name="T20" fmla="*/ 30 w 178"/>
                  <a:gd name="T21" fmla="*/ 7 h 184"/>
                  <a:gd name="T22" fmla="*/ 20 w 178"/>
                  <a:gd name="T23" fmla="*/ 0 h 184"/>
                  <a:gd name="T24" fmla="*/ 14 w 178"/>
                  <a:gd name="T25" fmla="*/ 3 h 184"/>
                  <a:gd name="T26" fmla="*/ 14 w 178"/>
                  <a:gd name="T27" fmla="*/ 3 h 184"/>
                  <a:gd name="T28" fmla="*/ 18 w 178"/>
                  <a:gd name="T29" fmla="*/ 18 h 184"/>
                  <a:gd name="T30" fmla="*/ 20 w 178"/>
                  <a:gd name="T31" fmla="*/ 33 h 184"/>
                  <a:gd name="T32" fmla="*/ 20 w 178"/>
                  <a:gd name="T33" fmla="*/ 42 h 184"/>
                  <a:gd name="T34" fmla="*/ 20 w 178"/>
                  <a:gd name="T35" fmla="*/ 42 h 184"/>
                  <a:gd name="T36" fmla="*/ 18 w 178"/>
                  <a:gd name="T37" fmla="*/ 57 h 184"/>
                  <a:gd name="T38" fmla="*/ 16 w 178"/>
                  <a:gd name="T39" fmla="*/ 72 h 184"/>
                  <a:gd name="T40" fmla="*/ 9 w 178"/>
                  <a:gd name="T41" fmla="*/ 84 h 184"/>
                  <a:gd name="T42" fmla="*/ 0 w 178"/>
                  <a:gd name="T43" fmla="*/ 96 h 184"/>
                  <a:gd name="T44" fmla="*/ 24 w 178"/>
                  <a:gd name="T45" fmla="*/ 116 h 184"/>
                  <a:gd name="T46" fmla="*/ 24 w 178"/>
                  <a:gd name="T47" fmla="*/ 116 h 184"/>
                  <a:gd name="T48" fmla="*/ 32 w 178"/>
                  <a:gd name="T49" fmla="*/ 123 h 184"/>
                  <a:gd name="T50" fmla="*/ 37 w 178"/>
                  <a:gd name="T51" fmla="*/ 132 h 184"/>
                  <a:gd name="T52" fmla="*/ 40 w 178"/>
                  <a:gd name="T53" fmla="*/ 141 h 184"/>
                  <a:gd name="T54" fmla="*/ 41 w 178"/>
                  <a:gd name="T55" fmla="*/ 152 h 184"/>
                  <a:gd name="T56" fmla="*/ 41 w 178"/>
                  <a:gd name="T57" fmla="*/ 179 h 184"/>
                  <a:gd name="T58" fmla="*/ 41 w 178"/>
                  <a:gd name="T59" fmla="*/ 179 h 184"/>
                  <a:gd name="T60" fmla="*/ 40 w 178"/>
                  <a:gd name="T61" fmla="*/ 184 h 184"/>
                  <a:gd name="T62" fmla="*/ 173 w 178"/>
                  <a:gd name="T63" fmla="*/ 184 h 184"/>
                  <a:gd name="T64" fmla="*/ 173 w 178"/>
                  <a:gd name="T65" fmla="*/ 184 h 184"/>
                  <a:gd name="T66" fmla="*/ 174 w 178"/>
                  <a:gd name="T67" fmla="*/ 184 h 184"/>
                  <a:gd name="T68" fmla="*/ 177 w 178"/>
                  <a:gd name="T69" fmla="*/ 183 h 184"/>
                  <a:gd name="T70" fmla="*/ 178 w 178"/>
                  <a:gd name="T71" fmla="*/ 182 h 184"/>
                  <a:gd name="T72" fmla="*/ 178 w 178"/>
                  <a:gd name="T73" fmla="*/ 179 h 184"/>
                  <a:gd name="T74" fmla="*/ 178 w 178"/>
                  <a:gd name="T75" fmla="*/ 59 h 184"/>
                  <a:gd name="T76" fmla="*/ 178 w 178"/>
                  <a:gd name="T77" fmla="*/ 59 h 184"/>
                  <a:gd name="T78" fmla="*/ 177 w 178"/>
                  <a:gd name="T79" fmla="*/ 50 h 184"/>
                  <a:gd name="T80" fmla="*/ 173 w 178"/>
                  <a:gd name="T81" fmla="*/ 42 h 184"/>
                  <a:gd name="T82" fmla="*/ 167 w 178"/>
                  <a:gd name="T83" fmla="*/ 35 h 184"/>
                  <a:gd name="T84" fmla="*/ 161 w 178"/>
                  <a:gd name="T85" fmla="*/ 29 h 184"/>
                  <a:gd name="T86" fmla="*/ 161 w 178"/>
                  <a:gd name="T87" fmla="*/ 2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8" h="184">
                    <a:moveTo>
                      <a:pt x="161" y="29"/>
                    </a:moveTo>
                    <a:lnTo>
                      <a:pt x="115" y="0"/>
                    </a:lnTo>
                    <a:lnTo>
                      <a:pt x="115" y="0"/>
                    </a:lnTo>
                    <a:lnTo>
                      <a:pt x="104" y="7"/>
                    </a:lnTo>
                    <a:lnTo>
                      <a:pt x="94" y="12"/>
                    </a:lnTo>
                    <a:lnTo>
                      <a:pt x="80" y="15"/>
                    </a:lnTo>
                    <a:lnTo>
                      <a:pt x="68" y="16"/>
                    </a:lnTo>
                    <a:lnTo>
                      <a:pt x="68" y="16"/>
                    </a:lnTo>
                    <a:lnTo>
                      <a:pt x="55" y="15"/>
                    </a:lnTo>
                    <a:lnTo>
                      <a:pt x="43" y="12"/>
                    </a:lnTo>
                    <a:lnTo>
                      <a:pt x="30" y="7"/>
                    </a:lnTo>
                    <a:lnTo>
                      <a:pt x="20" y="0"/>
                    </a:lnTo>
                    <a:lnTo>
                      <a:pt x="14" y="3"/>
                    </a:lnTo>
                    <a:lnTo>
                      <a:pt x="14" y="3"/>
                    </a:lnTo>
                    <a:lnTo>
                      <a:pt x="18" y="18"/>
                    </a:lnTo>
                    <a:lnTo>
                      <a:pt x="20" y="33"/>
                    </a:lnTo>
                    <a:lnTo>
                      <a:pt x="20" y="42"/>
                    </a:lnTo>
                    <a:lnTo>
                      <a:pt x="20" y="42"/>
                    </a:lnTo>
                    <a:lnTo>
                      <a:pt x="18" y="57"/>
                    </a:lnTo>
                    <a:lnTo>
                      <a:pt x="16" y="72"/>
                    </a:lnTo>
                    <a:lnTo>
                      <a:pt x="9" y="84"/>
                    </a:lnTo>
                    <a:lnTo>
                      <a:pt x="0" y="96"/>
                    </a:lnTo>
                    <a:lnTo>
                      <a:pt x="24" y="116"/>
                    </a:lnTo>
                    <a:lnTo>
                      <a:pt x="24" y="116"/>
                    </a:lnTo>
                    <a:lnTo>
                      <a:pt x="32" y="123"/>
                    </a:lnTo>
                    <a:lnTo>
                      <a:pt x="37" y="132"/>
                    </a:lnTo>
                    <a:lnTo>
                      <a:pt x="40" y="141"/>
                    </a:lnTo>
                    <a:lnTo>
                      <a:pt x="41" y="152"/>
                    </a:lnTo>
                    <a:lnTo>
                      <a:pt x="41" y="179"/>
                    </a:lnTo>
                    <a:lnTo>
                      <a:pt x="41" y="179"/>
                    </a:lnTo>
                    <a:lnTo>
                      <a:pt x="40" y="184"/>
                    </a:lnTo>
                    <a:lnTo>
                      <a:pt x="173" y="184"/>
                    </a:lnTo>
                    <a:lnTo>
                      <a:pt x="173" y="184"/>
                    </a:lnTo>
                    <a:lnTo>
                      <a:pt x="174" y="184"/>
                    </a:lnTo>
                    <a:lnTo>
                      <a:pt x="177" y="183"/>
                    </a:lnTo>
                    <a:lnTo>
                      <a:pt x="178" y="182"/>
                    </a:lnTo>
                    <a:lnTo>
                      <a:pt x="178" y="179"/>
                    </a:lnTo>
                    <a:lnTo>
                      <a:pt x="178" y="59"/>
                    </a:lnTo>
                    <a:lnTo>
                      <a:pt x="178" y="59"/>
                    </a:lnTo>
                    <a:lnTo>
                      <a:pt x="177" y="50"/>
                    </a:lnTo>
                    <a:lnTo>
                      <a:pt x="173" y="42"/>
                    </a:lnTo>
                    <a:lnTo>
                      <a:pt x="167" y="35"/>
                    </a:lnTo>
                    <a:lnTo>
                      <a:pt x="161" y="29"/>
                    </a:lnTo>
                    <a:lnTo>
                      <a:pt x="16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41" name="Freeform 343">
                <a:extLst>
                  <a:ext uri="{FF2B5EF4-FFF2-40B4-BE49-F238E27FC236}">
                    <a16:creationId xmlns:a16="http://schemas.microsoft.com/office/drawing/2014/main" id="{96629730-28E6-472C-A607-46E63CA4E1EF}"/>
                  </a:ext>
                </a:extLst>
              </p:cNvPr>
              <p:cNvSpPr>
                <a:spLocks/>
              </p:cNvSpPr>
              <p:nvPr/>
            </p:nvSpPr>
            <p:spPr bwMode="auto">
              <a:xfrm>
                <a:off x="11236326" y="1965960"/>
                <a:ext cx="142875" cy="65088"/>
              </a:xfrm>
              <a:custGeom>
                <a:avLst/>
                <a:gdLst>
                  <a:gd name="T0" fmla="*/ 178 w 178"/>
                  <a:gd name="T1" fmla="*/ 76 h 81"/>
                  <a:gd name="T2" fmla="*/ 178 w 178"/>
                  <a:gd name="T3" fmla="*/ 49 h 81"/>
                  <a:gd name="T4" fmla="*/ 178 w 178"/>
                  <a:gd name="T5" fmla="*/ 49 h 81"/>
                  <a:gd name="T6" fmla="*/ 178 w 178"/>
                  <a:gd name="T7" fmla="*/ 41 h 81"/>
                  <a:gd name="T8" fmla="*/ 176 w 178"/>
                  <a:gd name="T9" fmla="*/ 33 h 81"/>
                  <a:gd name="T10" fmla="*/ 172 w 178"/>
                  <a:gd name="T11" fmla="*/ 26 h 81"/>
                  <a:gd name="T12" fmla="*/ 165 w 178"/>
                  <a:gd name="T13" fmla="*/ 21 h 81"/>
                  <a:gd name="T14" fmla="*/ 141 w 178"/>
                  <a:gd name="T15" fmla="*/ 0 h 81"/>
                  <a:gd name="T16" fmla="*/ 141 w 178"/>
                  <a:gd name="T17" fmla="*/ 0 h 81"/>
                  <a:gd name="T18" fmla="*/ 129 w 178"/>
                  <a:gd name="T19" fmla="*/ 8 h 81"/>
                  <a:gd name="T20" fmla="*/ 117 w 178"/>
                  <a:gd name="T21" fmla="*/ 13 h 81"/>
                  <a:gd name="T22" fmla="*/ 103 w 178"/>
                  <a:gd name="T23" fmla="*/ 17 h 81"/>
                  <a:gd name="T24" fmla="*/ 90 w 178"/>
                  <a:gd name="T25" fmla="*/ 18 h 81"/>
                  <a:gd name="T26" fmla="*/ 90 w 178"/>
                  <a:gd name="T27" fmla="*/ 18 h 81"/>
                  <a:gd name="T28" fmla="*/ 75 w 178"/>
                  <a:gd name="T29" fmla="*/ 17 h 81"/>
                  <a:gd name="T30" fmla="*/ 61 w 178"/>
                  <a:gd name="T31" fmla="*/ 13 h 81"/>
                  <a:gd name="T32" fmla="*/ 49 w 178"/>
                  <a:gd name="T33" fmla="*/ 8 h 81"/>
                  <a:gd name="T34" fmla="*/ 39 w 178"/>
                  <a:gd name="T35" fmla="*/ 0 h 81"/>
                  <a:gd name="T36" fmla="*/ 13 w 178"/>
                  <a:gd name="T37" fmla="*/ 21 h 81"/>
                  <a:gd name="T38" fmla="*/ 13 w 178"/>
                  <a:gd name="T39" fmla="*/ 21 h 81"/>
                  <a:gd name="T40" fmla="*/ 8 w 178"/>
                  <a:gd name="T41" fmla="*/ 26 h 81"/>
                  <a:gd name="T42" fmla="*/ 4 w 178"/>
                  <a:gd name="T43" fmla="*/ 33 h 81"/>
                  <a:gd name="T44" fmla="*/ 1 w 178"/>
                  <a:gd name="T45" fmla="*/ 41 h 81"/>
                  <a:gd name="T46" fmla="*/ 0 w 178"/>
                  <a:gd name="T47" fmla="*/ 49 h 81"/>
                  <a:gd name="T48" fmla="*/ 0 w 178"/>
                  <a:gd name="T49" fmla="*/ 76 h 81"/>
                  <a:gd name="T50" fmla="*/ 0 w 178"/>
                  <a:gd name="T51" fmla="*/ 76 h 81"/>
                  <a:gd name="T52" fmla="*/ 1 w 178"/>
                  <a:gd name="T53" fmla="*/ 79 h 81"/>
                  <a:gd name="T54" fmla="*/ 1 w 178"/>
                  <a:gd name="T55" fmla="*/ 80 h 81"/>
                  <a:gd name="T56" fmla="*/ 4 w 178"/>
                  <a:gd name="T57" fmla="*/ 81 h 81"/>
                  <a:gd name="T58" fmla="*/ 5 w 178"/>
                  <a:gd name="T59" fmla="*/ 81 h 81"/>
                  <a:gd name="T60" fmla="*/ 173 w 178"/>
                  <a:gd name="T61" fmla="*/ 81 h 81"/>
                  <a:gd name="T62" fmla="*/ 173 w 178"/>
                  <a:gd name="T63" fmla="*/ 81 h 81"/>
                  <a:gd name="T64" fmla="*/ 176 w 178"/>
                  <a:gd name="T65" fmla="*/ 81 h 81"/>
                  <a:gd name="T66" fmla="*/ 177 w 178"/>
                  <a:gd name="T67" fmla="*/ 80 h 81"/>
                  <a:gd name="T68" fmla="*/ 178 w 178"/>
                  <a:gd name="T69" fmla="*/ 79 h 81"/>
                  <a:gd name="T70" fmla="*/ 178 w 178"/>
                  <a:gd name="T71" fmla="*/ 76 h 81"/>
                  <a:gd name="T72" fmla="*/ 178 w 178"/>
                  <a:gd name="T73"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 h="81">
                    <a:moveTo>
                      <a:pt x="178" y="76"/>
                    </a:moveTo>
                    <a:lnTo>
                      <a:pt x="178" y="49"/>
                    </a:lnTo>
                    <a:lnTo>
                      <a:pt x="178" y="49"/>
                    </a:lnTo>
                    <a:lnTo>
                      <a:pt x="178" y="41"/>
                    </a:lnTo>
                    <a:lnTo>
                      <a:pt x="176" y="33"/>
                    </a:lnTo>
                    <a:lnTo>
                      <a:pt x="172" y="26"/>
                    </a:lnTo>
                    <a:lnTo>
                      <a:pt x="165" y="21"/>
                    </a:lnTo>
                    <a:lnTo>
                      <a:pt x="141" y="0"/>
                    </a:lnTo>
                    <a:lnTo>
                      <a:pt x="141" y="0"/>
                    </a:lnTo>
                    <a:lnTo>
                      <a:pt x="129" y="8"/>
                    </a:lnTo>
                    <a:lnTo>
                      <a:pt x="117" y="13"/>
                    </a:lnTo>
                    <a:lnTo>
                      <a:pt x="103" y="17"/>
                    </a:lnTo>
                    <a:lnTo>
                      <a:pt x="90" y="18"/>
                    </a:lnTo>
                    <a:lnTo>
                      <a:pt x="90" y="18"/>
                    </a:lnTo>
                    <a:lnTo>
                      <a:pt x="75" y="17"/>
                    </a:lnTo>
                    <a:lnTo>
                      <a:pt x="61" y="13"/>
                    </a:lnTo>
                    <a:lnTo>
                      <a:pt x="49" y="8"/>
                    </a:lnTo>
                    <a:lnTo>
                      <a:pt x="39" y="0"/>
                    </a:lnTo>
                    <a:lnTo>
                      <a:pt x="13" y="21"/>
                    </a:lnTo>
                    <a:lnTo>
                      <a:pt x="13" y="21"/>
                    </a:lnTo>
                    <a:lnTo>
                      <a:pt x="8" y="26"/>
                    </a:lnTo>
                    <a:lnTo>
                      <a:pt x="4" y="33"/>
                    </a:lnTo>
                    <a:lnTo>
                      <a:pt x="1" y="41"/>
                    </a:lnTo>
                    <a:lnTo>
                      <a:pt x="0" y="49"/>
                    </a:lnTo>
                    <a:lnTo>
                      <a:pt x="0" y="76"/>
                    </a:lnTo>
                    <a:lnTo>
                      <a:pt x="0" y="76"/>
                    </a:lnTo>
                    <a:lnTo>
                      <a:pt x="1" y="79"/>
                    </a:lnTo>
                    <a:lnTo>
                      <a:pt x="1" y="80"/>
                    </a:lnTo>
                    <a:lnTo>
                      <a:pt x="4" y="81"/>
                    </a:lnTo>
                    <a:lnTo>
                      <a:pt x="5" y="81"/>
                    </a:lnTo>
                    <a:lnTo>
                      <a:pt x="173" y="81"/>
                    </a:lnTo>
                    <a:lnTo>
                      <a:pt x="173" y="81"/>
                    </a:lnTo>
                    <a:lnTo>
                      <a:pt x="176" y="81"/>
                    </a:lnTo>
                    <a:lnTo>
                      <a:pt x="177" y="80"/>
                    </a:lnTo>
                    <a:lnTo>
                      <a:pt x="178" y="79"/>
                    </a:lnTo>
                    <a:lnTo>
                      <a:pt x="178" y="76"/>
                    </a:lnTo>
                    <a:lnTo>
                      <a:pt x="178"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2" name="Group 211">
              <a:extLst>
                <a:ext uri="{FF2B5EF4-FFF2-40B4-BE49-F238E27FC236}">
                  <a16:creationId xmlns:a16="http://schemas.microsoft.com/office/drawing/2014/main" id="{EA3A4AE0-0E0C-4BB3-BC22-24284AD546ED}"/>
                </a:ext>
              </a:extLst>
            </p:cNvPr>
            <p:cNvGrpSpPr/>
            <p:nvPr/>
          </p:nvGrpSpPr>
          <p:grpSpPr>
            <a:xfrm>
              <a:off x="316126" y="5606018"/>
              <a:ext cx="520554" cy="520554"/>
              <a:chOff x="0" y="2240686"/>
              <a:chExt cx="313585" cy="313585"/>
            </a:xfrm>
          </p:grpSpPr>
          <p:sp>
            <p:nvSpPr>
              <p:cNvPr id="236" name="Oval 235">
                <a:extLst>
                  <a:ext uri="{FF2B5EF4-FFF2-40B4-BE49-F238E27FC236}">
                    <a16:creationId xmlns:a16="http://schemas.microsoft.com/office/drawing/2014/main" id="{7645A8CD-13AB-462F-9A6C-987AEF2CAF26}"/>
                  </a:ext>
                </a:extLst>
              </p:cNvPr>
              <p:cNvSpPr/>
              <p:nvPr/>
            </p:nvSpPr>
            <p:spPr bwMode="gray">
              <a:xfrm>
                <a:off x="0" y="2240686"/>
                <a:ext cx="313585" cy="313585"/>
              </a:xfrm>
              <a:prstGeom prst="ellipse">
                <a:avLst/>
              </a:prstGeom>
              <a:solidFill>
                <a:sysClr val="window" lastClr="FFFFFF"/>
              </a:solidFill>
              <a:ln w="15875" algn="ctr">
                <a:solidFill>
                  <a:srgbClr val="E14504"/>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37" name="Freeform 198">
                <a:extLst>
                  <a:ext uri="{FF2B5EF4-FFF2-40B4-BE49-F238E27FC236}">
                    <a16:creationId xmlns:a16="http://schemas.microsoft.com/office/drawing/2014/main" id="{64328F71-B043-405D-B5A9-FAAD191FEADD}"/>
                  </a:ext>
                </a:extLst>
              </p:cNvPr>
              <p:cNvSpPr>
                <a:spLocks noEditPoints="1"/>
              </p:cNvSpPr>
              <p:nvPr/>
            </p:nvSpPr>
            <p:spPr bwMode="auto">
              <a:xfrm>
                <a:off x="81809" y="2322495"/>
                <a:ext cx="149966" cy="149966"/>
              </a:xfrm>
              <a:custGeom>
                <a:avLst/>
                <a:gdLst>
                  <a:gd name="T0" fmla="*/ 251 w 303"/>
                  <a:gd name="T1" fmla="*/ 8 h 303"/>
                  <a:gd name="T2" fmla="*/ 247 w 303"/>
                  <a:gd name="T3" fmla="*/ 6 h 303"/>
                  <a:gd name="T4" fmla="*/ 238 w 303"/>
                  <a:gd name="T5" fmla="*/ 2 h 303"/>
                  <a:gd name="T6" fmla="*/ 233 w 303"/>
                  <a:gd name="T7" fmla="*/ 0 h 303"/>
                  <a:gd name="T8" fmla="*/ 223 w 303"/>
                  <a:gd name="T9" fmla="*/ 3 h 303"/>
                  <a:gd name="T10" fmla="*/ 215 w 303"/>
                  <a:gd name="T11" fmla="*/ 8 h 303"/>
                  <a:gd name="T12" fmla="*/ 12 w 303"/>
                  <a:gd name="T13" fmla="*/ 211 h 303"/>
                  <a:gd name="T14" fmla="*/ 11 w 303"/>
                  <a:gd name="T15" fmla="*/ 213 h 303"/>
                  <a:gd name="T16" fmla="*/ 11 w 303"/>
                  <a:gd name="T17" fmla="*/ 214 h 303"/>
                  <a:gd name="T18" fmla="*/ 0 w 303"/>
                  <a:gd name="T19" fmla="*/ 296 h 303"/>
                  <a:gd name="T20" fmla="*/ 2 w 303"/>
                  <a:gd name="T21" fmla="*/ 301 h 303"/>
                  <a:gd name="T22" fmla="*/ 3 w 303"/>
                  <a:gd name="T23" fmla="*/ 301 h 303"/>
                  <a:gd name="T24" fmla="*/ 6 w 303"/>
                  <a:gd name="T25" fmla="*/ 303 h 303"/>
                  <a:gd name="T26" fmla="*/ 89 w 303"/>
                  <a:gd name="T27" fmla="*/ 292 h 303"/>
                  <a:gd name="T28" fmla="*/ 90 w 303"/>
                  <a:gd name="T29" fmla="*/ 292 h 303"/>
                  <a:gd name="T30" fmla="*/ 92 w 303"/>
                  <a:gd name="T31" fmla="*/ 291 h 303"/>
                  <a:gd name="T32" fmla="*/ 246 w 303"/>
                  <a:gd name="T33" fmla="*/ 136 h 303"/>
                  <a:gd name="T34" fmla="*/ 278 w 303"/>
                  <a:gd name="T35" fmla="*/ 105 h 303"/>
                  <a:gd name="T36" fmla="*/ 278 w 303"/>
                  <a:gd name="T37" fmla="*/ 105 h 303"/>
                  <a:gd name="T38" fmla="*/ 294 w 303"/>
                  <a:gd name="T39" fmla="*/ 88 h 303"/>
                  <a:gd name="T40" fmla="*/ 300 w 303"/>
                  <a:gd name="T41" fmla="*/ 80 h 303"/>
                  <a:gd name="T42" fmla="*/ 303 w 303"/>
                  <a:gd name="T43" fmla="*/ 70 h 303"/>
                  <a:gd name="T44" fmla="*/ 301 w 303"/>
                  <a:gd name="T45" fmla="*/ 65 h 303"/>
                  <a:gd name="T46" fmla="*/ 297 w 303"/>
                  <a:gd name="T47" fmla="*/ 55 h 303"/>
                  <a:gd name="T48" fmla="*/ 294 w 303"/>
                  <a:gd name="T49" fmla="*/ 51 h 303"/>
                  <a:gd name="T50" fmla="*/ 15 w 303"/>
                  <a:gd name="T51" fmla="*/ 262 h 303"/>
                  <a:gd name="T52" fmla="*/ 77 w 303"/>
                  <a:gd name="T53" fmla="*/ 282 h 303"/>
                  <a:gd name="T54" fmla="*/ 195 w 303"/>
                  <a:gd name="T55" fmla="*/ 114 h 303"/>
                  <a:gd name="T56" fmla="*/ 71 w 303"/>
                  <a:gd name="T57" fmla="*/ 238 h 303"/>
                  <a:gd name="T58" fmla="*/ 67 w 303"/>
                  <a:gd name="T59" fmla="*/ 241 h 303"/>
                  <a:gd name="T60" fmla="*/ 65 w 303"/>
                  <a:gd name="T61" fmla="*/ 239 h 303"/>
                  <a:gd name="T62" fmla="*/ 63 w 303"/>
                  <a:gd name="T63" fmla="*/ 238 h 303"/>
                  <a:gd name="T64" fmla="*/ 62 w 303"/>
                  <a:gd name="T65" fmla="*/ 235 h 303"/>
                  <a:gd name="T66" fmla="*/ 63 w 303"/>
                  <a:gd name="T67" fmla="*/ 231 h 303"/>
                  <a:gd name="T68" fmla="*/ 188 w 303"/>
                  <a:gd name="T69" fmla="*/ 108 h 303"/>
                  <a:gd name="T70" fmla="*/ 191 w 303"/>
                  <a:gd name="T71" fmla="*/ 105 h 303"/>
                  <a:gd name="T72" fmla="*/ 195 w 303"/>
                  <a:gd name="T73" fmla="*/ 108 h 303"/>
                  <a:gd name="T74" fmla="*/ 196 w 303"/>
                  <a:gd name="T75" fmla="*/ 109 h 303"/>
                  <a:gd name="T76" fmla="*/ 196 w 303"/>
                  <a:gd name="T77" fmla="*/ 113 h 303"/>
                  <a:gd name="T78" fmla="*/ 195 w 303"/>
                  <a:gd name="T79" fmla="*/ 114 h 303"/>
                  <a:gd name="T80" fmla="*/ 178 w 303"/>
                  <a:gd name="T81" fmla="*/ 59 h 303"/>
                  <a:gd name="T82" fmla="*/ 266 w 303"/>
                  <a:gd name="T83" fmla="*/ 10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3" h="303">
                    <a:moveTo>
                      <a:pt x="294" y="51"/>
                    </a:moveTo>
                    <a:lnTo>
                      <a:pt x="251" y="8"/>
                    </a:lnTo>
                    <a:lnTo>
                      <a:pt x="251" y="8"/>
                    </a:lnTo>
                    <a:lnTo>
                      <a:pt x="247" y="6"/>
                    </a:lnTo>
                    <a:lnTo>
                      <a:pt x="243" y="3"/>
                    </a:lnTo>
                    <a:lnTo>
                      <a:pt x="238" y="2"/>
                    </a:lnTo>
                    <a:lnTo>
                      <a:pt x="233" y="0"/>
                    </a:lnTo>
                    <a:lnTo>
                      <a:pt x="233" y="0"/>
                    </a:lnTo>
                    <a:lnTo>
                      <a:pt x="229" y="2"/>
                    </a:lnTo>
                    <a:lnTo>
                      <a:pt x="223" y="3"/>
                    </a:lnTo>
                    <a:lnTo>
                      <a:pt x="219" y="4"/>
                    </a:lnTo>
                    <a:lnTo>
                      <a:pt x="215" y="8"/>
                    </a:lnTo>
                    <a:lnTo>
                      <a:pt x="12" y="211"/>
                    </a:lnTo>
                    <a:lnTo>
                      <a:pt x="12" y="211"/>
                    </a:lnTo>
                    <a:lnTo>
                      <a:pt x="11" y="213"/>
                    </a:lnTo>
                    <a:lnTo>
                      <a:pt x="11" y="213"/>
                    </a:lnTo>
                    <a:lnTo>
                      <a:pt x="11" y="213"/>
                    </a:lnTo>
                    <a:lnTo>
                      <a:pt x="11" y="214"/>
                    </a:lnTo>
                    <a:lnTo>
                      <a:pt x="0" y="296"/>
                    </a:lnTo>
                    <a:lnTo>
                      <a:pt x="0" y="296"/>
                    </a:lnTo>
                    <a:lnTo>
                      <a:pt x="0" y="299"/>
                    </a:lnTo>
                    <a:lnTo>
                      <a:pt x="2" y="301"/>
                    </a:lnTo>
                    <a:lnTo>
                      <a:pt x="2" y="301"/>
                    </a:lnTo>
                    <a:lnTo>
                      <a:pt x="3" y="301"/>
                    </a:lnTo>
                    <a:lnTo>
                      <a:pt x="6" y="303"/>
                    </a:lnTo>
                    <a:lnTo>
                      <a:pt x="6" y="303"/>
                    </a:lnTo>
                    <a:lnTo>
                      <a:pt x="89" y="292"/>
                    </a:lnTo>
                    <a:lnTo>
                      <a:pt x="89" y="292"/>
                    </a:lnTo>
                    <a:lnTo>
                      <a:pt x="89" y="292"/>
                    </a:lnTo>
                    <a:lnTo>
                      <a:pt x="90" y="292"/>
                    </a:lnTo>
                    <a:lnTo>
                      <a:pt x="90" y="292"/>
                    </a:lnTo>
                    <a:lnTo>
                      <a:pt x="92" y="291"/>
                    </a:lnTo>
                    <a:lnTo>
                      <a:pt x="246" y="136"/>
                    </a:lnTo>
                    <a:lnTo>
                      <a:pt x="246" y="136"/>
                    </a:lnTo>
                    <a:lnTo>
                      <a:pt x="246" y="136"/>
                    </a:lnTo>
                    <a:lnTo>
                      <a:pt x="278" y="105"/>
                    </a:lnTo>
                    <a:lnTo>
                      <a:pt x="278" y="105"/>
                    </a:lnTo>
                    <a:lnTo>
                      <a:pt x="278" y="105"/>
                    </a:lnTo>
                    <a:lnTo>
                      <a:pt x="294" y="88"/>
                    </a:lnTo>
                    <a:lnTo>
                      <a:pt x="294" y="88"/>
                    </a:lnTo>
                    <a:lnTo>
                      <a:pt x="297" y="84"/>
                    </a:lnTo>
                    <a:lnTo>
                      <a:pt x="300" y="80"/>
                    </a:lnTo>
                    <a:lnTo>
                      <a:pt x="301" y="75"/>
                    </a:lnTo>
                    <a:lnTo>
                      <a:pt x="303" y="70"/>
                    </a:lnTo>
                    <a:lnTo>
                      <a:pt x="303" y="70"/>
                    </a:lnTo>
                    <a:lnTo>
                      <a:pt x="301" y="65"/>
                    </a:lnTo>
                    <a:lnTo>
                      <a:pt x="300" y="59"/>
                    </a:lnTo>
                    <a:lnTo>
                      <a:pt x="297" y="55"/>
                    </a:lnTo>
                    <a:lnTo>
                      <a:pt x="294" y="51"/>
                    </a:lnTo>
                    <a:lnTo>
                      <a:pt x="294" y="51"/>
                    </a:lnTo>
                    <a:close/>
                    <a:moveTo>
                      <a:pt x="39" y="288"/>
                    </a:moveTo>
                    <a:lnTo>
                      <a:pt x="15" y="262"/>
                    </a:lnTo>
                    <a:lnTo>
                      <a:pt x="19" y="225"/>
                    </a:lnTo>
                    <a:lnTo>
                      <a:pt x="77" y="282"/>
                    </a:lnTo>
                    <a:lnTo>
                      <a:pt x="39" y="288"/>
                    </a:lnTo>
                    <a:close/>
                    <a:moveTo>
                      <a:pt x="195" y="114"/>
                    </a:moveTo>
                    <a:lnTo>
                      <a:pt x="71" y="238"/>
                    </a:lnTo>
                    <a:lnTo>
                      <a:pt x="71" y="238"/>
                    </a:lnTo>
                    <a:lnTo>
                      <a:pt x="69" y="239"/>
                    </a:lnTo>
                    <a:lnTo>
                      <a:pt x="67" y="241"/>
                    </a:lnTo>
                    <a:lnTo>
                      <a:pt x="67" y="241"/>
                    </a:lnTo>
                    <a:lnTo>
                      <a:pt x="65" y="239"/>
                    </a:lnTo>
                    <a:lnTo>
                      <a:pt x="63" y="238"/>
                    </a:lnTo>
                    <a:lnTo>
                      <a:pt x="63" y="238"/>
                    </a:lnTo>
                    <a:lnTo>
                      <a:pt x="62" y="237"/>
                    </a:lnTo>
                    <a:lnTo>
                      <a:pt x="62" y="235"/>
                    </a:lnTo>
                    <a:lnTo>
                      <a:pt x="62" y="233"/>
                    </a:lnTo>
                    <a:lnTo>
                      <a:pt x="63" y="231"/>
                    </a:lnTo>
                    <a:lnTo>
                      <a:pt x="188" y="108"/>
                    </a:lnTo>
                    <a:lnTo>
                      <a:pt x="188" y="108"/>
                    </a:lnTo>
                    <a:lnTo>
                      <a:pt x="190" y="106"/>
                    </a:lnTo>
                    <a:lnTo>
                      <a:pt x="191" y="105"/>
                    </a:lnTo>
                    <a:lnTo>
                      <a:pt x="194" y="106"/>
                    </a:lnTo>
                    <a:lnTo>
                      <a:pt x="195" y="108"/>
                    </a:lnTo>
                    <a:lnTo>
                      <a:pt x="195" y="108"/>
                    </a:lnTo>
                    <a:lnTo>
                      <a:pt x="196" y="109"/>
                    </a:lnTo>
                    <a:lnTo>
                      <a:pt x="196" y="110"/>
                    </a:lnTo>
                    <a:lnTo>
                      <a:pt x="196" y="113"/>
                    </a:lnTo>
                    <a:lnTo>
                      <a:pt x="195" y="114"/>
                    </a:lnTo>
                    <a:lnTo>
                      <a:pt x="195" y="114"/>
                    </a:lnTo>
                    <a:close/>
                    <a:moveTo>
                      <a:pt x="243" y="124"/>
                    </a:moveTo>
                    <a:lnTo>
                      <a:pt x="178" y="59"/>
                    </a:lnTo>
                    <a:lnTo>
                      <a:pt x="202" y="35"/>
                    </a:lnTo>
                    <a:lnTo>
                      <a:pt x="266" y="101"/>
                    </a:lnTo>
                    <a:lnTo>
                      <a:pt x="243"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13" name="Group 212">
              <a:extLst>
                <a:ext uri="{FF2B5EF4-FFF2-40B4-BE49-F238E27FC236}">
                  <a16:creationId xmlns:a16="http://schemas.microsoft.com/office/drawing/2014/main" id="{547F8337-20E0-46F1-B4F7-4D79C2AAE90C}"/>
                </a:ext>
              </a:extLst>
            </p:cNvPr>
            <p:cNvGrpSpPr/>
            <p:nvPr/>
          </p:nvGrpSpPr>
          <p:grpSpPr>
            <a:xfrm>
              <a:off x="2401521" y="3721110"/>
              <a:ext cx="520554" cy="520554"/>
              <a:chOff x="1256256" y="1105204"/>
              <a:chExt cx="313585" cy="313585"/>
            </a:xfrm>
          </p:grpSpPr>
          <p:sp>
            <p:nvSpPr>
              <p:cNvPr id="232" name="Oval 231">
                <a:extLst>
                  <a:ext uri="{FF2B5EF4-FFF2-40B4-BE49-F238E27FC236}">
                    <a16:creationId xmlns:a16="http://schemas.microsoft.com/office/drawing/2014/main" id="{FAFC7232-0543-4E45-8DA2-A16561A3E75A}"/>
                  </a:ext>
                </a:extLst>
              </p:cNvPr>
              <p:cNvSpPr/>
              <p:nvPr/>
            </p:nvSpPr>
            <p:spPr bwMode="gray">
              <a:xfrm>
                <a:off x="1256256" y="1105204"/>
                <a:ext cx="313585" cy="313585"/>
              </a:xfrm>
              <a:prstGeom prst="ellipse">
                <a:avLst/>
              </a:prstGeom>
              <a:solidFill>
                <a:sysClr val="window" lastClr="FFFFFF"/>
              </a:solidFill>
              <a:ln w="15875" algn="ctr">
                <a:solidFill>
                  <a:srgbClr val="E14504"/>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nvGrpSpPr>
              <p:cNvPr id="233" name="Group 232">
                <a:extLst>
                  <a:ext uri="{FF2B5EF4-FFF2-40B4-BE49-F238E27FC236}">
                    <a16:creationId xmlns:a16="http://schemas.microsoft.com/office/drawing/2014/main" id="{A08B4157-E217-431F-9908-82FC6F6C701D}"/>
                  </a:ext>
                </a:extLst>
              </p:cNvPr>
              <p:cNvGrpSpPr>
                <a:grpSpLocks noChangeAspect="1"/>
              </p:cNvGrpSpPr>
              <p:nvPr/>
            </p:nvGrpSpPr>
            <p:grpSpPr>
              <a:xfrm>
                <a:off x="1352338" y="1178399"/>
                <a:ext cx="121420" cy="167221"/>
                <a:chOff x="725488" y="3476625"/>
                <a:chExt cx="180975" cy="249238"/>
              </a:xfrm>
            </p:grpSpPr>
            <p:sp>
              <p:nvSpPr>
                <p:cNvPr id="234" name="Freeform 147">
                  <a:extLst>
                    <a:ext uri="{FF2B5EF4-FFF2-40B4-BE49-F238E27FC236}">
                      <a16:creationId xmlns:a16="http://schemas.microsoft.com/office/drawing/2014/main" id="{DD9A80E5-B79E-4E81-9249-8103679B701A}"/>
                    </a:ext>
                  </a:extLst>
                </p:cNvPr>
                <p:cNvSpPr>
                  <a:spLocks/>
                </p:cNvSpPr>
                <p:nvPr/>
              </p:nvSpPr>
              <p:spPr bwMode="auto">
                <a:xfrm>
                  <a:off x="725488" y="3709988"/>
                  <a:ext cx="180975" cy="15875"/>
                </a:xfrm>
                <a:custGeom>
                  <a:avLst/>
                  <a:gdLst>
                    <a:gd name="T0" fmla="*/ 0 w 227"/>
                    <a:gd name="T1" fmla="*/ 6 h 22"/>
                    <a:gd name="T2" fmla="*/ 0 w 227"/>
                    <a:gd name="T3" fmla="*/ 16 h 22"/>
                    <a:gd name="T4" fmla="*/ 0 w 227"/>
                    <a:gd name="T5" fmla="*/ 16 h 22"/>
                    <a:gd name="T6" fmla="*/ 0 w 227"/>
                    <a:gd name="T7" fmla="*/ 19 h 22"/>
                    <a:gd name="T8" fmla="*/ 2 w 227"/>
                    <a:gd name="T9" fmla="*/ 20 h 22"/>
                    <a:gd name="T10" fmla="*/ 3 w 227"/>
                    <a:gd name="T11" fmla="*/ 22 h 22"/>
                    <a:gd name="T12" fmla="*/ 6 w 227"/>
                    <a:gd name="T13" fmla="*/ 22 h 22"/>
                    <a:gd name="T14" fmla="*/ 222 w 227"/>
                    <a:gd name="T15" fmla="*/ 22 h 22"/>
                    <a:gd name="T16" fmla="*/ 222 w 227"/>
                    <a:gd name="T17" fmla="*/ 22 h 22"/>
                    <a:gd name="T18" fmla="*/ 223 w 227"/>
                    <a:gd name="T19" fmla="*/ 22 h 22"/>
                    <a:gd name="T20" fmla="*/ 226 w 227"/>
                    <a:gd name="T21" fmla="*/ 20 h 22"/>
                    <a:gd name="T22" fmla="*/ 227 w 227"/>
                    <a:gd name="T23" fmla="*/ 19 h 22"/>
                    <a:gd name="T24" fmla="*/ 227 w 227"/>
                    <a:gd name="T25" fmla="*/ 16 h 22"/>
                    <a:gd name="T26" fmla="*/ 227 w 227"/>
                    <a:gd name="T27" fmla="*/ 6 h 22"/>
                    <a:gd name="T28" fmla="*/ 227 w 227"/>
                    <a:gd name="T29" fmla="*/ 6 h 22"/>
                    <a:gd name="T30" fmla="*/ 227 w 227"/>
                    <a:gd name="T31" fmla="*/ 4 h 22"/>
                    <a:gd name="T32" fmla="*/ 226 w 227"/>
                    <a:gd name="T33" fmla="*/ 2 h 22"/>
                    <a:gd name="T34" fmla="*/ 223 w 227"/>
                    <a:gd name="T35" fmla="*/ 0 h 22"/>
                    <a:gd name="T36" fmla="*/ 222 w 227"/>
                    <a:gd name="T37" fmla="*/ 0 h 22"/>
                    <a:gd name="T38" fmla="*/ 6 w 227"/>
                    <a:gd name="T39" fmla="*/ 0 h 22"/>
                    <a:gd name="T40" fmla="*/ 6 w 227"/>
                    <a:gd name="T41" fmla="*/ 0 h 22"/>
                    <a:gd name="T42" fmla="*/ 3 w 227"/>
                    <a:gd name="T43" fmla="*/ 0 h 22"/>
                    <a:gd name="T44" fmla="*/ 2 w 227"/>
                    <a:gd name="T45" fmla="*/ 2 h 22"/>
                    <a:gd name="T46" fmla="*/ 0 w 227"/>
                    <a:gd name="T47" fmla="*/ 4 h 22"/>
                    <a:gd name="T48" fmla="*/ 0 w 227"/>
                    <a:gd name="T49" fmla="*/ 6 h 22"/>
                    <a:gd name="T50" fmla="*/ 0 w 227"/>
                    <a:gd name="T5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7" h="22">
                      <a:moveTo>
                        <a:pt x="0" y="6"/>
                      </a:moveTo>
                      <a:lnTo>
                        <a:pt x="0" y="16"/>
                      </a:lnTo>
                      <a:lnTo>
                        <a:pt x="0" y="16"/>
                      </a:lnTo>
                      <a:lnTo>
                        <a:pt x="0" y="19"/>
                      </a:lnTo>
                      <a:lnTo>
                        <a:pt x="2" y="20"/>
                      </a:lnTo>
                      <a:lnTo>
                        <a:pt x="3" y="22"/>
                      </a:lnTo>
                      <a:lnTo>
                        <a:pt x="6" y="22"/>
                      </a:lnTo>
                      <a:lnTo>
                        <a:pt x="222" y="22"/>
                      </a:lnTo>
                      <a:lnTo>
                        <a:pt x="222" y="22"/>
                      </a:lnTo>
                      <a:lnTo>
                        <a:pt x="223" y="22"/>
                      </a:lnTo>
                      <a:lnTo>
                        <a:pt x="226" y="20"/>
                      </a:lnTo>
                      <a:lnTo>
                        <a:pt x="227" y="19"/>
                      </a:lnTo>
                      <a:lnTo>
                        <a:pt x="227" y="16"/>
                      </a:lnTo>
                      <a:lnTo>
                        <a:pt x="227" y="6"/>
                      </a:lnTo>
                      <a:lnTo>
                        <a:pt x="227" y="6"/>
                      </a:lnTo>
                      <a:lnTo>
                        <a:pt x="227" y="4"/>
                      </a:lnTo>
                      <a:lnTo>
                        <a:pt x="226" y="2"/>
                      </a:lnTo>
                      <a:lnTo>
                        <a:pt x="223" y="0"/>
                      </a:lnTo>
                      <a:lnTo>
                        <a:pt x="222" y="0"/>
                      </a:lnTo>
                      <a:lnTo>
                        <a:pt x="6" y="0"/>
                      </a:lnTo>
                      <a:lnTo>
                        <a:pt x="6" y="0"/>
                      </a:lnTo>
                      <a:lnTo>
                        <a:pt x="3" y="0"/>
                      </a:lnTo>
                      <a:lnTo>
                        <a:pt x="2" y="2"/>
                      </a:lnTo>
                      <a:lnTo>
                        <a:pt x="0" y="4"/>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35" name="Freeform 148">
                  <a:extLst>
                    <a:ext uri="{FF2B5EF4-FFF2-40B4-BE49-F238E27FC236}">
                      <a16:creationId xmlns:a16="http://schemas.microsoft.com/office/drawing/2014/main" id="{89482C52-5037-4E6C-AB32-5C5DF8BA36D4}"/>
                    </a:ext>
                  </a:extLst>
                </p:cNvPr>
                <p:cNvSpPr>
                  <a:spLocks/>
                </p:cNvSpPr>
                <p:nvPr/>
              </p:nvSpPr>
              <p:spPr bwMode="auto">
                <a:xfrm>
                  <a:off x="735013" y="3476625"/>
                  <a:ext cx="161925" cy="223838"/>
                </a:xfrm>
                <a:custGeom>
                  <a:avLst/>
                  <a:gdLst>
                    <a:gd name="T0" fmla="*/ 5 w 206"/>
                    <a:gd name="T1" fmla="*/ 0 h 282"/>
                    <a:gd name="T2" fmla="*/ 3 w 206"/>
                    <a:gd name="T3" fmla="*/ 1 h 282"/>
                    <a:gd name="T4" fmla="*/ 0 w 206"/>
                    <a:gd name="T5" fmla="*/ 4 h 282"/>
                    <a:gd name="T6" fmla="*/ 0 w 206"/>
                    <a:gd name="T7" fmla="*/ 81 h 282"/>
                    <a:gd name="T8" fmla="*/ 0 w 206"/>
                    <a:gd name="T9" fmla="*/ 84 h 282"/>
                    <a:gd name="T10" fmla="*/ 52 w 206"/>
                    <a:gd name="T11" fmla="*/ 116 h 282"/>
                    <a:gd name="T12" fmla="*/ 21 w 206"/>
                    <a:gd name="T13" fmla="*/ 275 h 282"/>
                    <a:gd name="T14" fmla="*/ 23 w 206"/>
                    <a:gd name="T15" fmla="*/ 280 h 282"/>
                    <a:gd name="T16" fmla="*/ 24 w 206"/>
                    <a:gd name="T17" fmla="*/ 282 h 282"/>
                    <a:gd name="T18" fmla="*/ 179 w 206"/>
                    <a:gd name="T19" fmla="*/ 282 h 282"/>
                    <a:gd name="T20" fmla="*/ 180 w 206"/>
                    <a:gd name="T21" fmla="*/ 282 h 282"/>
                    <a:gd name="T22" fmla="*/ 183 w 206"/>
                    <a:gd name="T23" fmla="*/ 280 h 282"/>
                    <a:gd name="T24" fmla="*/ 184 w 206"/>
                    <a:gd name="T25" fmla="*/ 275 h 282"/>
                    <a:gd name="T26" fmla="*/ 203 w 206"/>
                    <a:gd name="T27" fmla="*/ 85 h 282"/>
                    <a:gd name="T28" fmla="*/ 204 w 206"/>
                    <a:gd name="T29" fmla="*/ 84 h 282"/>
                    <a:gd name="T30" fmla="*/ 206 w 206"/>
                    <a:gd name="T31" fmla="*/ 5 h 282"/>
                    <a:gd name="T32" fmla="*/ 206 w 206"/>
                    <a:gd name="T33" fmla="*/ 4 h 282"/>
                    <a:gd name="T34" fmla="*/ 201 w 206"/>
                    <a:gd name="T35" fmla="*/ 1 h 282"/>
                    <a:gd name="T36" fmla="*/ 168 w 206"/>
                    <a:gd name="T37" fmla="*/ 0 h 282"/>
                    <a:gd name="T38" fmla="*/ 165 w 206"/>
                    <a:gd name="T39" fmla="*/ 1 h 282"/>
                    <a:gd name="T40" fmla="*/ 163 w 206"/>
                    <a:gd name="T41" fmla="*/ 4 h 282"/>
                    <a:gd name="T42" fmla="*/ 163 w 206"/>
                    <a:gd name="T43" fmla="*/ 33 h 282"/>
                    <a:gd name="T44" fmla="*/ 129 w 206"/>
                    <a:gd name="T45" fmla="*/ 5 h 282"/>
                    <a:gd name="T46" fmla="*/ 129 w 206"/>
                    <a:gd name="T47" fmla="*/ 4 h 282"/>
                    <a:gd name="T48" fmla="*/ 126 w 206"/>
                    <a:gd name="T49" fmla="*/ 1 h 282"/>
                    <a:gd name="T50" fmla="*/ 81 w 206"/>
                    <a:gd name="T51" fmla="*/ 0 h 282"/>
                    <a:gd name="T52" fmla="*/ 79 w 206"/>
                    <a:gd name="T53" fmla="*/ 1 h 282"/>
                    <a:gd name="T54" fmla="*/ 75 w 206"/>
                    <a:gd name="T55" fmla="*/ 4 h 282"/>
                    <a:gd name="T56" fmla="*/ 75 w 206"/>
                    <a:gd name="T57" fmla="*/ 33 h 282"/>
                    <a:gd name="T58" fmla="*/ 43 w 206"/>
                    <a:gd name="T59" fmla="*/ 5 h 282"/>
                    <a:gd name="T60" fmla="*/ 43 w 206"/>
                    <a:gd name="T61" fmla="*/ 4 h 282"/>
                    <a:gd name="T62" fmla="*/ 39 w 206"/>
                    <a:gd name="T63" fmla="*/ 1 h 282"/>
                    <a:gd name="T64" fmla="*/ 38 w 206"/>
                    <a:gd name="T65"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282">
                      <a:moveTo>
                        <a:pt x="38" y="0"/>
                      </a:moveTo>
                      <a:lnTo>
                        <a:pt x="5" y="0"/>
                      </a:lnTo>
                      <a:lnTo>
                        <a:pt x="5" y="0"/>
                      </a:lnTo>
                      <a:lnTo>
                        <a:pt x="3" y="1"/>
                      </a:lnTo>
                      <a:lnTo>
                        <a:pt x="1" y="2"/>
                      </a:lnTo>
                      <a:lnTo>
                        <a:pt x="0" y="4"/>
                      </a:lnTo>
                      <a:lnTo>
                        <a:pt x="0" y="5"/>
                      </a:lnTo>
                      <a:lnTo>
                        <a:pt x="0" y="81"/>
                      </a:lnTo>
                      <a:lnTo>
                        <a:pt x="0" y="81"/>
                      </a:lnTo>
                      <a:lnTo>
                        <a:pt x="0" y="84"/>
                      </a:lnTo>
                      <a:lnTo>
                        <a:pt x="3" y="85"/>
                      </a:lnTo>
                      <a:lnTo>
                        <a:pt x="52" y="116"/>
                      </a:lnTo>
                      <a:lnTo>
                        <a:pt x="21" y="275"/>
                      </a:lnTo>
                      <a:lnTo>
                        <a:pt x="21" y="275"/>
                      </a:lnTo>
                      <a:lnTo>
                        <a:pt x="21" y="278"/>
                      </a:lnTo>
                      <a:lnTo>
                        <a:pt x="23" y="280"/>
                      </a:lnTo>
                      <a:lnTo>
                        <a:pt x="23" y="280"/>
                      </a:lnTo>
                      <a:lnTo>
                        <a:pt x="24" y="282"/>
                      </a:lnTo>
                      <a:lnTo>
                        <a:pt x="27" y="282"/>
                      </a:lnTo>
                      <a:lnTo>
                        <a:pt x="179" y="282"/>
                      </a:lnTo>
                      <a:lnTo>
                        <a:pt x="179" y="282"/>
                      </a:lnTo>
                      <a:lnTo>
                        <a:pt x="180" y="282"/>
                      </a:lnTo>
                      <a:lnTo>
                        <a:pt x="183" y="280"/>
                      </a:lnTo>
                      <a:lnTo>
                        <a:pt x="183" y="280"/>
                      </a:lnTo>
                      <a:lnTo>
                        <a:pt x="184" y="278"/>
                      </a:lnTo>
                      <a:lnTo>
                        <a:pt x="184" y="275"/>
                      </a:lnTo>
                      <a:lnTo>
                        <a:pt x="152" y="116"/>
                      </a:lnTo>
                      <a:lnTo>
                        <a:pt x="203" y="85"/>
                      </a:lnTo>
                      <a:lnTo>
                        <a:pt x="203" y="85"/>
                      </a:lnTo>
                      <a:lnTo>
                        <a:pt x="204" y="84"/>
                      </a:lnTo>
                      <a:lnTo>
                        <a:pt x="206" y="81"/>
                      </a:lnTo>
                      <a:lnTo>
                        <a:pt x="206" y="5"/>
                      </a:lnTo>
                      <a:lnTo>
                        <a:pt x="206" y="5"/>
                      </a:lnTo>
                      <a:lnTo>
                        <a:pt x="206" y="4"/>
                      </a:lnTo>
                      <a:lnTo>
                        <a:pt x="204" y="2"/>
                      </a:lnTo>
                      <a:lnTo>
                        <a:pt x="201" y="1"/>
                      </a:lnTo>
                      <a:lnTo>
                        <a:pt x="200" y="0"/>
                      </a:lnTo>
                      <a:lnTo>
                        <a:pt x="168" y="0"/>
                      </a:lnTo>
                      <a:lnTo>
                        <a:pt x="168" y="0"/>
                      </a:lnTo>
                      <a:lnTo>
                        <a:pt x="165" y="1"/>
                      </a:lnTo>
                      <a:lnTo>
                        <a:pt x="164" y="2"/>
                      </a:lnTo>
                      <a:lnTo>
                        <a:pt x="163" y="4"/>
                      </a:lnTo>
                      <a:lnTo>
                        <a:pt x="163" y="5"/>
                      </a:lnTo>
                      <a:lnTo>
                        <a:pt x="163" y="33"/>
                      </a:lnTo>
                      <a:lnTo>
                        <a:pt x="129" y="33"/>
                      </a:lnTo>
                      <a:lnTo>
                        <a:pt x="129" y="5"/>
                      </a:lnTo>
                      <a:lnTo>
                        <a:pt x="129" y="5"/>
                      </a:lnTo>
                      <a:lnTo>
                        <a:pt x="129" y="4"/>
                      </a:lnTo>
                      <a:lnTo>
                        <a:pt x="128" y="2"/>
                      </a:lnTo>
                      <a:lnTo>
                        <a:pt x="126" y="1"/>
                      </a:lnTo>
                      <a:lnTo>
                        <a:pt x="124" y="0"/>
                      </a:lnTo>
                      <a:lnTo>
                        <a:pt x="81" y="0"/>
                      </a:lnTo>
                      <a:lnTo>
                        <a:pt x="81" y="0"/>
                      </a:lnTo>
                      <a:lnTo>
                        <a:pt x="79" y="1"/>
                      </a:lnTo>
                      <a:lnTo>
                        <a:pt x="77" y="2"/>
                      </a:lnTo>
                      <a:lnTo>
                        <a:pt x="75" y="4"/>
                      </a:lnTo>
                      <a:lnTo>
                        <a:pt x="75" y="5"/>
                      </a:lnTo>
                      <a:lnTo>
                        <a:pt x="75" y="33"/>
                      </a:lnTo>
                      <a:lnTo>
                        <a:pt x="43" y="33"/>
                      </a:lnTo>
                      <a:lnTo>
                        <a:pt x="43" y="5"/>
                      </a:lnTo>
                      <a:lnTo>
                        <a:pt x="43" y="5"/>
                      </a:lnTo>
                      <a:lnTo>
                        <a:pt x="43" y="4"/>
                      </a:lnTo>
                      <a:lnTo>
                        <a:pt x="42" y="2"/>
                      </a:lnTo>
                      <a:lnTo>
                        <a:pt x="39" y="1"/>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218" name="Group 217">
              <a:extLst>
                <a:ext uri="{FF2B5EF4-FFF2-40B4-BE49-F238E27FC236}">
                  <a16:creationId xmlns:a16="http://schemas.microsoft.com/office/drawing/2014/main" id="{23C800D9-6101-4B75-8A5F-85C54951DA01}"/>
                </a:ext>
              </a:extLst>
            </p:cNvPr>
            <p:cNvGrpSpPr/>
            <p:nvPr/>
          </p:nvGrpSpPr>
          <p:grpSpPr>
            <a:xfrm>
              <a:off x="309081" y="2695906"/>
              <a:ext cx="3043333" cy="351896"/>
              <a:chOff x="377812" y="1726992"/>
              <a:chExt cx="2546160" cy="302916"/>
            </a:xfrm>
            <a:solidFill>
              <a:srgbClr val="00ABAB"/>
            </a:solidFill>
          </p:grpSpPr>
          <p:sp>
            <p:nvSpPr>
              <p:cNvPr id="220" name="Chevron 193">
                <a:extLst>
                  <a:ext uri="{FF2B5EF4-FFF2-40B4-BE49-F238E27FC236}">
                    <a16:creationId xmlns:a16="http://schemas.microsoft.com/office/drawing/2014/main" id="{A4CEDED2-349D-42DB-BE2C-27D9189D5C64}"/>
                  </a:ext>
                </a:extLst>
              </p:cNvPr>
              <p:cNvSpPr/>
              <p:nvPr/>
            </p:nvSpPr>
            <p:spPr bwMode="gray">
              <a:xfrm>
                <a:off x="377812" y="1726992"/>
                <a:ext cx="903260" cy="302916"/>
              </a:xfrm>
              <a:prstGeom prst="chevron">
                <a:avLst>
                  <a:gd name="adj" fmla="val 44915"/>
                </a:avLst>
              </a:prstGeom>
              <a:solidFill>
                <a:srgbClr val="E14504"/>
              </a:solidFill>
              <a:ln w="19050" algn="ctr">
                <a:noFill/>
                <a:miter lim="800000"/>
                <a:headEnd/>
                <a:tailEnd/>
              </a:ln>
            </p:spPr>
            <p:txBody>
              <a:bodyPr wrap="none" lIns="18288" tIns="45720" rIns="18288" bIns="45720" rtlCol="0" anchor="ctr"/>
              <a:lstStyle/>
              <a:p>
                <a:pPr marL="58738"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Plan</a:t>
                </a:r>
              </a:p>
            </p:txBody>
          </p:sp>
          <p:sp>
            <p:nvSpPr>
              <p:cNvPr id="221" name="Chevron 195">
                <a:extLst>
                  <a:ext uri="{FF2B5EF4-FFF2-40B4-BE49-F238E27FC236}">
                    <a16:creationId xmlns:a16="http://schemas.microsoft.com/office/drawing/2014/main" id="{66A9A34A-2919-4A43-A3EC-CBFF6EE32A60}"/>
                  </a:ext>
                </a:extLst>
              </p:cNvPr>
              <p:cNvSpPr/>
              <p:nvPr/>
            </p:nvSpPr>
            <p:spPr bwMode="gray">
              <a:xfrm>
                <a:off x="1201603" y="1726992"/>
                <a:ext cx="1722369" cy="302916"/>
              </a:xfrm>
              <a:prstGeom prst="chevron">
                <a:avLst>
                  <a:gd name="adj" fmla="val 44915"/>
                </a:avLst>
              </a:prstGeom>
              <a:solidFill>
                <a:srgbClr val="E14504"/>
              </a:solidFill>
              <a:ln w="19050" algn="ctr">
                <a:noFill/>
                <a:miter lim="800000"/>
                <a:headEnd/>
                <a:tailEnd/>
              </a:ln>
            </p:spPr>
            <p:txBody>
              <a:bodyPr wrap="none" lIns="18288" tIns="45720" rIns="18288" bIns="4572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Architect (Design)</a:t>
                </a:r>
              </a:p>
            </p:txBody>
          </p:sp>
        </p:grpSp>
        <p:sp>
          <p:nvSpPr>
            <p:cNvPr id="219" name="Freeform 629">
              <a:extLst>
                <a:ext uri="{FF2B5EF4-FFF2-40B4-BE49-F238E27FC236}">
                  <a16:creationId xmlns:a16="http://schemas.microsoft.com/office/drawing/2014/main" id="{95C5F81B-A0FF-4411-A36D-58E02F532849}"/>
                </a:ext>
              </a:extLst>
            </p:cNvPr>
            <p:cNvSpPr>
              <a:spLocks noEditPoints="1"/>
            </p:cNvSpPr>
            <p:nvPr/>
          </p:nvSpPr>
          <p:spPr bwMode="auto">
            <a:xfrm>
              <a:off x="270445" y="2205898"/>
              <a:ext cx="360363" cy="312768"/>
            </a:xfrm>
            <a:custGeom>
              <a:avLst/>
              <a:gdLst>
                <a:gd name="T0" fmla="*/ 309 w 320"/>
                <a:gd name="T1" fmla="*/ 91 h 277"/>
                <a:gd name="T2" fmla="*/ 199 w 320"/>
                <a:gd name="T3" fmla="*/ 15 h 277"/>
                <a:gd name="T4" fmla="*/ 91 w 320"/>
                <a:gd name="T5" fmla="*/ 23 h 277"/>
                <a:gd name="T6" fmla="*/ 32 w 320"/>
                <a:gd name="T7" fmla="*/ 73 h 277"/>
                <a:gd name="T8" fmla="*/ 87 w 320"/>
                <a:gd name="T9" fmla="*/ 187 h 277"/>
                <a:gd name="T10" fmla="*/ 170 w 320"/>
                <a:gd name="T11" fmla="*/ 211 h 277"/>
                <a:gd name="T12" fmla="*/ 245 w 320"/>
                <a:gd name="T13" fmla="*/ 277 h 277"/>
                <a:gd name="T14" fmla="*/ 298 w 320"/>
                <a:gd name="T15" fmla="*/ 197 h 277"/>
                <a:gd name="T16" fmla="*/ 280 w 320"/>
                <a:gd name="T17" fmla="*/ 169 h 277"/>
                <a:gd name="T18" fmla="*/ 277 w 320"/>
                <a:gd name="T19" fmla="*/ 198 h 277"/>
                <a:gd name="T20" fmla="*/ 192 w 320"/>
                <a:gd name="T21" fmla="*/ 256 h 277"/>
                <a:gd name="T22" fmla="*/ 161 w 320"/>
                <a:gd name="T23" fmla="*/ 174 h 277"/>
                <a:gd name="T24" fmla="*/ 122 w 320"/>
                <a:gd name="T25" fmla="*/ 181 h 277"/>
                <a:gd name="T26" fmla="*/ 64 w 320"/>
                <a:gd name="T27" fmla="*/ 171 h 277"/>
                <a:gd name="T28" fmla="*/ 54 w 320"/>
                <a:gd name="T29" fmla="*/ 76 h 277"/>
                <a:gd name="T30" fmla="*/ 90 w 320"/>
                <a:gd name="T31" fmla="*/ 45 h 277"/>
                <a:gd name="T32" fmla="*/ 145 w 320"/>
                <a:gd name="T33" fmla="*/ 31 h 277"/>
                <a:gd name="T34" fmla="*/ 195 w 320"/>
                <a:gd name="T35" fmla="*/ 39 h 277"/>
                <a:gd name="T36" fmla="*/ 245 w 320"/>
                <a:gd name="T37" fmla="*/ 55 h 277"/>
                <a:gd name="T38" fmla="*/ 261 w 320"/>
                <a:gd name="T39" fmla="*/ 64 h 277"/>
                <a:gd name="T40" fmla="*/ 281 w 320"/>
                <a:gd name="T41" fmla="*/ 114 h 277"/>
                <a:gd name="T42" fmla="*/ 280 w 320"/>
                <a:gd name="T43" fmla="*/ 169 h 277"/>
                <a:gd name="T44" fmla="*/ 100 w 320"/>
                <a:gd name="T45" fmla="*/ 127 h 277"/>
                <a:gd name="T46" fmla="*/ 53 w 320"/>
                <a:gd name="T47" fmla="*/ 139 h 277"/>
                <a:gd name="T48" fmla="*/ 83 w 320"/>
                <a:gd name="T49" fmla="*/ 104 h 277"/>
                <a:gd name="T50" fmla="*/ 94 w 320"/>
                <a:gd name="T51" fmla="*/ 70 h 277"/>
                <a:gd name="T52" fmla="*/ 138 w 320"/>
                <a:gd name="T53" fmla="*/ 68 h 277"/>
                <a:gd name="T54" fmla="*/ 159 w 320"/>
                <a:gd name="T55" fmla="*/ 60 h 277"/>
                <a:gd name="T56" fmla="*/ 163 w 320"/>
                <a:gd name="T57" fmla="*/ 81 h 277"/>
                <a:gd name="T58" fmla="*/ 138 w 320"/>
                <a:gd name="T59" fmla="*/ 96 h 277"/>
                <a:gd name="T60" fmla="*/ 188 w 320"/>
                <a:gd name="T61" fmla="*/ 131 h 277"/>
                <a:gd name="T62" fmla="*/ 177 w 320"/>
                <a:gd name="T63" fmla="*/ 149 h 277"/>
                <a:gd name="T64" fmla="*/ 134 w 320"/>
                <a:gd name="T65" fmla="*/ 129 h 277"/>
                <a:gd name="T66" fmla="*/ 187 w 320"/>
                <a:gd name="T67" fmla="*/ 98 h 277"/>
                <a:gd name="T68" fmla="*/ 224 w 320"/>
                <a:gd name="T69" fmla="*/ 75 h 277"/>
                <a:gd name="T70" fmla="*/ 251 w 320"/>
                <a:gd name="T71" fmla="*/ 116 h 277"/>
                <a:gd name="T72" fmla="*/ 222 w 320"/>
                <a:gd name="T73" fmla="*/ 96 h 277"/>
                <a:gd name="T74" fmla="*/ 266 w 320"/>
                <a:gd name="T75" fmla="*/ 149 h 277"/>
                <a:gd name="T76" fmla="*/ 244 w 320"/>
                <a:gd name="T77" fmla="*/ 164 h 277"/>
                <a:gd name="T78" fmla="*/ 244 w 320"/>
                <a:gd name="T79" fmla="*/ 207 h 277"/>
                <a:gd name="T80" fmla="*/ 212 w 320"/>
                <a:gd name="T81" fmla="*/ 194 h 277"/>
                <a:gd name="T82" fmla="*/ 217 w 320"/>
                <a:gd name="T83" fmla="*/ 147 h 277"/>
                <a:gd name="T84" fmla="*/ 238 w 320"/>
                <a:gd name="T85" fmla="*/ 13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277">
                  <a:moveTo>
                    <a:pt x="320" y="144"/>
                  </a:moveTo>
                  <a:cubicBezTo>
                    <a:pt x="320" y="131"/>
                    <a:pt x="314" y="119"/>
                    <a:pt x="305" y="110"/>
                  </a:cubicBezTo>
                  <a:cubicBezTo>
                    <a:pt x="308" y="104"/>
                    <a:pt x="309" y="97"/>
                    <a:pt x="309" y="91"/>
                  </a:cubicBezTo>
                  <a:cubicBezTo>
                    <a:pt x="309" y="65"/>
                    <a:pt x="289" y="44"/>
                    <a:pt x="263" y="43"/>
                  </a:cubicBezTo>
                  <a:cubicBezTo>
                    <a:pt x="257" y="24"/>
                    <a:pt x="239" y="11"/>
                    <a:pt x="218" y="11"/>
                  </a:cubicBezTo>
                  <a:cubicBezTo>
                    <a:pt x="212" y="11"/>
                    <a:pt x="205" y="12"/>
                    <a:pt x="199" y="15"/>
                  </a:cubicBezTo>
                  <a:cubicBezTo>
                    <a:pt x="190" y="5"/>
                    <a:pt x="178" y="0"/>
                    <a:pt x="165" y="0"/>
                  </a:cubicBezTo>
                  <a:cubicBezTo>
                    <a:pt x="153" y="0"/>
                    <a:pt x="142" y="4"/>
                    <a:pt x="133" y="12"/>
                  </a:cubicBezTo>
                  <a:cubicBezTo>
                    <a:pt x="119" y="8"/>
                    <a:pt x="102" y="12"/>
                    <a:pt x="91" y="23"/>
                  </a:cubicBezTo>
                  <a:cubicBezTo>
                    <a:pt x="87" y="22"/>
                    <a:pt x="83" y="21"/>
                    <a:pt x="80" y="21"/>
                  </a:cubicBezTo>
                  <a:cubicBezTo>
                    <a:pt x="53" y="21"/>
                    <a:pt x="32" y="43"/>
                    <a:pt x="32" y="69"/>
                  </a:cubicBezTo>
                  <a:cubicBezTo>
                    <a:pt x="32" y="70"/>
                    <a:pt x="32" y="71"/>
                    <a:pt x="32" y="73"/>
                  </a:cubicBezTo>
                  <a:cubicBezTo>
                    <a:pt x="12" y="84"/>
                    <a:pt x="0" y="105"/>
                    <a:pt x="0" y="128"/>
                  </a:cubicBezTo>
                  <a:cubicBezTo>
                    <a:pt x="0" y="163"/>
                    <a:pt x="28" y="192"/>
                    <a:pt x="64" y="192"/>
                  </a:cubicBezTo>
                  <a:cubicBezTo>
                    <a:pt x="72" y="192"/>
                    <a:pt x="80" y="190"/>
                    <a:pt x="87" y="187"/>
                  </a:cubicBezTo>
                  <a:cubicBezTo>
                    <a:pt x="96" y="197"/>
                    <a:pt x="109" y="203"/>
                    <a:pt x="122" y="203"/>
                  </a:cubicBezTo>
                  <a:cubicBezTo>
                    <a:pt x="132" y="203"/>
                    <a:pt x="141" y="200"/>
                    <a:pt x="149" y="195"/>
                  </a:cubicBezTo>
                  <a:cubicBezTo>
                    <a:pt x="154" y="202"/>
                    <a:pt x="162" y="207"/>
                    <a:pt x="170" y="211"/>
                  </a:cubicBezTo>
                  <a:cubicBezTo>
                    <a:pt x="170" y="267"/>
                    <a:pt x="170" y="267"/>
                    <a:pt x="170" y="267"/>
                  </a:cubicBezTo>
                  <a:cubicBezTo>
                    <a:pt x="170" y="273"/>
                    <a:pt x="175" y="277"/>
                    <a:pt x="181" y="277"/>
                  </a:cubicBezTo>
                  <a:cubicBezTo>
                    <a:pt x="245" y="277"/>
                    <a:pt x="245" y="277"/>
                    <a:pt x="245" y="277"/>
                  </a:cubicBezTo>
                  <a:cubicBezTo>
                    <a:pt x="251" y="277"/>
                    <a:pt x="256" y="273"/>
                    <a:pt x="256" y="267"/>
                  </a:cubicBezTo>
                  <a:cubicBezTo>
                    <a:pt x="256" y="267"/>
                    <a:pt x="256" y="249"/>
                    <a:pt x="269" y="241"/>
                  </a:cubicBezTo>
                  <a:cubicBezTo>
                    <a:pt x="283" y="232"/>
                    <a:pt x="299" y="219"/>
                    <a:pt x="298" y="197"/>
                  </a:cubicBezTo>
                  <a:cubicBezTo>
                    <a:pt x="298" y="193"/>
                    <a:pt x="298" y="189"/>
                    <a:pt x="297" y="185"/>
                  </a:cubicBezTo>
                  <a:cubicBezTo>
                    <a:pt x="311" y="176"/>
                    <a:pt x="320" y="161"/>
                    <a:pt x="320" y="144"/>
                  </a:cubicBezTo>
                  <a:close/>
                  <a:moveTo>
                    <a:pt x="280" y="169"/>
                  </a:moveTo>
                  <a:cubicBezTo>
                    <a:pt x="277" y="170"/>
                    <a:pt x="274" y="173"/>
                    <a:pt x="273" y="175"/>
                  </a:cubicBezTo>
                  <a:cubicBezTo>
                    <a:pt x="272" y="178"/>
                    <a:pt x="272" y="182"/>
                    <a:pt x="274" y="185"/>
                  </a:cubicBezTo>
                  <a:cubicBezTo>
                    <a:pt x="276" y="189"/>
                    <a:pt x="277" y="193"/>
                    <a:pt x="277" y="198"/>
                  </a:cubicBezTo>
                  <a:cubicBezTo>
                    <a:pt x="277" y="205"/>
                    <a:pt x="274" y="213"/>
                    <a:pt x="257" y="223"/>
                  </a:cubicBezTo>
                  <a:cubicBezTo>
                    <a:pt x="243" y="232"/>
                    <a:pt x="238" y="246"/>
                    <a:pt x="236" y="256"/>
                  </a:cubicBezTo>
                  <a:cubicBezTo>
                    <a:pt x="192" y="256"/>
                    <a:pt x="192" y="256"/>
                    <a:pt x="192" y="256"/>
                  </a:cubicBezTo>
                  <a:cubicBezTo>
                    <a:pt x="192" y="202"/>
                    <a:pt x="192" y="202"/>
                    <a:pt x="192" y="202"/>
                  </a:cubicBezTo>
                  <a:cubicBezTo>
                    <a:pt x="192" y="197"/>
                    <a:pt x="188" y="192"/>
                    <a:pt x="183" y="192"/>
                  </a:cubicBezTo>
                  <a:cubicBezTo>
                    <a:pt x="173" y="190"/>
                    <a:pt x="165" y="184"/>
                    <a:pt x="161" y="174"/>
                  </a:cubicBezTo>
                  <a:cubicBezTo>
                    <a:pt x="160" y="171"/>
                    <a:pt x="157" y="168"/>
                    <a:pt x="153" y="167"/>
                  </a:cubicBezTo>
                  <a:cubicBezTo>
                    <a:pt x="149" y="167"/>
                    <a:pt x="145" y="168"/>
                    <a:pt x="143" y="171"/>
                  </a:cubicBezTo>
                  <a:cubicBezTo>
                    <a:pt x="138" y="178"/>
                    <a:pt x="130" y="181"/>
                    <a:pt x="122" y="181"/>
                  </a:cubicBezTo>
                  <a:cubicBezTo>
                    <a:pt x="113" y="181"/>
                    <a:pt x="105" y="176"/>
                    <a:pt x="100" y="168"/>
                  </a:cubicBezTo>
                  <a:cubicBezTo>
                    <a:pt x="97" y="163"/>
                    <a:pt x="90" y="162"/>
                    <a:pt x="85" y="165"/>
                  </a:cubicBezTo>
                  <a:cubicBezTo>
                    <a:pt x="78" y="169"/>
                    <a:pt x="71" y="171"/>
                    <a:pt x="64" y="171"/>
                  </a:cubicBezTo>
                  <a:cubicBezTo>
                    <a:pt x="40" y="171"/>
                    <a:pt x="21" y="152"/>
                    <a:pt x="21" y="128"/>
                  </a:cubicBezTo>
                  <a:cubicBezTo>
                    <a:pt x="21" y="111"/>
                    <a:pt x="31" y="95"/>
                    <a:pt x="48" y="89"/>
                  </a:cubicBezTo>
                  <a:cubicBezTo>
                    <a:pt x="53" y="86"/>
                    <a:pt x="55" y="81"/>
                    <a:pt x="54" y="76"/>
                  </a:cubicBezTo>
                  <a:cubicBezTo>
                    <a:pt x="53" y="73"/>
                    <a:pt x="53" y="71"/>
                    <a:pt x="53" y="69"/>
                  </a:cubicBezTo>
                  <a:cubicBezTo>
                    <a:pt x="53" y="55"/>
                    <a:pt x="65" y="43"/>
                    <a:pt x="80" y="43"/>
                  </a:cubicBezTo>
                  <a:cubicBezTo>
                    <a:pt x="83" y="43"/>
                    <a:pt x="87" y="43"/>
                    <a:pt x="90" y="45"/>
                  </a:cubicBezTo>
                  <a:cubicBezTo>
                    <a:pt x="94" y="46"/>
                    <a:pt x="99" y="45"/>
                    <a:pt x="102" y="42"/>
                  </a:cubicBezTo>
                  <a:cubicBezTo>
                    <a:pt x="109" y="33"/>
                    <a:pt x="122" y="30"/>
                    <a:pt x="132" y="34"/>
                  </a:cubicBezTo>
                  <a:cubicBezTo>
                    <a:pt x="137" y="36"/>
                    <a:pt x="142" y="35"/>
                    <a:pt x="145" y="31"/>
                  </a:cubicBezTo>
                  <a:cubicBezTo>
                    <a:pt x="150" y="25"/>
                    <a:pt x="157" y="21"/>
                    <a:pt x="165" y="21"/>
                  </a:cubicBezTo>
                  <a:cubicBezTo>
                    <a:pt x="174" y="21"/>
                    <a:pt x="183" y="26"/>
                    <a:pt x="188" y="34"/>
                  </a:cubicBezTo>
                  <a:cubicBezTo>
                    <a:pt x="189" y="37"/>
                    <a:pt x="192" y="38"/>
                    <a:pt x="195" y="39"/>
                  </a:cubicBezTo>
                  <a:cubicBezTo>
                    <a:pt x="197" y="39"/>
                    <a:pt x="200" y="39"/>
                    <a:pt x="203" y="37"/>
                  </a:cubicBezTo>
                  <a:cubicBezTo>
                    <a:pt x="207" y="34"/>
                    <a:pt x="213" y="32"/>
                    <a:pt x="218" y="32"/>
                  </a:cubicBezTo>
                  <a:cubicBezTo>
                    <a:pt x="232" y="32"/>
                    <a:pt x="243" y="42"/>
                    <a:pt x="245" y="55"/>
                  </a:cubicBezTo>
                  <a:cubicBezTo>
                    <a:pt x="245" y="58"/>
                    <a:pt x="246" y="61"/>
                    <a:pt x="249" y="62"/>
                  </a:cubicBezTo>
                  <a:cubicBezTo>
                    <a:pt x="251" y="64"/>
                    <a:pt x="254" y="65"/>
                    <a:pt x="257" y="64"/>
                  </a:cubicBezTo>
                  <a:cubicBezTo>
                    <a:pt x="258" y="64"/>
                    <a:pt x="260" y="64"/>
                    <a:pt x="261" y="64"/>
                  </a:cubicBezTo>
                  <a:cubicBezTo>
                    <a:pt x="276" y="64"/>
                    <a:pt x="288" y="76"/>
                    <a:pt x="288" y="91"/>
                  </a:cubicBezTo>
                  <a:cubicBezTo>
                    <a:pt x="288" y="96"/>
                    <a:pt x="286" y="102"/>
                    <a:pt x="283" y="106"/>
                  </a:cubicBezTo>
                  <a:cubicBezTo>
                    <a:pt x="281" y="109"/>
                    <a:pt x="280" y="112"/>
                    <a:pt x="281" y="114"/>
                  </a:cubicBezTo>
                  <a:cubicBezTo>
                    <a:pt x="281" y="117"/>
                    <a:pt x="283" y="120"/>
                    <a:pt x="286" y="121"/>
                  </a:cubicBezTo>
                  <a:cubicBezTo>
                    <a:pt x="294" y="126"/>
                    <a:pt x="298" y="135"/>
                    <a:pt x="298" y="144"/>
                  </a:cubicBezTo>
                  <a:cubicBezTo>
                    <a:pt x="298" y="156"/>
                    <a:pt x="291" y="166"/>
                    <a:pt x="280" y="169"/>
                  </a:cubicBezTo>
                  <a:close/>
                  <a:moveTo>
                    <a:pt x="94" y="70"/>
                  </a:moveTo>
                  <a:cubicBezTo>
                    <a:pt x="103" y="86"/>
                    <a:pt x="106" y="113"/>
                    <a:pt x="106" y="116"/>
                  </a:cubicBezTo>
                  <a:cubicBezTo>
                    <a:pt x="107" y="121"/>
                    <a:pt x="104" y="125"/>
                    <a:pt x="100" y="127"/>
                  </a:cubicBezTo>
                  <a:cubicBezTo>
                    <a:pt x="97" y="129"/>
                    <a:pt x="92" y="128"/>
                    <a:pt x="89" y="125"/>
                  </a:cubicBezTo>
                  <a:cubicBezTo>
                    <a:pt x="86" y="123"/>
                    <a:pt x="72" y="128"/>
                    <a:pt x="59" y="137"/>
                  </a:cubicBezTo>
                  <a:cubicBezTo>
                    <a:pt x="57" y="138"/>
                    <a:pt x="55" y="139"/>
                    <a:pt x="53" y="139"/>
                  </a:cubicBezTo>
                  <a:cubicBezTo>
                    <a:pt x="50" y="139"/>
                    <a:pt x="46" y="137"/>
                    <a:pt x="44" y="134"/>
                  </a:cubicBezTo>
                  <a:cubicBezTo>
                    <a:pt x="41" y="130"/>
                    <a:pt x="42" y="123"/>
                    <a:pt x="47" y="119"/>
                  </a:cubicBezTo>
                  <a:cubicBezTo>
                    <a:pt x="51" y="116"/>
                    <a:pt x="67" y="105"/>
                    <a:pt x="83" y="104"/>
                  </a:cubicBezTo>
                  <a:cubicBezTo>
                    <a:pt x="81" y="95"/>
                    <a:pt x="79" y="86"/>
                    <a:pt x="76" y="80"/>
                  </a:cubicBezTo>
                  <a:cubicBezTo>
                    <a:pt x="73" y="75"/>
                    <a:pt x="75" y="68"/>
                    <a:pt x="80" y="65"/>
                  </a:cubicBezTo>
                  <a:cubicBezTo>
                    <a:pt x="85" y="62"/>
                    <a:pt x="92" y="64"/>
                    <a:pt x="94" y="70"/>
                  </a:cubicBezTo>
                  <a:close/>
                  <a:moveTo>
                    <a:pt x="131" y="93"/>
                  </a:moveTo>
                  <a:cubicBezTo>
                    <a:pt x="127" y="90"/>
                    <a:pt x="126" y="85"/>
                    <a:pt x="127" y="80"/>
                  </a:cubicBezTo>
                  <a:cubicBezTo>
                    <a:pt x="128" y="78"/>
                    <a:pt x="129" y="74"/>
                    <a:pt x="138" y="68"/>
                  </a:cubicBezTo>
                  <a:cubicBezTo>
                    <a:pt x="137" y="65"/>
                    <a:pt x="138" y="61"/>
                    <a:pt x="140" y="59"/>
                  </a:cubicBezTo>
                  <a:cubicBezTo>
                    <a:pt x="143" y="54"/>
                    <a:pt x="149" y="52"/>
                    <a:pt x="154" y="55"/>
                  </a:cubicBezTo>
                  <a:cubicBezTo>
                    <a:pt x="157" y="56"/>
                    <a:pt x="158" y="58"/>
                    <a:pt x="159" y="60"/>
                  </a:cubicBezTo>
                  <a:cubicBezTo>
                    <a:pt x="159" y="60"/>
                    <a:pt x="160" y="60"/>
                    <a:pt x="161" y="60"/>
                  </a:cubicBezTo>
                  <a:cubicBezTo>
                    <a:pt x="166" y="61"/>
                    <a:pt x="170" y="65"/>
                    <a:pt x="170" y="70"/>
                  </a:cubicBezTo>
                  <a:cubicBezTo>
                    <a:pt x="171" y="75"/>
                    <a:pt x="168" y="80"/>
                    <a:pt x="163" y="81"/>
                  </a:cubicBezTo>
                  <a:cubicBezTo>
                    <a:pt x="158" y="83"/>
                    <a:pt x="152" y="85"/>
                    <a:pt x="149" y="87"/>
                  </a:cubicBezTo>
                  <a:cubicBezTo>
                    <a:pt x="149" y="89"/>
                    <a:pt x="148" y="91"/>
                    <a:pt x="146" y="93"/>
                  </a:cubicBezTo>
                  <a:cubicBezTo>
                    <a:pt x="144" y="95"/>
                    <a:pt x="141" y="96"/>
                    <a:pt x="138" y="96"/>
                  </a:cubicBezTo>
                  <a:cubicBezTo>
                    <a:pt x="136" y="96"/>
                    <a:pt x="133" y="95"/>
                    <a:pt x="131" y="93"/>
                  </a:cubicBezTo>
                  <a:close/>
                  <a:moveTo>
                    <a:pt x="190" y="113"/>
                  </a:moveTo>
                  <a:cubicBezTo>
                    <a:pt x="181" y="124"/>
                    <a:pt x="187" y="130"/>
                    <a:pt x="188" y="131"/>
                  </a:cubicBezTo>
                  <a:cubicBezTo>
                    <a:pt x="192" y="134"/>
                    <a:pt x="193" y="140"/>
                    <a:pt x="190" y="144"/>
                  </a:cubicBezTo>
                  <a:cubicBezTo>
                    <a:pt x="188" y="148"/>
                    <a:pt x="185" y="149"/>
                    <a:pt x="181" y="149"/>
                  </a:cubicBezTo>
                  <a:cubicBezTo>
                    <a:pt x="180" y="149"/>
                    <a:pt x="178" y="149"/>
                    <a:pt x="177" y="149"/>
                  </a:cubicBezTo>
                  <a:cubicBezTo>
                    <a:pt x="159" y="141"/>
                    <a:pt x="143" y="148"/>
                    <a:pt x="143" y="148"/>
                  </a:cubicBezTo>
                  <a:cubicBezTo>
                    <a:pt x="137" y="151"/>
                    <a:pt x="131" y="148"/>
                    <a:pt x="129" y="143"/>
                  </a:cubicBezTo>
                  <a:cubicBezTo>
                    <a:pt x="126" y="138"/>
                    <a:pt x="128" y="132"/>
                    <a:pt x="134" y="129"/>
                  </a:cubicBezTo>
                  <a:cubicBezTo>
                    <a:pt x="134" y="129"/>
                    <a:pt x="147" y="123"/>
                    <a:pt x="164" y="124"/>
                  </a:cubicBezTo>
                  <a:cubicBezTo>
                    <a:pt x="164" y="117"/>
                    <a:pt x="166" y="109"/>
                    <a:pt x="172" y="100"/>
                  </a:cubicBezTo>
                  <a:cubicBezTo>
                    <a:pt x="176" y="96"/>
                    <a:pt x="183" y="95"/>
                    <a:pt x="187" y="98"/>
                  </a:cubicBezTo>
                  <a:cubicBezTo>
                    <a:pt x="192" y="102"/>
                    <a:pt x="193" y="108"/>
                    <a:pt x="190" y="113"/>
                  </a:cubicBezTo>
                  <a:close/>
                  <a:moveTo>
                    <a:pt x="213" y="85"/>
                  </a:moveTo>
                  <a:cubicBezTo>
                    <a:pt x="213" y="79"/>
                    <a:pt x="218" y="75"/>
                    <a:pt x="224" y="75"/>
                  </a:cubicBezTo>
                  <a:cubicBezTo>
                    <a:pt x="224" y="75"/>
                    <a:pt x="224" y="75"/>
                    <a:pt x="224" y="75"/>
                  </a:cubicBezTo>
                  <a:cubicBezTo>
                    <a:pt x="229" y="75"/>
                    <a:pt x="240" y="78"/>
                    <a:pt x="254" y="101"/>
                  </a:cubicBezTo>
                  <a:cubicBezTo>
                    <a:pt x="257" y="106"/>
                    <a:pt x="256" y="113"/>
                    <a:pt x="251" y="116"/>
                  </a:cubicBezTo>
                  <a:cubicBezTo>
                    <a:pt x="249" y="117"/>
                    <a:pt x="247" y="117"/>
                    <a:pt x="245" y="117"/>
                  </a:cubicBezTo>
                  <a:cubicBezTo>
                    <a:pt x="241" y="117"/>
                    <a:pt x="238" y="116"/>
                    <a:pt x="236" y="112"/>
                  </a:cubicBezTo>
                  <a:cubicBezTo>
                    <a:pt x="228" y="100"/>
                    <a:pt x="223" y="96"/>
                    <a:pt x="222" y="96"/>
                  </a:cubicBezTo>
                  <a:cubicBezTo>
                    <a:pt x="217" y="95"/>
                    <a:pt x="213" y="91"/>
                    <a:pt x="213" y="85"/>
                  </a:cubicBezTo>
                  <a:close/>
                  <a:moveTo>
                    <a:pt x="277" y="139"/>
                  </a:moveTo>
                  <a:cubicBezTo>
                    <a:pt x="277" y="145"/>
                    <a:pt x="272" y="149"/>
                    <a:pt x="266" y="149"/>
                  </a:cubicBezTo>
                  <a:cubicBezTo>
                    <a:pt x="250" y="149"/>
                    <a:pt x="245" y="162"/>
                    <a:pt x="244" y="163"/>
                  </a:cubicBezTo>
                  <a:cubicBezTo>
                    <a:pt x="244" y="163"/>
                    <a:pt x="244" y="164"/>
                    <a:pt x="244" y="164"/>
                  </a:cubicBezTo>
                  <a:cubicBezTo>
                    <a:pt x="244" y="164"/>
                    <a:pt x="244" y="164"/>
                    <a:pt x="244" y="164"/>
                  </a:cubicBezTo>
                  <a:cubicBezTo>
                    <a:pt x="244" y="165"/>
                    <a:pt x="239" y="177"/>
                    <a:pt x="233" y="187"/>
                  </a:cubicBezTo>
                  <a:cubicBezTo>
                    <a:pt x="233" y="189"/>
                    <a:pt x="236" y="192"/>
                    <a:pt x="239" y="193"/>
                  </a:cubicBezTo>
                  <a:cubicBezTo>
                    <a:pt x="244" y="196"/>
                    <a:pt x="246" y="202"/>
                    <a:pt x="244" y="207"/>
                  </a:cubicBezTo>
                  <a:cubicBezTo>
                    <a:pt x="242" y="211"/>
                    <a:pt x="238" y="213"/>
                    <a:pt x="234" y="213"/>
                  </a:cubicBezTo>
                  <a:cubicBezTo>
                    <a:pt x="233" y="213"/>
                    <a:pt x="231" y="213"/>
                    <a:pt x="230" y="212"/>
                  </a:cubicBezTo>
                  <a:cubicBezTo>
                    <a:pt x="227" y="211"/>
                    <a:pt x="215" y="205"/>
                    <a:pt x="212" y="194"/>
                  </a:cubicBezTo>
                  <a:cubicBezTo>
                    <a:pt x="210" y="188"/>
                    <a:pt x="211" y="181"/>
                    <a:pt x="215" y="176"/>
                  </a:cubicBezTo>
                  <a:cubicBezTo>
                    <a:pt x="219" y="169"/>
                    <a:pt x="223" y="160"/>
                    <a:pt x="224" y="157"/>
                  </a:cubicBezTo>
                  <a:cubicBezTo>
                    <a:pt x="224" y="155"/>
                    <a:pt x="221" y="150"/>
                    <a:pt x="217" y="147"/>
                  </a:cubicBezTo>
                  <a:cubicBezTo>
                    <a:pt x="212" y="144"/>
                    <a:pt x="212" y="137"/>
                    <a:pt x="215" y="132"/>
                  </a:cubicBezTo>
                  <a:cubicBezTo>
                    <a:pt x="219" y="127"/>
                    <a:pt x="225" y="127"/>
                    <a:pt x="230" y="130"/>
                  </a:cubicBezTo>
                  <a:cubicBezTo>
                    <a:pt x="231" y="131"/>
                    <a:pt x="234" y="133"/>
                    <a:pt x="238" y="138"/>
                  </a:cubicBezTo>
                  <a:cubicBezTo>
                    <a:pt x="245" y="132"/>
                    <a:pt x="254" y="128"/>
                    <a:pt x="267" y="128"/>
                  </a:cubicBezTo>
                  <a:cubicBezTo>
                    <a:pt x="273" y="128"/>
                    <a:pt x="277" y="133"/>
                    <a:pt x="277" y="139"/>
                  </a:cubicBezTo>
                  <a:close/>
                </a:path>
              </a:pathLst>
            </a:custGeom>
            <a:solidFill>
              <a:srgbClr val="E1450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085339E3-C92E-4D34-A7BA-8801B8F48122}"/>
                </a:ext>
              </a:extLst>
            </p:cNvPr>
            <p:cNvSpPr txBox="1"/>
            <p:nvPr/>
          </p:nvSpPr>
          <p:spPr>
            <a:xfrm>
              <a:off x="2539047" y="5709671"/>
              <a:ext cx="944718" cy="76944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Develop Change Management Strategy, Communications Strategy</a:t>
              </a:r>
            </a:p>
          </p:txBody>
        </p:sp>
      </p:grpSp>
      <p:grpSp>
        <p:nvGrpSpPr>
          <p:cNvPr id="253" name="Group 252">
            <a:extLst>
              <a:ext uri="{FF2B5EF4-FFF2-40B4-BE49-F238E27FC236}">
                <a16:creationId xmlns:a16="http://schemas.microsoft.com/office/drawing/2014/main" id="{07B5A994-F056-436E-94AF-A2003FEF4627}"/>
              </a:ext>
            </a:extLst>
          </p:cNvPr>
          <p:cNvGrpSpPr/>
          <p:nvPr/>
        </p:nvGrpSpPr>
        <p:grpSpPr>
          <a:xfrm>
            <a:off x="4279956" y="1808305"/>
            <a:ext cx="3479734" cy="4307704"/>
            <a:chOff x="3319154" y="2186705"/>
            <a:chExt cx="3479734" cy="4307704"/>
          </a:xfrm>
        </p:grpSpPr>
        <p:sp>
          <p:nvSpPr>
            <p:cNvPr id="254" name="TextBox 253">
              <a:extLst>
                <a:ext uri="{FF2B5EF4-FFF2-40B4-BE49-F238E27FC236}">
                  <a16:creationId xmlns:a16="http://schemas.microsoft.com/office/drawing/2014/main" id="{C92BCAC9-5FB9-4E74-8913-ABAE03DF88C2}"/>
                </a:ext>
              </a:extLst>
            </p:cNvPr>
            <p:cNvSpPr txBox="1"/>
            <p:nvPr/>
          </p:nvSpPr>
          <p:spPr>
            <a:xfrm>
              <a:off x="3464174" y="3541783"/>
              <a:ext cx="1021044" cy="61555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Develop and Implement Communications and Training</a:t>
              </a:r>
            </a:p>
          </p:txBody>
        </p:sp>
        <p:sp>
          <p:nvSpPr>
            <p:cNvPr id="255" name="TextBox 254">
              <a:extLst>
                <a:ext uri="{FF2B5EF4-FFF2-40B4-BE49-F238E27FC236}">
                  <a16:creationId xmlns:a16="http://schemas.microsoft.com/office/drawing/2014/main" id="{49A3451F-C2B6-4902-8D56-8B4B3864D661}"/>
                </a:ext>
              </a:extLst>
            </p:cNvPr>
            <p:cNvSpPr txBox="1"/>
            <p:nvPr/>
          </p:nvSpPr>
          <p:spPr>
            <a:xfrm>
              <a:off x="3319154" y="6186632"/>
              <a:ext cx="913832"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Update Change Impacts</a:t>
              </a:r>
            </a:p>
          </p:txBody>
        </p:sp>
        <p:grpSp>
          <p:nvGrpSpPr>
            <p:cNvPr id="256" name="Group 255">
              <a:extLst>
                <a:ext uri="{FF2B5EF4-FFF2-40B4-BE49-F238E27FC236}">
                  <a16:creationId xmlns:a16="http://schemas.microsoft.com/office/drawing/2014/main" id="{B81337C6-0D7C-40ED-B223-F2F1C64C79EB}"/>
                </a:ext>
              </a:extLst>
            </p:cNvPr>
            <p:cNvGrpSpPr/>
            <p:nvPr/>
          </p:nvGrpSpPr>
          <p:grpSpPr>
            <a:xfrm>
              <a:off x="3688134" y="2186705"/>
              <a:ext cx="3110754" cy="4120443"/>
              <a:chOff x="3688134" y="2186705"/>
              <a:chExt cx="3110754" cy="4120443"/>
            </a:xfrm>
          </p:grpSpPr>
          <p:sp>
            <p:nvSpPr>
              <p:cNvPr id="257" name="TextBox 10">
                <a:extLst>
                  <a:ext uri="{FF2B5EF4-FFF2-40B4-BE49-F238E27FC236}">
                    <a16:creationId xmlns:a16="http://schemas.microsoft.com/office/drawing/2014/main" id="{A51CE017-47B2-4C4E-8B32-8ADEC8A7DEDF}"/>
                  </a:ext>
                </a:extLst>
              </p:cNvPr>
              <p:cNvSpPr txBox="1"/>
              <p:nvPr/>
            </p:nvSpPr>
            <p:spPr>
              <a:xfrm>
                <a:off x="4138174" y="2207278"/>
                <a:ext cx="718145"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600"/>
                  </a:spcBef>
                  <a:spcAft>
                    <a:spcPts val="0"/>
                  </a:spcAft>
                  <a:buClrTx/>
                  <a:buSzPct val="100000"/>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rPr>
                  <a:t>Deliver</a:t>
                </a:r>
              </a:p>
            </p:txBody>
          </p:sp>
          <p:cxnSp>
            <p:nvCxnSpPr>
              <p:cNvPr id="258" name="Straight Connector 11">
                <a:extLst>
                  <a:ext uri="{FF2B5EF4-FFF2-40B4-BE49-F238E27FC236}">
                    <a16:creationId xmlns:a16="http://schemas.microsoft.com/office/drawing/2014/main" id="{58BC6EB2-2915-43A1-BB03-D5D5A1701DDC}"/>
                  </a:ext>
                </a:extLst>
              </p:cNvPr>
              <p:cNvCxnSpPr/>
              <p:nvPr/>
            </p:nvCxnSpPr>
            <p:spPr>
              <a:xfrm>
                <a:off x="3724378" y="2591134"/>
                <a:ext cx="3035821" cy="0"/>
              </a:xfrm>
              <a:prstGeom prst="line">
                <a:avLst/>
              </a:prstGeom>
              <a:noFill/>
              <a:ln w="25400" cap="flat" cmpd="sng" algn="ctr">
                <a:solidFill>
                  <a:srgbClr val="FFB81C"/>
                </a:solidFill>
                <a:prstDash val="solid"/>
              </a:ln>
              <a:effectLst/>
            </p:spPr>
          </p:cxnSp>
          <p:sp>
            <p:nvSpPr>
              <p:cNvPr id="259" name="TextBox 258">
                <a:extLst>
                  <a:ext uri="{FF2B5EF4-FFF2-40B4-BE49-F238E27FC236}">
                    <a16:creationId xmlns:a16="http://schemas.microsoft.com/office/drawing/2014/main" id="{AFC6D6AA-E0D5-41AE-A1ED-2271E6C387EE}"/>
                  </a:ext>
                </a:extLst>
              </p:cNvPr>
              <p:cNvSpPr txBox="1"/>
              <p:nvPr/>
            </p:nvSpPr>
            <p:spPr>
              <a:xfrm>
                <a:off x="3724377" y="3099460"/>
                <a:ext cx="2875030" cy="16158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rPr>
                  <a:t>Agile  |  Iterative  |  Responsive</a:t>
                </a:r>
              </a:p>
            </p:txBody>
          </p:sp>
          <p:sp>
            <p:nvSpPr>
              <p:cNvPr id="260" name="Arc 259">
                <a:extLst>
                  <a:ext uri="{FF2B5EF4-FFF2-40B4-BE49-F238E27FC236}">
                    <a16:creationId xmlns:a16="http://schemas.microsoft.com/office/drawing/2014/main" id="{2ECE1620-F68D-473D-9C1A-BAB1E0BC78EA}"/>
                  </a:ext>
                </a:extLst>
              </p:cNvPr>
              <p:cNvSpPr/>
              <p:nvPr/>
            </p:nvSpPr>
            <p:spPr>
              <a:xfrm>
                <a:off x="3715598" y="4140930"/>
                <a:ext cx="2166218" cy="2166218"/>
              </a:xfrm>
              <a:prstGeom prst="arc">
                <a:avLst>
                  <a:gd name="adj1" fmla="val 16759405"/>
                  <a:gd name="adj2" fmla="val 18927889"/>
                </a:avLst>
              </a:prstGeom>
              <a:noFill/>
              <a:ln w="15875" cap="flat" cmpd="sng" algn="ctr">
                <a:solidFill>
                  <a:schemeClr val="accent1"/>
                </a:solidFill>
                <a:prstDash val="solid"/>
                <a:headEnd type="oval"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1" name="Arc 260">
                <a:extLst>
                  <a:ext uri="{FF2B5EF4-FFF2-40B4-BE49-F238E27FC236}">
                    <a16:creationId xmlns:a16="http://schemas.microsoft.com/office/drawing/2014/main" id="{1AC8F770-A37E-4F85-818B-B05E118E8B9C}"/>
                  </a:ext>
                </a:extLst>
              </p:cNvPr>
              <p:cNvSpPr/>
              <p:nvPr/>
            </p:nvSpPr>
            <p:spPr>
              <a:xfrm>
                <a:off x="3715598" y="4140930"/>
                <a:ext cx="2166218" cy="2166218"/>
              </a:xfrm>
              <a:prstGeom prst="arc">
                <a:avLst>
                  <a:gd name="adj1" fmla="val 2994221"/>
                  <a:gd name="adj2" fmla="val 7607691"/>
                </a:avLst>
              </a:prstGeom>
              <a:noFill/>
              <a:ln w="15875" cap="flat" cmpd="sng" algn="ctr">
                <a:solidFill>
                  <a:schemeClr val="accent1"/>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2" name="Arc 261">
                <a:extLst>
                  <a:ext uri="{FF2B5EF4-FFF2-40B4-BE49-F238E27FC236}">
                    <a16:creationId xmlns:a16="http://schemas.microsoft.com/office/drawing/2014/main" id="{4A3E6C85-D5CA-4E19-828E-457FB0164E7A}"/>
                  </a:ext>
                </a:extLst>
              </p:cNvPr>
              <p:cNvSpPr/>
              <p:nvPr/>
            </p:nvSpPr>
            <p:spPr>
              <a:xfrm>
                <a:off x="3715598" y="4140930"/>
                <a:ext cx="2166218" cy="2166218"/>
              </a:xfrm>
              <a:prstGeom prst="arc">
                <a:avLst>
                  <a:gd name="adj1" fmla="val 9293624"/>
                  <a:gd name="adj2" fmla="val 12352665"/>
                </a:avLst>
              </a:prstGeom>
              <a:noFill/>
              <a:ln w="15875" cap="flat" cmpd="sng" algn="ctr">
                <a:solidFill>
                  <a:schemeClr val="accent1"/>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3" name="Arc 191">
                <a:extLst>
                  <a:ext uri="{FF2B5EF4-FFF2-40B4-BE49-F238E27FC236}">
                    <a16:creationId xmlns:a16="http://schemas.microsoft.com/office/drawing/2014/main" id="{87F118C4-19F8-42E3-A415-54489289C0EC}"/>
                  </a:ext>
                </a:extLst>
              </p:cNvPr>
              <p:cNvSpPr/>
              <p:nvPr/>
            </p:nvSpPr>
            <p:spPr>
              <a:xfrm>
                <a:off x="4162284" y="3959105"/>
                <a:ext cx="1587061" cy="1264932"/>
              </a:xfrm>
              <a:custGeom>
                <a:avLst/>
                <a:gdLst>
                  <a:gd name="connsiteX0" fmla="*/ 269087 w 1304945"/>
                  <a:gd name="connsiteY0" fmla="*/ 124518 h 1304945"/>
                  <a:gd name="connsiteX1" fmla="*/ 606019 w 1304945"/>
                  <a:gd name="connsiteY1" fmla="*/ 1655 h 1304945"/>
                  <a:gd name="connsiteX2" fmla="*/ 652473 w 1304945"/>
                  <a:gd name="connsiteY2" fmla="*/ 652473 h 1304945"/>
                  <a:gd name="connsiteX3" fmla="*/ 269087 w 1304945"/>
                  <a:gd name="connsiteY3" fmla="*/ 124518 h 1304945"/>
                  <a:gd name="connsiteX0" fmla="*/ 269087 w 1304945"/>
                  <a:gd name="connsiteY0" fmla="*/ 124518 h 1304945"/>
                  <a:gd name="connsiteX1" fmla="*/ 606019 w 1304945"/>
                  <a:gd name="connsiteY1" fmla="*/ 1655 h 1304945"/>
                  <a:gd name="connsiteX0" fmla="*/ 0 w 922719"/>
                  <a:gd name="connsiteY0" fmla="*/ 218113 h 746068"/>
                  <a:gd name="connsiteX1" fmla="*/ 336932 w 922719"/>
                  <a:gd name="connsiteY1" fmla="*/ 95250 h 746068"/>
                  <a:gd name="connsiteX2" fmla="*/ 383386 w 922719"/>
                  <a:gd name="connsiteY2" fmla="*/ 746068 h 746068"/>
                  <a:gd name="connsiteX3" fmla="*/ 0 w 922719"/>
                  <a:gd name="connsiteY3" fmla="*/ 218113 h 746068"/>
                  <a:gd name="connsiteX0" fmla="*/ 0 w 922719"/>
                  <a:gd name="connsiteY0" fmla="*/ 218113 h 746068"/>
                  <a:gd name="connsiteX1" fmla="*/ 922719 w 922719"/>
                  <a:gd name="connsiteY1" fmla="*/ 0 h 746068"/>
                  <a:gd name="connsiteX0" fmla="*/ 0 w 922719"/>
                  <a:gd name="connsiteY0" fmla="*/ 220521 h 748476"/>
                  <a:gd name="connsiteX1" fmla="*/ 336932 w 922719"/>
                  <a:gd name="connsiteY1" fmla="*/ 97658 h 748476"/>
                  <a:gd name="connsiteX2" fmla="*/ 383386 w 922719"/>
                  <a:gd name="connsiteY2" fmla="*/ 748476 h 748476"/>
                  <a:gd name="connsiteX3" fmla="*/ 0 w 922719"/>
                  <a:gd name="connsiteY3" fmla="*/ 220521 h 748476"/>
                  <a:gd name="connsiteX0" fmla="*/ 0 w 922719"/>
                  <a:gd name="connsiteY0" fmla="*/ 220521 h 748476"/>
                  <a:gd name="connsiteX1" fmla="*/ 922719 w 922719"/>
                  <a:gd name="connsiteY1" fmla="*/ 2408 h 748476"/>
                  <a:gd name="connsiteX0" fmla="*/ 0 w 948913"/>
                  <a:gd name="connsiteY0" fmla="*/ 220521 h 748476"/>
                  <a:gd name="connsiteX1" fmla="*/ 336932 w 948913"/>
                  <a:gd name="connsiteY1" fmla="*/ 97658 h 748476"/>
                  <a:gd name="connsiteX2" fmla="*/ 383386 w 948913"/>
                  <a:gd name="connsiteY2" fmla="*/ 748476 h 748476"/>
                  <a:gd name="connsiteX3" fmla="*/ 0 w 948913"/>
                  <a:gd name="connsiteY3" fmla="*/ 220521 h 748476"/>
                  <a:gd name="connsiteX0" fmla="*/ 0 w 948913"/>
                  <a:gd name="connsiteY0" fmla="*/ 220521 h 748476"/>
                  <a:gd name="connsiteX1" fmla="*/ 948913 w 948913"/>
                  <a:gd name="connsiteY1" fmla="*/ 2408 h 748476"/>
                  <a:gd name="connsiteX0" fmla="*/ 0 w 956057"/>
                  <a:gd name="connsiteY0" fmla="*/ 220521 h 748476"/>
                  <a:gd name="connsiteX1" fmla="*/ 336932 w 956057"/>
                  <a:gd name="connsiteY1" fmla="*/ 97658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334551 w 956057"/>
                  <a:gd name="connsiteY1" fmla="*/ 228626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536957 w 956057"/>
                  <a:gd name="connsiteY1" fmla="*/ 283395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563151 w 956057"/>
                  <a:gd name="connsiteY1" fmla="*/ 195289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383386 w 956057"/>
                  <a:gd name="connsiteY1" fmla="*/ 748476 h 748476"/>
                  <a:gd name="connsiteX2" fmla="*/ 0 w 956057"/>
                  <a:gd name="connsiteY2" fmla="*/ 220521 h 748476"/>
                  <a:gd name="connsiteX0" fmla="*/ 0 w 956057"/>
                  <a:gd name="connsiteY0" fmla="*/ 220521 h 748476"/>
                  <a:gd name="connsiteX1" fmla="*/ 956057 w 956057"/>
                  <a:gd name="connsiteY1" fmla="*/ 2408 h 748476"/>
                  <a:gd name="connsiteX0" fmla="*/ 0 w 956057"/>
                  <a:gd name="connsiteY0" fmla="*/ 227022 h 754977"/>
                  <a:gd name="connsiteX1" fmla="*/ 383386 w 956057"/>
                  <a:gd name="connsiteY1" fmla="*/ 754977 h 754977"/>
                  <a:gd name="connsiteX2" fmla="*/ 0 w 956057"/>
                  <a:gd name="connsiteY2" fmla="*/ 227022 h 754977"/>
                  <a:gd name="connsiteX0" fmla="*/ 0 w 956057"/>
                  <a:gd name="connsiteY0" fmla="*/ 227022 h 754977"/>
                  <a:gd name="connsiteX1" fmla="*/ 956057 w 956057"/>
                  <a:gd name="connsiteY1" fmla="*/ 8909 h 754977"/>
                  <a:gd name="connsiteX0" fmla="*/ 0 w 956057"/>
                  <a:gd name="connsiteY0" fmla="*/ 234049 h 762004"/>
                  <a:gd name="connsiteX1" fmla="*/ 383386 w 956057"/>
                  <a:gd name="connsiteY1" fmla="*/ 762004 h 762004"/>
                  <a:gd name="connsiteX2" fmla="*/ 0 w 956057"/>
                  <a:gd name="connsiteY2" fmla="*/ 234049 h 762004"/>
                  <a:gd name="connsiteX0" fmla="*/ 0 w 956057"/>
                  <a:gd name="connsiteY0" fmla="*/ 234049 h 762004"/>
                  <a:gd name="connsiteX1" fmla="*/ 956057 w 956057"/>
                  <a:gd name="connsiteY1" fmla="*/ 15936 h 762004"/>
                </a:gdLst>
                <a:ahLst/>
                <a:cxnLst>
                  <a:cxn ang="0">
                    <a:pos x="connsiteX0" y="connsiteY0"/>
                  </a:cxn>
                  <a:cxn ang="0">
                    <a:pos x="connsiteX1" y="connsiteY1"/>
                  </a:cxn>
                </a:cxnLst>
                <a:rect l="l" t="t" r="r" b="b"/>
                <a:pathLst>
                  <a:path w="956057" h="762004" stroke="0" extrusionOk="0">
                    <a:moveTo>
                      <a:pt x="0" y="234049"/>
                    </a:moveTo>
                    <a:lnTo>
                      <a:pt x="383386" y="762004"/>
                    </a:lnTo>
                    <a:lnTo>
                      <a:pt x="0" y="234049"/>
                    </a:lnTo>
                    <a:close/>
                  </a:path>
                  <a:path w="956057" h="762004" fill="none">
                    <a:moveTo>
                      <a:pt x="0" y="234049"/>
                    </a:moveTo>
                    <a:cubicBezTo>
                      <a:pt x="98630" y="162427"/>
                      <a:pt x="362988" y="-61111"/>
                      <a:pt x="956057" y="15936"/>
                    </a:cubicBezTo>
                  </a:path>
                </a:pathLst>
              </a:custGeom>
              <a:solidFill>
                <a:srgbClr val="FFB81C"/>
              </a:solidFill>
              <a:ln w="15875" cap="flat" cmpd="sng" algn="ctr">
                <a:solidFill>
                  <a:schemeClr val="accent1"/>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cxnSp>
            <p:nvCxnSpPr>
              <p:cNvPr id="264" name="Straight Connector 263">
                <a:extLst>
                  <a:ext uri="{FF2B5EF4-FFF2-40B4-BE49-F238E27FC236}">
                    <a16:creationId xmlns:a16="http://schemas.microsoft.com/office/drawing/2014/main" id="{2812E9C4-15E6-4251-8AE0-08BEECE93FEC}"/>
                  </a:ext>
                </a:extLst>
              </p:cNvPr>
              <p:cNvCxnSpPr/>
              <p:nvPr/>
            </p:nvCxnSpPr>
            <p:spPr>
              <a:xfrm>
                <a:off x="6297921" y="3981564"/>
                <a:ext cx="500967" cy="0"/>
              </a:xfrm>
              <a:prstGeom prst="line">
                <a:avLst/>
              </a:prstGeom>
              <a:noFill/>
              <a:ln w="15875" cap="flat" cmpd="sng" algn="ctr">
                <a:solidFill>
                  <a:schemeClr val="accent1"/>
                </a:solidFill>
                <a:prstDash val="solid"/>
                <a:tailEnd type="arrow" w="sm" len="sm"/>
              </a:ln>
              <a:effectLst/>
            </p:spPr>
          </p:cxnSp>
          <p:sp>
            <p:nvSpPr>
              <p:cNvPr id="265" name="Oval 264">
                <a:extLst>
                  <a:ext uri="{FF2B5EF4-FFF2-40B4-BE49-F238E27FC236}">
                    <a16:creationId xmlns:a16="http://schemas.microsoft.com/office/drawing/2014/main" id="{157D2432-039C-40DA-AC31-D6E63C3EB9A7}"/>
                  </a:ext>
                </a:extLst>
              </p:cNvPr>
              <p:cNvSpPr/>
              <p:nvPr/>
            </p:nvSpPr>
            <p:spPr bwMode="gray">
              <a:xfrm>
                <a:off x="3732338" y="4260643"/>
                <a:ext cx="520554" cy="520554"/>
              </a:xfrm>
              <a:prstGeom prst="ellipse">
                <a:avLst/>
              </a:prstGeom>
              <a:solidFill>
                <a:sysClr val="window" lastClr="FFFFFF"/>
              </a:solidFill>
              <a:ln w="15875" algn="ctr">
                <a:solidFill>
                  <a:schemeClr val="accent1"/>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66" name="TextBox 265">
                <a:extLst>
                  <a:ext uri="{FF2B5EF4-FFF2-40B4-BE49-F238E27FC236}">
                    <a16:creationId xmlns:a16="http://schemas.microsoft.com/office/drawing/2014/main" id="{81C19244-271E-44EB-878B-B113B0B6FBAF}"/>
                  </a:ext>
                </a:extLst>
              </p:cNvPr>
              <p:cNvSpPr txBox="1"/>
              <p:nvPr/>
            </p:nvSpPr>
            <p:spPr>
              <a:xfrm>
                <a:off x="5179942" y="4543648"/>
                <a:ext cx="913832" cy="153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Construct</a:t>
                </a:r>
              </a:p>
            </p:txBody>
          </p:sp>
          <p:grpSp>
            <p:nvGrpSpPr>
              <p:cNvPr id="267" name="Group 266">
                <a:extLst>
                  <a:ext uri="{FF2B5EF4-FFF2-40B4-BE49-F238E27FC236}">
                    <a16:creationId xmlns:a16="http://schemas.microsoft.com/office/drawing/2014/main" id="{192975B3-044E-4559-9A83-B8851EEDF1D4}"/>
                  </a:ext>
                </a:extLst>
              </p:cNvPr>
              <p:cNvGrpSpPr/>
              <p:nvPr/>
            </p:nvGrpSpPr>
            <p:grpSpPr>
              <a:xfrm>
                <a:off x="5055160" y="4644384"/>
                <a:ext cx="1284783" cy="1284781"/>
                <a:chOff x="2869996" y="1790358"/>
                <a:chExt cx="670711" cy="670710"/>
              </a:xfrm>
            </p:grpSpPr>
            <p:sp>
              <p:nvSpPr>
                <p:cNvPr id="306" name="Arc 305">
                  <a:extLst>
                    <a:ext uri="{FF2B5EF4-FFF2-40B4-BE49-F238E27FC236}">
                      <a16:creationId xmlns:a16="http://schemas.microsoft.com/office/drawing/2014/main" id="{B8E30570-C68D-4800-81CE-91C42346D797}"/>
                    </a:ext>
                  </a:extLst>
                </p:cNvPr>
                <p:cNvSpPr/>
                <p:nvPr/>
              </p:nvSpPr>
              <p:spPr>
                <a:xfrm>
                  <a:off x="2869996" y="1790358"/>
                  <a:ext cx="670710" cy="670710"/>
                </a:xfrm>
                <a:prstGeom prst="arc">
                  <a:avLst>
                    <a:gd name="adj1" fmla="val 18635551"/>
                    <a:gd name="adj2" fmla="val 1365071"/>
                  </a:avLst>
                </a:prstGeom>
                <a:noFill/>
                <a:ln w="15875" cap="flat" cmpd="sng" algn="ctr">
                  <a:solidFill>
                    <a:schemeClr val="accent1"/>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7" name="Arc 306">
                  <a:extLst>
                    <a:ext uri="{FF2B5EF4-FFF2-40B4-BE49-F238E27FC236}">
                      <a16:creationId xmlns:a16="http://schemas.microsoft.com/office/drawing/2014/main" id="{3107926F-69ED-4B66-A61D-4446954A24F8}"/>
                    </a:ext>
                  </a:extLst>
                </p:cNvPr>
                <p:cNvSpPr/>
                <p:nvPr/>
              </p:nvSpPr>
              <p:spPr>
                <a:xfrm rot="5400000">
                  <a:off x="2869996" y="1790358"/>
                  <a:ext cx="670710" cy="670710"/>
                </a:xfrm>
                <a:prstGeom prst="arc">
                  <a:avLst>
                    <a:gd name="adj1" fmla="val 19429563"/>
                    <a:gd name="adj2" fmla="val 1743922"/>
                  </a:avLst>
                </a:prstGeom>
                <a:noFill/>
                <a:ln w="15875" cap="flat" cmpd="sng" algn="ctr">
                  <a:solidFill>
                    <a:schemeClr val="accent1"/>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8" name="Arc 307">
                  <a:extLst>
                    <a:ext uri="{FF2B5EF4-FFF2-40B4-BE49-F238E27FC236}">
                      <a16:creationId xmlns:a16="http://schemas.microsoft.com/office/drawing/2014/main" id="{8B9CFE61-EBD4-4B6C-8285-9AB8AB56D4E4}"/>
                    </a:ext>
                  </a:extLst>
                </p:cNvPr>
                <p:cNvSpPr/>
                <p:nvPr/>
              </p:nvSpPr>
              <p:spPr>
                <a:xfrm rot="10800000">
                  <a:off x="2869997" y="1790358"/>
                  <a:ext cx="670710" cy="670710"/>
                </a:xfrm>
                <a:prstGeom prst="arc">
                  <a:avLst>
                    <a:gd name="adj1" fmla="val 20081977"/>
                    <a:gd name="adj2" fmla="val 3030851"/>
                  </a:avLst>
                </a:prstGeom>
                <a:noFill/>
                <a:ln w="15875" cap="flat" cmpd="sng" algn="ctr">
                  <a:solidFill>
                    <a:schemeClr val="accent1"/>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268" name="TextBox 267">
                <a:extLst>
                  <a:ext uri="{FF2B5EF4-FFF2-40B4-BE49-F238E27FC236}">
                    <a16:creationId xmlns:a16="http://schemas.microsoft.com/office/drawing/2014/main" id="{AEB020DE-7CE7-44F1-A21B-0513C07BBFA6}"/>
                  </a:ext>
                </a:extLst>
              </p:cNvPr>
              <p:cNvSpPr txBox="1"/>
              <p:nvPr/>
            </p:nvSpPr>
            <p:spPr>
              <a:xfrm>
                <a:off x="5846367" y="5597850"/>
                <a:ext cx="913832" cy="153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Experience</a:t>
                </a:r>
              </a:p>
            </p:txBody>
          </p:sp>
          <p:sp>
            <p:nvSpPr>
              <p:cNvPr id="269" name="TextBox 268">
                <a:extLst>
                  <a:ext uri="{FF2B5EF4-FFF2-40B4-BE49-F238E27FC236}">
                    <a16:creationId xmlns:a16="http://schemas.microsoft.com/office/drawing/2014/main" id="{12320F8F-CB41-4751-9A37-2F23BD4501E1}"/>
                  </a:ext>
                </a:extLst>
              </p:cNvPr>
              <p:cNvSpPr txBox="1"/>
              <p:nvPr/>
            </p:nvSpPr>
            <p:spPr>
              <a:xfrm>
                <a:off x="4664564" y="5619055"/>
                <a:ext cx="913832" cy="153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Feedback</a:t>
                </a:r>
              </a:p>
            </p:txBody>
          </p:sp>
          <p:sp>
            <p:nvSpPr>
              <p:cNvPr id="270" name="TextBox 269">
                <a:extLst>
                  <a:ext uri="{FF2B5EF4-FFF2-40B4-BE49-F238E27FC236}">
                    <a16:creationId xmlns:a16="http://schemas.microsoft.com/office/drawing/2014/main" id="{A12CC89C-AE7D-4ED4-8C85-E0167EF97D9D}"/>
                  </a:ext>
                </a:extLst>
              </p:cNvPr>
              <p:cNvSpPr txBox="1"/>
              <p:nvPr/>
            </p:nvSpPr>
            <p:spPr>
              <a:xfrm>
                <a:off x="5165609" y="5275279"/>
                <a:ext cx="1126071" cy="30777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Sprints validating Change Impacts</a:t>
                </a:r>
              </a:p>
            </p:txBody>
          </p:sp>
          <p:sp>
            <p:nvSpPr>
              <p:cNvPr id="271" name="TextBox 270">
                <a:extLst>
                  <a:ext uri="{FF2B5EF4-FFF2-40B4-BE49-F238E27FC236}">
                    <a16:creationId xmlns:a16="http://schemas.microsoft.com/office/drawing/2014/main" id="{A09C9A63-0D73-4B23-8407-4B1AB70F4423}"/>
                  </a:ext>
                </a:extLst>
              </p:cNvPr>
              <p:cNvSpPr txBox="1"/>
              <p:nvPr/>
            </p:nvSpPr>
            <p:spPr>
              <a:xfrm>
                <a:off x="5588537" y="3456509"/>
                <a:ext cx="913832" cy="153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Deploy</a:t>
                </a:r>
              </a:p>
            </p:txBody>
          </p:sp>
          <p:grpSp>
            <p:nvGrpSpPr>
              <p:cNvPr id="272" name="Group 271">
                <a:extLst>
                  <a:ext uri="{FF2B5EF4-FFF2-40B4-BE49-F238E27FC236}">
                    <a16:creationId xmlns:a16="http://schemas.microsoft.com/office/drawing/2014/main" id="{9A6C306A-0463-4315-B9FD-D687347930D5}"/>
                  </a:ext>
                </a:extLst>
              </p:cNvPr>
              <p:cNvGrpSpPr>
                <a:grpSpLocks noChangeAspect="1"/>
              </p:cNvGrpSpPr>
              <p:nvPr/>
            </p:nvGrpSpPr>
            <p:grpSpPr>
              <a:xfrm>
                <a:off x="3847534" y="4412294"/>
                <a:ext cx="290275" cy="217250"/>
                <a:chOff x="11261726" y="3510598"/>
                <a:chExt cx="252412" cy="188913"/>
              </a:xfrm>
            </p:grpSpPr>
            <p:sp>
              <p:nvSpPr>
                <p:cNvPr id="302" name="Freeform 307">
                  <a:extLst>
                    <a:ext uri="{FF2B5EF4-FFF2-40B4-BE49-F238E27FC236}">
                      <a16:creationId xmlns:a16="http://schemas.microsoft.com/office/drawing/2014/main" id="{6893877D-EC47-48A0-88EC-DBD865F8C976}"/>
                    </a:ext>
                  </a:extLst>
                </p:cNvPr>
                <p:cNvSpPr>
                  <a:spLocks noEditPoints="1"/>
                </p:cNvSpPr>
                <p:nvPr/>
              </p:nvSpPr>
              <p:spPr bwMode="auto">
                <a:xfrm>
                  <a:off x="11261726" y="3510598"/>
                  <a:ext cx="176213" cy="188913"/>
                </a:xfrm>
                <a:custGeom>
                  <a:avLst/>
                  <a:gdLst>
                    <a:gd name="T0" fmla="*/ 215 w 222"/>
                    <a:gd name="T1" fmla="*/ 0 h 239"/>
                    <a:gd name="T2" fmla="*/ 3 w 222"/>
                    <a:gd name="T3" fmla="*/ 71 h 239"/>
                    <a:gd name="T4" fmla="*/ 3 w 222"/>
                    <a:gd name="T5" fmla="*/ 71 h 239"/>
                    <a:gd name="T6" fmla="*/ 1 w 222"/>
                    <a:gd name="T7" fmla="*/ 72 h 239"/>
                    <a:gd name="T8" fmla="*/ 0 w 222"/>
                    <a:gd name="T9" fmla="*/ 75 h 239"/>
                    <a:gd name="T10" fmla="*/ 0 w 222"/>
                    <a:gd name="T11" fmla="*/ 156 h 239"/>
                    <a:gd name="T12" fmla="*/ 0 w 222"/>
                    <a:gd name="T13" fmla="*/ 156 h 239"/>
                    <a:gd name="T14" fmla="*/ 1 w 222"/>
                    <a:gd name="T15" fmla="*/ 160 h 239"/>
                    <a:gd name="T16" fmla="*/ 3 w 222"/>
                    <a:gd name="T17" fmla="*/ 161 h 239"/>
                    <a:gd name="T18" fmla="*/ 29 w 222"/>
                    <a:gd name="T19" fmla="*/ 170 h 239"/>
                    <a:gd name="T20" fmla="*/ 29 w 222"/>
                    <a:gd name="T21" fmla="*/ 234 h 239"/>
                    <a:gd name="T22" fmla="*/ 29 w 222"/>
                    <a:gd name="T23" fmla="*/ 234 h 239"/>
                    <a:gd name="T24" fmla="*/ 31 w 222"/>
                    <a:gd name="T25" fmla="*/ 238 h 239"/>
                    <a:gd name="T26" fmla="*/ 35 w 222"/>
                    <a:gd name="T27" fmla="*/ 239 h 239"/>
                    <a:gd name="T28" fmla="*/ 116 w 222"/>
                    <a:gd name="T29" fmla="*/ 239 h 239"/>
                    <a:gd name="T30" fmla="*/ 116 w 222"/>
                    <a:gd name="T31" fmla="*/ 239 h 239"/>
                    <a:gd name="T32" fmla="*/ 120 w 222"/>
                    <a:gd name="T33" fmla="*/ 238 h 239"/>
                    <a:gd name="T34" fmla="*/ 121 w 222"/>
                    <a:gd name="T35" fmla="*/ 234 h 239"/>
                    <a:gd name="T36" fmla="*/ 121 w 222"/>
                    <a:gd name="T37" fmla="*/ 200 h 239"/>
                    <a:gd name="T38" fmla="*/ 215 w 222"/>
                    <a:gd name="T39" fmla="*/ 232 h 239"/>
                    <a:gd name="T40" fmla="*/ 215 w 222"/>
                    <a:gd name="T41" fmla="*/ 232 h 239"/>
                    <a:gd name="T42" fmla="*/ 216 w 222"/>
                    <a:gd name="T43" fmla="*/ 232 h 239"/>
                    <a:gd name="T44" fmla="*/ 216 w 222"/>
                    <a:gd name="T45" fmla="*/ 232 h 239"/>
                    <a:gd name="T46" fmla="*/ 220 w 222"/>
                    <a:gd name="T47" fmla="*/ 231 h 239"/>
                    <a:gd name="T48" fmla="*/ 220 w 222"/>
                    <a:gd name="T49" fmla="*/ 231 h 239"/>
                    <a:gd name="T50" fmla="*/ 222 w 222"/>
                    <a:gd name="T51" fmla="*/ 230 h 239"/>
                    <a:gd name="T52" fmla="*/ 222 w 222"/>
                    <a:gd name="T53" fmla="*/ 227 h 239"/>
                    <a:gd name="T54" fmla="*/ 222 w 222"/>
                    <a:gd name="T55" fmla="*/ 5 h 239"/>
                    <a:gd name="T56" fmla="*/ 222 w 222"/>
                    <a:gd name="T57" fmla="*/ 5 h 239"/>
                    <a:gd name="T58" fmla="*/ 222 w 222"/>
                    <a:gd name="T59" fmla="*/ 2 h 239"/>
                    <a:gd name="T60" fmla="*/ 220 w 222"/>
                    <a:gd name="T61" fmla="*/ 1 h 239"/>
                    <a:gd name="T62" fmla="*/ 220 w 222"/>
                    <a:gd name="T63" fmla="*/ 1 h 239"/>
                    <a:gd name="T64" fmla="*/ 218 w 222"/>
                    <a:gd name="T65" fmla="*/ 0 h 239"/>
                    <a:gd name="T66" fmla="*/ 215 w 222"/>
                    <a:gd name="T67" fmla="*/ 0 h 239"/>
                    <a:gd name="T68" fmla="*/ 215 w 222"/>
                    <a:gd name="T69" fmla="*/ 0 h 239"/>
                    <a:gd name="T70" fmla="*/ 101 w 222"/>
                    <a:gd name="T71" fmla="*/ 219 h 239"/>
                    <a:gd name="T72" fmla="*/ 51 w 222"/>
                    <a:gd name="T73" fmla="*/ 219 h 239"/>
                    <a:gd name="T74" fmla="*/ 51 w 222"/>
                    <a:gd name="T75" fmla="*/ 177 h 239"/>
                    <a:gd name="T76" fmla="*/ 101 w 222"/>
                    <a:gd name="T77" fmla="*/ 193 h 239"/>
                    <a:gd name="T78" fmla="*/ 101 w 222"/>
                    <a:gd name="T79" fmla="*/ 21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2" h="239">
                      <a:moveTo>
                        <a:pt x="215" y="0"/>
                      </a:moveTo>
                      <a:lnTo>
                        <a:pt x="3" y="71"/>
                      </a:lnTo>
                      <a:lnTo>
                        <a:pt x="3" y="71"/>
                      </a:lnTo>
                      <a:lnTo>
                        <a:pt x="1" y="72"/>
                      </a:lnTo>
                      <a:lnTo>
                        <a:pt x="0" y="75"/>
                      </a:lnTo>
                      <a:lnTo>
                        <a:pt x="0" y="156"/>
                      </a:lnTo>
                      <a:lnTo>
                        <a:pt x="0" y="156"/>
                      </a:lnTo>
                      <a:lnTo>
                        <a:pt x="1" y="160"/>
                      </a:lnTo>
                      <a:lnTo>
                        <a:pt x="3" y="161"/>
                      </a:lnTo>
                      <a:lnTo>
                        <a:pt x="29" y="170"/>
                      </a:lnTo>
                      <a:lnTo>
                        <a:pt x="29" y="234"/>
                      </a:lnTo>
                      <a:lnTo>
                        <a:pt x="29" y="234"/>
                      </a:lnTo>
                      <a:lnTo>
                        <a:pt x="31" y="238"/>
                      </a:lnTo>
                      <a:lnTo>
                        <a:pt x="35" y="239"/>
                      </a:lnTo>
                      <a:lnTo>
                        <a:pt x="116" y="239"/>
                      </a:lnTo>
                      <a:lnTo>
                        <a:pt x="116" y="239"/>
                      </a:lnTo>
                      <a:lnTo>
                        <a:pt x="120" y="238"/>
                      </a:lnTo>
                      <a:lnTo>
                        <a:pt x="121" y="234"/>
                      </a:lnTo>
                      <a:lnTo>
                        <a:pt x="121" y="200"/>
                      </a:lnTo>
                      <a:lnTo>
                        <a:pt x="215" y="232"/>
                      </a:lnTo>
                      <a:lnTo>
                        <a:pt x="215" y="232"/>
                      </a:lnTo>
                      <a:lnTo>
                        <a:pt x="216" y="232"/>
                      </a:lnTo>
                      <a:lnTo>
                        <a:pt x="216" y="232"/>
                      </a:lnTo>
                      <a:lnTo>
                        <a:pt x="220" y="231"/>
                      </a:lnTo>
                      <a:lnTo>
                        <a:pt x="220" y="231"/>
                      </a:lnTo>
                      <a:lnTo>
                        <a:pt x="222" y="230"/>
                      </a:lnTo>
                      <a:lnTo>
                        <a:pt x="222" y="227"/>
                      </a:lnTo>
                      <a:lnTo>
                        <a:pt x="222" y="5"/>
                      </a:lnTo>
                      <a:lnTo>
                        <a:pt x="222" y="5"/>
                      </a:lnTo>
                      <a:lnTo>
                        <a:pt x="222" y="2"/>
                      </a:lnTo>
                      <a:lnTo>
                        <a:pt x="220" y="1"/>
                      </a:lnTo>
                      <a:lnTo>
                        <a:pt x="220" y="1"/>
                      </a:lnTo>
                      <a:lnTo>
                        <a:pt x="218" y="0"/>
                      </a:lnTo>
                      <a:lnTo>
                        <a:pt x="215" y="0"/>
                      </a:lnTo>
                      <a:lnTo>
                        <a:pt x="215" y="0"/>
                      </a:lnTo>
                      <a:close/>
                      <a:moveTo>
                        <a:pt x="101" y="219"/>
                      </a:moveTo>
                      <a:lnTo>
                        <a:pt x="51" y="219"/>
                      </a:lnTo>
                      <a:lnTo>
                        <a:pt x="51" y="177"/>
                      </a:lnTo>
                      <a:lnTo>
                        <a:pt x="101" y="193"/>
                      </a:lnTo>
                      <a:lnTo>
                        <a:pt x="101" y="2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3" name="Freeform 308">
                  <a:extLst>
                    <a:ext uri="{FF2B5EF4-FFF2-40B4-BE49-F238E27FC236}">
                      <a16:creationId xmlns:a16="http://schemas.microsoft.com/office/drawing/2014/main" id="{988CC3E8-EFA1-4096-94AB-A85FC96F8B66}"/>
                    </a:ext>
                  </a:extLst>
                </p:cNvPr>
                <p:cNvSpPr>
                  <a:spLocks/>
                </p:cNvSpPr>
                <p:nvPr/>
              </p:nvSpPr>
              <p:spPr bwMode="auto">
                <a:xfrm>
                  <a:off x="11476038" y="3596323"/>
                  <a:ext cx="38100" cy="12700"/>
                </a:xfrm>
                <a:custGeom>
                  <a:avLst/>
                  <a:gdLst>
                    <a:gd name="T0" fmla="*/ 39 w 48"/>
                    <a:gd name="T1" fmla="*/ 0 h 18"/>
                    <a:gd name="T2" fmla="*/ 9 w 48"/>
                    <a:gd name="T3" fmla="*/ 0 h 18"/>
                    <a:gd name="T4" fmla="*/ 9 w 48"/>
                    <a:gd name="T5" fmla="*/ 0 h 18"/>
                    <a:gd name="T6" fmla="*/ 5 w 48"/>
                    <a:gd name="T7" fmla="*/ 0 h 18"/>
                    <a:gd name="T8" fmla="*/ 2 w 48"/>
                    <a:gd name="T9" fmla="*/ 2 h 18"/>
                    <a:gd name="T10" fmla="*/ 0 w 48"/>
                    <a:gd name="T11" fmla="*/ 6 h 18"/>
                    <a:gd name="T12" fmla="*/ 0 w 48"/>
                    <a:gd name="T13" fmla="*/ 8 h 18"/>
                    <a:gd name="T14" fmla="*/ 0 w 48"/>
                    <a:gd name="T15" fmla="*/ 8 h 18"/>
                    <a:gd name="T16" fmla="*/ 0 w 48"/>
                    <a:gd name="T17" fmla="*/ 12 h 18"/>
                    <a:gd name="T18" fmla="*/ 2 w 48"/>
                    <a:gd name="T19" fmla="*/ 15 h 18"/>
                    <a:gd name="T20" fmla="*/ 5 w 48"/>
                    <a:gd name="T21" fmla="*/ 16 h 18"/>
                    <a:gd name="T22" fmla="*/ 9 w 48"/>
                    <a:gd name="T23" fmla="*/ 18 h 18"/>
                    <a:gd name="T24" fmla="*/ 39 w 48"/>
                    <a:gd name="T25" fmla="*/ 18 h 18"/>
                    <a:gd name="T26" fmla="*/ 39 w 48"/>
                    <a:gd name="T27" fmla="*/ 18 h 18"/>
                    <a:gd name="T28" fmla="*/ 43 w 48"/>
                    <a:gd name="T29" fmla="*/ 16 h 18"/>
                    <a:gd name="T30" fmla="*/ 45 w 48"/>
                    <a:gd name="T31" fmla="*/ 15 h 18"/>
                    <a:gd name="T32" fmla="*/ 47 w 48"/>
                    <a:gd name="T33" fmla="*/ 12 h 18"/>
                    <a:gd name="T34" fmla="*/ 48 w 48"/>
                    <a:gd name="T35" fmla="*/ 8 h 18"/>
                    <a:gd name="T36" fmla="*/ 48 w 48"/>
                    <a:gd name="T37" fmla="*/ 8 h 18"/>
                    <a:gd name="T38" fmla="*/ 47 w 48"/>
                    <a:gd name="T39" fmla="*/ 6 h 18"/>
                    <a:gd name="T40" fmla="*/ 45 w 48"/>
                    <a:gd name="T41" fmla="*/ 2 h 18"/>
                    <a:gd name="T42" fmla="*/ 43 w 48"/>
                    <a:gd name="T43" fmla="*/ 0 h 18"/>
                    <a:gd name="T44" fmla="*/ 39 w 48"/>
                    <a:gd name="T45" fmla="*/ 0 h 18"/>
                    <a:gd name="T46" fmla="*/ 39 w 48"/>
                    <a:gd name="T4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8">
                      <a:moveTo>
                        <a:pt x="39" y="0"/>
                      </a:moveTo>
                      <a:lnTo>
                        <a:pt x="9" y="0"/>
                      </a:lnTo>
                      <a:lnTo>
                        <a:pt x="9" y="0"/>
                      </a:lnTo>
                      <a:lnTo>
                        <a:pt x="5" y="0"/>
                      </a:lnTo>
                      <a:lnTo>
                        <a:pt x="2" y="2"/>
                      </a:lnTo>
                      <a:lnTo>
                        <a:pt x="0" y="6"/>
                      </a:lnTo>
                      <a:lnTo>
                        <a:pt x="0" y="8"/>
                      </a:lnTo>
                      <a:lnTo>
                        <a:pt x="0" y="8"/>
                      </a:lnTo>
                      <a:lnTo>
                        <a:pt x="0" y="12"/>
                      </a:lnTo>
                      <a:lnTo>
                        <a:pt x="2" y="15"/>
                      </a:lnTo>
                      <a:lnTo>
                        <a:pt x="5" y="16"/>
                      </a:lnTo>
                      <a:lnTo>
                        <a:pt x="9" y="18"/>
                      </a:lnTo>
                      <a:lnTo>
                        <a:pt x="39" y="18"/>
                      </a:lnTo>
                      <a:lnTo>
                        <a:pt x="39" y="18"/>
                      </a:lnTo>
                      <a:lnTo>
                        <a:pt x="43" y="16"/>
                      </a:lnTo>
                      <a:lnTo>
                        <a:pt x="45" y="15"/>
                      </a:lnTo>
                      <a:lnTo>
                        <a:pt x="47" y="12"/>
                      </a:lnTo>
                      <a:lnTo>
                        <a:pt x="48" y="8"/>
                      </a:lnTo>
                      <a:lnTo>
                        <a:pt x="48" y="8"/>
                      </a:lnTo>
                      <a:lnTo>
                        <a:pt x="47" y="6"/>
                      </a:lnTo>
                      <a:lnTo>
                        <a:pt x="45" y="2"/>
                      </a:lnTo>
                      <a:lnTo>
                        <a:pt x="43" y="0"/>
                      </a:lnTo>
                      <a:lnTo>
                        <a:pt x="39" y="0"/>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4" name="Freeform 309">
                  <a:extLst>
                    <a:ext uri="{FF2B5EF4-FFF2-40B4-BE49-F238E27FC236}">
                      <a16:creationId xmlns:a16="http://schemas.microsoft.com/office/drawing/2014/main" id="{73EE18CE-8BFE-4184-822A-0C5D22662218}"/>
                    </a:ext>
                  </a:extLst>
                </p:cNvPr>
                <p:cNvSpPr>
                  <a:spLocks/>
                </p:cNvSpPr>
                <p:nvPr/>
              </p:nvSpPr>
              <p:spPr bwMode="auto">
                <a:xfrm>
                  <a:off x="11464926" y="3534410"/>
                  <a:ext cx="33338" cy="25400"/>
                </a:xfrm>
                <a:custGeom>
                  <a:avLst/>
                  <a:gdLst>
                    <a:gd name="T0" fmla="*/ 8 w 42"/>
                    <a:gd name="T1" fmla="*/ 32 h 32"/>
                    <a:gd name="T2" fmla="*/ 8 w 42"/>
                    <a:gd name="T3" fmla="*/ 32 h 32"/>
                    <a:gd name="T4" fmla="*/ 14 w 42"/>
                    <a:gd name="T5" fmla="*/ 31 h 32"/>
                    <a:gd name="T6" fmla="*/ 37 w 42"/>
                    <a:gd name="T7" fmla="*/ 17 h 32"/>
                    <a:gd name="T8" fmla="*/ 37 w 42"/>
                    <a:gd name="T9" fmla="*/ 17 h 32"/>
                    <a:gd name="T10" fmla="*/ 39 w 42"/>
                    <a:gd name="T11" fmla="*/ 14 h 32"/>
                    <a:gd name="T12" fmla="*/ 42 w 42"/>
                    <a:gd name="T13" fmla="*/ 12 h 32"/>
                    <a:gd name="T14" fmla="*/ 42 w 42"/>
                    <a:gd name="T15" fmla="*/ 8 h 32"/>
                    <a:gd name="T16" fmla="*/ 41 w 42"/>
                    <a:gd name="T17" fmla="*/ 4 h 32"/>
                    <a:gd name="T18" fmla="*/ 41 w 42"/>
                    <a:gd name="T19" fmla="*/ 4 h 32"/>
                    <a:gd name="T20" fmla="*/ 38 w 42"/>
                    <a:gd name="T21" fmla="*/ 2 h 32"/>
                    <a:gd name="T22" fmla="*/ 35 w 42"/>
                    <a:gd name="T23" fmla="*/ 0 h 32"/>
                    <a:gd name="T24" fmla="*/ 35 w 42"/>
                    <a:gd name="T25" fmla="*/ 0 h 32"/>
                    <a:gd name="T26" fmla="*/ 31 w 42"/>
                    <a:gd name="T27" fmla="*/ 0 h 32"/>
                    <a:gd name="T28" fmla="*/ 28 w 42"/>
                    <a:gd name="T29" fmla="*/ 1 h 32"/>
                    <a:gd name="T30" fmla="*/ 4 w 42"/>
                    <a:gd name="T31" fmla="*/ 14 h 32"/>
                    <a:gd name="T32" fmla="*/ 4 w 42"/>
                    <a:gd name="T33" fmla="*/ 14 h 32"/>
                    <a:gd name="T34" fmla="*/ 2 w 42"/>
                    <a:gd name="T35" fmla="*/ 17 h 32"/>
                    <a:gd name="T36" fmla="*/ 0 w 42"/>
                    <a:gd name="T37" fmla="*/ 20 h 32"/>
                    <a:gd name="T38" fmla="*/ 0 w 42"/>
                    <a:gd name="T39" fmla="*/ 24 h 32"/>
                    <a:gd name="T40" fmla="*/ 0 w 42"/>
                    <a:gd name="T41" fmla="*/ 28 h 32"/>
                    <a:gd name="T42" fmla="*/ 0 w 42"/>
                    <a:gd name="T43" fmla="*/ 28 h 32"/>
                    <a:gd name="T44" fmla="*/ 4 w 42"/>
                    <a:gd name="T45" fmla="*/ 31 h 32"/>
                    <a:gd name="T46" fmla="*/ 8 w 42"/>
                    <a:gd name="T47" fmla="*/ 32 h 32"/>
                    <a:gd name="T48" fmla="*/ 8 w 42"/>
                    <a:gd name="T4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32">
                      <a:moveTo>
                        <a:pt x="8" y="32"/>
                      </a:moveTo>
                      <a:lnTo>
                        <a:pt x="8" y="32"/>
                      </a:lnTo>
                      <a:lnTo>
                        <a:pt x="14" y="31"/>
                      </a:lnTo>
                      <a:lnTo>
                        <a:pt x="37" y="17"/>
                      </a:lnTo>
                      <a:lnTo>
                        <a:pt x="37" y="17"/>
                      </a:lnTo>
                      <a:lnTo>
                        <a:pt x="39" y="14"/>
                      </a:lnTo>
                      <a:lnTo>
                        <a:pt x="42" y="12"/>
                      </a:lnTo>
                      <a:lnTo>
                        <a:pt x="42" y="8"/>
                      </a:lnTo>
                      <a:lnTo>
                        <a:pt x="41" y="4"/>
                      </a:lnTo>
                      <a:lnTo>
                        <a:pt x="41" y="4"/>
                      </a:lnTo>
                      <a:lnTo>
                        <a:pt x="38" y="2"/>
                      </a:lnTo>
                      <a:lnTo>
                        <a:pt x="35" y="0"/>
                      </a:lnTo>
                      <a:lnTo>
                        <a:pt x="35" y="0"/>
                      </a:lnTo>
                      <a:lnTo>
                        <a:pt x="31" y="0"/>
                      </a:lnTo>
                      <a:lnTo>
                        <a:pt x="28" y="1"/>
                      </a:lnTo>
                      <a:lnTo>
                        <a:pt x="4" y="14"/>
                      </a:lnTo>
                      <a:lnTo>
                        <a:pt x="4" y="14"/>
                      </a:lnTo>
                      <a:lnTo>
                        <a:pt x="2" y="17"/>
                      </a:lnTo>
                      <a:lnTo>
                        <a:pt x="0" y="20"/>
                      </a:lnTo>
                      <a:lnTo>
                        <a:pt x="0" y="24"/>
                      </a:lnTo>
                      <a:lnTo>
                        <a:pt x="0" y="28"/>
                      </a:lnTo>
                      <a:lnTo>
                        <a:pt x="0" y="28"/>
                      </a:lnTo>
                      <a:lnTo>
                        <a:pt x="4" y="31"/>
                      </a:lnTo>
                      <a:lnTo>
                        <a:pt x="8" y="3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5" name="Freeform 310">
                  <a:extLst>
                    <a:ext uri="{FF2B5EF4-FFF2-40B4-BE49-F238E27FC236}">
                      <a16:creationId xmlns:a16="http://schemas.microsoft.com/office/drawing/2014/main" id="{C7F4275C-373B-4309-8D83-54F7E43A5D46}"/>
                    </a:ext>
                  </a:extLst>
                </p:cNvPr>
                <p:cNvSpPr>
                  <a:spLocks/>
                </p:cNvSpPr>
                <p:nvPr/>
              </p:nvSpPr>
              <p:spPr bwMode="auto">
                <a:xfrm>
                  <a:off x="11464926" y="3645535"/>
                  <a:ext cx="33338" cy="23813"/>
                </a:xfrm>
                <a:custGeom>
                  <a:avLst/>
                  <a:gdLst>
                    <a:gd name="T0" fmla="*/ 37 w 42"/>
                    <a:gd name="T1" fmla="*/ 15 h 31"/>
                    <a:gd name="T2" fmla="*/ 14 w 42"/>
                    <a:gd name="T3" fmla="*/ 1 h 31"/>
                    <a:gd name="T4" fmla="*/ 14 w 42"/>
                    <a:gd name="T5" fmla="*/ 1 h 31"/>
                    <a:gd name="T6" fmla="*/ 10 w 42"/>
                    <a:gd name="T7" fmla="*/ 0 h 31"/>
                    <a:gd name="T8" fmla="*/ 7 w 42"/>
                    <a:gd name="T9" fmla="*/ 0 h 31"/>
                    <a:gd name="T10" fmla="*/ 3 w 42"/>
                    <a:gd name="T11" fmla="*/ 1 h 31"/>
                    <a:gd name="T12" fmla="*/ 0 w 42"/>
                    <a:gd name="T13" fmla="*/ 4 h 31"/>
                    <a:gd name="T14" fmla="*/ 0 w 42"/>
                    <a:gd name="T15" fmla="*/ 4 h 31"/>
                    <a:gd name="T16" fmla="*/ 0 w 42"/>
                    <a:gd name="T17" fmla="*/ 8 h 31"/>
                    <a:gd name="T18" fmla="*/ 0 w 42"/>
                    <a:gd name="T19" fmla="*/ 11 h 31"/>
                    <a:gd name="T20" fmla="*/ 2 w 42"/>
                    <a:gd name="T21" fmla="*/ 14 h 31"/>
                    <a:gd name="T22" fmla="*/ 4 w 42"/>
                    <a:gd name="T23" fmla="*/ 16 h 31"/>
                    <a:gd name="T24" fmla="*/ 28 w 42"/>
                    <a:gd name="T25" fmla="*/ 31 h 31"/>
                    <a:gd name="T26" fmla="*/ 28 w 42"/>
                    <a:gd name="T27" fmla="*/ 31 h 31"/>
                    <a:gd name="T28" fmla="*/ 33 w 42"/>
                    <a:gd name="T29" fmla="*/ 31 h 31"/>
                    <a:gd name="T30" fmla="*/ 33 w 42"/>
                    <a:gd name="T31" fmla="*/ 31 h 31"/>
                    <a:gd name="T32" fmla="*/ 37 w 42"/>
                    <a:gd name="T33" fmla="*/ 30 h 31"/>
                    <a:gd name="T34" fmla="*/ 41 w 42"/>
                    <a:gd name="T35" fmla="*/ 27 h 31"/>
                    <a:gd name="T36" fmla="*/ 41 w 42"/>
                    <a:gd name="T37" fmla="*/ 27 h 31"/>
                    <a:gd name="T38" fmla="*/ 42 w 42"/>
                    <a:gd name="T39" fmla="*/ 23 h 31"/>
                    <a:gd name="T40" fmla="*/ 42 w 42"/>
                    <a:gd name="T41" fmla="*/ 20 h 31"/>
                    <a:gd name="T42" fmla="*/ 39 w 42"/>
                    <a:gd name="T43" fmla="*/ 18 h 31"/>
                    <a:gd name="T44" fmla="*/ 37 w 42"/>
                    <a:gd name="T45" fmla="*/ 15 h 31"/>
                    <a:gd name="T46" fmla="*/ 37 w 42"/>
                    <a:gd name="T47"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1">
                      <a:moveTo>
                        <a:pt x="37" y="15"/>
                      </a:moveTo>
                      <a:lnTo>
                        <a:pt x="14" y="1"/>
                      </a:lnTo>
                      <a:lnTo>
                        <a:pt x="14" y="1"/>
                      </a:lnTo>
                      <a:lnTo>
                        <a:pt x="10" y="0"/>
                      </a:lnTo>
                      <a:lnTo>
                        <a:pt x="7" y="0"/>
                      </a:lnTo>
                      <a:lnTo>
                        <a:pt x="3" y="1"/>
                      </a:lnTo>
                      <a:lnTo>
                        <a:pt x="0" y="4"/>
                      </a:lnTo>
                      <a:lnTo>
                        <a:pt x="0" y="4"/>
                      </a:lnTo>
                      <a:lnTo>
                        <a:pt x="0" y="8"/>
                      </a:lnTo>
                      <a:lnTo>
                        <a:pt x="0" y="11"/>
                      </a:lnTo>
                      <a:lnTo>
                        <a:pt x="2" y="14"/>
                      </a:lnTo>
                      <a:lnTo>
                        <a:pt x="4" y="16"/>
                      </a:lnTo>
                      <a:lnTo>
                        <a:pt x="28" y="31"/>
                      </a:lnTo>
                      <a:lnTo>
                        <a:pt x="28" y="31"/>
                      </a:lnTo>
                      <a:lnTo>
                        <a:pt x="33" y="31"/>
                      </a:lnTo>
                      <a:lnTo>
                        <a:pt x="33" y="31"/>
                      </a:lnTo>
                      <a:lnTo>
                        <a:pt x="37" y="30"/>
                      </a:lnTo>
                      <a:lnTo>
                        <a:pt x="41" y="27"/>
                      </a:lnTo>
                      <a:lnTo>
                        <a:pt x="41" y="27"/>
                      </a:lnTo>
                      <a:lnTo>
                        <a:pt x="42" y="23"/>
                      </a:lnTo>
                      <a:lnTo>
                        <a:pt x="42" y="20"/>
                      </a:lnTo>
                      <a:lnTo>
                        <a:pt x="39" y="18"/>
                      </a:lnTo>
                      <a:lnTo>
                        <a:pt x="37" y="15"/>
                      </a:lnTo>
                      <a:lnTo>
                        <a:pt x="37"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73" name="Group 272">
                <a:extLst>
                  <a:ext uri="{FF2B5EF4-FFF2-40B4-BE49-F238E27FC236}">
                    <a16:creationId xmlns:a16="http://schemas.microsoft.com/office/drawing/2014/main" id="{A1B15A0F-B28F-477E-ADB3-6BCF91EF7692}"/>
                  </a:ext>
                </a:extLst>
              </p:cNvPr>
              <p:cNvGrpSpPr/>
              <p:nvPr/>
            </p:nvGrpSpPr>
            <p:grpSpPr>
              <a:xfrm>
                <a:off x="5436660" y="4747371"/>
                <a:ext cx="520554" cy="520554"/>
                <a:chOff x="3084645" y="1723431"/>
                <a:chExt cx="313585" cy="313585"/>
              </a:xfrm>
            </p:grpSpPr>
            <p:sp>
              <p:nvSpPr>
                <p:cNvPr id="295" name="Oval 294">
                  <a:extLst>
                    <a:ext uri="{FF2B5EF4-FFF2-40B4-BE49-F238E27FC236}">
                      <a16:creationId xmlns:a16="http://schemas.microsoft.com/office/drawing/2014/main" id="{80EA8D5A-ECE2-4855-82F8-D39F2D5781D8}"/>
                    </a:ext>
                  </a:extLst>
                </p:cNvPr>
                <p:cNvSpPr/>
                <p:nvPr/>
              </p:nvSpPr>
              <p:spPr bwMode="gray">
                <a:xfrm>
                  <a:off x="3084645" y="1723431"/>
                  <a:ext cx="313585" cy="313585"/>
                </a:xfrm>
                <a:prstGeom prst="ellipse">
                  <a:avLst/>
                </a:prstGeom>
                <a:solidFill>
                  <a:sysClr val="window" lastClr="FFFFFF"/>
                </a:solidFill>
                <a:ln w="15875" algn="ctr">
                  <a:solidFill>
                    <a:schemeClr val="accent1"/>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nvGrpSpPr>
                <p:cNvPr id="296" name="Group 295">
                  <a:extLst>
                    <a:ext uri="{FF2B5EF4-FFF2-40B4-BE49-F238E27FC236}">
                      <a16:creationId xmlns:a16="http://schemas.microsoft.com/office/drawing/2014/main" id="{8C2755C4-24DB-4FA2-9711-40C1A9F697E9}"/>
                    </a:ext>
                  </a:extLst>
                </p:cNvPr>
                <p:cNvGrpSpPr/>
                <p:nvPr/>
              </p:nvGrpSpPr>
              <p:grpSpPr>
                <a:xfrm>
                  <a:off x="3157783" y="1795956"/>
                  <a:ext cx="167432" cy="149286"/>
                  <a:chOff x="7707313" y="881746"/>
                  <a:chExt cx="269876" cy="240617"/>
                </a:xfrm>
              </p:grpSpPr>
              <p:sp>
                <p:nvSpPr>
                  <p:cNvPr id="297" name="Freeform 141">
                    <a:extLst>
                      <a:ext uri="{FF2B5EF4-FFF2-40B4-BE49-F238E27FC236}">
                        <a16:creationId xmlns:a16="http://schemas.microsoft.com/office/drawing/2014/main" id="{EF799C8D-70E2-4959-A9D3-4BA485ACB8C8}"/>
                      </a:ext>
                    </a:extLst>
                  </p:cNvPr>
                  <p:cNvSpPr>
                    <a:spLocks/>
                  </p:cNvSpPr>
                  <p:nvPr/>
                </p:nvSpPr>
                <p:spPr bwMode="auto">
                  <a:xfrm>
                    <a:off x="7707313" y="1114425"/>
                    <a:ext cx="52388" cy="7938"/>
                  </a:xfrm>
                  <a:custGeom>
                    <a:avLst/>
                    <a:gdLst>
                      <a:gd name="T0" fmla="*/ 61 w 66"/>
                      <a:gd name="T1" fmla="*/ 11 h 11"/>
                      <a:gd name="T2" fmla="*/ 61 w 66"/>
                      <a:gd name="T3" fmla="*/ 11 h 11"/>
                      <a:gd name="T4" fmla="*/ 64 w 66"/>
                      <a:gd name="T5" fmla="*/ 11 h 11"/>
                      <a:gd name="T6" fmla="*/ 65 w 66"/>
                      <a:gd name="T7" fmla="*/ 10 h 11"/>
                      <a:gd name="T8" fmla="*/ 66 w 66"/>
                      <a:gd name="T9" fmla="*/ 7 h 11"/>
                      <a:gd name="T10" fmla="*/ 66 w 66"/>
                      <a:gd name="T11" fmla="*/ 6 h 11"/>
                      <a:gd name="T12" fmla="*/ 66 w 66"/>
                      <a:gd name="T13" fmla="*/ 6 h 11"/>
                      <a:gd name="T14" fmla="*/ 66 w 66"/>
                      <a:gd name="T15" fmla="*/ 3 h 11"/>
                      <a:gd name="T16" fmla="*/ 65 w 66"/>
                      <a:gd name="T17" fmla="*/ 1 h 11"/>
                      <a:gd name="T18" fmla="*/ 64 w 66"/>
                      <a:gd name="T19" fmla="*/ 0 h 11"/>
                      <a:gd name="T20" fmla="*/ 61 w 66"/>
                      <a:gd name="T21" fmla="*/ 0 h 11"/>
                      <a:gd name="T22" fmla="*/ 6 w 66"/>
                      <a:gd name="T23" fmla="*/ 0 h 11"/>
                      <a:gd name="T24" fmla="*/ 6 w 66"/>
                      <a:gd name="T25" fmla="*/ 0 h 11"/>
                      <a:gd name="T26" fmla="*/ 3 w 66"/>
                      <a:gd name="T27" fmla="*/ 0 h 11"/>
                      <a:gd name="T28" fmla="*/ 2 w 66"/>
                      <a:gd name="T29" fmla="*/ 1 h 11"/>
                      <a:gd name="T30" fmla="*/ 0 w 66"/>
                      <a:gd name="T31" fmla="*/ 3 h 11"/>
                      <a:gd name="T32" fmla="*/ 0 w 66"/>
                      <a:gd name="T33" fmla="*/ 6 h 11"/>
                      <a:gd name="T34" fmla="*/ 0 w 66"/>
                      <a:gd name="T35" fmla="*/ 6 h 11"/>
                      <a:gd name="T36" fmla="*/ 0 w 66"/>
                      <a:gd name="T37" fmla="*/ 7 h 11"/>
                      <a:gd name="T38" fmla="*/ 2 w 66"/>
                      <a:gd name="T39" fmla="*/ 10 h 11"/>
                      <a:gd name="T40" fmla="*/ 3 w 66"/>
                      <a:gd name="T41" fmla="*/ 11 h 11"/>
                      <a:gd name="T42" fmla="*/ 6 w 66"/>
                      <a:gd name="T43" fmla="*/ 11 h 11"/>
                      <a:gd name="T44" fmla="*/ 61 w 66"/>
                      <a:gd name="T4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11">
                        <a:moveTo>
                          <a:pt x="61" y="11"/>
                        </a:moveTo>
                        <a:lnTo>
                          <a:pt x="61" y="11"/>
                        </a:lnTo>
                        <a:lnTo>
                          <a:pt x="64" y="11"/>
                        </a:lnTo>
                        <a:lnTo>
                          <a:pt x="65" y="10"/>
                        </a:lnTo>
                        <a:lnTo>
                          <a:pt x="66" y="7"/>
                        </a:lnTo>
                        <a:lnTo>
                          <a:pt x="66" y="6"/>
                        </a:lnTo>
                        <a:lnTo>
                          <a:pt x="66" y="6"/>
                        </a:lnTo>
                        <a:lnTo>
                          <a:pt x="66" y="3"/>
                        </a:lnTo>
                        <a:lnTo>
                          <a:pt x="65" y="1"/>
                        </a:lnTo>
                        <a:lnTo>
                          <a:pt x="64" y="0"/>
                        </a:lnTo>
                        <a:lnTo>
                          <a:pt x="61" y="0"/>
                        </a:lnTo>
                        <a:lnTo>
                          <a:pt x="6" y="0"/>
                        </a:lnTo>
                        <a:lnTo>
                          <a:pt x="6" y="0"/>
                        </a:lnTo>
                        <a:lnTo>
                          <a:pt x="3" y="0"/>
                        </a:lnTo>
                        <a:lnTo>
                          <a:pt x="2" y="1"/>
                        </a:lnTo>
                        <a:lnTo>
                          <a:pt x="0" y="3"/>
                        </a:lnTo>
                        <a:lnTo>
                          <a:pt x="0" y="6"/>
                        </a:lnTo>
                        <a:lnTo>
                          <a:pt x="0" y="6"/>
                        </a:lnTo>
                        <a:lnTo>
                          <a:pt x="0" y="7"/>
                        </a:lnTo>
                        <a:lnTo>
                          <a:pt x="2" y="10"/>
                        </a:lnTo>
                        <a:lnTo>
                          <a:pt x="3" y="11"/>
                        </a:lnTo>
                        <a:lnTo>
                          <a:pt x="6" y="11"/>
                        </a:lnTo>
                        <a:lnTo>
                          <a:pt x="6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8" name="Freeform 142">
                    <a:extLst>
                      <a:ext uri="{FF2B5EF4-FFF2-40B4-BE49-F238E27FC236}">
                        <a16:creationId xmlns:a16="http://schemas.microsoft.com/office/drawing/2014/main" id="{D56780FD-18B2-4BC6-ACE4-A7DD7B31C88B}"/>
                      </a:ext>
                    </a:extLst>
                  </p:cNvPr>
                  <p:cNvSpPr>
                    <a:spLocks/>
                  </p:cNvSpPr>
                  <p:nvPr/>
                </p:nvSpPr>
                <p:spPr bwMode="auto">
                  <a:xfrm>
                    <a:off x="7742238" y="1077913"/>
                    <a:ext cx="53975" cy="9525"/>
                  </a:xfrm>
                  <a:custGeom>
                    <a:avLst/>
                    <a:gdLst>
                      <a:gd name="T0" fmla="*/ 5 w 67"/>
                      <a:gd name="T1" fmla="*/ 13 h 13"/>
                      <a:gd name="T2" fmla="*/ 62 w 67"/>
                      <a:gd name="T3" fmla="*/ 13 h 13"/>
                      <a:gd name="T4" fmla="*/ 62 w 67"/>
                      <a:gd name="T5" fmla="*/ 13 h 13"/>
                      <a:gd name="T6" fmla="*/ 63 w 67"/>
                      <a:gd name="T7" fmla="*/ 11 h 13"/>
                      <a:gd name="T8" fmla="*/ 66 w 67"/>
                      <a:gd name="T9" fmla="*/ 10 h 13"/>
                      <a:gd name="T10" fmla="*/ 66 w 67"/>
                      <a:gd name="T11" fmla="*/ 9 h 13"/>
                      <a:gd name="T12" fmla="*/ 67 w 67"/>
                      <a:gd name="T13" fmla="*/ 6 h 13"/>
                      <a:gd name="T14" fmla="*/ 67 w 67"/>
                      <a:gd name="T15" fmla="*/ 6 h 13"/>
                      <a:gd name="T16" fmla="*/ 66 w 67"/>
                      <a:gd name="T17" fmla="*/ 4 h 13"/>
                      <a:gd name="T18" fmla="*/ 66 w 67"/>
                      <a:gd name="T19" fmla="*/ 2 h 13"/>
                      <a:gd name="T20" fmla="*/ 63 w 67"/>
                      <a:gd name="T21" fmla="*/ 2 h 13"/>
                      <a:gd name="T22" fmla="*/ 62 w 67"/>
                      <a:gd name="T23" fmla="*/ 0 h 13"/>
                      <a:gd name="T24" fmla="*/ 5 w 67"/>
                      <a:gd name="T25" fmla="*/ 0 h 13"/>
                      <a:gd name="T26" fmla="*/ 5 w 67"/>
                      <a:gd name="T27" fmla="*/ 0 h 13"/>
                      <a:gd name="T28" fmla="*/ 2 w 67"/>
                      <a:gd name="T29" fmla="*/ 2 h 13"/>
                      <a:gd name="T30" fmla="*/ 1 w 67"/>
                      <a:gd name="T31" fmla="*/ 2 h 13"/>
                      <a:gd name="T32" fmla="*/ 0 w 67"/>
                      <a:gd name="T33" fmla="*/ 4 h 13"/>
                      <a:gd name="T34" fmla="*/ 0 w 67"/>
                      <a:gd name="T35" fmla="*/ 6 h 13"/>
                      <a:gd name="T36" fmla="*/ 0 w 67"/>
                      <a:gd name="T37" fmla="*/ 6 h 13"/>
                      <a:gd name="T38" fmla="*/ 0 w 67"/>
                      <a:gd name="T39" fmla="*/ 9 h 13"/>
                      <a:gd name="T40" fmla="*/ 1 w 67"/>
                      <a:gd name="T41" fmla="*/ 10 h 13"/>
                      <a:gd name="T42" fmla="*/ 2 w 67"/>
                      <a:gd name="T43" fmla="*/ 11 h 13"/>
                      <a:gd name="T44" fmla="*/ 5 w 67"/>
                      <a:gd name="T45" fmla="*/ 13 h 13"/>
                      <a:gd name="T46" fmla="*/ 5 w 67"/>
                      <a:gd name="T4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13">
                        <a:moveTo>
                          <a:pt x="5" y="13"/>
                        </a:moveTo>
                        <a:lnTo>
                          <a:pt x="62" y="13"/>
                        </a:lnTo>
                        <a:lnTo>
                          <a:pt x="62" y="13"/>
                        </a:lnTo>
                        <a:lnTo>
                          <a:pt x="63" y="11"/>
                        </a:lnTo>
                        <a:lnTo>
                          <a:pt x="66" y="10"/>
                        </a:lnTo>
                        <a:lnTo>
                          <a:pt x="66" y="9"/>
                        </a:lnTo>
                        <a:lnTo>
                          <a:pt x="67" y="6"/>
                        </a:lnTo>
                        <a:lnTo>
                          <a:pt x="67" y="6"/>
                        </a:lnTo>
                        <a:lnTo>
                          <a:pt x="66" y="4"/>
                        </a:lnTo>
                        <a:lnTo>
                          <a:pt x="66" y="2"/>
                        </a:lnTo>
                        <a:lnTo>
                          <a:pt x="63" y="2"/>
                        </a:lnTo>
                        <a:lnTo>
                          <a:pt x="62" y="0"/>
                        </a:lnTo>
                        <a:lnTo>
                          <a:pt x="5" y="0"/>
                        </a:lnTo>
                        <a:lnTo>
                          <a:pt x="5" y="0"/>
                        </a:lnTo>
                        <a:lnTo>
                          <a:pt x="2" y="2"/>
                        </a:lnTo>
                        <a:lnTo>
                          <a:pt x="1" y="2"/>
                        </a:lnTo>
                        <a:lnTo>
                          <a:pt x="0" y="4"/>
                        </a:lnTo>
                        <a:lnTo>
                          <a:pt x="0" y="6"/>
                        </a:lnTo>
                        <a:lnTo>
                          <a:pt x="0" y="6"/>
                        </a:lnTo>
                        <a:lnTo>
                          <a:pt x="0" y="9"/>
                        </a:lnTo>
                        <a:lnTo>
                          <a:pt x="1" y="10"/>
                        </a:lnTo>
                        <a:lnTo>
                          <a:pt x="2" y="11"/>
                        </a:lnTo>
                        <a:lnTo>
                          <a:pt x="5" y="13"/>
                        </a:ln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9" name="Freeform 143">
                    <a:extLst>
                      <a:ext uri="{FF2B5EF4-FFF2-40B4-BE49-F238E27FC236}">
                        <a16:creationId xmlns:a16="http://schemas.microsoft.com/office/drawing/2014/main" id="{0B6FB7BE-714C-42B8-8304-A0EA793420AC}"/>
                      </a:ext>
                    </a:extLst>
                  </p:cNvPr>
                  <p:cNvSpPr>
                    <a:spLocks/>
                  </p:cNvSpPr>
                  <p:nvPr/>
                </p:nvSpPr>
                <p:spPr bwMode="auto">
                  <a:xfrm>
                    <a:off x="7897813" y="887179"/>
                    <a:ext cx="61913" cy="61913"/>
                  </a:xfrm>
                  <a:custGeom>
                    <a:avLst/>
                    <a:gdLst>
                      <a:gd name="T0" fmla="*/ 39 w 78"/>
                      <a:gd name="T1" fmla="*/ 77 h 77"/>
                      <a:gd name="T2" fmla="*/ 39 w 78"/>
                      <a:gd name="T3" fmla="*/ 77 h 77"/>
                      <a:gd name="T4" fmla="*/ 47 w 78"/>
                      <a:gd name="T5" fmla="*/ 77 h 77"/>
                      <a:gd name="T6" fmla="*/ 54 w 78"/>
                      <a:gd name="T7" fmla="*/ 75 h 77"/>
                      <a:gd name="T8" fmla="*/ 60 w 78"/>
                      <a:gd name="T9" fmla="*/ 71 h 77"/>
                      <a:gd name="T10" fmla="*/ 66 w 78"/>
                      <a:gd name="T11" fmla="*/ 67 h 77"/>
                      <a:gd name="T12" fmla="*/ 71 w 78"/>
                      <a:gd name="T13" fmla="*/ 60 h 77"/>
                      <a:gd name="T14" fmla="*/ 75 w 78"/>
                      <a:gd name="T15" fmla="*/ 53 h 77"/>
                      <a:gd name="T16" fmla="*/ 76 w 78"/>
                      <a:gd name="T17" fmla="*/ 47 h 77"/>
                      <a:gd name="T18" fmla="*/ 78 w 78"/>
                      <a:gd name="T19" fmla="*/ 39 h 77"/>
                      <a:gd name="T20" fmla="*/ 78 w 78"/>
                      <a:gd name="T21" fmla="*/ 39 h 77"/>
                      <a:gd name="T22" fmla="*/ 76 w 78"/>
                      <a:gd name="T23" fmla="*/ 30 h 77"/>
                      <a:gd name="T24" fmla="*/ 75 w 78"/>
                      <a:gd name="T25" fmla="*/ 24 h 77"/>
                      <a:gd name="T26" fmla="*/ 71 w 78"/>
                      <a:gd name="T27" fmla="*/ 17 h 77"/>
                      <a:gd name="T28" fmla="*/ 66 w 78"/>
                      <a:gd name="T29" fmla="*/ 10 h 77"/>
                      <a:gd name="T30" fmla="*/ 60 w 78"/>
                      <a:gd name="T31" fmla="*/ 6 h 77"/>
                      <a:gd name="T32" fmla="*/ 54 w 78"/>
                      <a:gd name="T33" fmla="*/ 2 h 77"/>
                      <a:gd name="T34" fmla="*/ 47 w 78"/>
                      <a:gd name="T35" fmla="*/ 0 h 77"/>
                      <a:gd name="T36" fmla="*/ 39 w 78"/>
                      <a:gd name="T37" fmla="*/ 0 h 77"/>
                      <a:gd name="T38" fmla="*/ 39 w 78"/>
                      <a:gd name="T39" fmla="*/ 0 h 77"/>
                      <a:gd name="T40" fmla="*/ 31 w 78"/>
                      <a:gd name="T41" fmla="*/ 0 h 77"/>
                      <a:gd name="T42" fmla="*/ 23 w 78"/>
                      <a:gd name="T43" fmla="*/ 2 h 77"/>
                      <a:gd name="T44" fmla="*/ 16 w 78"/>
                      <a:gd name="T45" fmla="*/ 6 h 77"/>
                      <a:gd name="T46" fmla="*/ 11 w 78"/>
                      <a:gd name="T47" fmla="*/ 10 h 77"/>
                      <a:gd name="T48" fmla="*/ 7 w 78"/>
                      <a:gd name="T49" fmla="*/ 17 h 77"/>
                      <a:gd name="T50" fmla="*/ 3 w 78"/>
                      <a:gd name="T51" fmla="*/ 24 h 77"/>
                      <a:gd name="T52" fmla="*/ 0 w 78"/>
                      <a:gd name="T53" fmla="*/ 30 h 77"/>
                      <a:gd name="T54" fmla="*/ 0 w 78"/>
                      <a:gd name="T55" fmla="*/ 39 h 77"/>
                      <a:gd name="T56" fmla="*/ 0 w 78"/>
                      <a:gd name="T57" fmla="*/ 39 h 77"/>
                      <a:gd name="T58" fmla="*/ 0 w 78"/>
                      <a:gd name="T59" fmla="*/ 47 h 77"/>
                      <a:gd name="T60" fmla="*/ 3 w 78"/>
                      <a:gd name="T61" fmla="*/ 53 h 77"/>
                      <a:gd name="T62" fmla="*/ 7 w 78"/>
                      <a:gd name="T63" fmla="*/ 60 h 77"/>
                      <a:gd name="T64" fmla="*/ 11 w 78"/>
                      <a:gd name="T65" fmla="*/ 67 h 77"/>
                      <a:gd name="T66" fmla="*/ 16 w 78"/>
                      <a:gd name="T67" fmla="*/ 71 h 77"/>
                      <a:gd name="T68" fmla="*/ 23 w 78"/>
                      <a:gd name="T69" fmla="*/ 75 h 77"/>
                      <a:gd name="T70" fmla="*/ 31 w 78"/>
                      <a:gd name="T71" fmla="*/ 77 h 77"/>
                      <a:gd name="T72" fmla="*/ 39 w 78"/>
                      <a:gd name="T73" fmla="*/ 77 h 77"/>
                      <a:gd name="T74" fmla="*/ 39 w 78"/>
                      <a:gd name="T75"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7">
                        <a:moveTo>
                          <a:pt x="39" y="77"/>
                        </a:moveTo>
                        <a:lnTo>
                          <a:pt x="39" y="77"/>
                        </a:lnTo>
                        <a:lnTo>
                          <a:pt x="47" y="77"/>
                        </a:lnTo>
                        <a:lnTo>
                          <a:pt x="54" y="75"/>
                        </a:lnTo>
                        <a:lnTo>
                          <a:pt x="60" y="71"/>
                        </a:lnTo>
                        <a:lnTo>
                          <a:pt x="66" y="67"/>
                        </a:lnTo>
                        <a:lnTo>
                          <a:pt x="71" y="60"/>
                        </a:lnTo>
                        <a:lnTo>
                          <a:pt x="75" y="53"/>
                        </a:lnTo>
                        <a:lnTo>
                          <a:pt x="76" y="47"/>
                        </a:lnTo>
                        <a:lnTo>
                          <a:pt x="78" y="39"/>
                        </a:lnTo>
                        <a:lnTo>
                          <a:pt x="78" y="39"/>
                        </a:lnTo>
                        <a:lnTo>
                          <a:pt x="76" y="30"/>
                        </a:lnTo>
                        <a:lnTo>
                          <a:pt x="75" y="24"/>
                        </a:lnTo>
                        <a:lnTo>
                          <a:pt x="71" y="17"/>
                        </a:lnTo>
                        <a:lnTo>
                          <a:pt x="66" y="10"/>
                        </a:lnTo>
                        <a:lnTo>
                          <a:pt x="60" y="6"/>
                        </a:lnTo>
                        <a:lnTo>
                          <a:pt x="54" y="2"/>
                        </a:lnTo>
                        <a:lnTo>
                          <a:pt x="47" y="0"/>
                        </a:lnTo>
                        <a:lnTo>
                          <a:pt x="39" y="0"/>
                        </a:lnTo>
                        <a:lnTo>
                          <a:pt x="39" y="0"/>
                        </a:lnTo>
                        <a:lnTo>
                          <a:pt x="31" y="0"/>
                        </a:lnTo>
                        <a:lnTo>
                          <a:pt x="23" y="2"/>
                        </a:lnTo>
                        <a:lnTo>
                          <a:pt x="16" y="6"/>
                        </a:lnTo>
                        <a:lnTo>
                          <a:pt x="11" y="10"/>
                        </a:lnTo>
                        <a:lnTo>
                          <a:pt x="7" y="17"/>
                        </a:lnTo>
                        <a:lnTo>
                          <a:pt x="3" y="24"/>
                        </a:lnTo>
                        <a:lnTo>
                          <a:pt x="0" y="30"/>
                        </a:lnTo>
                        <a:lnTo>
                          <a:pt x="0" y="39"/>
                        </a:lnTo>
                        <a:lnTo>
                          <a:pt x="0" y="39"/>
                        </a:lnTo>
                        <a:lnTo>
                          <a:pt x="0" y="47"/>
                        </a:lnTo>
                        <a:lnTo>
                          <a:pt x="3" y="53"/>
                        </a:lnTo>
                        <a:lnTo>
                          <a:pt x="7" y="60"/>
                        </a:lnTo>
                        <a:lnTo>
                          <a:pt x="11" y="67"/>
                        </a:lnTo>
                        <a:lnTo>
                          <a:pt x="16" y="71"/>
                        </a:lnTo>
                        <a:lnTo>
                          <a:pt x="23" y="75"/>
                        </a:lnTo>
                        <a:lnTo>
                          <a:pt x="31"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0" name="Freeform 144">
                    <a:extLst>
                      <a:ext uri="{FF2B5EF4-FFF2-40B4-BE49-F238E27FC236}">
                        <a16:creationId xmlns:a16="http://schemas.microsoft.com/office/drawing/2014/main" id="{B1B512BA-E74F-4991-AA22-35BBC02FCF1A}"/>
                      </a:ext>
                    </a:extLst>
                  </p:cNvPr>
                  <p:cNvSpPr>
                    <a:spLocks/>
                  </p:cNvSpPr>
                  <p:nvPr/>
                </p:nvSpPr>
                <p:spPr bwMode="auto">
                  <a:xfrm>
                    <a:off x="7788276" y="881746"/>
                    <a:ext cx="188913" cy="231775"/>
                  </a:xfrm>
                  <a:custGeom>
                    <a:avLst/>
                    <a:gdLst>
                      <a:gd name="T0" fmla="*/ 237 w 239"/>
                      <a:gd name="T1" fmla="*/ 96 h 291"/>
                      <a:gd name="T2" fmla="*/ 226 w 239"/>
                      <a:gd name="T3" fmla="*/ 90 h 291"/>
                      <a:gd name="T4" fmla="*/ 214 w 239"/>
                      <a:gd name="T5" fmla="*/ 92 h 291"/>
                      <a:gd name="T6" fmla="*/ 135 w 239"/>
                      <a:gd name="T7" fmla="*/ 67 h 291"/>
                      <a:gd name="T8" fmla="*/ 135 w 239"/>
                      <a:gd name="T9" fmla="*/ 67 h 291"/>
                      <a:gd name="T10" fmla="*/ 135 w 239"/>
                      <a:gd name="T11" fmla="*/ 67 h 291"/>
                      <a:gd name="T12" fmla="*/ 73 w 239"/>
                      <a:gd name="T13" fmla="*/ 5 h 291"/>
                      <a:gd name="T14" fmla="*/ 62 w 239"/>
                      <a:gd name="T15" fmla="*/ 0 h 291"/>
                      <a:gd name="T16" fmla="*/ 51 w 239"/>
                      <a:gd name="T17" fmla="*/ 4 h 291"/>
                      <a:gd name="T18" fmla="*/ 7 w 239"/>
                      <a:gd name="T19" fmla="*/ 37 h 291"/>
                      <a:gd name="T20" fmla="*/ 0 w 239"/>
                      <a:gd name="T21" fmla="*/ 47 h 291"/>
                      <a:gd name="T22" fmla="*/ 2 w 239"/>
                      <a:gd name="T23" fmla="*/ 57 h 291"/>
                      <a:gd name="T24" fmla="*/ 3 w 239"/>
                      <a:gd name="T25" fmla="*/ 61 h 291"/>
                      <a:gd name="T26" fmla="*/ 12 w 239"/>
                      <a:gd name="T27" fmla="*/ 67 h 291"/>
                      <a:gd name="T28" fmla="*/ 23 w 239"/>
                      <a:gd name="T29" fmla="*/ 66 h 291"/>
                      <a:gd name="T30" fmla="*/ 59 w 239"/>
                      <a:gd name="T31" fmla="*/ 39 h 291"/>
                      <a:gd name="T32" fmla="*/ 54 w 239"/>
                      <a:gd name="T33" fmla="*/ 123 h 291"/>
                      <a:gd name="T34" fmla="*/ 50 w 239"/>
                      <a:gd name="T35" fmla="*/ 129 h 291"/>
                      <a:gd name="T36" fmla="*/ 45 w 239"/>
                      <a:gd name="T37" fmla="*/ 139 h 291"/>
                      <a:gd name="T38" fmla="*/ 43 w 239"/>
                      <a:gd name="T39" fmla="*/ 146 h 291"/>
                      <a:gd name="T40" fmla="*/ 47 w 239"/>
                      <a:gd name="T41" fmla="*/ 164 h 291"/>
                      <a:gd name="T42" fmla="*/ 59 w 239"/>
                      <a:gd name="T43" fmla="*/ 177 h 291"/>
                      <a:gd name="T44" fmla="*/ 81 w 239"/>
                      <a:gd name="T45" fmla="*/ 264 h 291"/>
                      <a:gd name="T46" fmla="*/ 78 w 239"/>
                      <a:gd name="T47" fmla="*/ 270 h 291"/>
                      <a:gd name="T48" fmla="*/ 81 w 239"/>
                      <a:gd name="T49" fmla="*/ 283 h 291"/>
                      <a:gd name="T50" fmla="*/ 85 w 239"/>
                      <a:gd name="T51" fmla="*/ 287 h 291"/>
                      <a:gd name="T52" fmla="*/ 94 w 239"/>
                      <a:gd name="T53" fmla="*/ 291 h 291"/>
                      <a:gd name="T54" fmla="*/ 98 w 239"/>
                      <a:gd name="T55" fmla="*/ 290 h 291"/>
                      <a:gd name="T56" fmla="*/ 106 w 239"/>
                      <a:gd name="T57" fmla="*/ 287 h 291"/>
                      <a:gd name="T58" fmla="*/ 153 w 239"/>
                      <a:gd name="T59" fmla="*/ 216 h 291"/>
                      <a:gd name="T60" fmla="*/ 156 w 239"/>
                      <a:gd name="T61" fmla="*/ 211 h 291"/>
                      <a:gd name="T62" fmla="*/ 156 w 239"/>
                      <a:gd name="T63" fmla="*/ 204 h 291"/>
                      <a:gd name="T64" fmla="*/ 148 w 239"/>
                      <a:gd name="T65" fmla="*/ 193 h 291"/>
                      <a:gd name="T66" fmla="*/ 82 w 239"/>
                      <a:gd name="T67" fmla="*/ 152 h 291"/>
                      <a:gd name="T68" fmla="*/ 79 w 239"/>
                      <a:gd name="T69" fmla="*/ 147 h 291"/>
                      <a:gd name="T70" fmla="*/ 82 w 239"/>
                      <a:gd name="T71" fmla="*/ 143 h 291"/>
                      <a:gd name="T72" fmla="*/ 167 w 239"/>
                      <a:gd name="T73" fmla="*/ 146 h 291"/>
                      <a:gd name="T74" fmla="*/ 172 w 239"/>
                      <a:gd name="T75" fmla="*/ 150 h 291"/>
                      <a:gd name="T76" fmla="*/ 179 w 239"/>
                      <a:gd name="T77" fmla="*/ 152 h 291"/>
                      <a:gd name="T78" fmla="*/ 187 w 239"/>
                      <a:gd name="T79" fmla="*/ 149 h 291"/>
                      <a:gd name="T80" fmla="*/ 233 w 239"/>
                      <a:gd name="T81" fmla="*/ 121 h 291"/>
                      <a:gd name="T82" fmla="*/ 239 w 239"/>
                      <a:gd name="T83" fmla="*/ 110 h 291"/>
                      <a:gd name="T84" fmla="*/ 237 w 239"/>
                      <a:gd name="T85" fmla="*/ 9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9" h="291">
                        <a:moveTo>
                          <a:pt x="237" y="96"/>
                        </a:moveTo>
                        <a:lnTo>
                          <a:pt x="237" y="96"/>
                        </a:lnTo>
                        <a:lnTo>
                          <a:pt x="233" y="92"/>
                        </a:lnTo>
                        <a:lnTo>
                          <a:pt x="226" y="90"/>
                        </a:lnTo>
                        <a:lnTo>
                          <a:pt x="219" y="90"/>
                        </a:lnTo>
                        <a:lnTo>
                          <a:pt x="214" y="92"/>
                        </a:lnTo>
                        <a:lnTo>
                          <a:pt x="180" y="113"/>
                        </a:lnTo>
                        <a:lnTo>
                          <a:pt x="135" y="67"/>
                        </a:lnTo>
                        <a:lnTo>
                          <a:pt x="135" y="67"/>
                        </a:lnTo>
                        <a:lnTo>
                          <a:pt x="135" y="67"/>
                        </a:lnTo>
                        <a:lnTo>
                          <a:pt x="135" y="67"/>
                        </a:lnTo>
                        <a:lnTo>
                          <a:pt x="135" y="67"/>
                        </a:lnTo>
                        <a:lnTo>
                          <a:pt x="73" y="5"/>
                        </a:lnTo>
                        <a:lnTo>
                          <a:pt x="73" y="5"/>
                        </a:lnTo>
                        <a:lnTo>
                          <a:pt x="67" y="1"/>
                        </a:lnTo>
                        <a:lnTo>
                          <a:pt x="62" y="0"/>
                        </a:lnTo>
                        <a:lnTo>
                          <a:pt x="57" y="1"/>
                        </a:lnTo>
                        <a:lnTo>
                          <a:pt x="51" y="4"/>
                        </a:lnTo>
                        <a:lnTo>
                          <a:pt x="7" y="37"/>
                        </a:lnTo>
                        <a:lnTo>
                          <a:pt x="7" y="37"/>
                        </a:lnTo>
                        <a:lnTo>
                          <a:pt x="3" y="41"/>
                        </a:lnTo>
                        <a:lnTo>
                          <a:pt x="0" y="47"/>
                        </a:lnTo>
                        <a:lnTo>
                          <a:pt x="0" y="52"/>
                        </a:lnTo>
                        <a:lnTo>
                          <a:pt x="2" y="57"/>
                        </a:lnTo>
                        <a:lnTo>
                          <a:pt x="2" y="57"/>
                        </a:lnTo>
                        <a:lnTo>
                          <a:pt x="3" y="61"/>
                        </a:lnTo>
                        <a:lnTo>
                          <a:pt x="6" y="64"/>
                        </a:lnTo>
                        <a:lnTo>
                          <a:pt x="12" y="67"/>
                        </a:lnTo>
                        <a:lnTo>
                          <a:pt x="19" y="67"/>
                        </a:lnTo>
                        <a:lnTo>
                          <a:pt x="23" y="66"/>
                        </a:lnTo>
                        <a:lnTo>
                          <a:pt x="26" y="64"/>
                        </a:lnTo>
                        <a:lnTo>
                          <a:pt x="59" y="39"/>
                        </a:lnTo>
                        <a:lnTo>
                          <a:pt x="98" y="79"/>
                        </a:lnTo>
                        <a:lnTo>
                          <a:pt x="54" y="123"/>
                        </a:lnTo>
                        <a:lnTo>
                          <a:pt x="54" y="123"/>
                        </a:lnTo>
                        <a:lnTo>
                          <a:pt x="50" y="129"/>
                        </a:lnTo>
                        <a:lnTo>
                          <a:pt x="46" y="134"/>
                        </a:lnTo>
                        <a:lnTo>
                          <a:pt x="45" y="139"/>
                        </a:lnTo>
                        <a:lnTo>
                          <a:pt x="43" y="146"/>
                        </a:lnTo>
                        <a:lnTo>
                          <a:pt x="43" y="146"/>
                        </a:lnTo>
                        <a:lnTo>
                          <a:pt x="43" y="156"/>
                        </a:lnTo>
                        <a:lnTo>
                          <a:pt x="47" y="164"/>
                        </a:lnTo>
                        <a:lnTo>
                          <a:pt x="51" y="170"/>
                        </a:lnTo>
                        <a:lnTo>
                          <a:pt x="59" y="177"/>
                        </a:lnTo>
                        <a:lnTo>
                          <a:pt x="116" y="212"/>
                        </a:lnTo>
                        <a:lnTo>
                          <a:pt x="81" y="264"/>
                        </a:lnTo>
                        <a:lnTo>
                          <a:pt x="81" y="264"/>
                        </a:lnTo>
                        <a:lnTo>
                          <a:pt x="78" y="270"/>
                        </a:lnTo>
                        <a:lnTo>
                          <a:pt x="78" y="276"/>
                        </a:lnTo>
                        <a:lnTo>
                          <a:pt x="81" y="283"/>
                        </a:lnTo>
                        <a:lnTo>
                          <a:pt x="85" y="287"/>
                        </a:lnTo>
                        <a:lnTo>
                          <a:pt x="85" y="287"/>
                        </a:lnTo>
                        <a:lnTo>
                          <a:pt x="89" y="290"/>
                        </a:lnTo>
                        <a:lnTo>
                          <a:pt x="94" y="291"/>
                        </a:lnTo>
                        <a:lnTo>
                          <a:pt x="94" y="291"/>
                        </a:lnTo>
                        <a:lnTo>
                          <a:pt x="98" y="290"/>
                        </a:lnTo>
                        <a:lnTo>
                          <a:pt x="102" y="289"/>
                        </a:lnTo>
                        <a:lnTo>
                          <a:pt x="106" y="287"/>
                        </a:lnTo>
                        <a:lnTo>
                          <a:pt x="109" y="283"/>
                        </a:lnTo>
                        <a:lnTo>
                          <a:pt x="153" y="216"/>
                        </a:lnTo>
                        <a:lnTo>
                          <a:pt x="153" y="216"/>
                        </a:lnTo>
                        <a:lnTo>
                          <a:pt x="156" y="211"/>
                        </a:lnTo>
                        <a:lnTo>
                          <a:pt x="156" y="204"/>
                        </a:lnTo>
                        <a:lnTo>
                          <a:pt x="156" y="204"/>
                        </a:lnTo>
                        <a:lnTo>
                          <a:pt x="153" y="197"/>
                        </a:lnTo>
                        <a:lnTo>
                          <a:pt x="148" y="193"/>
                        </a:lnTo>
                        <a:lnTo>
                          <a:pt x="82" y="152"/>
                        </a:lnTo>
                        <a:lnTo>
                          <a:pt x="82" y="152"/>
                        </a:lnTo>
                        <a:lnTo>
                          <a:pt x="81" y="150"/>
                        </a:lnTo>
                        <a:lnTo>
                          <a:pt x="79" y="147"/>
                        </a:lnTo>
                        <a:lnTo>
                          <a:pt x="81" y="145"/>
                        </a:lnTo>
                        <a:lnTo>
                          <a:pt x="82" y="143"/>
                        </a:lnTo>
                        <a:lnTo>
                          <a:pt x="122" y="102"/>
                        </a:lnTo>
                        <a:lnTo>
                          <a:pt x="167" y="146"/>
                        </a:lnTo>
                        <a:lnTo>
                          <a:pt x="167" y="146"/>
                        </a:lnTo>
                        <a:lnTo>
                          <a:pt x="172" y="150"/>
                        </a:lnTo>
                        <a:lnTo>
                          <a:pt x="179" y="152"/>
                        </a:lnTo>
                        <a:lnTo>
                          <a:pt x="179" y="152"/>
                        </a:lnTo>
                        <a:lnTo>
                          <a:pt x="183" y="150"/>
                        </a:lnTo>
                        <a:lnTo>
                          <a:pt x="187" y="149"/>
                        </a:lnTo>
                        <a:lnTo>
                          <a:pt x="233" y="121"/>
                        </a:lnTo>
                        <a:lnTo>
                          <a:pt x="233" y="121"/>
                        </a:lnTo>
                        <a:lnTo>
                          <a:pt x="237" y="115"/>
                        </a:lnTo>
                        <a:lnTo>
                          <a:pt x="239" y="110"/>
                        </a:lnTo>
                        <a:lnTo>
                          <a:pt x="239" y="103"/>
                        </a:lnTo>
                        <a:lnTo>
                          <a:pt x="237" y="96"/>
                        </a:lnTo>
                        <a:lnTo>
                          <a:pt x="237"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1" name="Freeform 145">
                    <a:extLst>
                      <a:ext uri="{FF2B5EF4-FFF2-40B4-BE49-F238E27FC236}">
                        <a16:creationId xmlns:a16="http://schemas.microsoft.com/office/drawing/2014/main" id="{186B46D5-E31B-4B53-B371-084AE1C89A3C}"/>
                      </a:ext>
                    </a:extLst>
                  </p:cNvPr>
                  <p:cNvSpPr>
                    <a:spLocks/>
                  </p:cNvSpPr>
                  <p:nvPr/>
                </p:nvSpPr>
                <p:spPr bwMode="auto">
                  <a:xfrm>
                    <a:off x="7712076" y="1017861"/>
                    <a:ext cx="96838" cy="47625"/>
                  </a:xfrm>
                  <a:custGeom>
                    <a:avLst/>
                    <a:gdLst>
                      <a:gd name="T0" fmla="*/ 93 w 122"/>
                      <a:gd name="T1" fmla="*/ 6 h 61"/>
                      <a:gd name="T2" fmla="*/ 71 w 122"/>
                      <a:gd name="T3" fmla="*/ 27 h 61"/>
                      <a:gd name="T4" fmla="*/ 16 w 122"/>
                      <a:gd name="T5" fmla="*/ 27 h 61"/>
                      <a:gd name="T6" fmla="*/ 16 w 122"/>
                      <a:gd name="T7" fmla="*/ 27 h 61"/>
                      <a:gd name="T8" fmla="*/ 9 w 122"/>
                      <a:gd name="T9" fmla="*/ 29 h 61"/>
                      <a:gd name="T10" fmla="*/ 4 w 122"/>
                      <a:gd name="T11" fmla="*/ 33 h 61"/>
                      <a:gd name="T12" fmla="*/ 1 w 122"/>
                      <a:gd name="T13" fmla="*/ 38 h 61"/>
                      <a:gd name="T14" fmla="*/ 0 w 122"/>
                      <a:gd name="T15" fmla="*/ 45 h 61"/>
                      <a:gd name="T16" fmla="*/ 0 w 122"/>
                      <a:gd name="T17" fmla="*/ 45 h 61"/>
                      <a:gd name="T18" fmla="*/ 1 w 122"/>
                      <a:gd name="T19" fmla="*/ 51 h 61"/>
                      <a:gd name="T20" fmla="*/ 4 w 122"/>
                      <a:gd name="T21" fmla="*/ 57 h 61"/>
                      <a:gd name="T22" fmla="*/ 9 w 122"/>
                      <a:gd name="T23" fmla="*/ 59 h 61"/>
                      <a:gd name="T24" fmla="*/ 16 w 122"/>
                      <a:gd name="T25" fmla="*/ 61 h 61"/>
                      <a:gd name="T26" fmla="*/ 78 w 122"/>
                      <a:gd name="T27" fmla="*/ 61 h 61"/>
                      <a:gd name="T28" fmla="*/ 78 w 122"/>
                      <a:gd name="T29" fmla="*/ 61 h 61"/>
                      <a:gd name="T30" fmla="*/ 84 w 122"/>
                      <a:gd name="T31" fmla="*/ 59 h 61"/>
                      <a:gd name="T32" fmla="*/ 90 w 122"/>
                      <a:gd name="T33" fmla="*/ 57 h 61"/>
                      <a:gd name="T34" fmla="*/ 117 w 122"/>
                      <a:gd name="T35" fmla="*/ 29 h 61"/>
                      <a:gd name="T36" fmla="*/ 117 w 122"/>
                      <a:gd name="T37" fmla="*/ 29 h 61"/>
                      <a:gd name="T38" fmla="*/ 121 w 122"/>
                      <a:gd name="T39" fmla="*/ 23 h 61"/>
                      <a:gd name="T40" fmla="*/ 122 w 122"/>
                      <a:gd name="T41" fmla="*/ 16 h 61"/>
                      <a:gd name="T42" fmla="*/ 121 w 122"/>
                      <a:gd name="T43" fmla="*/ 11 h 61"/>
                      <a:gd name="T44" fmla="*/ 117 w 122"/>
                      <a:gd name="T45" fmla="*/ 6 h 61"/>
                      <a:gd name="T46" fmla="*/ 117 w 122"/>
                      <a:gd name="T47" fmla="*/ 6 h 61"/>
                      <a:gd name="T48" fmla="*/ 111 w 122"/>
                      <a:gd name="T49" fmla="*/ 2 h 61"/>
                      <a:gd name="T50" fmla="*/ 105 w 122"/>
                      <a:gd name="T51" fmla="*/ 0 h 61"/>
                      <a:gd name="T52" fmla="*/ 99 w 122"/>
                      <a:gd name="T53" fmla="*/ 2 h 61"/>
                      <a:gd name="T54" fmla="*/ 93 w 122"/>
                      <a:gd name="T55" fmla="*/ 6 h 61"/>
                      <a:gd name="T56" fmla="*/ 93 w 122"/>
                      <a:gd name="T57"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61">
                        <a:moveTo>
                          <a:pt x="93" y="6"/>
                        </a:moveTo>
                        <a:lnTo>
                          <a:pt x="71" y="27"/>
                        </a:lnTo>
                        <a:lnTo>
                          <a:pt x="16" y="27"/>
                        </a:lnTo>
                        <a:lnTo>
                          <a:pt x="16" y="27"/>
                        </a:lnTo>
                        <a:lnTo>
                          <a:pt x="9" y="29"/>
                        </a:lnTo>
                        <a:lnTo>
                          <a:pt x="4" y="33"/>
                        </a:lnTo>
                        <a:lnTo>
                          <a:pt x="1" y="38"/>
                        </a:lnTo>
                        <a:lnTo>
                          <a:pt x="0" y="45"/>
                        </a:lnTo>
                        <a:lnTo>
                          <a:pt x="0" y="45"/>
                        </a:lnTo>
                        <a:lnTo>
                          <a:pt x="1" y="51"/>
                        </a:lnTo>
                        <a:lnTo>
                          <a:pt x="4" y="57"/>
                        </a:lnTo>
                        <a:lnTo>
                          <a:pt x="9" y="59"/>
                        </a:lnTo>
                        <a:lnTo>
                          <a:pt x="16" y="61"/>
                        </a:lnTo>
                        <a:lnTo>
                          <a:pt x="78" y="61"/>
                        </a:lnTo>
                        <a:lnTo>
                          <a:pt x="78" y="61"/>
                        </a:lnTo>
                        <a:lnTo>
                          <a:pt x="84" y="59"/>
                        </a:lnTo>
                        <a:lnTo>
                          <a:pt x="90" y="57"/>
                        </a:lnTo>
                        <a:lnTo>
                          <a:pt x="117" y="29"/>
                        </a:lnTo>
                        <a:lnTo>
                          <a:pt x="117" y="29"/>
                        </a:lnTo>
                        <a:lnTo>
                          <a:pt x="121" y="23"/>
                        </a:lnTo>
                        <a:lnTo>
                          <a:pt x="122" y="16"/>
                        </a:lnTo>
                        <a:lnTo>
                          <a:pt x="121" y="11"/>
                        </a:lnTo>
                        <a:lnTo>
                          <a:pt x="117" y="6"/>
                        </a:lnTo>
                        <a:lnTo>
                          <a:pt x="117" y="6"/>
                        </a:lnTo>
                        <a:lnTo>
                          <a:pt x="111" y="2"/>
                        </a:lnTo>
                        <a:lnTo>
                          <a:pt x="105" y="0"/>
                        </a:lnTo>
                        <a:lnTo>
                          <a:pt x="99" y="2"/>
                        </a:lnTo>
                        <a:lnTo>
                          <a:pt x="93" y="6"/>
                        </a:lnTo>
                        <a:lnTo>
                          <a:pt x="9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274" name="Group 273">
                <a:extLst>
                  <a:ext uri="{FF2B5EF4-FFF2-40B4-BE49-F238E27FC236}">
                    <a16:creationId xmlns:a16="http://schemas.microsoft.com/office/drawing/2014/main" id="{DD8D8ABB-5FC8-4198-B924-C4DDD1B9A4B6}"/>
                  </a:ext>
                </a:extLst>
              </p:cNvPr>
              <p:cNvGrpSpPr/>
              <p:nvPr/>
            </p:nvGrpSpPr>
            <p:grpSpPr>
              <a:xfrm>
                <a:off x="5785179" y="3721110"/>
                <a:ext cx="520554" cy="520554"/>
                <a:chOff x="3294595" y="1105204"/>
                <a:chExt cx="313585" cy="313585"/>
              </a:xfrm>
            </p:grpSpPr>
            <p:sp>
              <p:nvSpPr>
                <p:cNvPr id="290" name="Oval 289">
                  <a:extLst>
                    <a:ext uri="{FF2B5EF4-FFF2-40B4-BE49-F238E27FC236}">
                      <a16:creationId xmlns:a16="http://schemas.microsoft.com/office/drawing/2014/main" id="{2662F949-60BE-4D55-BCB5-FC92F4B340BC}"/>
                    </a:ext>
                  </a:extLst>
                </p:cNvPr>
                <p:cNvSpPr/>
                <p:nvPr/>
              </p:nvSpPr>
              <p:spPr bwMode="gray">
                <a:xfrm>
                  <a:off x="3294595" y="1105204"/>
                  <a:ext cx="313585" cy="313585"/>
                </a:xfrm>
                <a:prstGeom prst="ellipse">
                  <a:avLst/>
                </a:prstGeom>
                <a:solidFill>
                  <a:sysClr val="window" lastClr="FFFFFF"/>
                </a:solidFill>
                <a:ln w="15875" algn="ctr">
                  <a:solidFill>
                    <a:schemeClr val="accent1"/>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nvGrpSpPr>
                <p:cNvPr id="291" name="Group 290">
                  <a:extLst>
                    <a:ext uri="{FF2B5EF4-FFF2-40B4-BE49-F238E27FC236}">
                      <a16:creationId xmlns:a16="http://schemas.microsoft.com/office/drawing/2014/main" id="{FE796298-A6ED-4375-8957-67F33DAC3461}"/>
                    </a:ext>
                  </a:extLst>
                </p:cNvPr>
                <p:cNvGrpSpPr>
                  <a:grpSpLocks noChangeAspect="1"/>
                </p:cNvGrpSpPr>
                <p:nvPr/>
              </p:nvGrpSpPr>
              <p:grpSpPr>
                <a:xfrm>
                  <a:off x="3357392" y="1168001"/>
                  <a:ext cx="187991" cy="187991"/>
                  <a:chOff x="8597901" y="5979955"/>
                  <a:chExt cx="276225" cy="276225"/>
                </a:xfrm>
              </p:grpSpPr>
              <p:sp>
                <p:nvSpPr>
                  <p:cNvPr id="292" name="Freeform 271">
                    <a:extLst>
                      <a:ext uri="{FF2B5EF4-FFF2-40B4-BE49-F238E27FC236}">
                        <a16:creationId xmlns:a16="http://schemas.microsoft.com/office/drawing/2014/main" id="{DD0800C7-0657-4F6F-A8EF-CF0FFFF28109}"/>
                      </a:ext>
                    </a:extLst>
                  </p:cNvPr>
                  <p:cNvSpPr>
                    <a:spLocks noEditPoints="1"/>
                  </p:cNvSpPr>
                  <p:nvPr/>
                </p:nvSpPr>
                <p:spPr bwMode="auto">
                  <a:xfrm>
                    <a:off x="8659019" y="6042661"/>
                    <a:ext cx="153988" cy="150813"/>
                  </a:xfrm>
                  <a:custGeom>
                    <a:avLst/>
                    <a:gdLst>
                      <a:gd name="T0" fmla="*/ 97 w 192"/>
                      <a:gd name="T1" fmla="*/ 0 h 191"/>
                      <a:gd name="T2" fmla="*/ 77 w 192"/>
                      <a:gd name="T3" fmla="*/ 3 h 191"/>
                      <a:gd name="T4" fmla="*/ 59 w 192"/>
                      <a:gd name="T5" fmla="*/ 8 h 191"/>
                      <a:gd name="T6" fmla="*/ 43 w 192"/>
                      <a:gd name="T7" fmla="*/ 16 h 191"/>
                      <a:gd name="T8" fmla="*/ 28 w 192"/>
                      <a:gd name="T9" fmla="*/ 28 h 191"/>
                      <a:gd name="T10" fmla="*/ 17 w 192"/>
                      <a:gd name="T11" fmla="*/ 43 h 191"/>
                      <a:gd name="T12" fmla="*/ 8 w 192"/>
                      <a:gd name="T13" fmla="*/ 59 h 191"/>
                      <a:gd name="T14" fmla="*/ 3 w 192"/>
                      <a:gd name="T15" fmla="*/ 77 h 191"/>
                      <a:gd name="T16" fmla="*/ 0 w 192"/>
                      <a:gd name="T17" fmla="*/ 95 h 191"/>
                      <a:gd name="T18" fmla="*/ 1 w 192"/>
                      <a:gd name="T19" fmla="*/ 106 h 191"/>
                      <a:gd name="T20" fmla="*/ 5 w 192"/>
                      <a:gd name="T21" fmla="*/ 124 h 191"/>
                      <a:gd name="T22" fmla="*/ 12 w 192"/>
                      <a:gd name="T23" fmla="*/ 141 h 191"/>
                      <a:gd name="T24" fmla="*/ 23 w 192"/>
                      <a:gd name="T25" fmla="*/ 157 h 191"/>
                      <a:gd name="T26" fmla="*/ 35 w 192"/>
                      <a:gd name="T27" fmla="*/ 169 h 191"/>
                      <a:gd name="T28" fmla="*/ 51 w 192"/>
                      <a:gd name="T29" fmla="*/ 180 h 191"/>
                      <a:gd name="T30" fmla="*/ 67 w 192"/>
                      <a:gd name="T31" fmla="*/ 187 h 191"/>
                      <a:gd name="T32" fmla="*/ 86 w 192"/>
                      <a:gd name="T33" fmla="*/ 191 h 191"/>
                      <a:gd name="T34" fmla="*/ 97 w 192"/>
                      <a:gd name="T35" fmla="*/ 191 h 191"/>
                      <a:gd name="T36" fmla="*/ 116 w 192"/>
                      <a:gd name="T37" fmla="*/ 189 h 191"/>
                      <a:gd name="T38" fmla="*/ 133 w 192"/>
                      <a:gd name="T39" fmla="*/ 184 h 191"/>
                      <a:gd name="T40" fmla="*/ 149 w 192"/>
                      <a:gd name="T41" fmla="*/ 175 h 191"/>
                      <a:gd name="T42" fmla="*/ 164 w 192"/>
                      <a:gd name="T43" fmla="*/ 164 h 191"/>
                      <a:gd name="T44" fmla="*/ 175 w 192"/>
                      <a:gd name="T45" fmla="*/ 149 h 191"/>
                      <a:gd name="T46" fmla="*/ 184 w 192"/>
                      <a:gd name="T47" fmla="*/ 133 h 191"/>
                      <a:gd name="T48" fmla="*/ 189 w 192"/>
                      <a:gd name="T49" fmla="*/ 115 h 191"/>
                      <a:gd name="T50" fmla="*/ 192 w 192"/>
                      <a:gd name="T51" fmla="*/ 95 h 191"/>
                      <a:gd name="T52" fmla="*/ 191 w 192"/>
                      <a:gd name="T53" fmla="*/ 86 h 191"/>
                      <a:gd name="T54" fmla="*/ 187 w 192"/>
                      <a:gd name="T55" fmla="*/ 67 h 191"/>
                      <a:gd name="T56" fmla="*/ 180 w 192"/>
                      <a:gd name="T57" fmla="*/ 50 h 191"/>
                      <a:gd name="T58" fmla="*/ 169 w 192"/>
                      <a:gd name="T59" fmla="*/ 35 h 191"/>
                      <a:gd name="T60" fmla="*/ 157 w 192"/>
                      <a:gd name="T61" fmla="*/ 21 h 191"/>
                      <a:gd name="T62" fmla="*/ 141 w 192"/>
                      <a:gd name="T63" fmla="*/ 12 h 191"/>
                      <a:gd name="T64" fmla="*/ 125 w 192"/>
                      <a:gd name="T65" fmla="*/ 4 h 191"/>
                      <a:gd name="T66" fmla="*/ 106 w 192"/>
                      <a:gd name="T67" fmla="*/ 1 h 191"/>
                      <a:gd name="T68" fmla="*/ 97 w 192"/>
                      <a:gd name="T69" fmla="*/ 0 h 191"/>
                      <a:gd name="T70" fmla="*/ 97 w 192"/>
                      <a:gd name="T71" fmla="*/ 141 h 191"/>
                      <a:gd name="T72" fmla="*/ 78 w 192"/>
                      <a:gd name="T73" fmla="*/ 137 h 191"/>
                      <a:gd name="T74" fmla="*/ 64 w 192"/>
                      <a:gd name="T75" fmla="*/ 128 h 191"/>
                      <a:gd name="T76" fmla="*/ 55 w 192"/>
                      <a:gd name="T77" fmla="*/ 113 h 191"/>
                      <a:gd name="T78" fmla="*/ 51 w 192"/>
                      <a:gd name="T79" fmla="*/ 95 h 191"/>
                      <a:gd name="T80" fmla="*/ 52 w 192"/>
                      <a:gd name="T81" fmla="*/ 87 h 191"/>
                      <a:gd name="T82" fmla="*/ 59 w 192"/>
                      <a:gd name="T83" fmla="*/ 71 h 191"/>
                      <a:gd name="T84" fmla="*/ 71 w 192"/>
                      <a:gd name="T85" fmla="*/ 59 h 191"/>
                      <a:gd name="T86" fmla="*/ 87 w 192"/>
                      <a:gd name="T87" fmla="*/ 52 h 191"/>
                      <a:gd name="T88" fmla="*/ 97 w 192"/>
                      <a:gd name="T89" fmla="*/ 51 h 191"/>
                      <a:gd name="T90" fmla="*/ 114 w 192"/>
                      <a:gd name="T91" fmla="*/ 55 h 191"/>
                      <a:gd name="T92" fmla="*/ 128 w 192"/>
                      <a:gd name="T93" fmla="*/ 64 h 191"/>
                      <a:gd name="T94" fmla="*/ 137 w 192"/>
                      <a:gd name="T95" fmla="*/ 78 h 191"/>
                      <a:gd name="T96" fmla="*/ 141 w 192"/>
                      <a:gd name="T97" fmla="*/ 95 h 191"/>
                      <a:gd name="T98" fmla="*/ 140 w 192"/>
                      <a:gd name="T99" fmla="*/ 105 h 191"/>
                      <a:gd name="T100" fmla="*/ 133 w 192"/>
                      <a:gd name="T101" fmla="*/ 121 h 191"/>
                      <a:gd name="T102" fmla="*/ 121 w 192"/>
                      <a:gd name="T103" fmla="*/ 133 h 191"/>
                      <a:gd name="T104" fmla="*/ 105 w 192"/>
                      <a:gd name="T105" fmla="*/ 140 h 191"/>
                      <a:gd name="T106" fmla="*/ 97 w 192"/>
                      <a:gd name="T107" fmla="*/ 14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91">
                        <a:moveTo>
                          <a:pt x="97" y="0"/>
                        </a:moveTo>
                        <a:lnTo>
                          <a:pt x="97" y="0"/>
                        </a:lnTo>
                        <a:lnTo>
                          <a:pt x="86" y="1"/>
                        </a:lnTo>
                        <a:lnTo>
                          <a:pt x="77" y="3"/>
                        </a:lnTo>
                        <a:lnTo>
                          <a:pt x="67" y="4"/>
                        </a:lnTo>
                        <a:lnTo>
                          <a:pt x="59" y="8"/>
                        </a:lnTo>
                        <a:lnTo>
                          <a:pt x="51" y="12"/>
                        </a:lnTo>
                        <a:lnTo>
                          <a:pt x="43" y="16"/>
                        </a:lnTo>
                        <a:lnTo>
                          <a:pt x="35" y="21"/>
                        </a:lnTo>
                        <a:lnTo>
                          <a:pt x="28" y="28"/>
                        </a:lnTo>
                        <a:lnTo>
                          <a:pt x="23" y="35"/>
                        </a:lnTo>
                        <a:lnTo>
                          <a:pt x="17" y="43"/>
                        </a:lnTo>
                        <a:lnTo>
                          <a:pt x="12" y="50"/>
                        </a:lnTo>
                        <a:lnTo>
                          <a:pt x="8" y="59"/>
                        </a:lnTo>
                        <a:lnTo>
                          <a:pt x="5" y="67"/>
                        </a:lnTo>
                        <a:lnTo>
                          <a:pt x="3" y="77"/>
                        </a:lnTo>
                        <a:lnTo>
                          <a:pt x="1" y="86"/>
                        </a:lnTo>
                        <a:lnTo>
                          <a:pt x="0" y="95"/>
                        </a:lnTo>
                        <a:lnTo>
                          <a:pt x="0" y="95"/>
                        </a:lnTo>
                        <a:lnTo>
                          <a:pt x="1" y="106"/>
                        </a:lnTo>
                        <a:lnTo>
                          <a:pt x="3" y="115"/>
                        </a:lnTo>
                        <a:lnTo>
                          <a:pt x="5" y="124"/>
                        </a:lnTo>
                        <a:lnTo>
                          <a:pt x="8" y="133"/>
                        </a:lnTo>
                        <a:lnTo>
                          <a:pt x="12" y="141"/>
                        </a:lnTo>
                        <a:lnTo>
                          <a:pt x="17" y="149"/>
                        </a:lnTo>
                        <a:lnTo>
                          <a:pt x="23" y="157"/>
                        </a:lnTo>
                        <a:lnTo>
                          <a:pt x="28" y="164"/>
                        </a:lnTo>
                        <a:lnTo>
                          <a:pt x="35" y="169"/>
                        </a:lnTo>
                        <a:lnTo>
                          <a:pt x="43" y="175"/>
                        </a:lnTo>
                        <a:lnTo>
                          <a:pt x="51" y="180"/>
                        </a:lnTo>
                        <a:lnTo>
                          <a:pt x="59" y="184"/>
                        </a:lnTo>
                        <a:lnTo>
                          <a:pt x="67" y="187"/>
                        </a:lnTo>
                        <a:lnTo>
                          <a:pt x="77" y="189"/>
                        </a:lnTo>
                        <a:lnTo>
                          <a:pt x="86" y="191"/>
                        </a:lnTo>
                        <a:lnTo>
                          <a:pt x="97" y="191"/>
                        </a:lnTo>
                        <a:lnTo>
                          <a:pt x="97" y="191"/>
                        </a:lnTo>
                        <a:lnTo>
                          <a:pt x="106" y="191"/>
                        </a:lnTo>
                        <a:lnTo>
                          <a:pt x="116" y="189"/>
                        </a:lnTo>
                        <a:lnTo>
                          <a:pt x="125" y="187"/>
                        </a:lnTo>
                        <a:lnTo>
                          <a:pt x="133" y="184"/>
                        </a:lnTo>
                        <a:lnTo>
                          <a:pt x="141" y="180"/>
                        </a:lnTo>
                        <a:lnTo>
                          <a:pt x="149" y="175"/>
                        </a:lnTo>
                        <a:lnTo>
                          <a:pt x="157" y="169"/>
                        </a:lnTo>
                        <a:lnTo>
                          <a:pt x="164" y="164"/>
                        </a:lnTo>
                        <a:lnTo>
                          <a:pt x="169" y="157"/>
                        </a:lnTo>
                        <a:lnTo>
                          <a:pt x="175" y="149"/>
                        </a:lnTo>
                        <a:lnTo>
                          <a:pt x="180" y="141"/>
                        </a:lnTo>
                        <a:lnTo>
                          <a:pt x="184" y="133"/>
                        </a:lnTo>
                        <a:lnTo>
                          <a:pt x="187" y="124"/>
                        </a:lnTo>
                        <a:lnTo>
                          <a:pt x="189" y="115"/>
                        </a:lnTo>
                        <a:lnTo>
                          <a:pt x="191" y="106"/>
                        </a:lnTo>
                        <a:lnTo>
                          <a:pt x="192" y="95"/>
                        </a:lnTo>
                        <a:lnTo>
                          <a:pt x="192" y="95"/>
                        </a:lnTo>
                        <a:lnTo>
                          <a:pt x="191" y="86"/>
                        </a:lnTo>
                        <a:lnTo>
                          <a:pt x="189" y="77"/>
                        </a:lnTo>
                        <a:lnTo>
                          <a:pt x="187" y="67"/>
                        </a:lnTo>
                        <a:lnTo>
                          <a:pt x="184" y="59"/>
                        </a:lnTo>
                        <a:lnTo>
                          <a:pt x="180" y="50"/>
                        </a:lnTo>
                        <a:lnTo>
                          <a:pt x="175" y="43"/>
                        </a:lnTo>
                        <a:lnTo>
                          <a:pt x="169" y="35"/>
                        </a:lnTo>
                        <a:lnTo>
                          <a:pt x="164" y="28"/>
                        </a:lnTo>
                        <a:lnTo>
                          <a:pt x="157" y="21"/>
                        </a:lnTo>
                        <a:lnTo>
                          <a:pt x="149" y="16"/>
                        </a:lnTo>
                        <a:lnTo>
                          <a:pt x="141" y="12"/>
                        </a:lnTo>
                        <a:lnTo>
                          <a:pt x="133" y="8"/>
                        </a:lnTo>
                        <a:lnTo>
                          <a:pt x="125" y="4"/>
                        </a:lnTo>
                        <a:lnTo>
                          <a:pt x="116" y="3"/>
                        </a:lnTo>
                        <a:lnTo>
                          <a:pt x="106" y="1"/>
                        </a:lnTo>
                        <a:lnTo>
                          <a:pt x="97" y="0"/>
                        </a:lnTo>
                        <a:lnTo>
                          <a:pt x="97" y="0"/>
                        </a:lnTo>
                        <a:close/>
                        <a:moveTo>
                          <a:pt x="97" y="141"/>
                        </a:moveTo>
                        <a:lnTo>
                          <a:pt x="97" y="141"/>
                        </a:lnTo>
                        <a:lnTo>
                          <a:pt x="87" y="140"/>
                        </a:lnTo>
                        <a:lnTo>
                          <a:pt x="78" y="137"/>
                        </a:lnTo>
                        <a:lnTo>
                          <a:pt x="71" y="133"/>
                        </a:lnTo>
                        <a:lnTo>
                          <a:pt x="64" y="128"/>
                        </a:lnTo>
                        <a:lnTo>
                          <a:pt x="59" y="121"/>
                        </a:lnTo>
                        <a:lnTo>
                          <a:pt x="55" y="113"/>
                        </a:lnTo>
                        <a:lnTo>
                          <a:pt x="52" y="105"/>
                        </a:lnTo>
                        <a:lnTo>
                          <a:pt x="51" y="95"/>
                        </a:lnTo>
                        <a:lnTo>
                          <a:pt x="51" y="95"/>
                        </a:lnTo>
                        <a:lnTo>
                          <a:pt x="52" y="87"/>
                        </a:lnTo>
                        <a:lnTo>
                          <a:pt x="55" y="78"/>
                        </a:lnTo>
                        <a:lnTo>
                          <a:pt x="59" y="71"/>
                        </a:lnTo>
                        <a:lnTo>
                          <a:pt x="64" y="64"/>
                        </a:lnTo>
                        <a:lnTo>
                          <a:pt x="71" y="59"/>
                        </a:lnTo>
                        <a:lnTo>
                          <a:pt x="78" y="55"/>
                        </a:lnTo>
                        <a:lnTo>
                          <a:pt x="87" y="52"/>
                        </a:lnTo>
                        <a:lnTo>
                          <a:pt x="97" y="51"/>
                        </a:lnTo>
                        <a:lnTo>
                          <a:pt x="97" y="51"/>
                        </a:lnTo>
                        <a:lnTo>
                          <a:pt x="105" y="52"/>
                        </a:lnTo>
                        <a:lnTo>
                          <a:pt x="114" y="55"/>
                        </a:lnTo>
                        <a:lnTo>
                          <a:pt x="121" y="59"/>
                        </a:lnTo>
                        <a:lnTo>
                          <a:pt x="128" y="64"/>
                        </a:lnTo>
                        <a:lnTo>
                          <a:pt x="133" y="71"/>
                        </a:lnTo>
                        <a:lnTo>
                          <a:pt x="137" y="78"/>
                        </a:lnTo>
                        <a:lnTo>
                          <a:pt x="140" y="87"/>
                        </a:lnTo>
                        <a:lnTo>
                          <a:pt x="141" y="95"/>
                        </a:lnTo>
                        <a:lnTo>
                          <a:pt x="141" y="95"/>
                        </a:lnTo>
                        <a:lnTo>
                          <a:pt x="140" y="105"/>
                        </a:lnTo>
                        <a:lnTo>
                          <a:pt x="137" y="113"/>
                        </a:lnTo>
                        <a:lnTo>
                          <a:pt x="133" y="121"/>
                        </a:lnTo>
                        <a:lnTo>
                          <a:pt x="128" y="128"/>
                        </a:lnTo>
                        <a:lnTo>
                          <a:pt x="121" y="133"/>
                        </a:lnTo>
                        <a:lnTo>
                          <a:pt x="114" y="137"/>
                        </a:lnTo>
                        <a:lnTo>
                          <a:pt x="105" y="140"/>
                        </a:lnTo>
                        <a:lnTo>
                          <a:pt x="97" y="141"/>
                        </a:lnTo>
                        <a:lnTo>
                          <a:pt x="97"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3" name="Freeform 272">
                    <a:extLst>
                      <a:ext uri="{FF2B5EF4-FFF2-40B4-BE49-F238E27FC236}">
                        <a16:creationId xmlns:a16="http://schemas.microsoft.com/office/drawing/2014/main" id="{31159AFE-1A5A-4530-8C3F-9385C64C1BC8}"/>
                      </a:ext>
                    </a:extLst>
                  </p:cNvPr>
                  <p:cNvSpPr>
                    <a:spLocks/>
                  </p:cNvSpPr>
                  <p:nvPr/>
                </p:nvSpPr>
                <p:spPr bwMode="auto">
                  <a:xfrm>
                    <a:off x="8717757" y="6100605"/>
                    <a:ext cx="36513" cy="34925"/>
                  </a:xfrm>
                  <a:custGeom>
                    <a:avLst/>
                    <a:gdLst>
                      <a:gd name="T0" fmla="*/ 23 w 44"/>
                      <a:gd name="T1" fmla="*/ 0 h 44"/>
                      <a:gd name="T2" fmla="*/ 23 w 44"/>
                      <a:gd name="T3" fmla="*/ 0 h 44"/>
                      <a:gd name="T4" fmla="*/ 27 w 44"/>
                      <a:gd name="T5" fmla="*/ 0 h 44"/>
                      <a:gd name="T6" fmla="*/ 31 w 44"/>
                      <a:gd name="T7" fmla="*/ 1 h 44"/>
                      <a:gd name="T8" fmla="*/ 35 w 44"/>
                      <a:gd name="T9" fmla="*/ 3 h 44"/>
                      <a:gd name="T10" fmla="*/ 38 w 44"/>
                      <a:gd name="T11" fmla="*/ 7 h 44"/>
                      <a:gd name="T12" fmla="*/ 40 w 44"/>
                      <a:gd name="T13" fmla="*/ 9 h 44"/>
                      <a:gd name="T14" fmla="*/ 43 w 44"/>
                      <a:gd name="T15" fmla="*/ 13 h 44"/>
                      <a:gd name="T16" fmla="*/ 44 w 44"/>
                      <a:gd name="T17" fmla="*/ 17 h 44"/>
                      <a:gd name="T18" fmla="*/ 44 w 44"/>
                      <a:gd name="T19" fmla="*/ 21 h 44"/>
                      <a:gd name="T20" fmla="*/ 44 w 44"/>
                      <a:gd name="T21" fmla="*/ 21 h 44"/>
                      <a:gd name="T22" fmla="*/ 44 w 44"/>
                      <a:gd name="T23" fmla="*/ 27 h 44"/>
                      <a:gd name="T24" fmla="*/ 43 w 44"/>
                      <a:gd name="T25" fmla="*/ 31 h 44"/>
                      <a:gd name="T26" fmla="*/ 40 w 44"/>
                      <a:gd name="T27" fmla="*/ 35 h 44"/>
                      <a:gd name="T28" fmla="*/ 38 w 44"/>
                      <a:gd name="T29" fmla="*/ 37 h 44"/>
                      <a:gd name="T30" fmla="*/ 35 w 44"/>
                      <a:gd name="T31" fmla="*/ 40 h 44"/>
                      <a:gd name="T32" fmla="*/ 31 w 44"/>
                      <a:gd name="T33" fmla="*/ 43 h 44"/>
                      <a:gd name="T34" fmla="*/ 27 w 44"/>
                      <a:gd name="T35" fmla="*/ 44 h 44"/>
                      <a:gd name="T36" fmla="*/ 23 w 44"/>
                      <a:gd name="T37" fmla="*/ 44 h 44"/>
                      <a:gd name="T38" fmla="*/ 23 w 44"/>
                      <a:gd name="T39" fmla="*/ 44 h 44"/>
                      <a:gd name="T40" fmla="*/ 17 w 44"/>
                      <a:gd name="T41" fmla="*/ 44 h 44"/>
                      <a:gd name="T42" fmla="*/ 13 w 44"/>
                      <a:gd name="T43" fmla="*/ 43 h 44"/>
                      <a:gd name="T44" fmla="*/ 9 w 44"/>
                      <a:gd name="T45" fmla="*/ 40 h 44"/>
                      <a:gd name="T46" fmla="*/ 7 w 44"/>
                      <a:gd name="T47" fmla="*/ 37 h 44"/>
                      <a:gd name="T48" fmla="*/ 4 w 44"/>
                      <a:gd name="T49" fmla="*/ 35 h 44"/>
                      <a:gd name="T50" fmla="*/ 1 w 44"/>
                      <a:gd name="T51" fmla="*/ 31 h 44"/>
                      <a:gd name="T52" fmla="*/ 0 w 44"/>
                      <a:gd name="T53" fmla="*/ 27 h 44"/>
                      <a:gd name="T54" fmla="*/ 0 w 44"/>
                      <a:gd name="T55" fmla="*/ 21 h 44"/>
                      <a:gd name="T56" fmla="*/ 0 w 44"/>
                      <a:gd name="T57" fmla="*/ 21 h 44"/>
                      <a:gd name="T58" fmla="*/ 0 w 44"/>
                      <a:gd name="T59" fmla="*/ 17 h 44"/>
                      <a:gd name="T60" fmla="*/ 1 w 44"/>
                      <a:gd name="T61" fmla="*/ 13 h 44"/>
                      <a:gd name="T62" fmla="*/ 4 w 44"/>
                      <a:gd name="T63" fmla="*/ 9 h 44"/>
                      <a:gd name="T64" fmla="*/ 7 w 44"/>
                      <a:gd name="T65" fmla="*/ 7 h 44"/>
                      <a:gd name="T66" fmla="*/ 9 w 44"/>
                      <a:gd name="T67" fmla="*/ 3 h 44"/>
                      <a:gd name="T68" fmla="*/ 13 w 44"/>
                      <a:gd name="T69" fmla="*/ 1 h 44"/>
                      <a:gd name="T70" fmla="*/ 17 w 44"/>
                      <a:gd name="T71" fmla="*/ 0 h 44"/>
                      <a:gd name="T72" fmla="*/ 23 w 44"/>
                      <a:gd name="T73" fmla="*/ 0 h 44"/>
                      <a:gd name="T74" fmla="*/ 23 w 44"/>
                      <a:gd name="T7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44">
                        <a:moveTo>
                          <a:pt x="23" y="0"/>
                        </a:moveTo>
                        <a:lnTo>
                          <a:pt x="23" y="0"/>
                        </a:lnTo>
                        <a:lnTo>
                          <a:pt x="27" y="0"/>
                        </a:lnTo>
                        <a:lnTo>
                          <a:pt x="31" y="1"/>
                        </a:lnTo>
                        <a:lnTo>
                          <a:pt x="35" y="3"/>
                        </a:lnTo>
                        <a:lnTo>
                          <a:pt x="38" y="7"/>
                        </a:lnTo>
                        <a:lnTo>
                          <a:pt x="40" y="9"/>
                        </a:lnTo>
                        <a:lnTo>
                          <a:pt x="43" y="13"/>
                        </a:lnTo>
                        <a:lnTo>
                          <a:pt x="44" y="17"/>
                        </a:lnTo>
                        <a:lnTo>
                          <a:pt x="44" y="21"/>
                        </a:lnTo>
                        <a:lnTo>
                          <a:pt x="44" y="21"/>
                        </a:lnTo>
                        <a:lnTo>
                          <a:pt x="44" y="27"/>
                        </a:lnTo>
                        <a:lnTo>
                          <a:pt x="43" y="31"/>
                        </a:lnTo>
                        <a:lnTo>
                          <a:pt x="40" y="35"/>
                        </a:lnTo>
                        <a:lnTo>
                          <a:pt x="38" y="37"/>
                        </a:lnTo>
                        <a:lnTo>
                          <a:pt x="35" y="40"/>
                        </a:lnTo>
                        <a:lnTo>
                          <a:pt x="31" y="43"/>
                        </a:lnTo>
                        <a:lnTo>
                          <a:pt x="27" y="44"/>
                        </a:lnTo>
                        <a:lnTo>
                          <a:pt x="23" y="44"/>
                        </a:lnTo>
                        <a:lnTo>
                          <a:pt x="23" y="44"/>
                        </a:lnTo>
                        <a:lnTo>
                          <a:pt x="17" y="44"/>
                        </a:lnTo>
                        <a:lnTo>
                          <a:pt x="13" y="43"/>
                        </a:lnTo>
                        <a:lnTo>
                          <a:pt x="9" y="40"/>
                        </a:lnTo>
                        <a:lnTo>
                          <a:pt x="7" y="37"/>
                        </a:lnTo>
                        <a:lnTo>
                          <a:pt x="4" y="35"/>
                        </a:lnTo>
                        <a:lnTo>
                          <a:pt x="1" y="31"/>
                        </a:lnTo>
                        <a:lnTo>
                          <a:pt x="0" y="27"/>
                        </a:lnTo>
                        <a:lnTo>
                          <a:pt x="0" y="21"/>
                        </a:lnTo>
                        <a:lnTo>
                          <a:pt x="0" y="21"/>
                        </a:lnTo>
                        <a:lnTo>
                          <a:pt x="0" y="17"/>
                        </a:lnTo>
                        <a:lnTo>
                          <a:pt x="1" y="13"/>
                        </a:lnTo>
                        <a:lnTo>
                          <a:pt x="4" y="9"/>
                        </a:lnTo>
                        <a:lnTo>
                          <a:pt x="7" y="7"/>
                        </a:lnTo>
                        <a:lnTo>
                          <a:pt x="9" y="3"/>
                        </a:lnTo>
                        <a:lnTo>
                          <a:pt x="13" y="1"/>
                        </a:lnTo>
                        <a:lnTo>
                          <a:pt x="17" y="0"/>
                        </a:lnTo>
                        <a:lnTo>
                          <a:pt x="23"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4" name="Freeform 273">
                    <a:extLst>
                      <a:ext uri="{FF2B5EF4-FFF2-40B4-BE49-F238E27FC236}">
                        <a16:creationId xmlns:a16="http://schemas.microsoft.com/office/drawing/2014/main" id="{CA617897-FD52-44EF-BA2D-4D8E824B9E6C}"/>
                      </a:ext>
                    </a:extLst>
                  </p:cNvPr>
                  <p:cNvSpPr>
                    <a:spLocks noEditPoints="1"/>
                  </p:cNvSpPr>
                  <p:nvPr/>
                </p:nvSpPr>
                <p:spPr bwMode="auto">
                  <a:xfrm>
                    <a:off x="8597901" y="5979955"/>
                    <a:ext cx="276225" cy="276225"/>
                  </a:xfrm>
                  <a:custGeom>
                    <a:avLst/>
                    <a:gdLst>
                      <a:gd name="T0" fmla="*/ 156 w 348"/>
                      <a:gd name="T1" fmla="*/ 0 h 348"/>
                      <a:gd name="T2" fmla="*/ 106 w 348"/>
                      <a:gd name="T3" fmla="*/ 13 h 348"/>
                      <a:gd name="T4" fmla="*/ 63 w 348"/>
                      <a:gd name="T5" fmla="*/ 39 h 348"/>
                      <a:gd name="T6" fmla="*/ 30 w 348"/>
                      <a:gd name="T7" fmla="*/ 77 h 348"/>
                      <a:gd name="T8" fmla="*/ 8 w 348"/>
                      <a:gd name="T9" fmla="*/ 122 h 348"/>
                      <a:gd name="T10" fmla="*/ 0 w 348"/>
                      <a:gd name="T11" fmla="*/ 173 h 348"/>
                      <a:gd name="T12" fmla="*/ 3 w 348"/>
                      <a:gd name="T13" fmla="*/ 208 h 348"/>
                      <a:gd name="T14" fmla="*/ 20 w 348"/>
                      <a:gd name="T15" fmla="*/ 257 h 348"/>
                      <a:gd name="T16" fmla="*/ 51 w 348"/>
                      <a:gd name="T17" fmla="*/ 297 h 348"/>
                      <a:gd name="T18" fmla="*/ 91 w 348"/>
                      <a:gd name="T19" fmla="*/ 327 h 348"/>
                      <a:gd name="T20" fmla="*/ 138 w 348"/>
                      <a:gd name="T21" fmla="*/ 344 h 348"/>
                      <a:gd name="T22" fmla="*/ 175 w 348"/>
                      <a:gd name="T23" fmla="*/ 348 h 348"/>
                      <a:gd name="T24" fmla="*/ 226 w 348"/>
                      <a:gd name="T25" fmla="*/ 340 h 348"/>
                      <a:gd name="T26" fmla="*/ 272 w 348"/>
                      <a:gd name="T27" fmla="*/ 318 h 348"/>
                      <a:gd name="T28" fmla="*/ 309 w 348"/>
                      <a:gd name="T29" fmla="*/ 285 h 348"/>
                      <a:gd name="T30" fmla="*/ 335 w 348"/>
                      <a:gd name="T31" fmla="*/ 242 h 348"/>
                      <a:gd name="T32" fmla="*/ 348 w 348"/>
                      <a:gd name="T33" fmla="*/ 192 h 348"/>
                      <a:gd name="T34" fmla="*/ 348 w 348"/>
                      <a:gd name="T35" fmla="*/ 156 h 348"/>
                      <a:gd name="T36" fmla="*/ 335 w 348"/>
                      <a:gd name="T37" fmla="*/ 106 h 348"/>
                      <a:gd name="T38" fmla="*/ 309 w 348"/>
                      <a:gd name="T39" fmla="*/ 63 h 348"/>
                      <a:gd name="T40" fmla="*/ 272 w 348"/>
                      <a:gd name="T41" fmla="*/ 30 h 348"/>
                      <a:gd name="T42" fmla="*/ 226 w 348"/>
                      <a:gd name="T43" fmla="*/ 7 h 348"/>
                      <a:gd name="T44" fmla="*/ 175 w 348"/>
                      <a:gd name="T45" fmla="*/ 0 h 348"/>
                      <a:gd name="T46" fmla="*/ 175 w 348"/>
                      <a:gd name="T47" fmla="*/ 292 h 348"/>
                      <a:gd name="T48" fmla="*/ 138 w 348"/>
                      <a:gd name="T49" fmla="*/ 286 h 348"/>
                      <a:gd name="T50" fmla="*/ 108 w 348"/>
                      <a:gd name="T51" fmla="*/ 271 h 348"/>
                      <a:gd name="T52" fmla="*/ 83 w 348"/>
                      <a:gd name="T53" fmla="*/ 249 h 348"/>
                      <a:gd name="T54" fmla="*/ 66 w 348"/>
                      <a:gd name="T55" fmla="*/ 220 h 348"/>
                      <a:gd name="T56" fmla="*/ 56 w 348"/>
                      <a:gd name="T57" fmla="*/ 185 h 348"/>
                      <a:gd name="T58" fmla="*/ 56 w 348"/>
                      <a:gd name="T59" fmla="*/ 161 h 348"/>
                      <a:gd name="T60" fmla="*/ 66 w 348"/>
                      <a:gd name="T61" fmla="*/ 128 h 348"/>
                      <a:gd name="T62" fmla="*/ 83 w 348"/>
                      <a:gd name="T63" fmla="*/ 98 h 348"/>
                      <a:gd name="T64" fmla="*/ 108 w 348"/>
                      <a:gd name="T65" fmla="*/ 77 h 348"/>
                      <a:gd name="T66" fmla="*/ 138 w 348"/>
                      <a:gd name="T67" fmla="*/ 60 h 348"/>
                      <a:gd name="T68" fmla="*/ 175 w 348"/>
                      <a:gd name="T69" fmla="*/ 55 h 348"/>
                      <a:gd name="T70" fmla="*/ 198 w 348"/>
                      <a:gd name="T71" fmla="*/ 58 h 348"/>
                      <a:gd name="T72" fmla="*/ 230 w 348"/>
                      <a:gd name="T73" fmla="*/ 70 h 348"/>
                      <a:gd name="T74" fmla="*/ 258 w 348"/>
                      <a:gd name="T75" fmla="*/ 90 h 348"/>
                      <a:gd name="T76" fmla="*/ 278 w 348"/>
                      <a:gd name="T77" fmla="*/ 117 h 348"/>
                      <a:gd name="T78" fmla="*/ 290 w 348"/>
                      <a:gd name="T79" fmla="*/ 150 h 348"/>
                      <a:gd name="T80" fmla="*/ 292 w 348"/>
                      <a:gd name="T81" fmla="*/ 173 h 348"/>
                      <a:gd name="T82" fmla="*/ 286 w 348"/>
                      <a:gd name="T83" fmla="*/ 208 h 348"/>
                      <a:gd name="T84" fmla="*/ 272 w 348"/>
                      <a:gd name="T85" fmla="*/ 239 h 348"/>
                      <a:gd name="T86" fmla="*/ 249 w 348"/>
                      <a:gd name="T87" fmla="*/ 265 h 348"/>
                      <a:gd name="T88" fmla="*/ 220 w 348"/>
                      <a:gd name="T89" fmla="*/ 282 h 348"/>
                      <a:gd name="T90" fmla="*/ 185 w 348"/>
                      <a:gd name="T91" fmla="*/ 29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348">
                        <a:moveTo>
                          <a:pt x="175" y="0"/>
                        </a:moveTo>
                        <a:lnTo>
                          <a:pt x="175" y="0"/>
                        </a:lnTo>
                        <a:lnTo>
                          <a:pt x="156" y="0"/>
                        </a:lnTo>
                        <a:lnTo>
                          <a:pt x="138" y="3"/>
                        </a:lnTo>
                        <a:lnTo>
                          <a:pt x="122" y="7"/>
                        </a:lnTo>
                        <a:lnTo>
                          <a:pt x="106" y="13"/>
                        </a:lnTo>
                        <a:lnTo>
                          <a:pt x="91" y="20"/>
                        </a:lnTo>
                        <a:lnTo>
                          <a:pt x="77" y="30"/>
                        </a:lnTo>
                        <a:lnTo>
                          <a:pt x="63" y="39"/>
                        </a:lnTo>
                        <a:lnTo>
                          <a:pt x="51" y="51"/>
                        </a:lnTo>
                        <a:lnTo>
                          <a:pt x="39" y="63"/>
                        </a:lnTo>
                        <a:lnTo>
                          <a:pt x="30" y="77"/>
                        </a:lnTo>
                        <a:lnTo>
                          <a:pt x="20" y="91"/>
                        </a:lnTo>
                        <a:lnTo>
                          <a:pt x="13" y="106"/>
                        </a:lnTo>
                        <a:lnTo>
                          <a:pt x="8" y="122"/>
                        </a:lnTo>
                        <a:lnTo>
                          <a:pt x="3" y="138"/>
                        </a:lnTo>
                        <a:lnTo>
                          <a:pt x="0" y="156"/>
                        </a:lnTo>
                        <a:lnTo>
                          <a:pt x="0" y="173"/>
                        </a:lnTo>
                        <a:lnTo>
                          <a:pt x="0" y="173"/>
                        </a:lnTo>
                        <a:lnTo>
                          <a:pt x="0" y="192"/>
                        </a:lnTo>
                        <a:lnTo>
                          <a:pt x="3" y="208"/>
                        </a:lnTo>
                        <a:lnTo>
                          <a:pt x="8" y="226"/>
                        </a:lnTo>
                        <a:lnTo>
                          <a:pt x="13" y="242"/>
                        </a:lnTo>
                        <a:lnTo>
                          <a:pt x="20" y="257"/>
                        </a:lnTo>
                        <a:lnTo>
                          <a:pt x="30" y="271"/>
                        </a:lnTo>
                        <a:lnTo>
                          <a:pt x="39" y="285"/>
                        </a:lnTo>
                        <a:lnTo>
                          <a:pt x="51" y="297"/>
                        </a:lnTo>
                        <a:lnTo>
                          <a:pt x="63" y="308"/>
                        </a:lnTo>
                        <a:lnTo>
                          <a:pt x="77" y="318"/>
                        </a:lnTo>
                        <a:lnTo>
                          <a:pt x="91" y="327"/>
                        </a:lnTo>
                        <a:lnTo>
                          <a:pt x="106" y="335"/>
                        </a:lnTo>
                        <a:lnTo>
                          <a:pt x="122" y="340"/>
                        </a:lnTo>
                        <a:lnTo>
                          <a:pt x="138" y="344"/>
                        </a:lnTo>
                        <a:lnTo>
                          <a:pt x="156" y="347"/>
                        </a:lnTo>
                        <a:lnTo>
                          <a:pt x="175" y="348"/>
                        </a:lnTo>
                        <a:lnTo>
                          <a:pt x="175" y="348"/>
                        </a:lnTo>
                        <a:lnTo>
                          <a:pt x="192" y="347"/>
                        </a:lnTo>
                        <a:lnTo>
                          <a:pt x="210" y="344"/>
                        </a:lnTo>
                        <a:lnTo>
                          <a:pt x="226" y="340"/>
                        </a:lnTo>
                        <a:lnTo>
                          <a:pt x="242" y="335"/>
                        </a:lnTo>
                        <a:lnTo>
                          <a:pt x="257" y="327"/>
                        </a:lnTo>
                        <a:lnTo>
                          <a:pt x="272" y="318"/>
                        </a:lnTo>
                        <a:lnTo>
                          <a:pt x="285" y="308"/>
                        </a:lnTo>
                        <a:lnTo>
                          <a:pt x="297" y="297"/>
                        </a:lnTo>
                        <a:lnTo>
                          <a:pt x="309" y="285"/>
                        </a:lnTo>
                        <a:lnTo>
                          <a:pt x="319" y="271"/>
                        </a:lnTo>
                        <a:lnTo>
                          <a:pt x="328" y="257"/>
                        </a:lnTo>
                        <a:lnTo>
                          <a:pt x="335" y="242"/>
                        </a:lnTo>
                        <a:lnTo>
                          <a:pt x="340" y="226"/>
                        </a:lnTo>
                        <a:lnTo>
                          <a:pt x="345" y="208"/>
                        </a:lnTo>
                        <a:lnTo>
                          <a:pt x="348" y="192"/>
                        </a:lnTo>
                        <a:lnTo>
                          <a:pt x="348" y="173"/>
                        </a:lnTo>
                        <a:lnTo>
                          <a:pt x="348" y="173"/>
                        </a:lnTo>
                        <a:lnTo>
                          <a:pt x="348" y="156"/>
                        </a:lnTo>
                        <a:lnTo>
                          <a:pt x="345" y="138"/>
                        </a:lnTo>
                        <a:lnTo>
                          <a:pt x="340" y="122"/>
                        </a:lnTo>
                        <a:lnTo>
                          <a:pt x="335" y="106"/>
                        </a:lnTo>
                        <a:lnTo>
                          <a:pt x="328" y="91"/>
                        </a:lnTo>
                        <a:lnTo>
                          <a:pt x="319" y="77"/>
                        </a:lnTo>
                        <a:lnTo>
                          <a:pt x="309" y="63"/>
                        </a:lnTo>
                        <a:lnTo>
                          <a:pt x="297" y="51"/>
                        </a:lnTo>
                        <a:lnTo>
                          <a:pt x="285" y="39"/>
                        </a:lnTo>
                        <a:lnTo>
                          <a:pt x="272" y="30"/>
                        </a:lnTo>
                        <a:lnTo>
                          <a:pt x="257" y="20"/>
                        </a:lnTo>
                        <a:lnTo>
                          <a:pt x="242" y="13"/>
                        </a:lnTo>
                        <a:lnTo>
                          <a:pt x="226" y="7"/>
                        </a:lnTo>
                        <a:lnTo>
                          <a:pt x="210" y="3"/>
                        </a:lnTo>
                        <a:lnTo>
                          <a:pt x="192" y="0"/>
                        </a:lnTo>
                        <a:lnTo>
                          <a:pt x="175" y="0"/>
                        </a:lnTo>
                        <a:lnTo>
                          <a:pt x="175" y="0"/>
                        </a:lnTo>
                        <a:close/>
                        <a:moveTo>
                          <a:pt x="175" y="292"/>
                        </a:moveTo>
                        <a:lnTo>
                          <a:pt x="175" y="292"/>
                        </a:lnTo>
                        <a:lnTo>
                          <a:pt x="163" y="292"/>
                        </a:lnTo>
                        <a:lnTo>
                          <a:pt x="151" y="289"/>
                        </a:lnTo>
                        <a:lnTo>
                          <a:pt x="138" y="286"/>
                        </a:lnTo>
                        <a:lnTo>
                          <a:pt x="128" y="282"/>
                        </a:lnTo>
                        <a:lnTo>
                          <a:pt x="118" y="278"/>
                        </a:lnTo>
                        <a:lnTo>
                          <a:pt x="108" y="271"/>
                        </a:lnTo>
                        <a:lnTo>
                          <a:pt x="99" y="265"/>
                        </a:lnTo>
                        <a:lnTo>
                          <a:pt x="90" y="257"/>
                        </a:lnTo>
                        <a:lnTo>
                          <a:pt x="83" y="249"/>
                        </a:lnTo>
                        <a:lnTo>
                          <a:pt x="77" y="239"/>
                        </a:lnTo>
                        <a:lnTo>
                          <a:pt x="70" y="230"/>
                        </a:lnTo>
                        <a:lnTo>
                          <a:pt x="66" y="220"/>
                        </a:lnTo>
                        <a:lnTo>
                          <a:pt x="62" y="208"/>
                        </a:lnTo>
                        <a:lnTo>
                          <a:pt x="58" y="198"/>
                        </a:lnTo>
                        <a:lnTo>
                          <a:pt x="56" y="185"/>
                        </a:lnTo>
                        <a:lnTo>
                          <a:pt x="56" y="173"/>
                        </a:lnTo>
                        <a:lnTo>
                          <a:pt x="56" y="173"/>
                        </a:lnTo>
                        <a:lnTo>
                          <a:pt x="56" y="161"/>
                        </a:lnTo>
                        <a:lnTo>
                          <a:pt x="58" y="150"/>
                        </a:lnTo>
                        <a:lnTo>
                          <a:pt x="62" y="138"/>
                        </a:lnTo>
                        <a:lnTo>
                          <a:pt x="66" y="128"/>
                        </a:lnTo>
                        <a:lnTo>
                          <a:pt x="70" y="117"/>
                        </a:lnTo>
                        <a:lnTo>
                          <a:pt x="77" y="107"/>
                        </a:lnTo>
                        <a:lnTo>
                          <a:pt x="83" y="98"/>
                        </a:lnTo>
                        <a:lnTo>
                          <a:pt x="90" y="90"/>
                        </a:lnTo>
                        <a:lnTo>
                          <a:pt x="99" y="83"/>
                        </a:lnTo>
                        <a:lnTo>
                          <a:pt x="108" y="77"/>
                        </a:lnTo>
                        <a:lnTo>
                          <a:pt x="118" y="70"/>
                        </a:lnTo>
                        <a:lnTo>
                          <a:pt x="128" y="64"/>
                        </a:lnTo>
                        <a:lnTo>
                          <a:pt x="138" y="60"/>
                        </a:lnTo>
                        <a:lnTo>
                          <a:pt x="151" y="58"/>
                        </a:lnTo>
                        <a:lnTo>
                          <a:pt x="163" y="56"/>
                        </a:lnTo>
                        <a:lnTo>
                          <a:pt x="175" y="55"/>
                        </a:lnTo>
                        <a:lnTo>
                          <a:pt x="175" y="55"/>
                        </a:lnTo>
                        <a:lnTo>
                          <a:pt x="185" y="56"/>
                        </a:lnTo>
                        <a:lnTo>
                          <a:pt x="198" y="58"/>
                        </a:lnTo>
                        <a:lnTo>
                          <a:pt x="210" y="60"/>
                        </a:lnTo>
                        <a:lnTo>
                          <a:pt x="220" y="64"/>
                        </a:lnTo>
                        <a:lnTo>
                          <a:pt x="230" y="70"/>
                        </a:lnTo>
                        <a:lnTo>
                          <a:pt x="241" y="77"/>
                        </a:lnTo>
                        <a:lnTo>
                          <a:pt x="249" y="83"/>
                        </a:lnTo>
                        <a:lnTo>
                          <a:pt x="258" y="90"/>
                        </a:lnTo>
                        <a:lnTo>
                          <a:pt x="265" y="98"/>
                        </a:lnTo>
                        <a:lnTo>
                          <a:pt x="272" y="107"/>
                        </a:lnTo>
                        <a:lnTo>
                          <a:pt x="278" y="117"/>
                        </a:lnTo>
                        <a:lnTo>
                          <a:pt x="282" y="128"/>
                        </a:lnTo>
                        <a:lnTo>
                          <a:pt x="286" y="138"/>
                        </a:lnTo>
                        <a:lnTo>
                          <a:pt x="290" y="150"/>
                        </a:lnTo>
                        <a:lnTo>
                          <a:pt x="292" y="161"/>
                        </a:lnTo>
                        <a:lnTo>
                          <a:pt x="292" y="173"/>
                        </a:lnTo>
                        <a:lnTo>
                          <a:pt x="292" y="173"/>
                        </a:lnTo>
                        <a:lnTo>
                          <a:pt x="292" y="185"/>
                        </a:lnTo>
                        <a:lnTo>
                          <a:pt x="290" y="198"/>
                        </a:lnTo>
                        <a:lnTo>
                          <a:pt x="286" y="208"/>
                        </a:lnTo>
                        <a:lnTo>
                          <a:pt x="282" y="220"/>
                        </a:lnTo>
                        <a:lnTo>
                          <a:pt x="278" y="230"/>
                        </a:lnTo>
                        <a:lnTo>
                          <a:pt x="272" y="239"/>
                        </a:lnTo>
                        <a:lnTo>
                          <a:pt x="265" y="249"/>
                        </a:lnTo>
                        <a:lnTo>
                          <a:pt x="258" y="257"/>
                        </a:lnTo>
                        <a:lnTo>
                          <a:pt x="249" y="265"/>
                        </a:lnTo>
                        <a:lnTo>
                          <a:pt x="241" y="271"/>
                        </a:lnTo>
                        <a:lnTo>
                          <a:pt x="230" y="278"/>
                        </a:lnTo>
                        <a:lnTo>
                          <a:pt x="220" y="282"/>
                        </a:lnTo>
                        <a:lnTo>
                          <a:pt x="210" y="286"/>
                        </a:lnTo>
                        <a:lnTo>
                          <a:pt x="198" y="289"/>
                        </a:lnTo>
                        <a:lnTo>
                          <a:pt x="185" y="292"/>
                        </a:lnTo>
                        <a:lnTo>
                          <a:pt x="175" y="292"/>
                        </a:lnTo>
                        <a:lnTo>
                          <a:pt x="175" y="2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275" name="Group 274">
                <a:extLst>
                  <a:ext uri="{FF2B5EF4-FFF2-40B4-BE49-F238E27FC236}">
                    <a16:creationId xmlns:a16="http://schemas.microsoft.com/office/drawing/2014/main" id="{6394CACE-35AB-4671-8A41-BF87EDBF0519}"/>
                  </a:ext>
                </a:extLst>
              </p:cNvPr>
              <p:cNvGrpSpPr/>
              <p:nvPr/>
            </p:nvGrpSpPr>
            <p:grpSpPr>
              <a:xfrm>
                <a:off x="3699784" y="5606018"/>
                <a:ext cx="520554" cy="520554"/>
                <a:chOff x="2038339" y="2240686"/>
                <a:chExt cx="313585" cy="313585"/>
              </a:xfrm>
            </p:grpSpPr>
            <p:sp>
              <p:nvSpPr>
                <p:cNvPr id="288" name="Oval 287">
                  <a:extLst>
                    <a:ext uri="{FF2B5EF4-FFF2-40B4-BE49-F238E27FC236}">
                      <a16:creationId xmlns:a16="http://schemas.microsoft.com/office/drawing/2014/main" id="{EDD62775-D819-45A8-BB19-0FC056D6E491}"/>
                    </a:ext>
                  </a:extLst>
                </p:cNvPr>
                <p:cNvSpPr/>
                <p:nvPr/>
              </p:nvSpPr>
              <p:spPr bwMode="gray">
                <a:xfrm>
                  <a:off x="2038339" y="2240686"/>
                  <a:ext cx="313585" cy="313585"/>
                </a:xfrm>
                <a:prstGeom prst="ellipse">
                  <a:avLst/>
                </a:prstGeom>
                <a:solidFill>
                  <a:sysClr val="window" lastClr="FFFFFF"/>
                </a:solidFill>
                <a:ln w="15875" algn="ctr">
                  <a:solidFill>
                    <a:schemeClr val="accent1"/>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89" name="Freeform 188">
                  <a:extLst>
                    <a:ext uri="{FF2B5EF4-FFF2-40B4-BE49-F238E27FC236}">
                      <a16:creationId xmlns:a16="http://schemas.microsoft.com/office/drawing/2014/main" id="{EB6F204E-81D4-4C1F-8F53-32778F7EDB85}"/>
                    </a:ext>
                  </a:extLst>
                </p:cNvPr>
                <p:cNvSpPr>
                  <a:spLocks/>
                </p:cNvSpPr>
                <p:nvPr/>
              </p:nvSpPr>
              <p:spPr bwMode="auto">
                <a:xfrm>
                  <a:off x="2105845" y="2337150"/>
                  <a:ext cx="178572" cy="120657"/>
                </a:xfrm>
                <a:custGeom>
                  <a:avLst/>
                  <a:gdLst>
                    <a:gd name="T0" fmla="*/ 346 w 369"/>
                    <a:gd name="T1" fmla="*/ 0 h 250"/>
                    <a:gd name="T2" fmla="*/ 135 w 369"/>
                    <a:gd name="T3" fmla="*/ 211 h 250"/>
                    <a:gd name="T4" fmla="*/ 22 w 369"/>
                    <a:gd name="T5" fmla="*/ 97 h 250"/>
                    <a:gd name="T6" fmla="*/ 0 w 369"/>
                    <a:gd name="T7" fmla="*/ 119 h 250"/>
                    <a:gd name="T8" fmla="*/ 125 w 369"/>
                    <a:gd name="T9" fmla="*/ 244 h 250"/>
                    <a:gd name="T10" fmla="*/ 125 w 369"/>
                    <a:gd name="T11" fmla="*/ 244 h 250"/>
                    <a:gd name="T12" fmla="*/ 130 w 369"/>
                    <a:gd name="T13" fmla="*/ 248 h 250"/>
                    <a:gd name="T14" fmla="*/ 135 w 369"/>
                    <a:gd name="T15" fmla="*/ 250 h 250"/>
                    <a:gd name="T16" fmla="*/ 135 w 369"/>
                    <a:gd name="T17" fmla="*/ 250 h 250"/>
                    <a:gd name="T18" fmla="*/ 142 w 369"/>
                    <a:gd name="T19" fmla="*/ 248 h 250"/>
                    <a:gd name="T20" fmla="*/ 147 w 369"/>
                    <a:gd name="T21" fmla="*/ 244 h 250"/>
                    <a:gd name="T22" fmla="*/ 369 w 369"/>
                    <a:gd name="T23" fmla="*/ 23 h 250"/>
                    <a:gd name="T24" fmla="*/ 346 w 369"/>
                    <a:gd name="T25"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250">
                      <a:moveTo>
                        <a:pt x="346" y="0"/>
                      </a:moveTo>
                      <a:lnTo>
                        <a:pt x="135" y="211"/>
                      </a:lnTo>
                      <a:lnTo>
                        <a:pt x="22" y="97"/>
                      </a:lnTo>
                      <a:lnTo>
                        <a:pt x="0" y="119"/>
                      </a:lnTo>
                      <a:lnTo>
                        <a:pt x="125" y="244"/>
                      </a:lnTo>
                      <a:lnTo>
                        <a:pt x="125" y="244"/>
                      </a:lnTo>
                      <a:lnTo>
                        <a:pt x="130" y="248"/>
                      </a:lnTo>
                      <a:lnTo>
                        <a:pt x="135" y="250"/>
                      </a:lnTo>
                      <a:lnTo>
                        <a:pt x="135" y="250"/>
                      </a:lnTo>
                      <a:lnTo>
                        <a:pt x="142" y="248"/>
                      </a:lnTo>
                      <a:lnTo>
                        <a:pt x="147" y="244"/>
                      </a:lnTo>
                      <a:lnTo>
                        <a:pt x="369" y="23"/>
                      </a:lnTo>
                      <a:lnTo>
                        <a:pt x="3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77" name="Group 276">
                <a:extLst>
                  <a:ext uri="{FF2B5EF4-FFF2-40B4-BE49-F238E27FC236}">
                    <a16:creationId xmlns:a16="http://schemas.microsoft.com/office/drawing/2014/main" id="{9576FD92-2A12-4A7A-B391-2C67C98028F5}"/>
                  </a:ext>
                </a:extLst>
              </p:cNvPr>
              <p:cNvGrpSpPr/>
              <p:nvPr/>
            </p:nvGrpSpPr>
            <p:grpSpPr>
              <a:xfrm>
                <a:off x="3724380" y="2695906"/>
                <a:ext cx="3033779" cy="351896"/>
                <a:chOff x="7426" y="1078188"/>
                <a:chExt cx="2008757" cy="225296"/>
              </a:xfrm>
              <a:solidFill>
                <a:srgbClr val="0097A9"/>
              </a:solidFill>
            </p:grpSpPr>
            <p:sp>
              <p:nvSpPr>
                <p:cNvPr id="279" name="Chevron 190">
                  <a:extLst>
                    <a:ext uri="{FF2B5EF4-FFF2-40B4-BE49-F238E27FC236}">
                      <a16:creationId xmlns:a16="http://schemas.microsoft.com/office/drawing/2014/main" id="{68B125B3-EFFD-4D18-A09F-4C85E0861E60}"/>
                    </a:ext>
                  </a:extLst>
                </p:cNvPr>
                <p:cNvSpPr/>
                <p:nvPr/>
              </p:nvSpPr>
              <p:spPr bwMode="gray">
                <a:xfrm>
                  <a:off x="7426" y="1078188"/>
                  <a:ext cx="1031881" cy="225296"/>
                </a:xfrm>
                <a:prstGeom prst="chevron">
                  <a:avLst>
                    <a:gd name="adj" fmla="val 44915"/>
                  </a:avLst>
                </a:prstGeom>
                <a:solidFill>
                  <a:srgbClr val="FFB81C"/>
                </a:solidFill>
                <a:ln w="19050" algn="ctr">
                  <a:solidFill>
                    <a:srgbClr val="FFB81C"/>
                  </a:solidFill>
                  <a:miter lim="800000"/>
                  <a:headEnd/>
                  <a:tailEnd/>
                </a:ln>
              </p:spPr>
              <p:txBody>
                <a:bodyPr wrap="none" lIns="18288" tIns="45720" rIns="18288" bIns="4572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Configure &amp; Prototype</a:t>
                  </a:r>
                  <a:endPar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280" name="Chevron 191">
                  <a:extLst>
                    <a:ext uri="{FF2B5EF4-FFF2-40B4-BE49-F238E27FC236}">
                      <a16:creationId xmlns:a16="http://schemas.microsoft.com/office/drawing/2014/main" id="{0D3A664F-4A25-4E64-9021-CD79284AA5C0}"/>
                    </a:ext>
                  </a:extLst>
                </p:cNvPr>
                <p:cNvSpPr/>
                <p:nvPr/>
              </p:nvSpPr>
              <p:spPr bwMode="gray">
                <a:xfrm>
                  <a:off x="981453" y="1078188"/>
                  <a:ext cx="1034730" cy="225296"/>
                </a:xfrm>
                <a:prstGeom prst="chevron">
                  <a:avLst>
                    <a:gd name="adj" fmla="val 44915"/>
                  </a:avLst>
                </a:prstGeom>
                <a:solidFill>
                  <a:srgbClr val="FFB81C"/>
                </a:solidFill>
                <a:ln w="19050" algn="ctr">
                  <a:solidFill>
                    <a:srgbClr val="FFB81C"/>
                  </a:solidFill>
                  <a:miter lim="800000"/>
                  <a:headEnd/>
                  <a:tailEnd/>
                </a:ln>
              </p:spPr>
              <p:txBody>
                <a:bodyPr wrap="none" lIns="18288" tIns="45720" rIns="18288" bIns="4572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Validate (Test)</a:t>
                  </a:r>
                </a:p>
              </p:txBody>
            </p:sp>
          </p:grpSp>
          <p:sp>
            <p:nvSpPr>
              <p:cNvPr id="278" name="Freeform 158">
                <a:extLst>
                  <a:ext uri="{FF2B5EF4-FFF2-40B4-BE49-F238E27FC236}">
                    <a16:creationId xmlns:a16="http://schemas.microsoft.com/office/drawing/2014/main" id="{4EFDB424-FD8B-45D5-8A7F-4456832779A3}"/>
                  </a:ext>
                </a:extLst>
              </p:cNvPr>
              <p:cNvSpPr>
                <a:spLocks noEditPoints="1"/>
              </p:cNvSpPr>
              <p:nvPr/>
            </p:nvSpPr>
            <p:spPr bwMode="auto">
              <a:xfrm>
                <a:off x="3688134" y="2186705"/>
                <a:ext cx="361379" cy="351152"/>
              </a:xfrm>
              <a:custGeom>
                <a:avLst/>
                <a:gdLst>
                  <a:gd name="T0" fmla="*/ 254 w 320"/>
                  <a:gd name="T1" fmla="*/ 161 h 310"/>
                  <a:gd name="T2" fmla="*/ 244 w 320"/>
                  <a:gd name="T3" fmla="*/ 160 h 310"/>
                  <a:gd name="T4" fmla="*/ 198 w 320"/>
                  <a:gd name="T5" fmla="*/ 179 h 310"/>
                  <a:gd name="T6" fmla="*/ 192 w 320"/>
                  <a:gd name="T7" fmla="*/ 189 h 310"/>
                  <a:gd name="T8" fmla="*/ 192 w 320"/>
                  <a:gd name="T9" fmla="*/ 235 h 310"/>
                  <a:gd name="T10" fmla="*/ 196 w 320"/>
                  <a:gd name="T11" fmla="*/ 244 h 310"/>
                  <a:gd name="T12" fmla="*/ 202 w 320"/>
                  <a:gd name="T13" fmla="*/ 246 h 310"/>
                  <a:gd name="T14" fmla="*/ 207 w 320"/>
                  <a:gd name="T15" fmla="*/ 245 h 310"/>
                  <a:gd name="T16" fmla="*/ 252 w 320"/>
                  <a:gd name="T17" fmla="*/ 225 h 310"/>
                  <a:gd name="T18" fmla="*/ 259 w 320"/>
                  <a:gd name="T19" fmla="*/ 215 h 310"/>
                  <a:gd name="T20" fmla="*/ 259 w 320"/>
                  <a:gd name="T21" fmla="*/ 169 h 310"/>
                  <a:gd name="T22" fmla="*/ 254 w 320"/>
                  <a:gd name="T23" fmla="*/ 161 h 310"/>
                  <a:gd name="T24" fmla="*/ 238 w 320"/>
                  <a:gd name="T25" fmla="*/ 208 h 310"/>
                  <a:gd name="T26" fmla="*/ 213 w 320"/>
                  <a:gd name="T27" fmla="*/ 219 h 310"/>
                  <a:gd name="T28" fmla="*/ 213 w 320"/>
                  <a:gd name="T29" fmla="*/ 196 h 310"/>
                  <a:gd name="T30" fmla="*/ 238 w 320"/>
                  <a:gd name="T31" fmla="*/ 186 h 310"/>
                  <a:gd name="T32" fmla="*/ 238 w 320"/>
                  <a:gd name="T33" fmla="*/ 208 h 310"/>
                  <a:gd name="T34" fmla="*/ 313 w 320"/>
                  <a:gd name="T35" fmla="*/ 65 h 310"/>
                  <a:gd name="T36" fmla="*/ 164 w 320"/>
                  <a:gd name="T37" fmla="*/ 1 h 310"/>
                  <a:gd name="T38" fmla="*/ 155 w 320"/>
                  <a:gd name="T39" fmla="*/ 1 h 310"/>
                  <a:gd name="T40" fmla="*/ 6 w 320"/>
                  <a:gd name="T41" fmla="*/ 65 h 310"/>
                  <a:gd name="T42" fmla="*/ 6 w 320"/>
                  <a:gd name="T43" fmla="*/ 65 h 310"/>
                  <a:gd name="T44" fmla="*/ 6 w 320"/>
                  <a:gd name="T45" fmla="*/ 65 h 310"/>
                  <a:gd name="T46" fmla="*/ 6 w 320"/>
                  <a:gd name="T47" fmla="*/ 65 h 310"/>
                  <a:gd name="T48" fmla="*/ 0 w 320"/>
                  <a:gd name="T49" fmla="*/ 75 h 310"/>
                  <a:gd name="T50" fmla="*/ 0 w 320"/>
                  <a:gd name="T51" fmla="*/ 224 h 310"/>
                  <a:gd name="T52" fmla="*/ 6 w 320"/>
                  <a:gd name="T53" fmla="*/ 234 h 310"/>
                  <a:gd name="T54" fmla="*/ 155 w 320"/>
                  <a:gd name="T55" fmla="*/ 309 h 310"/>
                  <a:gd name="T56" fmla="*/ 160 w 320"/>
                  <a:gd name="T57" fmla="*/ 310 h 310"/>
                  <a:gd name="T58" fmla="*/ 160 w 320"/>
                  <a:gd name="T59" fmla="*/ 310 h 310"/>
                  <a:gd name="T60" fmla="*/ 160 w 320"/>
                  <a:gd name="T61" fmla="*/ 310 h 310"/>
                  <a:gd name="T62" fmla="*/ 160 w 320"/>
                  <a:gd name="T63" fmla="*/ 310 h 310"/>
                  <a:gd name="T64" fmla="*/ 163 w 320"/>
                  <a:gd name="T65" fmla="*/ 309 h 310"/>
                  <a:gd name="T66" fmla="*/ 164 w 320"/>
                  <a:gd name="T67" fmla="*/ 309 h 310"/>
                  <a:gd name="T68" fmla="*/ 313 w 320"/>
                  <a:gd name="T69" fmla="*/ 245 h 310"/>
                  <a:gd name="T70" fmla="*/ 320 w 320"/>
                  <a:gd name="T71" fmla="*/ 235 h 310"/>
                  <a:gd name="T72" fmla="*/ 320 w 320"/>
                  <a:gd name="T73" fmla="*/ 75 h 310"/>
                  <a:gd name="T74" fmla="*/ 313 w 320"/>
                  <a:gd name="T75" fmla="*/ 65 h 310"/>
                  <a:gd name="T76" fmla="*/ 160 w 320"/>
                  <a:gd name="T77" fmla="*/ 127 h 310"/>
                  <a:gd name="T78" fmla="*/ 112 w 320"/>
                  <a:gd name="T79" fmla="*/ 107 h 310"/>
                  <a:gd name="T80" fmla="*/ 234 w 320"/>
                  <a:gd name="T81" fmla="*/ 55 h 310"/>
                  <a:gd name="T82" fmla="*/ 282 w 320"/>
                  <a:gd name="T83" fmla="*/ 75 h 310"/>
                  <a:gd name="T84" fmla="*/ 160 w 320"/>
                  <a:gd name="T85" fmla="*/ 127 h 310"/>
                  <a:gd name="T86" fmla="*/ 160 w 320"/>
                  <a:gd name="T87" fmla="*/ 23 h 310"/>
                  <a:gd name="T88" fmla="*/ 207 w 320"/>
                  <a:gd name="T89" fmla="*/ 43 h 310"/>
                  <a:gd name="T90" fmla="*/ 85 w 320"/>
                  <a:gd name="T91" fmla="*/ 95 h 310"/>
                  <a:gd name="T92" fmla="*/ 37 w 320"/>
                  <a:gd name="T93" fmla="*/ 75 h 310"/>
                  <a:gd name="T94" fmla="*/ 160 w 320"/>
                  <a:gd name="T95" fmla="*/ 23 h 310"/>
                  <a:gd name="T96" fmla="*/ 21 w 320"/>
                  <a:gd name="T97" fmla="*/ 218 h 310"/>
                  <a:gd name="T98" fmla="*/ 21 w 320"/>
                  <a:gd name="T99" fmla="*/ 91 h 310"/>
                  <a:gd name="T100" fmla="*/ 149 w 320"/>
                  <a:gd name="T101" fmla="*/ 146 h 310"/>
                  <a:gd name="T102" fmla="*/ 149 w 320"/>
                  <a:gd name="T103" fmla="*/ 282 h 310"/>
                  <a:gd name="T104" fmla="*/ 21 w 320"/>
                  <a:gd name="T105" fmla="*/ 218 h 310"/>
                  <a:gd name="T106" fmla="*/ 170 w 320"/>
                  <a:gd name="T107" fmla="*/ 283 h 310"/>
                  <a:gd name="T108" fmla="*/ 170 w 320"/>
                  <a:gd name="T109" fmla="*/ 146 h 310"/>
                  <a:gd name="T110" fmla="*/ 298 w 320"/>
                  <a:gd name="T111" fmla="*/ 91 h 310"/>
                  <a:gd name="T112" fmla="*/ 298 w 320"/>
                  <a:gd name="T113" fmla="*/ 228 h 310"/>
                  <a:gd name="T114" fmla="*/ 170 w 320"/>
                  <a:gd name="T115" fmla="*/ 28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310">
                    <a:moveTo>
                      <a:pt x="254" y="161"/>
                    </a:moveTo>
                    <a:cubicBezTo>
                      <a:pt x="251" y="159"/>
                      <a:pt x="247" y="158"/>
                      <a:pt x="244" y="160"/>
                    </a:cubicBezTo>
                    <a:cubicBezTo>
                      <a:pt x="198" y="179"/>
                      <a:pt x="198" y="179"/>
                      <a:pt x="198" y="179"/>
                    </a:cubicBezTo>
                    <a:cubicBezTo>
                      <a:pt x="194" y="181"/>
                      <a:pt x="192" y="185"/>
                      <a:pt x="192" y="189"/>
                    </a:cubicBezTo>
                    <a:cubicBezTo>
                      <a:pt x="192" y="235"/>
                      <a:pt x="192" y="235"/>
                      <a:pt x="192" y="235"/>
                    </a:cubicBezTo>
                    <a:cubicBezTo>
                      <a:pt x="192" y="239"/>
                      <a:pt x="193" y="242"/>
                      <a:pt x="196" y="244"/>
                    </a:cubicBezTo>
                    <a:cubicBezTo>
                      <a:pt x="198" y="245"/>
                      <a:pt x="200" y="246"/>
                      <a:pt x="202" y="246"/>
                    </a:cubicBezTo>
                    <a:cubicBezTo>
                      <a:pt x="204" y="246"/>
                      <a:pt x="205" y="245"/>
                      <a:pt x="207" y="245"/>
                    </a:cubicBezTo>
                    <a:cubicBezTo>
                      <a:pt x="252" y="225"/>
                      <a:pt x="252" y="225"/>
                      <a:pt x="252" y="225"/>
                    </a:cubicBezTo>
                    <a:cubicBezTo>
                      <a:pt x="256" y="223"/>
                      <a:pt x="259" y="220"/>
                      <a:pt x="259" y="215"/>
                    </a:cubicBezTo>
                    <a:cubicBezTo>
                      <a:pt x="259" y="169"/>
                      <a:pt x="259" y="169"/>
                      <a:pt x="259" y="169"/>
                    </a:cubicBezTo>
                    <a:cubicBezTo>
                      <a:pt x="259" y="166"/>
                      <a:pt x="257" y="163"/>
                      <a:pt x="254" y="161"/>
                    </a:cubicBezTo>
                    <a:close/>
                    <a:moveTo>
                      <a:pt x="238" y="208"/>
                    </a:moveTo>
                    <a:cubicBezTo>
                      <a:pt x="213" y="219"/>
                      <a:pt x="213" y="219"/>
                      <a:pt x="213" y="219"/>
                    </a:cubicBezTo>
                    <a:cubicBezTo>
                      <a:pt x="213" y="196"/>
                      <a:pt x="213" y="196"/>
                      <a:pt x="213" y="196"/>
                    </a:cubicBezTo>
                    <a:cubicBezTo>
                      <a:pt x="238" y="186"/>
                      <a:pt x="238" y="186"/>
                      <a:pt x="238" y="186"/>
                    </a:cubicBezTo>
                    <a:lnTo>
                      <a:pt x="238" y="208"/>
                    </a:lnTo>
                    <a:close/>
                    <a:moveTo>
                      <a:pt x="313" y="65"/>
                    </a:moveTo>
                    <a:cubicBezTo>
                      <a:pt x="164" y="1"/>
                      <a:pt x="164" y="1"/>
                      <a:pt x="164" y="1"/>
                    </a:cubicBezTo>
                    <a:cubicBezTo>
                      <a:pt x="161" y="0"/>
                      <a:pt x="158" y="0"/>
                      <a:pt x="155" y="1"/>
                    </a:cubicBezTo>
                    <a:cubicBezTo>
                      <a:pt x="6" y="65"/>
                      <a:pt x="6" y="65"/>
                      <a:pt x="6" y="65"/>
                    </a:cubicBezTo>
                    <a:cubicBezTo>
                      <a:pt x="6" y="65"/>
                      <a:pt x="6" y="65"/>
                      <a:pt x="6" y="65"/>
                    </a:cubicBezTo>
                    <a:cubicBezTo>
                      <a:pt x="6" y="65"/>
                      <a:pt x="6" y="65"/>
                      <a:pt x="6" y="65"/>
                    </a:cubicBezTo>
                    <a:cubicBezTo>
                      <a:pt x="6" y="65"/>
                      <a:pt x="6" y="65"/>
                      <a:pt x="6" y="65"/>
                    </a:cubicBezTo>
                    <a:cubicBezTo>
                      <a:pt x="2" y="67"/>
                      <a:pt x="0" y="71"/>
                      <a:pt x="0" y="75"/>
                    </a:cubicBezTo>
                    <a:cubicBezTo>
                      <a:pt x="0" y="224"/>
                      <a:pt x="0" y="224"/>
                      <a:pt x="0" y="224"/>
                    </a:cubicBezTo>
                    <a:cubicBezTo>
                      <a:pt x="0" y="228"/>
                      <a:pt x="2" y="232"/>
                      <a:pt x="6" y="234"/>
                    </a:cubicBezTo>
                    <a:cubicBezTo>
                      <a:pt x="155" y="309"/>
                      <a:pt x="155" y="309"/>
                      <a:pt x="155" y="309"/>
                    </a:cubicBezTo>
                    <a:cubicBezTo>
                      <a:pt x="156" y="309"/>
                      <a:pt x="158" y="310"/>
                      <a:pt x="160" y="310"/>
                    </a:cubicBezTo>
                    <a:cubicBezTo>
                      <a:pt x="160" y="310"/>
                      <a:pt x="160" y="310"/>
                      <a:pt x="160" y="310"/>
                    </a:cubicBezTo>
                    <a:cubicBezTo>
                      <a:pt x="160" y="310"/>
                      <a:pt x="160" y="310"/>
                      <a:pt x="160" y="310"/>
                    </a:cubicBezTo>
                    <a:cubicBezTo>
                      <a:pt x="160" y="310"/>
                      <a:pt x="160" y="310"/>
                      <a:pt x="160" y="310"/>
                    </a:cubicBezTo>
                    <a:cubicBezTo>
                      <a:pt x="161" y="310"/>
                      <a:pt x="162" y="309"/>
                      <a:pt x="163" y="309"/>
                    </a:cubicBezTo>
                    <a:cubicBezTo>
                      <a:pt x="164" y="309"/>
                      <a:pt x="164" y="309"/>
                      <a:pt x="164" y="309"/>
                    </a:cubicBezTo>
                    <a:cubicBezTo>
                      <a:pt x="313" y="245"/>
                      <a:pt x="313" y="245"/>
                      <a:pt x="313" y="245"/>
                    </a:cubicBezTo>
                    <a:cubicBezTo>
                      <a:pt x="317" y="243"/>
                      <a:pt x="320" y="239"/>
                      <a:pt x="320" y="235"/>
                    </a:cubicBezTo>
                    <a:cubicBezTo>
                      <a:pt x="320" y="75"/>
                      <a:pt x="320" y="75"/>
                      <a:pt x="320" y="75"/>
                    </a:cubicBezTo>
                    <a:cubicBezTo>
                      <a:pt x="320" y="71"/>
                      <a:pt x="317" y="67"/>
                      <a:pt x="313" y="65"/>
                    </a:cubicBezTo>
                    <a:close/>
                    <a:moveTo>
                      <a:pt x="160" y="127"/>
                    </a:moveTo>
                    <a:cubicBezTo>
                      <a:pt x="112" y="107"/>
                      <a:pt x="112" y="107"/>
                      <a:pt x="112" y="107"/>
                    </a:cubicBezTo>
                    <a:cubicBezTo>
                      <a:pt x="234" y="55"/>
                      <a:pt x="234" y="55"/>
                      <a:pt x="234" y="55"/>
                    </a:cubicBezTo>
                    <a:cubicBezTo>
                      <a:pt x="282" y="75"/>
                      <a:pt x="282" y="75"/>
                      <a:pt x="282" y="75"/>
                    </a:cubicBezTo>
                    <a:lnTo>
                      <a:pt x="160" y="127"/>
                    </a:lnTo>
                    <a:close/>
                    <a:moveTo>
                      <a:pt x="160" y="23"/>
                    </a:moveTo>
                    <a:cubicBezTo>
                      <a:pt x="207" y="43"/>
                      <a:pt x="207" y="43"/>
                      <a:pt x="207" y="43"/>
                    </a:cubicBezTo>
                    <a:cubicBezTo>
                      <a:pt x="85" y="95"/>
                      <a:pt x="85" y="95"/>
                      <a:pt x="85" y="95"/>
                    </a:cubicBezTo>
                    <a:cubicBezTo>
                      <a:pt x="37" y="75"/>
                      <a:pt x="37" y="75"/>
                      <a:pt x="37" y="75"/>
                    </a:cubicBezTo>
                    <a:lnTo>
                      <a:pt x="160" y="23"/>
                    </a:lnTo>
                    <a:close/>
                    <a:moveTo>
                      <a:pt x="21" y="218"/>
                    </a:moveTo>
                    <a:cubicBezTo>
                      <a:pt x="21" y="91"/>
                      <a:pt x="21" y="91"/>
                      <a:pt x="21" y="91"/>
                    </a:cubicBezTo>
                    <a:cubicBezTo>
                      <a:pt x="149" y="146"/>
                      <a:pt x="149" y="146"/>
                      <a:pt x="149" y="146"/>
                    </a:cubicBezTo>
                    <a:cubicBezTo>
                      <a:pt x="149" y="282"/>
                      <a:pt x="149" y="282"/>
                      <a:pt x="149" y="282"/>
                    </a:cubicBezTo>
                    <a:lnTo>
                      <a:pt x="21" y="218"/>
                    </a:lnTo>
                    <a:close/>
                    <a:moveTo>
                      <a:pt x="170" y="283"/>
                    </a:moveTo>
                    <a:cubicBezTo>
                      <a:pt x="170" y="146"/>
                      <a:pt x="170" y="146"/>
                      <a:pt x="170" y="146"/>
                    </a:cubicBezTo>
                    <a:cubicBezTo>
                      <a:pt x="298" y="91"/>
                      <a:pt x="298" y="91"/>
                      <a:pt x="298" y="91"/>
                    </a:cubicBezTo>
                    <a:cubicBezTo>
                      <a:pt x="298" y="117"/>
                      <a:pt x="298" y="228"/>
                      <a:pt x="298" y="228"/>
                    </a:cubicBezTo>
                    <a:lnTo>
                      <a:pt x="170" y="283"/>
                    </a:lnTo>
                    <a:close/>
                  </a:path>
                </a:pathLst>
              </a:custGeom>
              <a:solidFill>
                <a:srgbClr val="FFB81C"/>
              </a:solidFill>
              <a:ln>
                <a:solidFill>
                  <a:srgbClr val="FFB81C"/>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GB" sz="10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309" name="Group 308">
            <a:extLst>
              <a:ext uri="{FF2B5EF4-FFF2-40B4-BE49-F238E27FC236}">
                <a16:creationId xmlns:a16="http://schemas.microsoft.com/office/drawing/2014/main" id="{FFA7ABA4-52A4-438E-A000-6D7CB05F5F4E}"/>
              </a:ext>
            </a:extLst>
          </p:cNvPr>
          <p:cNvGrpSpPr/>
          <p:nvPr/>
        </p:nvGrpSpPr>
        <p:grpSpPr>
          <a:xfrm>
            <a:off x="8334573" y="1808305"/>
            <a:ext cx="3458282" cy="4112327"/>
            <a:chOff x="6712041" y="2207265"/>
            <a:chExt cx="3458282" cy="4112327"/>
          </a:xfrm>
        </p:grpSpPr>
        <p:sp>
          <p:nvSpPr>
            <p:cNvPr id="310" name="TextBox 309">
              <a:extLst>
                <a:ext uri="{FF2B5EF4-FFF2-40B4-BE49-F238E27FC236}">
                  <a16:creationId xmlns:a16="http://schemas.microsoft.com/office/drawing/2014/main" id="{E204852C-F3EA-4264-8D70-FC2A20EC08D8}"/>
                </a:ext>
              </a:extLst>
            </p:cNvPr>
            <p:cNvSpPr txBox="1"/>
            <p:nvPr/>
          </p:nvSpPr>
          <p:spPr>
            <a:xfrm>
              <a:off x="7596388" y="2207278"/>
              <a:ext cx="423193"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600"/>
                </a:spcBef>
                <a:spcAft>
                  <a:spcPts val="0"/>
                </a:spcAft>
                <a:buClrTx/>
                <a:buSzPct val="100000"/>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rPr>
                <a:t>Run</a:t>
              </a:r>
            </a:p>
          </p:txBody>
        </p:sp>
        <p:cxnSp>
          <p:nvCxnSpPr>
            <p:cNvPr id="311" name="Straight Connector 310">
              <a:extLst>
                <a:ext uri="{FF2B5EF4-FFF2-40B4-BE49-F238E27FC236}">
                  <a16:creationId xmlns:a16="http://schemas.microsoft.com/office/drawing/2014/main" id="{FCCBB17D-E353-49FD-894D-DEEA1306F740}"/>
                </a:ext>
              </a:extLst>
            </p:cNvPr>
            <p:cNvCxnSpPr/>
            <p:nvPr/>
          </p:nvCxnSpPr>
          <p:spPr>
            <a:xfrm>
              <a:off x="7134502" y="2591134"/>
              <a:ext cx="3035821" cy="0"/>
            </a:xfrm>
            <a:prstGeom prst="line">
              <a:avLst/>
            </a:prstGeom>
            <a:noFill/>
            <a:ln w="25400" cap="flat" cmpd="sng" algn="ctr">
              <a:solidFill>
                <a:srgbClr val="6CC24A"/>
              </a:solidFill>
              <a:prstDash val="solid"/>
            </a:ln>
            <a:effectLst/>
          </p:spPr>
        </p:cxnSp>
        <p:sp>
          <p:nvSpPr>
            <p:cNvPr id="312" name="TextBox 311">
              <a:extLst>
                <a:ext uri="{FF2B5EF4-FFF2-40B4-BE49-F238E27FC236}">
                  <a16:creationId xmlns:a16="http://schemas.microsoft.com/office/drawing/2014/main" id="{93A1A5F3-C1C6-41E9-9433-4921097720A5}"/>
                </a:ext>
              </a:extLst>
            </p:cNvPr>
            <p:cNvSpPr txBox="1"/>
            <p:nvPr/>
          </p:nvSpPr>
          <p:spPr>
            <a:xfrm>
              <a:off x="7134500" y="3104785"/>
              <a:ext cx="2875030" cy="16158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50" b="0" i="0" u="none" strike="noStrike" kern="0" cap="none" spc="0" normalizeH="0" baseline="0" noProof="0" dirty="0">
                  <a:ln>
                    <a:noFill/>
                  </a:ln>
                  <a:solidFill>
                    <a:prstClr val="black"/>
                  </a:solidFill>
                  <a:effectLst/>
                  <a:uLnTx/>
                  <a:uFillTx/>
                  <a:latin typeface="Arial" panose="020B0604020202020204" pitchFamily="34" charset="0"/>
                  <a:ea typeface="Open Sans Semibold" panose="020B0706030804020204" pitchFamily="34" charset="0"/>
                  <a:cs typeface="Arial" panose="020B0604020202020204" pitchFamily="34" charset="0"/>
                </a:rPr>
                <a:t>Innovative  |  Efficient  |  Productive</a:t>
              </a:r>
            </a:p>
          </p:txBody>
        </p:sp>
        <p:grpSp>
          <p:nvGrpSpPr>
            <p:cNvPr id="313" name="Group 312">
              <a:extLst>
                <a:ext uri="{FF2B5EF4-FFF2-40B4-BE49-F238E27FC236}">
                  <a16:creationId xmlns:a16="http://schemas.microsoft.com/office/drawing/2014/main" id="{5ECB2D28-3AF9-4F26-9B7F-638DB6B1C7D0}"/>
                </a:ext>
              </a:extLst>
            </p:cNvPr>
            <p:cNvGrpSpPr/>
            <p:nvPr/>
          </p:nvGrpSpPr>
          <p:grpSpPr>
            <a:xfrm>
              <a:off x="7374063" y="3878196"/>
              <a:ext cx="2387928" cy="2428951"/>
              <a:chOff x="242867" y="3170716"/>
              <a:chExt cx="1438504" cy="1463217"/>
            </a:xfrm>
          </p:grpSpPr>
          <p:sp>
            <p:nvSpPr>
              <p:cNvPr id="348" name="Arc 347">
                <a:extLst>
                  <a:ext uri="{FF2B5EF4-FFF2-40B4-BE49-F238E27FC236}">
                    <a16:creationId xmlns:a16="http://schemas.microsoft.com/office/drawing/2014/main" id="{998FAF4B-C229-4714-BC9E-4FC9856CF116}"/>
                  </a:ext>
                </a:extLst>
              </p:cNvPr>
              <p:cNvSpPr/>
              <p:nvPr/>
            </p:nvSpPr>
            <p:spPr>
              <a:xfrm>
                <a:off x="242867" y="3328988"/>
                <a:ext cx="1304945" cy="1304945"/>
              </a:xfrm>
              <a:prstGeom prst="arc">
                <a:avLst>
                  <a:gd name="adj1" fmla="val 16759405"/>
                  <a:gd name="adj2" fmla="val 664330"/>
                </a:avLst>
              </a:prstGeom>
              <a:noFill/>
              <a:ln w="15875" cap="flat" cmpd="sng" algn="ctr">
                <a:solidFill>
                  <a:srgbClr val="6CC24A"/>
                </a:solidFill>
                <a:prstDash val="solid"/>
                <a:headEnd type="oval"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9" name="Arc 348">
                <a:extLst>
                  <a:ext uri="{FF2B5EF4-FFF2-40B4-BE49-F238E27FC236}">
                    <a16:creationId xmlns:a16="http://schemas.microsoft.com/office/drawing/2014/main" id="{BDA33795-D82E-44CD-A0C7-F0A61D9DD50A}"/>
                  </a:ext>
                </a:extLst>
              </p:cNvPr>
              <p:cNvSpPr/>
              <p:nvPr/>
            </p:nvSpPr>
            <p:spPr>
              <a:xfrm>
                <a:off x="242867" y="3328988"/>
                <a:ext cx="1304945" cy="1304945"/>
              </a:xfrm>
              <a:prstGeom prst="arc">
                <a:avLst>
                  <a:gd name="adj1" fmla="val 2549155"/>
                  <a:gd name="adj2" fmla="val 6710386"/>
                </a:avLst>
              </a:prstGeom>
              <a:noFill/>
              <a:ln w="15875" cap="flat" cmpd="sng" algn="ctr">
                <a:solidFill>
                  <a:srgbClr val="6CC24A"/>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50" name="Arc 349">
                <a:extLst>
                  <a:ext uri="{FF2B5EF4-FFF2-40B4-BE49-F238E27FC236}">
                    <a16:creationId xmlns:a16="http://schemas.microsoft.com/office/drawing/2014/main" id="{E08E3DAF-4DB4-46D4-AEBD-E14E5E11D6EF}"/>
                  </a:ext>
                </a:extLst>
              </p:cNvPr>
              <p:cNvSpPr/>
              <p:nvPr/>
            </p:nvSpPr>
            <p:spPr>
              <a:xfrm>
                <a:off x="242867" y="3328988"/>
                <a:ext cx="1304945" cy="1304945"/>
              </a:xfrm>
              <a:prstGeom prst="arc">
                <a:avLst>
                  <a:gd name="adj1" fmla="val 8443202"/>
                  <a:gd name="adj2" fmla="val 12352665"/>
                </a:avLst>
              </a:prstGeom>
              <a:noFill/>
              <a:ln w="15875" cap="flat" cmpd="sng" algn="ctr">
                <a:solidFill>
                  <a:srgbClr val="6CC24A"/>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51" name="Arc 191">
                <a:extLst>
                  <a:ext uri="{FF2B5EF4-FFF2-40B4-BE49-F238E27FC236}">
                    <a16:creationId xmlns:a16="http://schemas.microsoft.com/office/drawing/2014/main" id="{FAC3AA82-3C46-4C30-B75E-DA31024AC0DA}"/>
                  </a:ext>
                </a:extLst>
              </p:cNvPr>
              <p:cNvSpPr/>
              <p:nvPr/>
            </p:nvSpPr>
            <p:spPr>
              <a:xfrm>
                <a:off x="511954" y="3170716"/>
                <a:ext cx="1169417" cy="810744"/>
              </a:xfrm>
              <a:custGeom>
                <a:avLst/>
                <a:gdLst>
                  <a:gd name="connsiteX0" fmla="*/ 269087 w 1304945"/>
                  <a:gd name="connsiteY0" fmla="*/ 124518 h 1304945"/>
                  <a:gd name="connsiteX1" fmla="*/ 606019 w 1304945"/>
                  <a:gd name="connsiteY1" fmla="*/ 1655 h 1304945"/>
                  <a:gd name="connsiteX2" fmla="*/ 652473 w 1304945"/>
                  <a:gd name="connsiteY2" fmla="*/ 652473 h 1304945"/>
                  <a:gd name="connsiteX3" fmla="*/ 269087 w 1304945"/>
                  <a:gd name="connsiteY3" fmla="*/ 124518 h 1304945"/>
                  <a:gd name="connsiteX0" fmla="*/ 269087 w 1304945"/>
                  <a:gd name="connsiteY0" fmla="*/ 124518 h 1304945"/>
                  <a:gd name="connsiteX1" fmla="*/ 606019 w 1304945"/>
                  <a:gd name="connsiteY1" fmla="*/ 1655 h 1304945"/>
                  <a:gd name="connsiteX0" fmla="*/ 0 w 922719"/>
                  <a:gd name="connsiteY0" fmla="*/ 218113 h 746068"/>
                  <a:gd name="connsiteX1" fmla="*/ 336932 w 922719"/>
                  <a:gd name="connsiteY1" fmla="*/ 95250 h 746068"/>
                  <a:gd name="connsiteX2" fmla="*/ 383386 w 922719"/>
                  <a:gd name="connsiteY2" fmla="*/ 746068 h 746068"/>
                  <a:gd name="connsiteX3" fmla="*/ 0 w 922719"/>
                  <a:gd name="connsiteY3" fmla="*/ 218113 h 746068"/>
                  <a:gd name="connsiteX0" fmla="*/ 0 w 922719"/>
                  <a:gd name="connsiteY0" fmla="*/ 218113 h 746068"/>
                  <a:gd name="connsiteX1" fmla="*/ 922719 w 922719"/>
                  <a:gd name="connsiteY1" fmla="*/ 0 h 746068"/>
                  <a:gd name="connsiteX0" fmla="*/ 0 w 922719"/>
                  <a:gd name="connsiteY0" fmla="*/ 220521 h 748476"/>
                  <a:gd name="connsiteX1" fmla="*/ 336932 w 922719"/>
                  <a:gd name="connsiteY1" fmla="*/ 97658 h 748476"/>
                  <a:gd name="connsiteX2" fmla="*/ 383386 w 922719"/>
                  <a:gd name="connsiteY2" fmla="*/ 748476 h 748476"/>
                  <a:gd name="connsiteX3" fmla="*/ 0 w 922719"/>
                  <a:gd name="connsiteY3" fmla="*/ 220521 h 748476"/>
                  <a:gd name="connsiteX0" fmla="*/ 0 w 922719"/>
                  <a:gd name="connsiteY0" fmla="*/ 220521 h 748476"/>
                  <a:gd name="connsiteX1" fmla="*/ 922719 w 922719"/>
                  <a:gd name="connsiteY1" fmla="*/ 2408 h 748476"/>
                  <a:gd name="connsiteX0" fmla="*/ 0 w 948913"/>
                  <a:gd name="connsiteY0" fmla="*/ 220521 h 748476"/>
                  <a:gd name="connsiteX1" fmla="*/ 336932 w 948913"/>
                  <a:gd name="connsiteY1" fmla="*/ 97658 h 748476"/>
                  <a:gd name="connsiteX2" fmla="*/ 383386 w 948913"/>
                  <a:gd name="connsiteY2" fmla="*/ 748476 h 748476"/>
                  <a:gd name="connsiteX3" fmla="*/ 0 w 948913"/>
                  <a:gd name="connsiteY3" fmla="*/ 220521 h 748476"/>
                  <a:gd name="connsiteX0" fmla="*/ 0 w 948913"/>
                  <a:gd name="connsiteY0" fmla="*/ 220521 h 748476"/>
                  <a:gd name="connsiteX1" fmla="*/ 948913 w 948913"/>
                  <a:gd name="connsiteY1" fmla="*/ 2408 h 748476"/>
                  <a:gd name="connsiteX0" fmla="*/ 0 w 956057"/>
                  <a:gd name="connsiteY0" fmla="*/ 220521 h 748476"/>
                  <a:gd name="connsiteX1" fmla="*/ 336932 w 956057"/>
                  <a:gd name="connsiteY1" fmla="*/ 97658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334551 w 956057"/>
                  <a:gd name="connsiteY1" fmla="*/ 228626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536957 w 956057"/>
                  <a:gd name="connsiteY1" fmla="*/ 283395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563151 w 956057"/>
                  <a:gd name="connsiteY1" fmla="*/ 195289 h 748476"/>
                  <a:gd name="connsiteX2" fmla="*/ 383386 w 956057"/>
                  <a:gd name="connsiteY2" fmla="*/ 748476 h 748476"/>
                  <a:gd name="connsiteX3" fmla="*/ 0 w 956057"/>
                  <a:gd name="connsiteY3" fmla="*/ 220521 h 748476"/>
                  <a:gd name="connsiteX0" fmla="*/ 0 w 956057"/>
                  <a:gd name="connsiteY0" fmla="*/ 220521 h 748476"/>
                  <a:gd name="connsiteX1" fmla="*/ 956057 w 956057"/>
                  <a:gd name="connsiteY1" fmla="*/ 2408 h 748476"/>
                  <a:gd name="connsiteX0" fmla="*/ 0 w 956057"/>
                  <a:gd name="connsiteY0" fmla="*/ 220521 h 748476"/>
                  <a:gd name="connsiteX1" fmla="*/ 383386 w 956057"/>
                  <a:gd name="connsiteY1" fmla="*/ 748476 h 748476"/>
                  <a:gd name="connsiteX2" fmla="*/ 0 w 956057"/>
                  <a:gd name="connsiteY2" fmla="*/ 220521 h 748476"/>
                  <a:gd name="connsiteX0" fmla="*/ 0 w 956057"/>
                  <a:gd name="connsiteY0" fmla="*/ 220521 h 748476"/>
                  <a:gd name="connsiteX1" fmla="*/ 956057 w 956057"/>
                  <a:gd name="connsiteY1" fmla="*/ 2408 h 748476"/>
                  <a:gd name="connsiteX0" fmla="*/ 0 w 956057"/>
                  <a:gd name="connsiteY0" fmla="*/ 227022 h 754977"/>
                  <a:gd name="connsiteX1" fmla="*/ 383386 w 956057"/>
                  <a:gd name="connsiteY1" fmla="*/ 754977 h 754977"/>
                  <a:gd name="connsiteX2" fmla="*/ 0 w 956057"/>
                  <a:gd name="connsiteY2" fmla="*/ 227022 h 754977"/>
                  <a:gd name="connsiteX0" fmla="*/ 0 w 956057"/>
                  <a:gd name="connsiteY0" fmla="*/ 227022 h 754977"/>
                  <a:gd name="connsiteX1" fmla="*/ 956057 w 956057"/>
                  <a:gd name="connsiteY1" fmla="*/ 8909 h 754977"/>
                  <a:gd name="connsiteX0" fmla="*/ 0 w 956057"/>
                  <a:gd name="connsiteY0" fmla="*/ 234049 h 762004"/>
                  <a:gd name="connsiteX1" fmla="*/ 383386 w 956057"/>
                  <a:gd name="connsiteY1" fmla="*/ 762004 h 762004"/>
                  <a:gd name="connsiteX2" fmla="*/ 0 w 956057"/>
                  <a:gd name="connsiteY2" fmla="*/ 234049 h 762004"/>
                  <a:gd name="connsiteX0" fmla="*/ 0 w 956057"/>
                  <a:gd name="connsiteY0" fmla="*/ 234049 h 762004"/>
                  <a:gd name="connsiteX1" fmla="*/ 956057 w 956057"/>
                  <a:gd name="connsiteY1" fmla="*/ 15936 h 762004"/>
                  <a:gd name="connsiteX0" fmla="*/ 0 w 1169417"/>
                  <a:gd name="connsiteY0" fmla="*/ 284866 h 812821"/>
                  <a:gd name="connsiteX1" fmla="*/ 383386 w 1169417"/>
                  <a:gd name="connsiteY1" fmla="*/ 812821 h 812821"/>
                  <a:gd name="connsiteX2" fmla="*/ 0 w 1169417"/>
                  <a:gd name="connsiteY2" fmla="*/ 284866 h 812821"/>
                  <a:gd name="connsiteX0" fmla="*/ 0 w 1169417"/>
                  <a:gd name="connsiteY0" fmla="*/ 284866 h 812821"/>
                  <a:gd name="connsiteX1" fmla="*/ 1169417 w 1169417"/>
                  <a:gd name="connsiteY1" fmla="*/ 13413 h 812821"/>
                  <a:gd name="connsiteX0" fmla="*/ 0 w 1169417"/>
                  <a:gd name="connsiteY0" fmla="*/ 282789 h 810744"/>
                  <a:gd name="connsiteX1" fmla="*/ 383386 w 1169417"/>
                  <a:gd name="connsiteY1" fmla="*/ 810744 h 810744"/>
                  <a:gd name="connsiteX2" fmla="*/ 0 w 1169417"/>
                  <a:gd name="connsiteY2" fmla="*/ 282789 h 810744"/>
                  <a:gd name="connsiteX0" fmla="*/ 0 w 1169417"/>
                  <a:gd name="connsiteY0" fmla="*/ 282789 h 810744"/>
                  <a:gd name="connsiteX1" fmla="*/ 1169417 w 1169417"/>
                  <a:gd name="connsiteY1" fmla="*/ 11336 h 810744"/>
                </a:gdLst>
                <a:ahLst/>
                <a:cxnLst>
                  <a:cxn ang="0">
                    <a:pos x="connsiteX0" y="connsiteY0"/>
                  </a:cxn>
                  <a:cxn ang="0">
                    <a:pos x="connsiteX1" y="connsiteY1"/>
                  </a:cxn>
                </a:cxnLst>
                <a:rect l="l" t="t" r="r" b="b"/>
                <a:pathLst>
                  <a:path w="1169417" h="810744" stroke="0" extrusionOk="0">
                    <a:moveTo>
                      <a:pt x="0" y="282789"/>
                    </a:moveTo>
                    <a:lnTo>
                      <a:pt x="383386" y="810744"/>
                    </a:lnTo>
                    <a:lnTo>
                      <a:pt x="0" y="282789"/>
                    </a:lnTo>
                    <a:close/>
                  </a:path>
                  <a:path w="1169417" h="810744" fill="none">
                    <a:moveTo>
                      <a:pt x="0" y="282789"/>
                    </a:moveTo>
                    <a:cubicBezTo>
                      <a:pt x="98630" y="211167"/>
                      <a:pt x="362988" y="-58091"/>
                      <a:pt x="1169417" y="11336"/>
                    </a:cubicBezTo>
                  </a:path>
                </a:pathLst>
              </a:custGeom>
              <a:noFill/>
              <a:ln w="15875" cap="flat" cmpd="sng" algn="ctr">
                <a:solidFill>
                  <a:srgbClr val="6CC24A"/>
                </a:solidFill>
                <a:prstDash val="solid"/>
                <a:headEnd type="none" w="med" len="med"/>
                <a:tailEnd type="arrow"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14" name="TextBox 313">
              <a:extLst>
                <a:ext uri="{FF2B5EF4-FFF2-40B4-BE49-F238E27FC236}">
                  <a16:creationId xmlns:a16="http://schemas.microsoft.com/office/drawing/2014/main" id="{5AE5A8DE-B5B1-4096-A888-A016975934E5}"/>
                </a:ext>
              </a:extLst>
            </p:cNvPr>
            <p:cNvSpPr txBox="1"/>
            <p:nvPr/>
          </p:nvSpPr>
          <p:spPr>
            <a:xfrm>
              <a:off x="6725658" y="5946347"/>
              <a:ext cx="913832" cy="153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Sustain</a:t>
              </a:r>
            </a:p>
          </p:txBody>
        </p:sp>
        <p:sp>
          <p:nvSpPr>
            <p:cNvPr id="315" name="TextBox 314">
              <a:extLst>
                <a:ext uri="{FF2B5EF4-FFF2-40B4-BE49-F238E27FC236}">
                  <a16:creationId xmlns:a16="http://schemas.microsoft.com/office/drawing/2014/main" id="{56019440-3769-479D-A1D7-36CCA78F5CC7}"/>
                </a:ext>
              </a:extLst>
            </p:cNvPr>
            <p:cNvSpPr txBox="1"/>
            <p:nvPr/>
          </p:nvSpPr>
          <p:spPr>
            <a:xfrm>
              <a:off x="9146416" y="6059854"/>
              <a:ext cx="913832" cy="153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Support</a:t>
              </a:r>
            </a:p>
          </p:txBody>
        </p:sp>
        <p:sp>
          <p:nvSpPr>
            <p:cNvPr id="316" name="TextBox 315">
              <a:extLst>
                <a:ext uri="{FF2B5EF4-FFF2-40B4-BE49-F238E27FC236}">
                  <a16:creationId xmlns:a16="http://schemas.microsoft.com/office/drawing/2014/main" id="{23A6A3F5-211A-4CE9-B5D9-1563EE8DDCAA}"/>
                </a:ext>
              </a:extLst>
            </p:cNvPr>
            <p:cNvSpPr txBox="1"/>
            <p:nvPr/>
          </p:nvSpPr>
          <p:spPr>
            <a:xfrm>
              <a:off x="6712041" y="3503247"/>
              <a:ext cx="1148945" cy="76944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600"/>
                </a:spcBef>
                <a:spcAft>
                  <a:spcPts val="0"/>
                </a:spcAft>
                <a:buClrTx/>
                <a:buSzPct val="100000"/>
                <a:buFontTx/>
                <a:buNone/>
                <a:tabLst/>
                <a:defRPr/>
              </a:pPr>
              <a:r>
                <a:rPr kumimoji="0" lang="en-US" sz="1000" b="0"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Update based on user input to  Change Management Materials</a:t>
              </a:r>
            </a:p>
          </p:txBody>
        </p:sp>
        <p:grpSp>
          <p:nvGrpSpPr>
            <p:cNvPr id="317" name="Group 316">
              <a:extLst>
                <a:ext uri="{FF2B5EF4-FFF2-40B4-BE49-F238E27FC236}">
                  <a16:creationId xmlns:a16="http://schemas.microsoft.com/office/drawing/2014/main" id="{A44DACEC-FD80-4226-B1A8-019521A6976A}"/>
                </a:ext>
              </a:extLst>
            </p:cNvPr>
            <p:cNvGrpSpPr/>
            <p:nvPr/>
          </p:nvGrpSpPr>
          <p:grpSpPr>
            <a:xfrm>
              <a:off x="7390804" y="4260643"/>
              <a:ext cx="520554" cy="520554"/>
              <a:chOff x="4261835" y="1430222"/>
              <a:chExt cx="313585" cy="313585"/>
            </a:xfrm>
          </p:grpSpPr>
          <p:sp>
            <p:nvSpPr>
              <p:cNvPr id="342" name="Oval 341">
                <a:extLst>
                  <a:ext uri="{FF2B5EF4-FFF2-40B4-BE49-F238E27FC236}">
                    <a16:creationId xmlns:a16="http://schemas.microsoft.com/office/drawing/2014/main" id="{44105E32-3E53-4272-9D11-581C3705F40E}"/>
                  </a:ext>
                </a:extLst>
              </p:cNvPr>
              <p:cNvSpPr/>
              <p:nvPr/>
            </p:nvSpPr>
            <p:spPr bwMode="gray">
              <a:xfrm>
                <a:off x="4261835" y="1430222"/>
                <a:ext cx="313585" cy="313585"/>
              </a:xfrm>
              <a:prstGeom prst="ellipse">
                <a:avLst/>
              </a:prstGeom>
              <a:solidFill>
                <a:sysClr val="window" lastClr="FFFFFF"/>
              </a:solidFill>
              <a:ln w="15875" algn="ctr">
                <a:solidFill>
                  <a:srgbClr val="6CC24A"/>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nvGrpSpPr>
              <p:cNvPr id="343" name="Group 342">
                <a:extLst>
                  <a:ext uri="{FF2B5EF4-FFF2-40B4-BE49-F238E27FC236}">
                    <a16:creationId xmlns:a16="http://schemas.microsoft.com/office/drawing/2014/main" id="{E26D3989-BB48-454B-9610-3FB26B4D6B23}"/>
                  </a:ext>
                </a:extLst>
              </p:cNvPr>
              <p:cNvGrpSpPr>
                <a:grpSpLocks noChangeAspect="1"/>
              </p:cNvGrpSpPr>
              <p:nvPr/>
            </p:nvGrpSpPr>
            <p:grpSpPr>
              <a:xfrm>
                <a:off x="4347325" y="1512208"/>
                <a:ext cx="142683" cy="149816"/>
                <a:chOff x="4222751" y="1792288"/>
                <a:chExt cx="222250" cy="233363"/>
              </a:xfrm>
            </p:grpSpPr>
            <p:sp>
              <p:nvSpPr>
                <p:cNvPr id="344" name="Freeform 182">
                  <a:extLst>
                    <a:ext uri="{FF2B5EF4-FFF2-40B4-BE49-F238E27FC236}">
                      <a16:creationId xmlns:a16="http://schemas.microsoft.com/office/drawing/2014/main" id="{469F5C79-2E2C-4192-B37F-8F845C924185}"/>
                    </a:ext>
                  </a:extLst>
                </p:cNvPr>
                <p:cNvSpPr>
                  <a:spLocks/>
                </p:cNvSpPr>
                <p:nvPr/>
              </p:nvSpPr>
              <p:spPr bwMode="auto">
                <a:xfrm>
                  <a:off x="4303713" y="1920875"/>
                  <a:ext cx="60325" cy="104775"/>
                </a:xfrm>
                <a:custGeom>
                  <a:avLst/>
                  <a:gdLst>
                    <a:gd name="T0" fmla="*/ 71 w 75"/>
                    <a:gd name="T1" fmla="*/ 0 h 131"/>
                    <a:gd name="T2" fmla="*/ 5 w 75"/>
                    <a:gd name="T3" fmla="*/ 0 h 131"/>
                    <a:gd name="T4" fmla="*/ 5 w 75"/>
                    <a:gd name="T5" fmla="*/ 0 h 131"/>
                    <a:gd name="T6" fmla="*/ 1 w 75"/>
                    <a:gd name="T7" fmla="*/ 1 h 131"/>
                    <a:gd name="T8" fmla="*/ 0 w 75"/>
                    <a:gd name="T9" fmla="*/ 5 h 131"/>
                    <a:gd name="T10" fmla="*/ 0 w 75"/>
                    <a:gd name="T11" fmla="*/ 127 h 131"/>
                    <a:gd name="T12" fmla="*/ 0 w 75"/>
                    <a:gd name="T13" fmla="*/ 127 h 131"/>
                    <a:gd name="T14" fmla="*/ 1 w 75"/>
                    <a:gd name="T15" fmla="*/ 130 h 131"/>
                    <a:gd name="T16" fmla="*/ 5 w 75"/>
                    <a:gd name="T17" fmla="*/ 131 h 131"/>
                    <a:gd name="T18" fmla="*/ 71 w 75"/>
                    <a:gd name="T19" fmla="*/ 131 h 131"/>
                    <a:gd name="T20" fmla="*/ 71 w 75"/>
                    <a:gd name="T21" fmla="*/ 131 h 131"/>
                    <a:gd name="T22" fmla="*/ 74 w 75"/>
                    <a:gd name="T23" fmla="*/ 130 h 131"/>
                    <a:gd name="T24" fmla="*/ 75 w 75"/>
                    <a:gd name="T25" fmla="*/ 127 h 131"/>
                    <a:gd name="T26" fmla="*/ 75 w 75"/>
                    <a:gd name="T27" fmla="*/ 5 h 131"/>
                    <a:gd name="T28" fmla="*/ 75 w 75"/>
                    <a:gd name="T29" fmla="*/ 5 h 131"/>
                    <a:gd name="T30" fmla="*/ 74 w 75"/>
                    <a:gd name="T31" fmla="*/ 1 h 131"/>
                    <a:gd name="T32" fmla="*/ 71 w 75"/>
                    <a:gd name="T33" fmla="*/ 0 h 131"/>
                    <a:gd name="T34" fmla="*/ 71 w 75"/>
                    <a:gd name="T3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31">
                      <a:moveTo>
                        <a:pt x="71" y="0"/>
                      </a:moveTo>
                      <a:lnTo>
                        <a:pt x="5" y="0"/>
                      </a:lnTo>
                      <a:lnTo>
                        <a:pt x="5" y="0"/>
                      </a:lnTo>
                      <a:lnTo>
                        <a:pt x="1" y="1"/>
                      </a:lnTo>
                      <a:lnTo>
                        <a:pt x="0" y="5"/>
                      </a:lnTo>
                      <a:lnTo>
                        <a:pt x="0" y="127"/>
                      </a:lnTo>
                      <a:lnTo>
                        <a:pt x="0" y="127"/>
                      </a:lnTo>
                      <a:lnTo>
                        <a:pt x="1" y="130"/>
                      </a:lnTo>
                      <a:lnTo>
                        <a:pt x="5" y="131"/>
                      </a:lnTo>
                      <a:lnTo>
                        <a:pt x="71" y="131"/>
                      </a:lnTo>
                      <a:lnTo>
                        <a:pt x="71" y="131"/>
                      </a:lnTo>
                      <a:lnTo>
                        <a:pt x="74" y="130"/>
                      </a:lnTo>
                      <a:lnTo>
                        <a:pt x="75" y="127"/>
                      </a:lnTo>
                      <a:lnTo>
                        <a:pt x="75" y="5"/>
                      </a:lnTo>
                      <a:lnTo>
                        <a:pt x="75" y="5"/>
                      </a:lnTo>
                      <a:lnTo>
                        <a:pt x="74" y="1"/>
                      </a:lnTo>
                      <a:lnTo>
                        <a:pt x="71" y="0"/>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5" name="Freeform 183">
                  <a:extLst>
                    <a:ext uri="{FF2B5EF4-FFF2-40B4-BE49-F238E27FC236}">
                      <a16:creationId xmlns:a16="http://schemas.microsoft.com/office/drawing/2014/main" id="{14D64D9D-DA1F-40D0-9006-BE0A4BE807AF}"/>
                    </a:ext>
                  </a:extLst>
                </p:cNvPr>
                <p:cNvSpPr>
                  <a:spLocks/>
                </p:cNvSpPr>
                <p:nvPr/>
              </p:nvSpPr>
              <p:spPr bwMode="auto">
                <a:xfrm>
                  <a:off x="4222751" y="1966913"/>
                  <a:ext cx="58738" cy="58738"/>
                </a:xfrm>
                <a:custGeom>
                  <a:avLst/>
                  <a:gdLst>
                    <a:gd name="T0" fmla="*/ 70 w 74"/>
                    <a:gd name="T1" fmla="*/ 0 h 75"/>
                    <a:gd name="T2" fmla="*/ 4 w 74"/>
                    <a:gd name="T3" fmla="*/ 0 h 75"/>
                    <a:gd name="T4" fmla="*/ 4 w 74"/>
                    <a:gd name="T5" fmla="*/ 0 h 75"/>
                    <a:gd name="T6" fmla="*/ 1 w 74"/>
                    <a:gd name="T7" fmla="*/ 2 h 75"/>
                    <a:gd name="T8" fmla="*/ 0 w 74"/>
                    <a:gd name="T9" fmla="*/ 6 h 75"/>
                    <a:gd name="T10" fmla="*/ 0 w 74"/>
                    <a:gd name="T11" fmla="*/ 71 h 75"/>
                    <a:gd name="T12" fmla="*/ 0 w 74"/>
                    <a:gd name="T13" fmla="*/ 71 h 75"/>
                    <a:gd name="T14" fmla="*/ 1 w 74"/>
                    <a:gd name="T15" fmla="*/ 74 h 75"/>
                    <a:gd name="T16" fmla="*/ 4 w 74"/>
                    <a:gd name="T17" fmla="*/ 75 h 75"/>
                    <a:gd name="T18" fmla="*/ 70 w 74"/>
                    <a:gd name="T19" fmla="*/ 75 h 75"/>
                    <a:gd name="T20" fmla="*/ 70 w 74"/>
                    <a:gd name="T21" fmla="*/ 75 h 75"/>
                    <a:gd name="T22" fmla="*/ 73 w 74"/>
                    <a:gd name="T23" fmla="*/ 74 h 75"/>
                    <a:gd name="T24" fmla="*/ 74 w 74"/>
                    <a:gd name="T25" fmla="*/ 71 h 75"/>
                    <a:gd name="T26" fmla="*/ 74 w 74"/>
                    <a:gd name="T27" fmla="*/ 6 h 75"/>
                    <a:gd name="T28" fmla="*/ 74 w 74"/>
                    <a:gd name="T29" fmla="*/ 6 h 75"/>
                    <a:gd name="T30" fmla="*/ 73 w 74"/>
                    <a:gd name="T31" fmla="*/ 2 h 75"/>
                    <a:gd name="T32" fmla="*/ 70 w 74"/>
                    <a:gd name="T33" fmla="*/ 0 h 75"/>
                    <a:gd name="T34" fmla="*/ 70 w 74"/>
                    <a:gd name="T3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75">
                      <a:moveTo>
                        <a:pt x="70" y="0"/>
                      </a:moveTo>
                      <a:lnTo>
                        <a:pt x="4" y="0"/>
                      </a:lnTo>
                      <a:lnTo>
                        <a:pt x="4" y="0"/>
                      </a:lnTo>
                      <a:lnTo>
                        <a:pt x="1" y="2"/>
                      </a:lnTo>
                      <a:lnTo>
                        <a:pt x="0" y="6"/>
                      </a:lnTo>
                      <a:lnTo>
                        <a:pt x="0" y="71"/>
                      </a:lnTo>
                      <a:lnTo>
                        <a:pt x="0" y="71"/>
                      </a:lnTo>
                      <a:lnTo>
                        <a:pt x="1" y="74"/>
                      </a:lnTo>
                      <a:lnTo>
                        <a:pt x="4" y="75"/>
                      </a:lnTo>
                      <a:lnTo>
                        <a:pt x="70" y="75"/>
                      </a:lnTo>
                      <a:lnTo>
                        <a:pt x="70" y="75"/>
                      </a:lnTo>
                      <a:lnTo>
                        <a:pt x="73" y="74"/>
                      </a:lnTo>
                      <a:lnTo>
                        <a:pt x="74" y="71"/>
                      </a:lnTo>
                      <a:lnTo>
                        <a:pt x="74" y="6"/>
                      </a:lnTo>
                      <a:lnTo>
                        <a:pt x="74" y="6"/>
                      </a:lnTo>
                      <a:lnTo>
                        <a:pt x="73" y="2"/>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6" name="Freeform 184">
                  <a:extLst>
                    <a:ext uri="{FF2B5EF4-FFF2-40B4-BE49-F238E27FC236}">
                      <a16:creationId xmlns:a16="http://schemas.microsoft.com/office/drawing/2014/main" id="{715E3A32-567A-4BA7-940C-AD06788B0A7E}"/>
                    </a:ext>
                  </a:extLst>
                </p:cNvPr>
                <p:cNvSpPr>
                  <a:spLocks/>
                </p:cNvSpPr>
                <p:nvPr/>
              </p:nvSpPr>
              <p:spPr bwMode="auto">
                <a:xfrm>
                  <a:off x="4386263" y="1876425"/>
                  <a:ext cx="58738" cy="149225"/>
                </a:xfrm>
                <a:custGeom>
                  <a:avLst/>
                  <a:gdLst>
                    <a:gd name="T0" fmla="*/ 70 w 76"/>
                    <a:gd name="T1" fmla="*/ 0 h 188"/>
                    <a:gd name="T2" fmla="*/ 6 w 76"/>
                    <a:gd name="T3" fmla="*/ 0 h 188"/>
                    <a:gd name="T4" fmla="*/ 6 w 76"/>
                    <a:gd name="T5" fmla="*/ 0 h 188"/>
                    <a:gd name="T6" fmla="*/ 2 w 76"/>
                    <a:gd name="T7" fmla="*/ 2 h 188"/>
                    <a:gd name="T8" fmla="*/ 0 w 76"/>
                    <a:gd name="T9" fmla="*/ 6 h 188"/>
                    <a:gd name="T10" fmla="*/ 0 w 76"/>
                    <a:gd name="T11" fmla="*/ 184 h 188"/>
                    <a:gd name="T12" fmla="*/ 0 w 76"/>
                    <a:gd name="T13" fmla="*/ 184 h 188"/>
                    <a:gd name="T14" fmla="*/ 2 w 76"/>
                    <a:gd name="T15" fmla="*/ 187 h 188"/>
                    <a:gd name="T16" fmla="*/ 6 w 76"/>
                    <a:gd name="T17" fmla="*/ 188 h 188"/>
                    <a:gd name="T18" fmla="*/ 70 w 76"/>
                    <a:gd name="T19" fmla="*/ 188 h 188"/>
                    <a:gd name="T20" fmla="*/ 70 w 76"/>
                    <a:gd name="T21" fmla="*/ 188 h 188"/>
                    <a:gd name="T22" fmla="*/ 74 w 76"/>
                    <a:gd name="T23" fmla="*/ 187 h 188"/>
                    <a:gd name="T24" fmla="*/ 76 w 76"/>
                    <a:gd name="T25" fmla="*/ 184 h 188"/>
                    <a:gd name="T26" fmla="*/ 76 w 76"/>
                    <a:gd name="T27" fmla="*/ 6 h 188"/>
                    <a:gd name="T28" fmla="*/ 76 w 76"/>
                    <a:gd name="T29" fmla="*/ 6 h 188"/>
                    <a:gd name="T30" fmla="*/ 74 w 76"/>
                    <a:gd name="T31" fmla="*/ 2 h 188"/>
                    <a:gd name="T32" fmla="*/ 70 w 76"/>
                    <a:gd name="T33" fmla="*/ 0 h 188"/>
                    <a:gd name="T34" fmla="*/ 70 w 76"/>
                    <a:gd name="T3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88">
                      <a:moveTo>
                        <a:pt x="70" y="0"/>
                      </a:moveTo>
                      <a:lnTo>
                        <a:pt x="6" y="0"/>
                      </a:lnTo>
                      <a:lnTo>
                        <a:pt x="6" y="0"/>
                      </a:lnTo>
                      <a:lnTo>
                        <a:pt x="2" y="2"/>
                      </a:lnTo>
                      <a:lnTo>
                        <a:pt x="0" y="6"/>
                      </a:lnTo>
                      <a:lnTo>
                        <a:pt x="0" y="184"/>
                      </a:lnTo>
                      <a:lnTo>
                        <a:pt x="0" y="184"/>
                      </a:lnTo>
                      <a:lnTo>
                        <a:pt x="2" y="187"/>
                      </a:lnTo>
                      <a:lnTo>
                        <a:pt x="6" y="188"/>
                      </a:lnTo>
                      <a:lnTo>
                        <a:pt x="70" y="188"/>
                      </a:lnTo>
                      <a:lnTo>
                        <a:pt x="70" y="188"/>
                      </a:lnTo>
                      <a:lnTo>
                        <a:pt x="74" y="187"/>
                      </a:lnTo>
                      <a:lnTo>
                        <a:pt x="76" y="184"/>
                      </a:lnTo>
                      <a:lnTo>
                        <a:pt x="76" y="6"/>
                      </a:lnTo>
                      <a:lnTo>
                        <a:pt x="76" y="6"/>
                      </a:lnTo>
                      <a:lnTo>
                        <a:pt x="74" y="2"/>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7" name="Freeform 185">
                  <a:extLst>
                    <a:ext uri="{FF2B5EF4-FFF2-40B4-BE49-F238E27FC236}">
                      <a16:creationId xmlns:a16="http://schemas.microsoft.com/office/drawing/2014/main" id="{5A4F664F-E405-4D9F-93FC-EB224ADA15D4}"/>
                    </a:ext>
                  </a:extLst>
                </p:cNvPr>
                <p:cNvSpPr>
                  <a:spLocks/>
                </p:cNvSpPr>
                <p:nvPr/>
              </p:nvSpPr>
              <p:spPr bwMode="auto">
                <a:xfrm>
                  <a:off x="4252913" y="1792288"/>
                  <a:ext cx="163513" cy="87313"/>
                </a:xfrm>
                <a:custGeom>
                  <a:avLst/>
                  <a:gdLst>
                    <a:gd name="T0" fmla="*/ 102 w 205"/>
                    <a:gd name="T1" fmla="*/ 110 h 110"/>
                    <a:gd name="T2" fmla="*/ 102 w 205"/>
                    <a:gd name="T3" fmla="*/ 110 h 110"/>
                    <a:gd name="T4" fmla="*/ 106 w 205"/>
                    <a:gd name="T5" fmla="*/ 110 h 110"/>
                    <a:gd name="T6" fmla="*/ 108 w 205"/>
                    <a:gd name="T7" fmla="*/ 109 h 110"/>
                    <a:gd name="T8" fmla="*/ 188 w 205"/>
                    <a:gd name="T9" fmla="*/ 30 h 110"/>
                    <a:gd name="T10" fmla="*/ 188 w 205"/>
                    <a:gd name="T11" fmla="*/ 65 h 110"/>
                    <a:gd name="T12" fmla="*/ 188 w 205"/>
                    <a:gd name="T13" fmla="*/ 65 h 110"/>
                    <a:gd name="T14" fmla="*/ 188 w 205"/>
                    <a:gd name="T15" fmla="*/ 69 h 110"/>
                    <a:gd name="T16" fmla="*/ 189 w 205"/>
                    <a:gd name="T17" fmla="*/ 71 h 110"/>
                    <a:gd name="T18" fmla="*/ 192 w 205"/>
                    <a:gd name="T19" fmla="*/ 73 h 110"/>
                    <a:gd name="T20" fmla="*/ 196 w 205"/>
                    <a:gd name="T21" fmla="*/ 74 h 110"/>
                    <a:gd name="T22" fmla="*/ 196 w 205"/>
                    <a:gd name="T23" fmla="*/ 74 h 110"/>
                    <a:gd name="T24" fmla="*/ 200 w 205"/>
                    <a:gd name="T25" fmla="*/ 73 h 110"/>
                    <a:gd name="T26" fmla="*/ 202 w 205"/>
                    <a:gd name="T27" fmla="*/ 71 h 110"/>
                    <a:gd name="T28" fmla="*/ 204 w 205"/>
                    <a:gd name="T29" fmla="*/ 69 h 110"/>
                    <a:gd name="T30" fmla="*/ 205 w 205"/>
                    <a:gd name="T31" fmla="*/ 65 h 110"/>
                    <a:gd name="T32" fmla="*/ 205 w 205"/>
                    <a:gd name="T33" fmla="*/ 8 h 110"/>
                    <a:gd name="T34" fmla="*/ 205 w 205"/>
                    <a:gd name="T35" fmla="*/ 8 h 110"/>
                    <a:gd name="T36" fmla="*/ 204 w 205"/>
                    <a:gd name="T37" fmla="*/ 6 h 110"/>
                    <a:gd name="T38" fmla="*/ 204 w 205"/>
                    <a:gd name="T39" fmla="*/ 6 h 110"/>
                    <a:gd name="T40" fmla="*/ 202 w 205"/>
                    <a:gd name="T41" fmla="*/ 3 h 110"/>
                    <a:gd name="T42" fmla="*/ 198 w 205"/>
                    <a:gd name="T43" fmla="*/ 0 h 110"/>
                    <a:gd name="T44" fmla="*/ 198 w 205"/>
                    <a:gd name="T45" fmla="*/ 0 h 110"/>
                    <a:gd name="T46" fmla="*/ 196 w 205"/>
                    <a:gd name="T47" fmla="*/ 0 h 110"/>
                    <a:gd name="T48" fmla="*/ 139 w 205"/>
                    <a:gd name="T49" fmla="*/ 0 h 110"/>
                    <a:gd name="T50" fmla="*/ 139 w 205"/>
                    <a:gd name="T51" fmla="*/ 0 h 110"/>
                    <a:gd name="T52" fmla="*/ 137 w 205"/>
                    <a:gd name="T53" fmla="*/ 0 h 110"/>
                    <a:gd name="T54" fmla="*/ 134 w 205"/>
                    <a:gd name="T55" fmla="*/ 3 h 110"/>
                    <a:gd name="T56" fmla="*/ 131 w 205"/>
                    <a:gd name="T57" fmla="*/ 6 h 110"/>
                    <a:gd name="T58" fmla="*/ 131 w 205"/>
                    <a:gd name="T59" fmla="*/ 8 h 110"/>
                    <a:gd name="T60" fmla="*/ 131 w 205"/>
                    <a:gd name="T61" fmla="*/ 8 h 110"/>
                    <a:gd name="T62" fmla="*/ 131 w 205"/>
                    <a:gd name="T63" fmla="*/ 12 h 110"/>
                    <a:gd name="T64" fmla="*/ 134 w 205"/>
                    <a:gd name="T65" fmla="*/ 15 h 110"/>
                    <a:gd name="T66" fmla="*/ 137 w 205"/>
                    <a:gd name="T67" fmla="*/ 16 h 110"/>
                    <a:gd name="T68" fmla="*/ 139 w 205"/>
                    <a:gd name="T69" fmla="*/ 18 h 110"/>
                    <a:gd name="T70" fmla="*/ 174 w 205"/>
                    <a:gd name="T71" fmla="*/ 18 h 110"/>
                    <a:gd name="T72" fmla="*/ 102 w 205"/>
                    <a:gd name="T73" fmla="*/ 90 h 110"/>
                    <a:gd name="T74" fmla="*/ 61 w 205"/>
                    <a:gd name="T75" fmla="*/ 50 h 110"/>
                    <a:gd name="T76" fmla="*/ 61 w 205"/>
                    <a:gd name="T77" fmla="*/ 50 h 110"/>
                    <a:gd name="T78" fmla="*/ 59 w 205"/>
                    <a:gd name="T79" fmla="*/ 47 h 110"/>
                    <a:gd name="T80" fmla="*/ 55 w 205"/>
                    <a:gd name="T81" fmla="*/ 47 h 110"/>
                    <a:gd name="T82" fmla="*/ 52 w 205"/>
                    <a:gd name="T83" fmla="*/ 47 h 110"/>
                    <a:gd name="T84" fmla="*/ 49 w 205"/>
                    <a:gd name="T85" fmla="*/ 50 h 110"/>
                    <a:gd name="T86" fmla="*/ 2 w 205"/>
                    <a:gd name="T87" fmla="*/ 96 h 110"/>
                    <a:gd name="T88" fmla="*/ 2 w 205"/>
                    <a:gd name="T89" fmla="*/ 96 h 110"/>
                    <a:gd name="T90" fmla="*/ 0 w 205"/>
                    <a:gd name="T91" fmla="*/ 100 h 110"/>
                    <a:gd name="T92" fmla="*/ 0 w 205"/>
                    <a:gd name="T93" fmla="*/ 102 h 110"/>
                    <a:gd name="T94" fmla="*/ 0 w 205"/>
                    <a:gd name="T95" fmla="*/ 105 h 110"/>
                    <a:gd name="T96" fmla="*/ 2 w 205"/>
                    <a:gd name="T97" fmla="*/ 109 h 110"/>
                    <a:gd name="T98" fmla="*/ 2 w 205"/>
                    <a:gd name="T99" fmla="*/ 109 h 110"/>
                    <a:gd name="T100" fmla="*/ 5 w 205"/>
                    <a:gd name="T101" fmla="*/ 110 h 110"/>
                    <a:gd name="T102" fmla="*/ 8 w 205"/>
                    <a:gd name="T103" fmla="*/ 110 h 110"/>
                    <a:gd name="T104" fmla="*/ 12 w 205"/>
                    <a:gd name="T105" fmla="*/ 110 h 110"/>
                    <a:gd name="T106" fmla="*/ 14 w 205"/>
                    <a:gd name="T107" fmla="*/ 109 h 110"/>
                    <a:gd name="T108" fmla="*/ 55 w 205"/>
                    <a:gd name="T109" fmla="*/ 67 h 110"/>
                    <a:gd name="T110" fmla="*/ 96 w 205"/>
                    <a:gd name="T111" fmla="*/ 109 h 110"/>
                    <a:gd name="T112" fmla="*/ 96 w 205"/>
                    <a:gd name="T113" fmla="*/ 109 h 110"/>
                    <a:gd name="T114" fmla="*/ 99 w 205"/>
                    <a:gd name="T115" fmla="*/ 110 h 110"/>
                    <a:gd name="T116" fmla="*/ 102 w 205"/>
                    <a:gd name="T117" fmla="*/ 110 h 110"/>
                    <a:gd name="T118" fmla="*/ 102 w 205"/>
                    <a:gd name="T1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110">
                      <a:moveTo>
                        <a:pt x="102" y="110"/>
                      </a:moveTo>
                      <a:lnTo>
                        <a:pt x="102" y="110"/>
                      </a:lnTo>
                      <a:lnTo>
                        <a:pt x="106" y="110"/>
                      </a:lnTo>
                      <a:lnTo>
                        <a:pt x="108" y="109"/>
                      </a:lnTo>
                      <a:lnTo>
                        <a:pt x="188" y="30"/>
                      </a:lnTo>
                      <a:lnTo>
                        <a:pt x="188" y="65"/>
                      </a:lnTo>
                      <a:lnTo>
                        <a:pt x="188" y="65"/>
                      </a:lnTo>
                      <a:lnTo>
                        <a:pt x="188" y="69"/>
                      </a:lnTo>
                      <a:lnTo>
                        <a:pt x="189" y="71"/>
                      </a:lnTo>
                      <a:lnTo>
                        <a:pt x="192" y="73"/>
                      </a:lnTo>
                      <a:lnTo>
                        <a:pt x="196" y="74"/>
                      </a:lnTo>
                      <a:lnTo>
                        <a:pt x="196" y="74"/>
                      </a:lnTo>
                      <a:lnTo>
                        <a:pt x="200" y="73"/>
                      </a:lnTo>
                      <a:lnTo>
                        <a:pt x="202" y="71"/>
                      </a:lnTo>
                      <a:lnTo>
                        <a:pt x="204" y="69"/>
                      </a:lnTo>
                      <a:lnTo>
                        <a:pt x="205" y="65"/>
                      </a:lnTo>
                      <a:lnTo>
                        <a:pt x="205" y="8"/>
                      </a:lnTo>
                      <a:lnTo>
                        <a:pt x="205" y="8"/>
                      </a:lnTo>
                      <a:lnTo>
                        <a:pt x="204" y="6"/>
                      </a:lnTo>
                      <a:lnTo>
                        <a:pt x="204" y="6"/>
                      </a:lnTo>
                      <a:lnTo>
                        <a:pt x="202" y="3"/>
                      </a:lnTo>
                      <a:lnTo>
                        <a:pt x="198" y="0"/>
                      </a:lnTo>
                      <a:lnTo>
                        <a:pt x="198" y="0"/>
                      </a:lnTo>
                      <a:lnTo>
                        <a:pt x="196" y="0"/>
                      </a:lnTo>
                      <a:lnTo>
                        <a:pt x="139" y="0"/>
                      </a:lnTo>
                      <a:lnTo>
                        <a:pt x="139" y="0"/>
                      </a:lnTo>
                      <a:lnTo>
                        <a:pt x="137" y="0"/>
                      </a:lnTo>
                      <a:lnTo>
                        <a:pt x="134" y="3"/>
                      </a:lnTo>
                      <a:lnTo>
                        <a:pt x="131" y="6"/>
                      </a:lnTo>
                      <a:lnTo>
                        <a:pt x="131" y="8"/>
                      </a:lnTo>
                      <a:lnTo>
                        <a:pt x="131" y="8"/>
                      </a:lnTo>
                      <a:lnTo>
                        <a:pt x="131" y="12"/>
                      </a:lnTo>
                      <a:lnTo>
                        <a:pt x="134" y="15"/>
                      </a:lnTo>
                      <a:lnTo>
                        <a:pt x="137" y="16"/>
                      </a:lnTo>
                      <a:lnTo>
                        <a:pt x="139" y="18"/>
                      </a:lnTo>
                      <a:lnTo>
                        <a:pt x="174" y="18"/>
                      </a:lnTo>
                      <a:lnTo>
                        <a:pt x="102" y="90"/>
                      </a:lnTo>
                      <a:lnTo>
                        <a:pt x="61" y="50"/>
                      </a:lnTo>
                      <a:lnTo>
                        <a:pt x="61" y="50"/>
                      </a:lnTo>
                      <a:lnTo>
                        <a:pt x="59" y="47"/>
                      </a:lnTo>
                      <a:lnTo>
                        <a:pt x="55" y="47"/>
                      </a:lnTo>
                      <a:lnTo>
                        <a:pt x="52" y="47"/>
                      </a:lnTo>
                      <a:lnTo>
                        <a:pt x="49" y="50"/>
                      </a:lnTo>
                      <a:lnTo>
                        <a:pt x="2" y="96"/>
                      </a:lnTo>
                      <a:lnTo>
                        <a:pt x="2" y="96"/>
                      </a:lnTo>
                      <a:lnTo>
                        <a:pt x="0" y="100"/>
                      </a:lnTo>
                      <a:lnTo>
                        <a:pt x="0" y="102"/>
                      </a:lnTo>
                      <a:lnTo>
                        <a:pt x="0" y="105"/>
                      </a:lnTo>
                      <a:lnTo>
                        <a:pt x="2" y="109"/>
                      </a:lnTo>
                      <a:lnTo>
                        <a:pt x="2" y="109"/>
                      </a:lnTo>
                      <a:lnTo>
                        <a:pt x="5" y="110"/>
                      </a:lnTo>
                      <a:lnTo>
                        <a:pt x="8" y="110"/>
                      </a:lnTo>
                      <a:lnTo>
                        <a:pt x="12" y="110"/>
                      </a:lnTo>
                      <a:lnTo>
                        <a:pt x="14" y="109"/>
                      </a:lnTo>
                      <a:lnTo>
                        <a:pt x="55" y="67"/>
                      </a:lnTo>
                      <a:lnTo>
                        <a:pt x="96" y="109"/>
                      </a:lnTo>
                      <a:lnTo>
                        <a:pt x="96" y="109"/>
                      </a:lnTo>
                      <a:lnTo>
                        <a:pt x="99" y="110"/>
                      </a:lnTo>
                      <a:lnTo>
                        <a:pt x="102" y="110"/>
                      </a:lnTo>
                      <a:lnTo>
                        <a:pt x="102"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318" name="Group 317">
              <a:extLst>
                <a:ext uri="{FF2B5EF4-FFF2-40B4-BE49-F238E27FC236}">
                  <a16:creationId xmlns:a16="http://schemas.microsoft.com/office/drawing/2014/main" id="{60E05F14-E3FC-4BB5-81D4-8C70A586581A}"/>
                </a:ext>
              </a:extLst>
            </p:cNvPr>
            <p:cNvGrpSpPr/>
            <p:nvPr/>
          </p:nvGrpSpPr>
          <p:grpSpPr>
            <a:xfrm>
              <a:off x="9160183" y="5491622"/>
              <a:ext cx="520554" cy="520554"/>
              <a:chOff x="5327721" y="2171773"/>
              <a:chExt cx="313585" cy="313585"/>
            </a:xfrm>
          </p:grpSpPr>
          <p:sp>
            <p:nvSpPr>
              <p:cNvPr id="340" name="Oval 339">
                <a:extLst>
                  <a:ext uri="{FF2B5EF4-FFF2-40B4-BE49-F238E27FC236}">
                    <a16:creationId xmlns:a16="http://schemas.microsoft.com/office/drawing/2014/main" id="{D9723915-5B76-4535-BCB6-C36BEFD03B3C}"/>
                  </a:ext>
                </a:extLst>
              </p:cNvPr>
              <p:cNvSpPr/>
              <p:nvPr/>
            </p:nvSpPr>
            <p:spPr bwMode="gray">
              <a:xfrm>
                <a:off x="5327721" y="2171773"/>
                <a:ext cx="313585" cy="313585"/>
              </a:xfrm>
              <a:prstGeom prst="ellipse">
                <a:avLst/>
              </a:prstGeom>
              <a:solidFill>
                <a:sysClr val="window" lastClr="FFFFFF"/>
              </a:solidFill>
              <a:ln w="15875" algn="ctr">
                <a:solidFill>
                  <a:srgbClr val="6CC24A"/>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341" name="Freeform 167">
                <a:extLst>
                  <a:ext uri="{FF2B5EF4-FFF2-40B4-BE49-F238E27FC236}">
                    <a16:creationId xmlns:a16="http://schemas.microsoft.com/office/drawing/2014/main" id="{13501F0B-7442-4906-81F2-4C254179569A}"/>
                  </a:ext>
                </a:extLst>
              </p:cNvPr>
              <p:cNvSpPr>
                <a:spLocks noEditPoints="1"/>
              </p:cNvSpPr>
              <p:nvPr/>
            </p:nvSpPr>
            <p:spPr bwMode="auto">
              <a:xfrm>
                <a:off x="5398212" y="2263972"/>
                <a:ext cx="172602" cy="129187"/>
              </a:xfrm>
              <a:custGeom>
                <a:avLst/>
                <a:gdLst>
                  <a:gd name="T0" fmla="*/ 277 w 327"/>
                  <a:gd name="T1" fmla="*/ 0 h 244"/>
                  <a:gd name="T2" fmla="*/ 273 w 327"/>
                  <a:gd name="T3" fmla="*/ 1 h 244"/>
                  <a:gd name="T4" fmla="*/ 269 w 327"/>
                  <a:gd name="T5" fmla="*/ 5 h 244"/>
                  <a:gd name="T6" fmla="*/ 267 w 327"/>
                  <a:gd name="T7" fmla="*/ 20 h 244"/>
                  <a:gd name="T8" fmla="*/ 267 w 327"/>
                  <a:gd name="T9" fmla="*/ 29 h 244"/>
                  <a:gd name="T10" fmla="*/ 263 w 327"/>
                  <a:gd name="T11" fmla="*/ 51 h 244"/>
                  <a:gd name="T12" fmla="*/ 255 w 327"/>
                  <a:gd name="T13" fmla="*/ 68 h 244"/>
                  <a:gd name="T14" fmla="*/ 243 w 327"/>
                  <a:gd name="T15" fmla="*/ 86 h 244"/>
                  <a:gd name="T16" fmla="*/ 230 w 327"/>
                  <a:gd name="T17" fmla="*/ 99 h 244"/>
                  <a:gd name="T18" fmla="*/ 214 w 327"/>
                  <a:gd name="T19" fmla="*/ 111 h 244"/>
                  <a:gd name="T20" fmla="*/ 195 w 327"/>
                  <a:gd name="T21" fmla="*/ 118 h 244"/>
                  <a:gd name="T22" fmla="*/ 175 w 327"/>
                  <a:gd name="T23" fmla="*/ 122 h 244"/>
                  <a:gd name="T24" fmla="*/ 164 w 327"/>
                  <a:gd name="T25" fmla="*/ 123 h 244"/>
                  <a:gd name="T26" fmla="*/ 143 w 327"/>
                  <a:gd name="T27" fmla="*/ 121 h 244"/>
                  <a:gd name="T28" fmla="*/ 124 w 327"/>
                  <a:gd name="T29" fmla="*/ 115 h 244"/>
                  <a:gd name="T30" fmla="*/ 106 w 327"/>
                  <a:gd name="T31" fmla="*/ 106 h 244"/>
                  <a:gd name="T32" fmla="*/ 90 w 327"/>
                  <a:gd name="T33" fmla="*/ 92 h 244"/>
                  <a:gd name="T34" fmla="*/ 78 w 327"/>
                  <a:gd name="T35" fmla="*/ 78 h 244"/>
                  <a:gd name="T36" fmla="*/ 69 w 327"/>
                  <a:gd name="T37" fmla="*/ 60 h 244"/>
                  <a:gd name="T38" fmla="*/ 62 w 327"/>
                  <a:gd name="T39" fmla="*/ 40 h 244"/>
                  <a:gd name="T40" fmla="*/ 59 w 327"/>
                  <a:gd name="T41" fmla="*/ 20 h 244"/>
                  <a:gd name="T42" fmla="*/ 59 w 327"/>
                  <a:gd name="T43" fmla="*/ 9 h 244"/>
                  <a:gd name="T44" fmla="*/ 57 w 327"/>
                  <a:gd name="T45" fmla="*/ 2 h 244"/>
                  <a:gd name="T46" fmla="*/ 51 w 327"/>
                  <a:gd name="T47" fmla="*/ 0 h 244"/>
                  <a:gd name="T48" fmla="*/ 10 w 327"/>
                  <a:gd name="T49" fmla="*/ 0 h 244"/>
                  <a:gd name="T50" fmla="*/ 3 w 327"/>
                  <a:gd name="T51" fmla="*/ 2 h 244"/>
                  <a:gd name="T52" fmla="*/ 0 w 327"/>
                  <a:gd name="T53" fmla="*/ 9 h 244"/>
                  <a:gd name="T54" fmla="*/ 0 w 327"/>
                  <a:gd name="T55" fmla="*/ 235 h 244"/>
                  <a:gd name="T56" fmla="*/ 3 w 327"/>
                  <a:gd name="T57" fmla="*/ 241 h 244"/>
                  <a:gd name="T58" fmla="*/ 10 w 327"/>
                  <a:gd name="T59" fmla="*/ 244 h 244"/>
                  <a:gd name="T60" fmla="*/ 51 w 327"/>
                  <a:gd name="T61" fmla="*/ 244 h 244"/>
                  <a:gd name="T62" fmla="*/ 57 w 327"/>
                  <a:gd name="T63" fmla="*/ 241 h 244"/>
                  <a:gd name="T64" fmla="*/ 59 w 327"/>
                  <a:gd name="T65" fmla="*/ 235 h 244"/>
                  <a:gd name="T66" fmla="*/ 267 w 327"/>
                  <a:gd name="T67" fmla="*/ 224 h 244"/>
                  <a:gd name="T68" fmla="*/ 267 w 327"/>
                  <a:gd name="T69" fmla="*/ 235 h 244"/>
                  <a:gd name="T70" fmla="*/ 270 w 327"/>
                  <a:gd name="T71" fmla="*/ 241 h 244"/>
                  <a:gd name="T72" fmla="*/ 277 w 327"/>
                  <a:gd name="T73" fmla="*/ 244 h 244"/>
                  <a:gd name="T74" fmla="*/ 318 w 327"/>
                  <a:gd name="T75" fmla="*/ 244 h 244"/>
                  <a:gd name="T76" fmla="*/ 324 w 327"/>
                  <a:gd name="T77" fmla="*/ 241 h 244"/>
                  <a:gd name="T78" fmla="*/ 327 w 327"/>
                  <a:gd name="T79" fmla="*/ 235 h 244"/>
                  <a:gd name="T80" fmla="*/ 327 w 327"/>
                  <a:gd name="T81" fmla="*/ 9 h 244"/>
                  <a:gd name="T82" fmla="*/ 324 w 327"/>
                  <a:gd name="T83" fmla="*/ 2 h 244"/>
                  <a:gd name="T84" fmla="*/ 318 w 327"/>
                  <a:gd name="T85" fmla="*/ 0 h 244"/>
                  <a:gd name="T86" fmla="*/ 267 w 327"/>
                  <a:gd name="T87" fmla="*/ 83 h 244"/>
                  <a:gd name="T88" fmla="*/ 224 w 327"/>
                  <a:gd name="T89" fmla="*/ 205 h 244"/>
                  <a:gd name="T90" fmla="*/ 224 w 327"/>
                  <a:gd name="T91" fmla="*/ 126 h 244"/>
                  <a:gd name="T92" fmla="*/ 249 w 327"/>
                  <a:gd name="T93" fmla="*/ 107 h 244"/>
                  <a:gd name="T94" fmla="*/ 267 w 327"/>
                  <a:gd name="T95" fmla="*/ 83 h 244"/>
                  <a:gd name="T96" fmla="*/ 206 w 327"/>
                  <a:gd name="T97" fmla="*/ 134 h 244"/>
                  <a:gd name="T98" fmla="*/ 173 w 327"/>
                  <a:gd name="T99" fmla="*/ 205 h 244"/>
                  <a:gd name="T100" fmla="*/ 173 w 327"/>
                  <a:gd name="T101" fmla="*/ 141 h 244"/>
                  <a:gd name="T102" fmla="*/ 206 w 327"/>
                  <a:gd name="T103" fmla="*/ 134 h 244"/>
                  <a:gd name="T104" fmla="*/ 155 w 327"/>
                  <a:gd name="T105" fmla="*/ 141 h 244"/>
                  <a:gd name="T106" fmla="*/ 121 w 327"/>
                  <a:gd name="T107" fmla="*/ 205 h 244"/>
                  <a:gd name="T108" fmla="*/ 121 w 327"/>
                  <a:gd name="T109" fmla="*/ 134 h 244"/>
                  <a:gd name="T110" fmla="*/ 155 w 327"/>
                  <a:gd name="T111" fmla="*/ 141 h 244"/>
                  <a:gd name="T112" fmla="*/ 104 w 327"/>
                  <a:gd name="T113" fmla="*/ 126 h 244"/>
                  <a:gd name="T114" fmla="*/ 59 w 327"/>
                  <a:gd name="T115" fmla="*/ 205 h 244"/>
                  <a:gd name="T116" fmla="*/ 59 w 327"/>
                  <a:gd name="T117" fmla="*/ 83 h 244"/>
                  <a:gd name="T118" fmla="*/ 79 w 327"/>
                  <a:gd name="T119" fmla="*/ 107 h 244"/>
                  <a:gd name="T120" fmla="*/ 104 w 327"/>
                  <a:gd name="T121" fmla="*/ 12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7" h="244">
                    <a:moveTo>
                      <a:pt x="318" y="0"/>
                    </a:moveTo>
                    <a:lnTo>
                      <a:pt x="277" y="0"/>
                    </a:lnTo>
                    <a:lnTo>
                      <a:pt x="277" y="0"/>
                    </a:lnTo>
                    <a:lnTo>
                      <a:pt x="273" y="1"/>
                    </a:lnTo>
                    <a:lnTo>
                      <a:pt x="270" y="2"/>
                    </a:lnTo>
                    <a:lnTo>
                      <a:pt x="269" y="5"/>
                    </a:lnTo>
                    <a:lnTo>
                      <a:pt x="267" y="9"/>
                    </a:lnTo>
                    <a:lnTo>
                      <a:pt x="267" y="20"/>
                    </a:lnTo>
                    <a:lnTo>
                      <a:pt x="267" y="20"/>
                    </a:lnTo>
                    <a:lnTo>
                      <a:pt x="267" y="29"/>
                    </a:lnTo>
                    <a:lnTo>
                      <a:pt x="266" y="40"/>
                    </a:lnTo>
                    <a:lnTo>
                      <a:pt x="263" y="51"/>
                    </a:lnTo>
                    <a:lnTo>
                      <a:pt x="259" y="60"/>
                    </a:lnTo>
                    <a:lnTo>
                      <a:pt x="255" y="68"/>
                    </a:lnTo>
                    <a:lnTo>
                      <a:pt x="250" y="78"/>
                    </a:lnTo>
                    <a:lnTo>
                      <a:pt x="243" y="86"/>
                    </a:lnTo>
                    <a:lnTo>
                      <a:pt x="237" y="92"/>
                    </a:lnTo>
                    <a:lnTo>
                      <a:pt x="230" y="99"/>
                    </a:lnTo>
                    <a:lnTo>
                      <a:pt x="222" y="106"/>
                    </a:lnTo>
                    <a:lnTo>
                      <a:pt x="214" y="111"/>
                    </a:lnTo>
                    <a:lnTo>
                      <a:pt x="204" y="115"/>
                    </a:lnTo>
                    <a:lnTo>
                      <a:pt x="195" y="118"/>
                    </a:lnTo>
                    <a:lnTo>
                      <a:pt x="184" y="121"/>
                    </a:lnTo>
                    <a:lnTo>
                      <a:pt x="175" y="122"/>
                    </a:lnTo>
                    <a:lnTo>
                      <a:pt x="164" y="123"/>
                    </a:lnTo>
                    <a:lnTo>
                      <a:pt x="164" y="123"/>
                    </a:lnTo>
                    <a:lnTo>
                      <a:pt x="153" y="122"/>
                    </a:lnTo>
                    <a:lnTo>
                      <a:pt x="143" y="121"/>
                    </a:lnTo>
                    <a:lnTo>
                      <a:pt x="133" y="118"/>
                    </a:lnTo>
                    <a:lnTo>
                      <a:pt x="124" y="115"/>
                    </a:lnTo>
                    <a:lnTo>
                      <a:pt x="114" y="111"/>
                    </a:lnTo>
                    <a:lnTo>
                      <a:pt x="106" y="106"/>
                    </a:lnTo>
                    <a:lnTo>
                      <a:pt x="98" y="99"/>
                    </a:lnTo>
                    <a:lnTo>
                      <a:pt x="90" y="92"/>
                    </a:lnTo>
                    <a:lnTo>
                      <a:pt x="84" y="86"/>
                    </a:lnTo>
                    <a:lnTo>
                      <a:pt x="78" y="78"/>
                    </a:lnTo>
                    <a:lnTo>
                      <a:pt x="73" y="68"/>
                    </a:lnTo>
                    <a:lnTo>
                      <a:pt x="69" y="60"/>
                    </a:lnTo>
                    <a:lnTo>
                      <a:pt x="65" y="51"/>
                    </a:lnTo>
                    <a:lnTo>
                      <a:pt x="62" y="40"/>
                    </a:lnTo>
                    <a:lnTo>
                      <a:pt x="61" y="29"/>
                    </a:lnTo>
                    <a:lnTo>
                      <a:pt x="59" y="20"/>
                    </a:lnTo>
                    <a:lnTo>
                      <a:pt x="59" y="9"/>
                    </a:lnTo>
                    <a:lnTo>
                      <a:pt x="59" y="9"/>
                    </a:lnTo>
                    <a:lnTo>
                      <a:pt x="59" y="5"/>
                    </a:lnTo>
                    <a:lnTo>
                      <a:pt x="57" y="2"/>
                    </a:lnTo>
                    <a:lnTo>
                      <a:pt x="54" y="1"/>
                    </a:lnTo>
                    <a:lnTo>
                      <a:pt x="51" y="0"/>
                    </a:lnTo>
                    <a:lnTo>
                      <a:pt x="10" y="0"/>
                    </a:lnTo>
                    <a:lnTo>
                      <a:pt x="10" y="0"/>
                    </a:lnTo>
                    <a:lnTo>
                      <a:pt x="6" y="1"/>
                    </a:lnTo>
                    <a:lnTo>
                      <a:pt x="3" y="2"/>
                    </a:lnTo>
                    <a:lnTo>
                      <a:pt x="2" y="5"/>
                    </a:lnTo>
                    <a:lnTo>
                      <a:pt x="0" y="9"/>
                    </a:lnTo>
                    <a:lnTo>
                      <a:pt x="0" y="235"/>
                    </a:lnTo>
                    <a:lnTo>
                      <a:pt x="0" y="235"/>
                    </a:lnTo>
                    <a:lnTo>
                      <a:pt x="2" y="239"/>
                    </a:lnTo>
                    <a:lnTo>
                      <a:pt x="3" y="241"/>
                    </a:lnTo>
                    <a:lnTo>
                      <a:pt x="6" y="243"/>
                    </a:lnTo>
                    <a:lnTo>
                      <a:pt x="10" y="244"/>
                    </a:lnTo>
                    <a:lnTo>
                      <a:pt x="51" y="244"/>
                    </a:lnTo>
                    <a:lnTo>
                      <a:pt x="51" y="244"/>
                    </a:lnTo>
                    <a:lnTo>
                      <a:pt x="54" y="243"/>
                    </a:lnTo>
                    <a:lnTo>
                      <a:pt x="57" y="241"/>
                    </a:lnTo>
                    <a:lnTo>
                      <a:pt x="59" y="239"/>
                    </a:lnTo>
                    <a:lnTo>
                      <a:pt x="59" y="235"/>
                    </a:lnTo>
                    <a:lnTo>
                      <a:pt x="59" y="224"/>
                    </a:lnTo>
                    <a:lnTo>
                      <a:pt x="267" y="224"/>
                    </a:lnTo>
                    <a:lnTo>
                      <a:pt x="267" y="235"/>
                    </a:lnTo>
                    <a:lnTo>
                      <a:pt x="267" y="235"/>
                    </a:lnTo>
                    <a:lnTo>
                      <a:pt x="269" y="239"/>
                    </a:lnTo>
                    <a:lnTo>
                      <a:pt x="270" y="241"/>
                    </a:lnTo>
                    <a:lnTo>
                      <a:pt x="273" y="243"/>
                    </a:lnTo>
                    <a:lnTo>
                      <a:pt x="277" y="244"/>
                    </a:lnTo>
                    <a:lnTo>
                      <a:pt x="318" y="244"/>
                    </a:lnTo>
                    <a:lnTo>
                      <a:pt x="318" y="244"/>
                    </a:lnTo>
                    <a:lnTo>
                      <a:pt x="321" y="243"/>
                    </a:lnTo>
                    <a:lnTo>
                      <a:pt x="324" y="241"/>
                    </a:lnTo>
                    <a:lnTo>
                      <a:pt x="327" y="239"/>
                    </a:lnTo>
                    <a:lnTo>
                      <a:pt x="327" y="235"/>
                    </a:lnTo>
                    <a:lnTo>
                      <a:pt x="327" y="9"/>
                    </a:lnTo>
                    <a:lnTo>
                      <a:pt x="327" y="9"/>
                    </a:lnTo>
                    <a:lnTo>
                      <a:pt x="327" y="5"/>
                    </a:lnTo>
                    <a:lnTo>
                      <a:pt x="324" y="2"/>
                    </a:lnTo>
                    <a:lnTo>
                      <a:pt x="321" y="1"/>
                    </a:lnTo>
                    <a:lnTo>
                      <a:pt x="318" y="0"/>
                    </a:lnTo>
                    <a:lnTo>
                      <a:pt x="318" y="0"/>
                    </a:lnTo>
                    <a:close/>
                    <a:moveTo>
                      <a:pt x="267" y="83"/>
                    </a:moveTo>
                    <a:lnTo>
                      <a:pt x="267" y="205"/>
                    </a:lnTo>
                    <a:lnTo>
                      <a:pt x="224" y="205"/>
                    </a:lnTo>
                    <a:lnTo>
                      <a:pt x="224" y="126"/>
                    </a:lnTo>
                    <a:lnTo>
                      <a:pt x="224" y="126"/>
                    </a:lnTo>
                    <a:lnTo>
                      <a:pt x="237" y="117"/>
                    </a:lnTo>
                    <a:lnTo>
                      <a:pt x="249" y="107"/>
                    </a:lnTo>
                    <a:lnTo>
                      <a:pt x="259" y="96"/>
                    </a:lnTo>
                    <a:lnTo>
                      <a:pt x="267" y="83"/>
                    </a:lnTo>
                    <a:lnTo>
                      <a:pt x="267" y="83"/>
                    </a:lnTo>
                    <a:close/>
                    <a:moveTo>
                      <a:pt x="206" y="134"/>
                    </a:moveTo>
                    <a:lnTo>
                      <a:pt x="206" y="205"/>
                    </a:lnTo>
                    <a:lnTo>
                      <a:pt x="173" y="205"/>
                    </a:lnTo>
                    <a:lnTo>
                      <a:pt x="173" y="141"/>
                    </a:lnTo>
                    <a:lnTo>
                      <a:pt x="173" y="141"/>
                    </a:lnTo>
                    <a:lnTo>
                      <a:pt x="190" y="138"/>
                    </a:lnTo>
                    <a:lnTo>
                      <a:pt x="206" y="134"/>
                    </a:lnTo>
                    <a:lnTo>
                      <a:pt x="206" y="134"/>
                    </a:lnTo>
                    <a:close/>
                    <a:moveTo>
                      <a:pt x="155" y="141"/>
                    </a:moveTo>
                    <a:lnTo>
                      <a:pt x="155" y="205"/>
                    </a:lnTo>
                    <a:lnTo>
                      <a:pt x="121" y="205"/>
                    </a:lnTo>
                    <a:lnTo>
                      <a:pt x="121" y="134"/>
                    </a:lnTo>
                    <a:lnTo>
                      <a:pt x="121" y="134"/>
                    </a:lnTo>
                    <a:lnTo>
                      <a:pt x="137" y="138"/>
                    </a:lnTo>
                    <a:lnTo>
                      <a:pt x="155" y="141"/>
                    </a:lnTo>
                    <a:lnTo>
                      <a:pt x="155" y="141"/>
                    </a:lnTo>
                    <a:close/>
                    <a:moveTo>
                      <a:pt x="104" y="126"/>
                    </a:moveTo>
                    <a:lnTo>
                      <a:pt x="104" y="205"/>
                    </a:lnTo>
                    <a:lnTo>
                      <a:pt x="59" y="205"/>
                    </a:lnTo>
                    <a:lnTo>
                      <a:pt x="59" y="83"/>
                    </a:lnTo>
                    <a:lnTo>
                      <a:pt x="59" y="83"/>
                    </a:lnTo>
                    <a:lnTo>
                      <a:pt x="69" y="96"/>
                    </a:lnTo>
                    <a:lnTo>
                      <a:pt x="79" y="107"/>
                    </a:lnTo>
                    <a:lnTo>
                      <a:pt x="90" y="117"/>
                    </a:lnTo>
                    <a:lnTo>
                      <a:pt x="104" y="126"/>
                    </a:lnTo>
                    <a:lnTo>
                      <a:pt x="104"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19" name="Group 318">
              <a:extLst>
                <a:ext uri="{FF2B5EF4-FFF2-40B4-BE49-F238E27FC236}">
                  <a16:creationId xmlns:a16="http://schemas.microsoft.com/office/drawing/2014/main" id="{8B9996E5-0331-4436-8F68-32EDA56ED145}"/>
                </a:ext>
              </a:extLst>
            </p:cNvPr>
            <p:cNvGrpSpPr/>
            <p:nvPr/>
          </p:nvGrpSpPr>
          <p:grpSpPr>
            <a:xfrm>
              <a:off x="7546126" y="5799038"/>
              <a:ext cx="520554" cy="520554"/>
              <a:chOff x="4355402" y="2356962"/>
              <a:chExt cx="313585" cy="313585"/>
            </a:xfrm>
          </p:grpSpPr>
          <p:sp>
            <p:nvSpPr>
              <p:cNvPr id="336" name="Oval 335">
                <a:extLst>
                  <a:ext uri="{FF2B5EF4-FFF2-40B4-BE49-F238E27FC236}">
                    <a16:creationId xmlns:a16="http://schemas.microsoft.com/office/drawing/2014/main" id="{ADD9F0A3-0F02-4AA9-ACA3-26BECAF21945}"/>
                  </a:ext>
                </a:extLst>
              </p:cNvPr>
              <p:cNvSpPr/>
              <p:nvPr/>
            </p:nvSpPr>
            <p:spPr bwMode="gray">
              <a:xfrm>
                <a:off x="4355402" y="2356962"/>
                <a:ext cx="313585" cy="313585"/>
              </a:xfrm>
              <a:prstGeom prst="ellipse">
                <a:avLst/>
              </a:prstGeom>
              <a:solidFill>
                <a:sysClr val="window" lastClr="FFFFFF"/>
              </a:solidFill>
              <a:ln w="15875" algn="ctr">
                <a:solidFill>
                  <a:srgbClr val="6CC24A"/>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nvGrpSpPr>
              <p:cNvPr id="337" name="Group 336">
                <a:extLst>
                  <a:ext uri="{FF2B5EF4-FFF2-40B4-BE49-F238E27FC236}">
                    <a16:creationId xmlns:a16="http://schemas.microsoft.com/office/drawing/2014/main" id="{F472F61A-38D7-466B-B4CF-8BE898C216BE}"/>
                  </a:ext>
                </a:extLst>
              </p:cNvPr>
              <p:cNvGrpSpPr>
                <a:grpSpLocks noChangeAspect="1"/>
              </p:cNvGrpSpPr>
              <p:nvPr/>
            </p:nvGrpSpPr>
            <p:grpSpPr>
              <a:xfrm>
                <a:off x="4432334" y="2426162"/>
                <a:ext cx="159721" cy="175176"/>
                <a:chOff x="9493251" y="951548"/>
                <a:chExt cx="246063" cy="269875"/>
              </a:xfrm>
            </p:grpSpPr>
            <p:sp>
              <p:nvSpPr>
                <p:cNvPr id="338" name="Freeform 114">
                  <a:extLst>
                    <a:ext uri="{FF2B5EF4-FFF2-40B4-BE49-F238E27FC236}">
                      <a16:creationId xmlns:a16="http://schemas.microsoft.com/office/drawing/2014/main" id="{2B6E4159-489E-4C99-9FF7-B0AEA7671DE2}"/>
                    </a:ext>
                  </a:extLst>
                </p:cNvPr>
                <p:cNvSpPr>
                  <a:spLocks/>
                </p:cNvSpPr>
                <p:nvPr/>
              </p:nvSpPr>
              <p:spPr bwMode="auto">
                <a:xfrm>
                  <a:off x="9493251" y="951548"/>
                  <a:ext cx="246063" cy="123825"/>
                </a:xfrm>
                <a:custGeom>
                  <a:avLst/>
                  <a:gdLst>
                    <a:gd name="T0" fmla="*/ 17 w 309"/>
                    <a:gd name="T1" fmla="*/ 154 h 158"/>
                    <a:gd name="T2" fmla="*/ 21 w 309"/>
                    <a:gd name="T3" fmla="*/ 124 h 158"/>
                    <a:gd name="T4" fmla="*/ 31 w 309"/>
                    <a:gd name="T5" fmla="*/ 94 h 158"/>
                    <a:gd name="T6" fmla="*/ 37 w 309"/>
                    <a:gd name="T7" fmla="*/ 82 h 158"/>
                    <a:gd name="T8" fmla="*/ 53 w 309"/>
                    <a:gd name="T9" fmla="*/ 61 h 158"/>
                    <a:gd name="T10" fmla="*/ 74 w 309"/>
                    <a:gd name="T11" fmla="*/ 45 h 158"/>
                    <a:gd name="T12" fmla="*/ 96 w 309"/>
                    <a:gd name="T13" fmla="*/ 31 h 158"/>
                    <a:gd name="T14" fmla="*/ 121 w 309"/>
                    <a:gd name="T15" fmla="*/ 22 h 158"/>
                    <a:gd name="T16" fmla="*/ 146 w 309"/>
                    <a:gd name="T17" fmla="*/ 19 h 158"/>
                    <a:gd name="T18" fmla="*/ 173 w 309"/>
                    <a:gd name="T19" fmla="*/ 20 h 158"/>
                    <a:gd name="T20" fmla="*/ 200 w 309"/>
                    <a:gd name="T21" fmla="*/ 27 h 158"/>
                    <a:gd name="T22" fmla="*/ 212 w 309"/>
                    <a:gd name="T23" fmla="*/ 33 h 158"/>
                    <a:gd name="T24" fmla="*/ 246 w 309"/>
                    <a:gd name="T25" fmla="*/ 54 h 158"/>
                    <a:gd name="T26" fmla="*/ 270 w 309"/>
                    <a:gd name="T27" fmla="*/ 86 h 158"/>
                    <a:gd name="T28" fmla="*/ 221 w 309"/>
                    <a:gd name="T29" fmla="*/ 80 h 158"/>
                    <a:gd name="T30" fmla="*/ 215 w 309"/>
                    <a:gd name="T31" fmla="*/ 81 h 158"/>
                    <a:gd name="T32" fmla="*/ 212 w 309"/>
                    <a:gd name="T33" fmla="*/ 84 h 158"/>
                    <a:gd name="T34" fmla="*/ 211 w 309"/>
                    <a:gd name="T35" fmla="*/ 88 h 158"/>
                    <a:gd name="T36" fmla="*/ 213 w 309"/>
                    <a:gd name="T37" fmla="*/ 94 h 158"/>
                    <a:gd name="T38" fmla="*/ 216 w 309"/>
                    <a:gd name="T39" fmla="*/ 96 h 158"/>
                    <a:gd name="T40" fmla="*/ 289 w 309"/>
                    <a:gd name="T41" fmla="*/ 106 h 158"/>
                    <a:gd name="T42" fmla="*/ 293 w 309"/>
                    <a:gd name="T43" fmla="*/ 106 h 158"/>
                    <a:gd name="T44" fmla="*/ 295 w 309"/>
                    <a:gd name="T45" fmla="*/ 105 h 158"/>
                    <a:gd name="T46" fmla="*/ 299 w 309"/>
                    <a:gd name="T47" fmla="*/ 100 h 158"/>
                    <a:gd name="T48" fmla="*/ 309 w 309"/>
                    <a:gd name="T49" fmla="*/ 30 h 158"/>
                    <a:gd name="T50" fmla="*/ 306 w 309"/>
                    <a:gd name="T51" fmla="*/ 23 h 158"/>
                    <a:gd name="T52" fmla="*/ 301 w 309"/>
                    <a:gd name="T53" fmla="*/ 19 h 158"/>
                    <a:gd name="T54" fmla="*/ 297 w 309"/>
                    <a:gd name="T55" fmla="*/ 19 h 158"/>
                    <a:gd name="T56" fmla="*/ 294 w 309"/>
                    <a:gd name="T57" fmla="*/ 20 h 158"/>
                    <a:gd name="T58" fmla="*/ 290 w 309"/>
                    <a:gd name="T59" fmla="*/ 27 h 158"/>
                    <a:gd name="T60" fmla="*/ 285 w 309"/>
                    <a:gd name="T61" fmla="*/ 74 h 158"/>
                    <a:gd name="T62" fmla="*/ 256 w 309"/>
                    <a:gd name="T63" fmla="*/ 41 h 158"/>
                    <a:gd name="T64" fmla="*/ 220 w 309"/>
                    <a:gd name="T65" fmla="*/ 15 h 158"/>
                    <a:gd name="T66" fmla="*/ 205 w 309"/>
                    <a:gd name="T67" fmla="*/ 10 h 158"/>
                    <a:gd name="T68" fmla="*/ 177 w 309"/>
                    <a:gd name="T69" fmla="*/ 2 h 158"/>
                    <a:gd name="T70" fmla="*/ 147 w 309"/>
                    <a:gd name="T71" fmla="*/ 0 h 158"/>
                    <a:gd name="T72" fmla="*/ 117 w 309"/>
                    <a:gd name="T73" fmla="*/ 4 h 158"/>
                    <a:gd name="T74" fmla="*/ 103 w 309"/>
                    <a:gd name="T75" fmla="*/ 8 h 158"/>
                    <a:gd name="T76" fmla="*/ 75 w 309"/>
                    <a:gd name="T77" fmla="*/ 22 h 158"/>
                    <a:gd name="T78" fmla="*/ 51 w 309"/>
                    <a:gd name="T79" fmla="*/ 39 h 158"/>
                    <a:gd name="T80" fmla="*/ 31 w 309"/>
                    <a:gd name="T81" fmla="*/ 61 h 158"/>
                    <a:gd name="T82" fmla="*/ 14 w 309"/>
                    <a:gd name="T83" fmla="*/ 88 h 158"/>
                    <a:gd name="T84" fmla="*/ 8 w 309"/>
                    <a:gd name="T85" fmla="*/ 104 h 158"/>
                    <a:gd name="T86" fmla="*/ 0 w 309"/>
                    <a:gd name="T87" fmla="*/ 140 h 158"/>
                    <a:gd name="T88" fmla="*/ 17 w 309"/>
                    <a:gd name="T89" fmla="*/ 158 h 158"/>
                    <a:gd name="T90" fmla="*/ 17 w 309"/>
                    <a:gd name="T91"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9" h="158">
                      <a:moveTo>
                        <a:pt x="17" y="154"/>
                      </a:moveTo>
                      <a:lnTo>
                        <a:pt x="17" y="154"/>
                      </a:lnTo>
                      <a:lnTo>
                        <a:pt x="18" y="139"/>
                      </a:lnTo>
                      <a:lnTo>
                        <a:pt x="21" y="124"/>
                      </a:lnTo>
                      <a:lnTo>
                        <a:pt x="25" y="109"/>
                      </a:lnTo>
                      <a:lnTo>
                        <a:pt x="31" y="94"/>
                      </a:lnTo>
                      <a:lnTo>
                        <a:pt x="31" y="94"/>
                      </a:lnTo>
                      <a:lnTo>
                        <a:pt x="37" y="82"/>
                      </a:lnTo>
                      <a:lnTo>
                        <a:pt x="45" y="72"/>
                      </a:lnTo>
                      <a:lnTo>
                        <a:pt x="53" y="61"/>
                      </a:lnTo>
                      <a:lnTo>
                        <a:pt x="64" y="53"/>
                      </a:lnTo>
                      <a:lnTo>
                        <a:pt x="74" y="45"/>
                      </a:lnTo>
                      <a:lnTo>
                        <a:pt x="84" y="37"/>
                      </a:lnTo>
                      <a:lnTo>
                        <a:pt x="96" y="31"/>
                      </a:lnTo>
                      <a:lnTo>
                        <a:pt x="108" y="26"/>
                      </a:lnTo>
                      <a:lnTo>
                        <a:pt x="121" y="22"/>
                      </a:lnTo>
                      <a:lnTo>
                        <a:pt x="134" y="20"/>
                      </a:lnTo>
                      <a:lnTo>
                        <a:pt x="146" y="19"/>
                      </a:lnTo>
                      <a:lnTo>
                        <a:pt x="160" y="19"/>
                      </a:lnTo>
                      <a:lnTo>
                        <a:pt x="173" y="20"/>
                      </a:lnTo>
                      <a:lnTo>
                        <a:pt x="186" y="23"/>
                      </a:lnTo>
                      <a:lnTo>
                        <a:pt x="200" y="27"/>
                      </a:lnTo>
                      <a:lnTo>
                        <a:pt x="212" y="33"/>
                      </a:lnTo>
                      <a:lnTo>
                        <a:pt x="212" y="33"/>
                      </a:lnTo>
                      <a:lnTo>
                        <a:pt x="229" y="42"/>
                      </a:lnTo>
                      <a:lnTo>
                        <a:pt x="246" y="54"/>
                      </a:lnTo>
                      <a:lnTo>
                        <a:pt x="259" y="69"/>
                      </a:lnTo>
                      <a:lnTo>
                        <a:pt x="270" y="86"/>
                      </a:lnTo>
                      <a:lnTo>
                        <a:pt x="221" y="80"/>
                      </a:lnTo>
                      <a:lnTo>
                        <a:pt x="221" y="80"/>
                      </a:lnTo>
                      <a:lnTo>
                        <a:pt x="217" y="80"/>
                      </a:lnTo>
                      <a:lnTo>
                        <a:pt x="215" y="81"/>
                      </a:lnTo>
                      <a:lnTo>
                        <a:pt x="215" y="81"/>
                      </a:lnTo>
                      <a:lnTo>
                        <a:pt x="212" y="84"/>
                      </a:lnTo>
                      <a:lnTo>
                        <a:pt x="211" y="88"/>
                      </a:lnTo>
                      <a:lnTo>
                        <a:pt x="211" y="88"/>
                      </a:lnTo>
                      <a:lnTo>
                        <a:pt x="211" y="90"/>
                      </a:lnTo>
                      <a:lnTo>
                        <a:pt x="213" y="94"/>
                      </a:lnTo>
                      <a:lnTo>
                        <a:pt x="213" y="94"/>
                      </a:lnTo>
                      <a:lnTo>
                        <a:pt x="216" y="96"/>
                      </a:lnTo>
                      <a:lnTo>
                        <a:pt x="219" y="97"/>
                      </a:lnTo>
                      <a:lnTo>
                        <a:pt x="289" y="106"/>
                      </a:lnTo>
                      <a:lnTo>
                        <a:pt x="289" y="106"/>
                      </a:lnTo>
                      <a:lnTo>
                        <a:pt x="293" y="106"/>
                      </a:lnTo>
                      <a:lnTo>
                        <a:pt x="295" y="105"/>
                      </a:lnTo>
                      <a:lnTo>
                        <a:pt x="295" y="105"/>
                      </a:lnTo>
                      <a:lnTo>
                        <a:pt x="298" y="102"/>
                      </a:lnTo>
                      <a:lnTo>
                        <a:pt x="299" y="100"/>
                      </a:lnTo>
                      <a:lnTo>
                        <a:pt x="309" y="30"/>
                      </a:lnTo>
                      <a:lnTo>
                        <a:pt x="309" y="30"/>
                      </a:lnTo>
                      <a:lnTo>
                        <a:pt x="309" y="26"/>
                      </a:lnTo>
                      <a:lnTo>
                        <a:pt x="306" y="23"/>
                      </a:lnTo>
                      <a:lnTo>
                        <a:pt x="303" y="20"/>
                      </a:lnTo>
                      <a:lnTo>
                        <a:pt x="301" y="19"/>
                      </a:lnTo>
                      <a:lnTo>
                        <a:pt x="301" y="19"/>
                      </a:lnTo>
                      <a:lnTo>
                        <a:pt x="297" y="19"/>
                      </a:lnTo>
                      <a:lnTo>
                        <a:pt x="294" y="20"/>
                      </a:lnTo>
                      <a:lnTo>
                        <a:pt x="294" y="20"/>
                      </a:lnTo>
                      <a:lnTo>
                        <a:pt x="291" y="23"/>
                      </a:lnTo>
                      <a:lnTo>
                        <a:pt x="290" y="27"/>
                      </a:lnTo>
                      <a:lnTo>
                        <a:pt x="285" y="74"/>
                      </a:lnTo>
                      <a:lnTo>
                        <a:pt x="285" y="74"/>
                      </a:lnTo>
                      <a:lnTo>
                        <a:pt x="271" y="55"/>
                      </a:lnTo>
                      <a:lnTo>
                        <a:pt x="256" y="41"/>
                      </a:lnTo>
                      <a:lnTo>
                        <a:pt x="239" y="27"/>
                      </a:lnTo>
                      <a:lnTo>
                        <a:pt x="220" y="15"/>
                      </a:lnTo>
                      <a:lnTo>
                        <a:pt x="220" y="15"/>
                      </a:lnTo>
                      <a:lnTo>
                        <a:pt x="205" y="10"/>
                      </a:lnTo>
                      <a:lnTo>
                        <a:pt x="192" y="6"/>
                      </a:lnTo>
                      <a:lnTo>
                        <a:pt x="177" y="2"/>
                      </a:lnTo>
                      <a:lnTo>
                        <a:pt x="162" y="0"/>
                      </a:lnTo>
                      <a:lnTo>
                        <a:pt x="147" y="0"/>
                      </a:lnTo>
                      <a:lnTo>
                        <a:pt x="131" y="2"/>
                      </a:lnTo>
                      <a:lnTo>
                        <a:pt x="117" y="4"/>
                      </a:lnTo>
                      <a:lnTo>
                        <a:pt x="103" y="8"/>
                      </a:lnTo>
                      <a:lnTo>
                        <a:pt x="103" y="8"/>
                      </a:lnTo>
                      <a:lnTo>
                        <a:pt x="88" y="15"/>
                      </a:lnTo>
                      <a:lnTo>
                        <a:pt x="75" y="22"/>
                      </a:lnTo>
                      <a:lnTo>
                        <a:pt x="63" y="30"/>
                      </a:lnTo>
                      <a:lnTo>
                        <a:pt x="51" y="39"/>
                      </a:lnTo>
                      <a:lnTo>
                        <a:pt x="40" y="50"/>
                      </a:lnTo>
                      <a:lnTo>
                        <a:pt x="31" y="61"/>
                      </a:lnTo>
                      <a:lnTo>
                        <a:pt x="22" y="74"/>
                      </a:lnTo>
                      <a:lnTo>
                        <a:pt x="14" y="88"/>
                      </a:lnTo>
                      <a:lnTo>
                        <a:pt x="14" y="88"/>
                      </a:lnTo>
                      <a:lnTo>
                        <a:pt x="8" y="104"/>
                      </a:lnTo>
                      <a:lnTo>
                        <a:pt x="2" y="121"/>
                      </a:lnTo>
                      <a:lnTo>
                        <a:pt x="0" y="140"/>
                      </a:lnTo>
                      <a:lnTo>
                        <a:pt x="0" y="158"/>
                      </a:lnTo>
                      <a:lnTo>
                        <a:pt x="17" y="158"/>
                      </a:lnTo>
                      <a:lnTo>
                        <a:pt x="17" y="158"/>
                      </a:lnTo>
                      <a:lnTo>
                        <a:pt x="17" y="154"/>
                      </a:lnTo>
                      <a:lnTo>
                        <a:pt x="17"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9" name="Freeform 115">
                  <a:extLst>
                    <a:ext uri="{FF2B5EF4-FFF2-40B4-BE49-F238E27FC236}">
                      <a16:creationId xmlns:a16="http://schemas.microsoft.com/office/drawing/2014/main" id="{3E0E499D-50E7-4D7F-9FF3-11371C263321}"/>
                    </a:ext>
                  </a:extLst>
                </p:cNvPr>
                <p:cNvSpPr>
                  <a:spLocks/>
                </p:cNvSpPr>
                <p:nvPr/>
              </p:nvSpPr>
              <p:spPr bwMode="auto">
                <a:xfrm>
                  <a:off x="9493251" y="1097598"/>
                  <a:ext cx="246063" cy="123825"/>
                </a:xfrm>
                <a:custGeom>
                  <a:avLst/>
                  <a:gdLst>
                    <a:gd name="T0" fmla="*/ 290 w 309"/>
                    <a:gd name="T1" fmla="*/ 0 h 158"/>
                    <a:gd name="T2" fmla="*/ 290 w 309"/>
                    <a:gd name="T3" fmla="*/ 4 h 158"/>
                    <a:gd name="T4" fmla="*/ 287 w 309"/>
                    <a:gd name="T5" fmla="*/ 34 h 158"/>
                    <a:gd name="T6" fmla="*/ 276 w 309"/>
                    <a:gd name="T7" fmla="*/ 64 h 158"/>
                    <a:gd name="T8" fmla="*/ 271 w 309"/>
                    <a:gd name="T9" fmla="*/ 76 h 158"/>
                    <a:gd name="T10" fmla="*/ 254 w 309"/>
                    <a:gd name="T11" fmla="*/ 97 h 158"/>
                    <a:gd name="T12" fmla="*/ 235 w 309"/>
                    <a:gd name="T13" fmla="*/ 115 h 158"/>
                    <a:gd name="T14" fmla="*/ 212 w 309"/>
                    <a:gd name="T15" fmla="*/ 128 h 158"/>
                    <a:gd name="T16" fmla="*/ 188 w 309"/>
                    <a:gd name="T17" fmla="*/ 136 h 158"/>
                    <a:gd name="T18" fmla="*/ 162 w 309"/>
                    <a:gd name="T19" fmla="*/ 140 h 158"/>
                    <a:gd name="T20" fmla="*/ 135 w 309"/>
                    <a:gd name="T21" fmla="*/ 139 h 158"/>
                    <a:gd name="T22" fmla="*/ 108 w 309"/>
                    <a:gd name="T23" fmla="*/ 132 h 158"/>
                    <a:gd name="T24" fmla="*/ 96 w 309"/>
                    <a:gd name="T25" fmla="*/ 127 h 158"/>
                    <a:gd name="T26" fmla="*/ 63 w 309"/>
                    <a:gd name="T27" fmla="*/ 104 h 158"/>
                    <a:gd name="T28" fmla="*/ 37 w 309"/>
                    <a:gd name="T29" fmla="*/ 73 h 158"/>
                    <a:gd name="T30" fmla="*/ 87 w 309"/>
                    <a:gd name="T31" fmla="*/ 80 h 158"/>
                    <a:gd name="T32" fmla="*/ 94 w 309"/>
                    <a:gd name="T33" fmla="*/ 77 h 158"/>
                    <a:gd name="T34" fmla="*/ 96 w 309"/>
                    <a:gd name="T35" fmla="*/ 76 h 158"/>
                    <a:gd name="T36" fmla="*/ 98 w 309"/>
                    <a:gd name="T37" fmla="*/ 72 h 158"/>
                    <a:gd name="T38" fmla="*/ 95 w 309"/>
                    <a:gd name="T39" fmla="*/ 65 h 158"/>
                    <a:gd name="T40" fmla="*/ 92 w 309"/>
                    <a:gd name="T41" fmla="*/ 62 h 158"/>
                    <a:gd name="T42" fmla="*/ 20 w 309"/>
                    <a:gd name="T43" fmla="*/ 53 h 158"/>
                    <a:gd name="T44" fmla="*/ 16 w 309"/>
                    <a:gd name="T45" fmla="*/ 53 h 158"/>
                    <a:gd name="T46" fmla="*/ 13 w 309"/>
                    <a:gd name="T47" fmla="*/ 54 h 158"/>
                    <a:gd name="T48" fmla="*/ 9 w 309"/>
                    <a:gd name="T49" fmla="*/ 60 h 158"/>
                    <a:gd name="T50" fmla="*/ 0 w 309"/>
                    <a:gd name="T51" fmla="*/ 129 h 158"/>
                    <a:gd name="T52" fmla="*/ 2 w 309"/>
                    <a:gd name="T53" fmla="*/ 136 h 158"/>
                    <a:gd name="T54" fmla="*/ 8 w 309"/>
                    <a:gd name="T55" fmla="*/ 140 h 158"/>
                    <a:gd name="T56" fmla="*/ 12 w 309"/>
                    <a:gd name="T57" fmla="*/ 140 h 158"/>
                    <a:gd name="T58" fmla="*/ 14 w 309"/>
                    <a:gd name="T59" fmla="*/ 139 h 158"/>
                    <a:gd name="T60" fmla="*/ 18 w 309"/>
                    <a:gd name="T61" fmla="*/ 132 h 158"/>
                    <a:gd name="T62" fmla="*/ 24 w 309"/>
                    <a:gd name="T63" fmla="*/ 85 h 158"/>
                    <a:gd name="T64" fmla="*/ 52 w 309"/>
                    <a:gd name="T65" fmla="*/ 119 h 158"/>
                    <a:gd name="T66" fmla="*/ 88 w 309"/>
                    <a:gd name="T67" fmla="*/ 143 h 158"/>
                    <a:gd name="T68" fmla="*/ 103 w 309"/>
                    <a:gd name="T69" fmla="*/ 150 h 158"/>
                    <a:gd name="T70" fmla="*/ 131 w 309"/>
                    <a:gd name="T71" fmla="*/ 156 h 158"/>
                    <a:gd name="T72" fmla="*/ 161 w 309"/>
                    <a:gd name="T73" fmla="*/ 158 h 158"/>
                    <a:gd name="T74" fmla="*/ 192 w 309"/>
                    <a:gd name="T75" fmla="*/ 154 h 158"/>
                    <a:gd name="T76" fmla="*/ 205 w 309"/>
                    <a:gd name="T77" fmla="*/ 150 h 158"/>
                    <a:gd name="T78" fmla="*/ 233 w 309"/>
                    <a:gd name="T79" fmla="*/ 136 h 158"/>
                    <a:gd name="T80" fmla="*/ 258 w 309"/>
                    <a:gd name="T81" fmla="*/ 119 h 158"/>
                    <a:gd name="T82" fmla="*/ 278 w 309"/>
                    <a:gd name="T83" fmla="*/ 97 h 158"/>
                    <a:gd name="T84" fmla="*/ 294 w 309"/>
                    <a:gd name="T85" fmla="*/ 70 h 158"/>
                    <a:gd name="T86" fmla="*/ 301 w 309"/>
                    <a:gd name="T87" fmla="*/ 54 h 158"/>
                    <a:gd name="T88" fmla="*/ 307 w 309"/>
                    <a:gd name="T89" fmla="*/ 18 h 158"/>
                    <a:gd name="T90" fmla="*/ 290 w 309"/>
                    <a:gd name="T9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9" h="158">
                      <a:moveTo>
                        <a:pt x="290" y="0"/>
                      </a:moveTo>
                      <a:lnTo>
                        <a:pt x="290" y="0"/>
                      </a:lnTo>
                      <a:lnTo>
                        <a:pt x="290" y="4"/>
                      </a:lnTo>
                      <a:lnTo>
                        <a:pt x="290" y="4"/>
                      </a:lnTo>
                      <a:lnTo>
                        <a:pt x="290" y="19"/>
                      </a:lnTo>
                      <a:lnTo>
                        <a:pt x="287" y="34"/>
                      </a:lnTo>
                      <a:lnTo>
                        <a:pt x="283" y="49"/>
                      </a:lnTo>
                      <a:lnTo>
                        <a:pt x="276" y="64"/>
                      </a:lnTo>
                      <a:lnTo>
                        <a:pt x="276" y="64"/>
                      </a:lnTo>
                      <a:lnTo>
                        <a:pt x="271" y="76"/>
                      </a:lnTo>
                      <a:lnTo>
                        <a:pt x="263" y="86"/>
                      </a:lnTo>
                      <a:lnTo>
                        <a:pt x="254" y="97"/>
                      </a:lnTo>
                      <a:lnTo>
                        <a:pt x="244" y="107"/>
                      </a:lnTo>
                      <a:lnTo>
                        <a:pt x="235" y="115"/>
                      </a:lnTo>
                      <a:lnTo>
                        <a:pt x="224" y="121"/>
                      </a:lnTo>
                      <a:lnTo>
                        <a:pt x="212" y="128"/>
                      </a:lnTo>
                      <a:lnTo>
                        <a:pt x="200" y="132"/>
                      </a:lnTo>
                      <a:lnTo>
                        <a:pt x="188" y="136"/>
                      </a:lnTo>
                      <a:lnTo>
                        <a:pt x="174" y="139"/>
                      </a:lnTo>
                      <a:lnTo>
                        <a:pt x="162" y="140"/>
                      </a:lnTo>
                      <a:lnTo>
                        <a:pt x="149" y="140"/>
                      </a:lnTo>
                      <a:lnTo>
                        <a:pt x="135" y="139"/>
                      </a:lnTo>
                      <a:lnTo>
                        <a:pt x="122" y="136"/>
                      </a:lnTo>
                      <a:lnTo>
                        <a:pt x="108" y="132"/>
                      </a:lnTo>
                      <a:lnTo>
                        <a:pt x="96" y="127"/>
                      </a:lnTo>
                      <a:lnTo>
                        <a:pt x="96" y="127"/>
                      </a:lnTo>
                      <a:lnTo>
                        <a:pt x="79" y="117"/>
                      </a:lnTo>
                      <a:lnTo>
                        <a:pt x="63" y="104"/>
                      </a:lnTo>
                      <a:lnTo>
                        <a:pt x="49" y="89"/>
                      </a:lnTo>
                      <a:lnTo>
                        <a:pt x="37" y="73"/>
                      </a:lnTo>
                      <a:lnTo>
                        <a:pt x="87" y="80"/>
                      </a:lnTo>
                      <a:lnTo>
                        <a:pt x="87" y="80"/>
                      </a:lnTo>
                      <a:lnTo>
                        <a:pt x="91" y="80"/>
                      </a:lnTo>
                      <a:lnTo>
                        <a:pt x="94" y="77"/>
                      </a:lnTo>
                      <a:lnTo>
                        <a:pt x="94" y="77"/>
                      </a:lnTo>
                      <a:lnTo>
                        <a:pt x="96" y="76"/>
                      </a:lnTo>
                      <a:lnTo>
                        <a:pt x="98" y="72"/>
                      </a:lnTo>
                      <a:lnTo>
                        <a:pt x="98" y="72"/>
                      </a:lnTo>
                      <a:lnTo>
                        <a:pt x="96" y="68"/>
                      </a:lnTo>
                      <a:lnTo>
                        <a:pt x="95" y="65"/>
                      </a:lnTo>
                      <a:lnTo>
                        <a:pt x="95" y="65"/>
                      </a:lnTo>
                      <a:lnTo>
                        <a:pt x="92" y="62"/>
                      </a:lnTo>
                      <a:lnTo>
                        <a:pt x="90" y="61"/>
                      </a:lnTo>
                      <a:lnTo>
                        <a:pt x="20" y="53"/>
                      </a:lnTo>
                      <a:lnTo>
                        <a:pt x="20" y="53"/>
                      </a:lnTo>
                      <a:lnTo>
                        <a:pt x="16" y="53"/>
                      </a:lnTo>
                      <a:lnTo>
                        <a:pt x="13" y="54"/>
                      </a:lnTo>
                      <a:lnTo>
                        <a:pt x="13" y="54"/>
                      </a:lnTo>
                      <a:lnTo>
                        <a:pt x="10" y="57"/>
                      </a:lnTo>
                      <a:lnTo>
                        <a:pt x="9" y="60"/>
                      </a:lnTo>
                      <a:lnTo>
                        <a:pt x="0" y="129"/>
                      </a:lnTo>
                      <a:lnTo>
                        <a:pt x="0" y="129"/>
                      </a:lnTo>
                      <a:lnTo>
                        <a:pt x="0" y="133"/>
                      </a:lnTo>
                      <a:lnTo>
                        <a:pt x="2" y="136"/>
                      </a:lnTo>
                      <a:lnTo>
                        <a:pt x="5" y="139"/>
                      </a:lnTo>
                      <a:lnTo>
                        <a:pt x="8" y="140"/>
                      </a:lnTo>
                      <a:lnTo>
                        <a:pt x="8" y="140"/>
                      </a:lnTo>
                      <a:lnTo>
                        <a:pt x="12" y="140"/>
                      </a:lnTo>
                      <a:lnTo>
                        <a:pt x="14" y="139"/>
                      </a:lnTo>
                      <a:lnTo>
                        <a:pt x="14" y="139"/>
                      </a:lnTo>
                      <a:lnTo>
                        <a:pt x="17" y="136"/>
                      </a:lnTo>
                      <a:lnTo>
                        <a:pt x="18" y="132"/>
                      </a:lnTo>
                      <a:lnTo>
                        <a:pt x="24" y="85"/>
                      </a:lnTo>
                      <a:lnTo>
                        <a:pt x="24" y="85"/>
                      </a:lnTo>
                      <a:lnTo>
                        <a:pt x="37" y="104"/>
                      </a:lnTo>
                      <a:lnTo>
                        <a:pt x="52" y="119"/>
                      </a:lnTo>
                      <a:lnTo>
                        <a:pt x="69" y="132"/>
                      </a:lnTo>
                      <a:lnTo>
                        <a:pt x="88" y="143"/>
                      </a:lnTo>
                      <a:lnTo>
                        <a:pt x="88" y="143"/>
                      </a:lnTo>
                      <a:lnTo>
                        <a:pt x="103" y="150"/>
                      </a:lnTo>
                      <a:lnTo>
                        <a:pt x="117" y="154"/>
                      </a:lnTo>
                      <a:lnTo>
                        <a:pt x="131" y="156"/>
                      </a:lnTo>
                      <a:lnTo>
                        <a:pt x="146" y="158"/>
                      </a:lnTo>
                      <a:lnTo>
                        <a:pt x="161" y="158"/>
                      </a:lnTo>
                      <a:lnTo>
                        <a:pt x="177" y="156"/>
                      </a:lnTo>
                      <a:lnTo>
                        <a:pt x="192" y="154"/>
                      </a:lnTo>
                      <a:lnTo>
                        <a:pt x="205" y="150"/>
                      </a:lnTo>
                      <a:lnTo>
                        <a:pt x="205" y="150"/>
                      </a:lnTo>
                      <a:lnTo>
                        <a:pt x="220" y="144"/>
                      </a:lnTo>
                      <a:lnTo>
                        <a:pt x="233" y="136"/>
                      </a:lnTo>
                      <a:lnTo>
                        <a:pt x="246" y="128"/>
                      </a:lnTo>
                      <a:lnTo>
                        <a:pt x="258" y="119"/>
                      </a:lnTo>
                      <a:lnTo>
                        <a:pt x="268" y="108"/>
                      </a:lnTo>
                      <a:lnTo>
                        <a:pt x="278" y="97"/>
                      </a:lnTo>
                      <a:lnTo>
                        <a:pt x="286" y="84"/>
                      </a:lnTo>
                      <a:lnTo>
                        <a:pt x="294" y="70"/>
                      </a:lnTo>
                      <a:lnTo>
                        <a:pt x="294" y="70"/>
                      </a:lnTo>
                      <a:lnTo>
                        <a:pt x="301" y="54"/>
                      </a:lnTo>
                      <a:lnTo>
                        <a:pt x="305" y="37"/>
                      </a:lnTo>
                      <a:lnTo>
                        <a:pt x="307" y="18"/>
                      </a:lnTo>
                      <a:lnTo>
                        <a:pt x="309" y="0"/>
                      </a:lnTo>
                      <a:lnTo>
                        <a:pt x="2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321" name="Group 320">
              <a:extLst>
                <a:ext uri="{FF2B5EF4-FFF2-40B4-BE49-F238E27FC236}">
                  <a16:creationId xmlns:a16="http://schemas.microsoft.com/office/drawing/2014/main" id="{A3C259C3-F67F-4EBD-87AA-63D005F2F9B2}"/>
                </a:ext>
              </a:extLst>
            </p:cNvPr>
            <p:cNvGrpSpPr/>
            <p:nvPr/>
          </p:nvGrpSpPr>
          <p:grpSpPr>
            <a:xfrm>
              <a:off x="7136543" y="2695906"/>
              <a:ext cx="3033779" cy="351896"/>
              <a:chOff x="7426" y="1078188"/>
              <a:chExt cx="2008757" cy="225296"/>
            </a:xfrm>
            <a:solidFill>
              <a:srgbClr val="75787B"/>
            </a:solidFill>
          </p:grpSpPr>
          <p:sp>
            <p:nvSpPr>
              <p:cNvPr id="327" name="Chevron 197">
                <a:extLst>
                  <a:ext uri="{FF2B5EF4-FFF2-40B4-BE49-F238E27FC236}">
                    <a16:creationId xmlns:a16="http://schemas.microsoft.com/office/drawing/2014/main" id="{CD87584E-C1FC-4E35-A528-E1E7F31E8905}"/>
                  </a:ext>
                </a:extLst>
              </p:cNvPr>
              <p:cNvSpPr/>
              <p:nvPr/>
            </p:nvSpPr>
            <p:spPr bwMode="gray">
              <a:xfrm>
                <a:off x="7426" y="1078188"/>
                <a:ext cx="1031881" cy="225296"/>
              </a:xfrm>
              <a:prstGeom prst="chevron">
                <a:avLst>
                  <a:gd name="adj" fmla="val 44915"/>
                </a:avLst>
              </a:prstGeom>
              <a:solidFill>
                <a:srgbClr val="6CC24A"/>
              </a:solidFill>
              <a:ln w="19050" algn="ctr">
                <a:solidFill>
                  <a:srgbClr val="6CC24A"/>
                </a:solidFill>
                <a:miter lim="800000"/>
                <a:headEnd/>
                <a:tailEnd/>
              </a:ln>
            </p:spPr>
            <p:txBody>
              <a:bodyPr wrap="none" lIns="18288" tIns="45720" rIns="18288" bIns="4572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Deploy</a:t>
                </a:r>
              </a:p>
            </p:txBody>
          </p:sp>
          <p:sp>
            <p:nvSpPr>
              <p:cNvPr id="328" name="Chevron 198">
                <a:extLst>
                  <a:ext uri="{FF2B5EF4-FFF2-40B4-BE49-F238E27FC236}">
                    <a16:creationId xmlns:a16="http://schemas.microsoft.com/office/drawing/2014/main" id="{FE07D210-32F5-4B53-8FAD-6FCE0912D0BD}"/>
                  </a:ext>
                </a:extLst>
              </p:cNvPr>
              <p:cNvSpPr/>
              <p:nvPr/>
            </p:nvSpPr>
            <p:spPr bwMode="gray">
              <a:xfrm>
                <a:off x="981453" y="1078188"/>
                <a:ext cx="1034730" cy="225296"/>
              </a:xfrm>
              <a:prstGeom prst="chevron">
                <a:avLst>
                  <a:gd name="adj" fmla="val 44915"/>
                </a:avLst>
              </a:prstGeom>
              <a:solidFill>
                <a:srgbClr val="6CC24A"/>
              </a:solidFill>
              <a:ln w="19050" algn="ctr">
                <a:solidFill>
                  <a:srgbClr val="6CC24A"/>
                </a:solidFill>
                <a:miter lim="800000"/>
                <a:headEnd/>
                <a:tailEnd/>
              </a:ln>
            </p:spPr>
            <p:txBody>
              <a:bodyPr wrap="none" lIns="18288" tIns="45720" rIns="18288" bIns="4572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Support</a:t>
                </a:r>
                <a:endParaRPr kumimoji="0" lang="en-US" sz="1100" b="1" i="0" u="none" strike="noStrike" kern="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endParaRPr>
              </a:p>
            </p:txBody>
          </p:sp>
        </p:grpSp>
        <p:grpSp>
          <p:nvGrpSpPr>
            <p:cNvPr id="322" name="Group 321">
              <a:extLst>
                <a:ext uri="{FF2B5EF4-FFF2-40B4-BE49-F238E27FC236}">
                  <a16:creationId xmlns:a16="http://schemas.microsoft.com/office/drawing/2014/main" id="{15A91140-805F-429D-970D-02804E5126C2}"/>
                </a:ext>
              </a:extLst>
            </p:cNvPr>
            <p:cNvGrpSpPr/>
            <p:nvPr/>
          </p:nvGrpSpPr>
          <p:grpSpPr>
            <a:xfrm>
              <a:off x="7217280" y="2207265"/>
              <a:ext cx="308779" cy="310004"/>
              <a:chOff x="7186613" y="4868863"/>
              <a:chExt cx="796925" cy="800101"/>
            </a:xfrm>
            <a:solidFill>
              <a:srgbClr val="75787B"/>
            </a:solidFill>
          </p:grpSpPr>
          <p:sp>
            <p:nvSpPr>
              <p:cNvPr id="323" name="Freeform 57">
                <a:extLst>
                  <a:ext uri="{FF2B5EF4-FFF2-40B4-BE49-F238E27FC236}">
                    <a16:creationId xmlns:a16="http://schemas.microsoft.com/office/drawing/2014/main" id="{27104A1F-847B-487B-A41D-5FB77F57B02E}"/>
                  </a:ext>
                </a:extLst>
              </p:cNvPr>
              <p:cNvSpPr>
                <a:spLocks noEditPoints="1"/>
              </p:cNvSpPr>
              <p:nvPr/>
            </p:nvSpPr>
            <p:spPr bwMode="auto">
              <a:xfrm>
                <a:off x="7343775" y="5300663"/>
                <a:ext cx="214313" cy="2143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4 h 64"/>
                  <a:gd name="T12" fmla="*/ 9 w 64"/>
                  <a:gd name="T13" fmla="*/ 32 h 64"/>
                  <a:gd name="T14" fmla="*/ 32 w 64"/>
                  <a:gd name="T15" fmla="*/ 9 h 64"/>
                  <a:gd name="T16" fmla="*/ 54 w 64"/>
                  <a:gd name="T17" fmla="*/ 32 h 64"/>
                  <a:gd name="T18" fmla="*/ 32 w 64"/>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50" y="64"/>
                      <a:pt x="64" y="49"/>
                      <a:pt x="64" y="32"/>
                    </a:cubicBezTo>
                    <a:cubicBezTo>
                      <a:pt x="64" y="14"/>
                      <a:pt x="50" y="0"/>
                      <a:pt x="32" y="0"/>
                    </a:cubicBezTo>
                    <a:close/>
                    <a:moveTo>
                      <a:pt x="32" y="54"/>
                    </a:moveTo>
                    <a:cubicBezTo>
                      <a:pt x="19" y="54"/>
                      <a:pt x="9" y="44"/>
                      <a:pt x="9" y="32"/>
                    </a:cubicBezTo>
                    <a:cubicBezTo>
                      <a:pt x="9" y="19"/>
                      <a:pt x="19" y="9"/>
                      <a:pt x="32" y="9"/>
                    </a:cubicBezTo>
                    <a:cubicBezTo>
                      <a:pt x="44" y="9"/>
                      <a:pt x="54" y="19"/>
                      <a:pt x="54" y="32"/>
                    </a:cubicBezTo>
                    <a:cubicBezTo>
                      <a:pt x="54" y="44"/>
                      <a:pt x="44" y="54"/>
                      <a:pt x="32" y="54"/>
                    </a:cubicBezTo>
                    <a:close/>
                  </a:path>
                </a:pathLst>
              </a:custGeom>
              <a:solidFill>
                <a:srgbClr val="6CC24A"/>
              </a:solidFill>
              <a:ln>
                <a:solidFill>
                  <a:srgbClr val="6CC24A"/>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4" name="Freeform 58">
                <a:extLst>
                  <a:ext uri="{FF2B5EF4-FFF2-40B4-BE49-F238E27FC236}">
                    <a16:creationId xmlns:a16="http://schemas.microsoft.com/office/drawing/2014/main" id="{79ED4071-83CF-4239-B3ED-330816793810}"/>
                  </a:ext>
                </a:extLst>
              </p:cNvPr>
              <p:cNvSpPr>
                <a:spLocks noEditPoints="1"/>
              </p:cNvSpPr>
              <p:nvPr/>
            </p:nvSpPr>
            <p:spPr bwMode="auto">
              <a:xfrm>
                <a:off x="7186613" y="5143501"/>
                <a:ext cx="525463" cy="525463"/>
              </a:xfrm>
              <a:custGeom>
                <a:avLst/>
                <a:gdLst>
                  <a:gd name="T0" fmla="*/ 136 w 157"/>
                  <a:gd name="T1" fmla="*/ 61 h 157"/>
                  <a:gd name="T2" fmla="*/ 141 w 157"/>
                  <a:gd name="T3" fmla="*/ 37 h 157"/>
                  <a:gd name="T4" fmla="*/ 126 w 157"/>
                  <a:gd name="T5" fmla="*/ 16 h 157"/>
                  <a:gd name="T6" fmla="*/ 107 w 157"/>
                  <a:gd name="T7" fmla="*/ 26 h 157"/>
                  <a:gd name="T8" fmla="*/ 94 w 157"/>
                  <a:gd name="T9" fmla="*/ 5 h 157"/>
                  <a:gd name="T10" fmla="*/ 68 w 157"/>
                  <a:gd name="T11" fmla="*/ 1 h 157"/>
                  <a:gd name="T12" fmla="*/ 62 w 157"/>
                  <a:gd name="T13" fmla="*/ 22 h 157"/>
                  <a:gd name="T14" fmla="*/ 37 w 157"/>
                  <a:gd name="T15" fmla="*/ 16 h 157"/>
                  <a:gd name="T16" fmla="*/ 24 w 157"/>
                  <a:gd name="T17" fmla="*/ 23 h 157"/>
                  <a:gd name="T18" fmla="*/ 16 w 157"/>
                  <a:gd name="T19" fmla="*/ 31 h 157"/>
                  <a:gd name="T20" fmla="*/ 27 w 157"/>
                  <a:gd name="T21" fmla="*/ 51 h 157"/>
                  <a:gd name="T22" fmla="*/ 5 w 157"/>
                  <a:gd name="T23" fmla="*/ 64 h 157"/>
                  <a:gd name="T24" fmla="*/ 0 w 157"/>
                  <a:gd name="T25" fmla="*/ 78 h 157"/>
                  <a:gd name="T26" fmla="*/ 1 w 157"/>
                  <a:gd name="T27" fmla="*/ 89 h 157"/>
                  <a:gd name="T28" fmla="*/ 22 w 157"/>
                  <a:gd name="T29" fmla="*/ 96 h 157"/>
                  <a:gd name="T30" fmla="*/ 16 w 157"/>
                  <a:gd name="T31" fmla="*/ 120 h 157"/>
                  <a:gd name="T32" fmla="*/ 23 w 157"/>
                  <a:gd name="T33" fmla="*/ 133 h 157"/>
                  <a:gd name="T34" fmla="*/ 32 w 157"/>
                  <a:gd name="T35" fmla="*/ 141 h 157"/>
                  <a:gd name="T36" fmla="*/ 51 w 157"/>
                  <a:gd name="T37" fmla="*/ 131 h 157"/>
                  <a:gd name="T38" fmla="*/ 64 w 157"/>
                  <a:gd name="T39" fmla="*/ 152 h 157"/>
                  <a:gd name="T40" fmla="*/ 79 w 157"/>
                  <a:gd name="T41" fmla="*/ 157 h 157"/>
                  <a:gd name="T42" fmla="*/ 94 w 157"/>
                  <a:gd name="T43" fmla="*/ 152 h 157"/>
                  <a:gd name="T44" fmla="*/ 107 w 157"/>
                  <a:gd name="T45" fmla="*/ 131 h 157"/>
                  <a:gd name="T46" fmla="*/ 126 w 157"/>
                  <a:gd name="T47" fmla="*/ 141 h 157"/>
                  <a:gd name="T48" fmla="*/ 141 w 157"/>
                  <a:gd name="T49" fmla="*/ 120 h 157"/>
                  <a:gd name="T50" fmla="*/ 136 w 157"/>
                  <a:gd name="T51" fmla="*/ 96 h 157"/>
                  <a:gd name="T52" fmla="*/ 156 w 157"/>
                  <a:gd name="T53" fmla="*/ 89 h 157"/>
                  <a:gd name="T54" fmla="*/ 156 w 157"/>
                  <a:gd name="T55" fmla="*/ 68 h 157"/>
                  <a:gd name="T56" fmla="*/ 147 w 157"/>
                  <a:gd name="T57" fmla="*/ 85 h 157"/>
                  <a:gd name="T58" fmla="*/ 127 w 157"/>
                  <a:gd name="T59" fmla="*/ 90 h 157"/>
                  <a:gd name="T60" fmla="*/ 122 w 157"/>
                  <a:gd name="T61" fmla="*/ 110 h 157"/>
                  <a:gd name="T62" fmla="*/ 123 w 157"/>
                  <a:gd name="T63" fmla="*/ 131 h 157"/>
                  <a:gd name="T64" fmla="*/ 105 w 157"/>
                  <a:gd name="T65" fmla="*/ 121 h 157"/>
                  <a:gd name="T66" fmla="*/ 87 w 157"/>
                  <a:gd name="T67" fmla="*/ 131 h 157"/>
                  <a:gd name="T68" fmla="*/ 73 w 157"/>
                  <a:gd name="T69" fmla="*/ 147 h 157"/>
                  <a:gd name="T70" fmla="*/ 67 w 157"/>
                  <a:gd name="T71" fmla="*/ 127 h 157"/>
                  <a:gd name="T72" fmla="*/ 48 w 157"/>
                  <a:gd name="T73" fmla="*/ 121 h 157"/>
                  <a:gd name="T74" fmla="*/ 31 w 157"/>
                  <a:gd name="T75" fmla="*/ 128 h 157"/>
                  <a:gd name="T76" fmla="*/ 26 w 157"/>
                  <a:gd name="T77" fmla="*/ 123 h 157"/>
                  <a:gd name="T78" fmla="*/ 36 w 157"/>
                  <a:gd name="T79" fmla="*/ 105 h 157"/>
                  <a:gd name="T80" fmla="*/ 27 w 157"/>
                  <a:gd name="T81" fmla="*/ 87 h 157"/>
                  <a:gd name="T82" fmla="*/ 10 w 157"/>
                  <a:gd name="T83" fmla="*/ 80 h 157"/>
                  <a:gd name="T84" fmla="*/ 10 w 157"/>
                  <a:gd name="T85" fmla="*/ 73 h 157"/>
                  <a:gd name="T86" fmla="*/ 31 w 157"/>
                  <a:gd name="T87" fmla="*/ 67 h 157"/>
                  <a:gd name="T88" fmla="*/ 36 w 157"/>
                  <a:gd name="T89" fmla="*/ 47 h 157"/>
                  <a:gd name="T90" fmla="*/ 30 w 157"/>
                  <a:gd name="T91" fmla="*/ 31 h 157"/>
                  <a:gd name="T92" fmla="*/ 35 w 157"/>
                  <a:gd name="T93" fmla="*/ 26 h 157"/>
                  <a:gd name="T94" fmla="*/ 53 w 157"/>
                  <a:gd name="T95" fmla="*/ 36 h 157"/>
                  <a:gd name="T96" fmla="*/ 71 w 157"/>
                  <a:gd name="T97" fmla="*/ 26 h 157"/>
                  <a:gd name="T98" fmla="*/ 85 w 157"/>
                  <a:gd name="T99" fmla="*/ 10 h 157"/>
                  <a:gd name="T100" fmla="*/ 91 w 157"/>
                  <a:gd name="T101" fmla="*/ 30 h 157"/>
                  <a:gd name="T102" fmla="*/ 110 w 157"/>
                  <a:gd name="T103" fmla="*/ 36 h 157"/>
                  <a:gd name="T104" fmla="*/ 131 w 157"/>
                  <a:gd name="T105" fmla="*/ 34 h 157"/>
                  <a:gd name="T106" fmla="*/ 121 w 157"/>
                  <a:gd name="T107" fmla="*/ 53 h 157"/>
                  <a:gd name="T108" fmla="*/ 131 w 157"/>
                  <a:gd name="T109" fmla="*/ 71 h 157"/>
                  <a:gd name="T110" fmla="*/ 148 w 157"/>
                  <a:gd name="T11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57">
                    <a:moveTo>
                      <a:pt x="152" y="64"/>
                    </a:moveTo>
                    <a:cubicBezTo>
                      <a:pt x="136" y="61"/>
                      <a:pt x="136" y="61"/>
                      <a:pt x="136" y="61"/>
                    </a:cubicBezTo>
                    <a:cubicBezTo>
                      <a:pt x="134" y="58"/>
                      <a:pt x="133" y="54"/>
                      <a:pt x="131" y="51"/>
                    </a:cubicBezTo>
                    <a:cubicBezTo>
                      <a:pt x="141" y="37"/>
                      <a:pt x="141" y="37"/>
                      <a:pt x="141" y="37"/>
                    </a:cubicBezTo>
                    <a:cubicBezTo>
                      <a:pt x="143" y="35"/>
                      <a:pt x="143" y="33"/>
                      <a:pt x="141" y="31"/>
                    </a:cubicBezTo>
                    <a:cubicBezTo>
                      <a:pt x="137" y="26"/>
                      <a:pt x="132" y="20"/>
                      <a:pt x="126" y="16"/>
                    </a:cubicBezTo>
                    <a:cubicBezTo>
                      <a:pt x="124" y="15"/>
                      <a:pt x="122" y="15"/>
                      <a:pt x="120" y="16"/>
                    </a:cubicBezTo>
                    <a:cubicBezTo>
                      <a:pt x="107" y="26"/>
                      <a:pt x="107" y="26"/>
                      <a:pt x="107" y="26"/>
                    </a:cubicBezTo>
                    <a:cubicBezTo>
                      <a:pt x="103" y="25"/>
                      <a:pt x="100" y="23"/>
                      <a:pt x="96" y="22"/>
                    </a:cubicBezTo>
                    <a:cubicBezTo>
                      <a:pt x="94" y="5"/>
                      <a:pt x="94" y="5"/>
                      <a:pt x="94" y="5"/>
                    </a:cubicBezTo>
                    <a:cubicBezTo>
                      <a:pt x="94" y="3"/>
                      <a:pt x="92" y="1"/>
                      <a:pt x="90" y="1"/>
                    </a:cubicBezTo>
                    <a:cubicBezTo>
                      <a:pt x="82" y="0"/>
                      <a:pt x="75" y="0"/>
                      <a:pt x="68" y="1"/>
                    </a:cubicBezTo>
                    <a:cubicBezTo>
                      <a:pt x="66" y="1"/>
                      <a:pt x="64" y="3"/>
                      <a:pt x="64" y="5"/>
                    </a:cubicBezTo>
                    <a:cubicBezTo>
                      <a:pt x="62" y="22"/>
                      <a:pt x="62" y="22"/>
                      <a:pt x="62" y="22"/>
                    </a:cubicBezTo>
                    <a:cubicBezTo>
                      <a:pt x="58" y="23"/>
                      <a:pt x="54" y="25"/>
                      <a:pt x="51" y="26"/>
                    </a:cubicBezTo>
                    <a:cubicBezTo>
                      <a:pt x="37" y="16"/>
                      <a:pt x="37" y="16"/>
                      <a:pt x="37" y="16"/>
                    </a:cubicBezTo>
                    <a:cubicBezTo>
                      <a:pt x="36" y="15"/>
                      <a:pt x="33" y="15"/>
                      <a:pt x="32" y="16"/>
                    </a:cubicBezTo>
                    <a:cubicBezTo>
                      <a:pt x="29" y="18"/>
                      <a:pt x="26" y="20"/>
                      <a:pt x="24" y="23"/>
                    </a:cubicBezTo>
                    <a:cubicBezTo>
                      <a:pt x="23" y="24"/>
                      <a:pt x="23" y="24"/>
                      <a:pt x="23" y="24"/>
                    </a:cubicBezTo>
                    <a:cubicBezTo>
                      <a:pt x="20" y="26"/>
                      <a:pt x="18" y="29"/>
                      <a:pt x="16" y="31"/>
                    </a:cubicBezTo>
                    <a:cubicBezTo>
                      <a:pt x="15" y="33"/>
                      <a:pt x="15" y="35"/>
                      <a:pt x="16" y="37"/>
                    </a:cubicBezTo>
                    <a:cubicBezTo>
                      <a:pt x="27" y="51"/>
                      <a:pt x="27" y="51"/>
                      <a:pt x="27" y="51"/>
                    </a:cubicBezTo>
                    <a:cubicBezTo>
                      <a:pt x="25" y="54"/>
                      <a:pt x="23" y="58"/>
                      <a:pt x="22" y="61"/>
                    </a:cubicBezTo>
                    <a:cubicBezTo>
                      <a:pt x="5" y="64"/>
                      <a:pt x="5" y="64"/>
                      <a:pt x="5" y="64"/>
                    </a:cubicBezTo>
                    <a:cubicBezTo>
                      <a:pt x="3" y="64"/>
                      <a:pt x="2" y="66"/>
                      <a:pt x="1" y="68"/>
                    </a:cubicBezTo>
                    <a:cubicBezTo>
                      <a:pt x="1" y="71"/>
                      <a:pt x="1" y="74"/>
                      <a:pt x="0" y="78"/>
                    </a:cubicBezTo>
                    <a:cubicBezTo>
                      <a:pt x="0" y="80"/>
                      <a:pt x="0" y="80"/>
                      <a:pt x="0" y="80"/>
                    </a:cubicBezTo>
                    <a:cubicBezTo>
                      <a:pt x="1" y="83"/>
                      <a:pt x="1" y="86"/>
                      <a:pt x="1" y="89"/>
                    </a:cubicBezTo>
                    <a:cubicBezTo>
                      <a:pt x="2" y="92"/>
                      <a:pt x="3" y="93"/>
                      <a:pt x="5" y="94"/>
                    </a:cubicBezTo>
                    <a:cubicBezTo>
                      <a:pt x="22" y="96"/>
                      <a:pt x="22" y="96"/>
                      <a:pt x="22" y="96"/>
                    </a:cubicBezTo>
                    <a:cubicBezTo>
                      <a:pt x="23" y="100"/>
                      <a:pt x="25" y="103"/>
                      <a:pt x="27" y="107"/>
                    </a:cubicBezTo>
                    <a:cubicBezTo>
                      <a:pt x="16" y="120"/>
                      <a:pt x="16" y="120"/>
                      <a:pt x="16" y="120"/>
                    </a:cubicBezTo>
                    <a:cubicBezTo>
                      <a:pt x="15" y="122"/>
                      <a:pt x="15" y="124"/>
                      <a:pt x="16" y="126"/>
                    </a:cubicBezTo>
                    <a:cubicBezTo>
                      <a:pt x="18" y="128"/>
                      <a:pt x="20" y="131"/>
                      <a:pt x="23" y="133"/>
                    </a:cubicBezTo>
                    <a:cubicBezTo>
                      <a:pt x="24" y="135"/>
                      <a:pt x="24" y="135"/>
                      <a:pt x="24" y="135"/>
                    </a:cubicBezTo>
                    <a:cubicBezTo>
                      <a:pt x="26" y="137"/>
                      <a:pt x="29" y="139"/>
                      <a:pt x="32" y="141"/>
                    </a:cubicBezTo>
                    <a:cubicBezTo>
                      <a:pt x="33" y="142"/>
                      <a:pt x="36" y="142"/>
                      <a:pt x="37" y="141"/>
                    </a:cubicBezTo>
                    <a:cubicBezTo>
                      <a:pt x="51" y="131"/>
                      <a:pt x="51" y="131"/>
                      <a:pt x="51" y="131"/>
                    </a:cubicBezTo>
                    <a:cubicBezTo>
                      <a:pt x="54" y="133"/>
                      <a:pt x="58" y="134"/>
                      <a:pt x="62" y="135"/>
                    </a:cubicBezTo>
                    <a:cubicBezTo>
                      <a:pt x="64" y="152"/>
                      <a:pt x="64" y="152"/>
                      <a:pt x="64" y="152"/>
                    </a:cubicBezTo>
                    <a:cubicBezTo>
                      <a:pt x="64" y="154"/>
                      <a:pt x="66" y="156"/>
                      <a:pt x="68" y="156"/>
                    </a:cubicBezTo>
                    <a:cubicBezTo>
                      <a:pt x="72" y="157"/>
                      <a:pt x="75" y="157"/>
                      <a:pt x="79" y="157"/>
                    </a:cubicBezTo>
                    <a:cubicBezTo>
                      <a:pt x="82" y="157"/>
                      <a:pt x="86" y="157"/>
                      <a:pt x="90" y="156"/>
                    </a:cubicBezTo>
                    <a:cubicBezTo>
                      <a:pt x="92" y="156"/>
                      <a:pt x="94" y="154"/>
                      <a:pt x="94" y="152"/>
                    </a:cubicBezTo>
                    <a:cubicBezTo>
                      <a:pt x="96" y="135"/>
                      <a:pt x="96" y="135"/>
                      <a:pt x="96" y="135"/>
                    </a:cubicBezTo>
                    <a:cubicBezTo>
                      <a:pt x="100" y="134"/>
                      <a:pt x="103" y="133"/>
                      <a:pt x="107" y="131"/>
                    </a:cubicBezTo>
                    <a:cubicBezTo>
                      <a:pt x="120" y="141"/>
                      <a:pt x="120" y="141"/>
                      <a:pt x="120" y="141"/>
                    </a:cubicBezTo>
                    <a:cubicBezTo>
                      <a:pt x="122" y="142"/>
                      <a:pt x="124" y="142"/>
                      <a:pt x="126" y="141"/>
                    </a:cubicBezTo>
                    <a:cubicBezTo>
                      <a:pt x="132" y="137"/>
                      <a:pt x="137" y="132"/>
                      <a:pt x="141" y="126"/>
                    </a:cubicBezTo>
                    <a:cubicBezTo>
                      <a:pt x="143" y="124"/>
                      <a:pt x="143" y="122"/>
                      <a:pt x="141" y="120"/>
                    </a:cubicBezTo>
                    <a:cubicBezTo>
                      <a:pt x="131" y="107"/>
                      <a:pt x="131" y="107"/>
                      <a:pt x="131" y="107"/>
                    </a:cubicBezTo>
                    <a:cubicBezTo>
                      <a:pt x="133" y="103"/>
                      <a:pt x="134" y="99"/>
                      <a:pt x="136" y="96"/>
                    </a:cubicBezTo>
                    <a:cubicBezTo>
                      <a:pt x="152" y="94"/>
                      <a:pt x="152" y="94"/>
                      <a:pt x="152" y="94"/>
                    </a:cubicBezTo>
                    <a:cubicBezTo>
                      <a:pt x="154" y="93"/>
                      <a:pt x="156" y="92"/>
                      <a:pt x="156" y="89"/>
                    </a:cubicBezTo>
                    <a:cubicBezTo>
                      <a:pt x="157" y="86"/>
                      <a:pt x="157" y="82"/>
                      <a:pt x="157" y="79"/>
                    </a:cubicBezTo>
                    <a:cubicBezTo>
                      <a:pt x="157" y="75"/>
                      <a:pt x="157" y="71"/>
                      <a:pt x="156" y="68"/>
                    </a:cubicBezTo>
                    <a:cubicBezTo>
                      <a:pt x="156" y="66"/>
                      <a:pt x="154" y="64"/>
                      <a:pt x="152" y="64"/>
                    </a:cubicBezTo>
                    <a:close/>
                    <a:moveTo>
                      <a:pt x="147" y="85"/>
                    </a:moveTo>
                    <a:cubicBezTo>
                      <a:pt x="131" y="87"/>
                      <a:pt x="131" y="87"/>
                      <a:pt x="131" y="87"/>
                    </a:cubicBezTo>
                    <a:cubicBezTo>
                      <a:pt x="129" y="87"/>
                      <a:pt x="128" y="88"/>
                      <a:pt x="127" y="90"/>
                    </a:cubicBezTo>
                    <a:cubicBezTo>
                      <a:pt x="126" y="95"/>
                      <a:pt x="124" y="100"/>
                      <a:pt x="121" y="104"/>
                    </a:cubicBezTo>
                    <a:cubicBezTo>
                      <a:pt x="120" y="106"/>
                      <a:pt x="120" y="108"/>
                      <a:pt x="122" y="110"/>
                    </a:cubicBezTo>
                    <a:cubicBezTo>
                      <a:pt x="131" y="123"/>
                      <a:pt x="131" y="123"/>
                      <a:pt x="131" y="123"/>
                    </a:cubicBezTo>
                    <a:cubicBezTo>
                      <a:pt x="129" y="126"/>
                      <a:pt x="126" y="129"/>
                      <a:pt x="123" y="131"/>
                    </a:cubicBezTo>
                    <a:cubicBezTo>
                      <a:pt x="110" y="121"/>
                      <a:pt x="110" y="121"/>
                      <a:pt x="110" y="121"/>
                    </a:cubicBezTo>
                    <a:cubicBezTo>
                      <a:pt x="109" y="120"/>
                      <a:pt x="106" y="120"/>
                      <a:pt x="105" y="121"/>
                    </a:cubicBezTo>
                    <a:cubicBezTo>
                      <a:pt x="100" y="124"/>
                      <a:pt x="96" y="126"/>
                      <a:pt x="91" y="127"/>
                    </a:cubicBezTo>
                    <a:cubicBezTo>
                      <a:pt x="89" y="127"/>
                      <a:pt x="87" y="129"/>
                      <a:pt x="87" y="131"/>
                    </a:cubicBezTo>
                    <a:cubicBezTo>
                      <a:pt x="85" y="147"/>
                      <a:pt x="85" y="147"/>
                      <a:pt x="85" y="147"/>
                    </a:cubicBezTo>
                    <a:cubicBezTo>
                      <a:pt x="81" y="147"/>
                      <a:pt x="77" y="147"/>
                      <a:pt x="73" y="147"/>
                    </a:cubicBezTo>
                    <a:cubicBezTo>
                      <a:pt x="71" y="131"/>
                      <a:pt x="71" y="131"/>
                      <a:pt x="71" y="131"/>
                    </a:cubicBezTo>
                    <a:cubicBezTo>
                      <a:pt x="71" y="129"/>
                      <a:pt x="69" y="127"/>
                      <a:pt x="67" y="127"/>
                    </a:cubicBezTo>
                    <a:cubicBezTo>
                      <a:pt x="62" y="126"/>
                      <a:pt x="57" y="124"/>
                      <a:pt x="53" y="121"/>
                    </a:cubicBezTo>
                    <a:cubicBezTo>
                      <a:pt x="51" y="120"/>
                      <a:pt x="49" y="120"/>
                      <a:pt x="48" y="121"/>
                    </a:cubicBezTo>
                    <a:cubicBezTo>
                      <a:pt x="35" y="131"/>
                      <a:pt x="35" y="131"/>
                      <a:pt x="35" y="131"/>
                    </a:cubicBezTo>
                    <a:cubicBezTo>
                      <a:pt x="33" y="130"/>
                      <a:pt x="32" y="129"/>
                      <a:pt x="31" y="128"/>
                    </a:cubicBezTo>
                    <a:cubicBezTo>
                      <a:pt x="30" y="127"/>
                      <a:pt x="30" y="127"/>
                      <a:pt x="30" y="127"/>
                    </a:cubicBezTo>
                    <a:cubicBezTo>
                      <a:pt x="28" y="125"/>
                      <a:pt x="27" y="124"/>
                      <a:pt x="26" y="123"/>
                    </a:cubicBezTo>
                    <a:cubicBezTo>
                      <a:pt x="36" y="110"/>
                      <a:pt x="36" y="110"/>
                      <a:pt x="36" y="110"/>
                    </a:cubicBezTo>
                    <a:cubicBezTo>
                      <a:pt x="37" y="108"/>
                      <a:pt x="38" y="106"/>
                      <a:pt x="36" y="105"/>
                    </a:cubicBezTo>
                    <a:cubicBezTo>
                      <a:pt x="34" y="100"/>
                      <a:pt x="32" y="95"/>
                      <a:pt x="31" y="90"/>
                    </a:cubicBezTo>
                    <a:cubicBezTo>
                      <a:pt x="30" y="88"/>
                      <a:pt x="28" y="87"/>
                      <a:pt x="27" y="87"/>
                    </a:cubicBezTo>
                    <a:cubicBezTo>
                      <a:pt x="10" y="84"/>
                      <a:pt x="10" y="84"/>
                      <a:pt x="10" y="84"/>
                    </a:cubicBezTo>
                    <a:cubicBezTo>
                      <a:pt x="10" y="83"/>
                      <a:pt x="10" y="81"/>
                      <a:pt x="10" y="80"/>
                    </a:cubicBezTo>
                    <a:cubicBezTo>
                      <a:pt x="10" y="78"/>
                      <a:pt x="10" y="78"/>
                      <a:pt x="10" y="78"/>
                    </a:cubicBezTo>
                    <a:cubicBezTo>
                      <a:pt x="10" y="76"/>
                      <a:pt x="10" y="74"/>
                      <a:pt x="10" y="73"/>
                    </a:cubicBezTo>
                    <a:cubicBezTo>
                      <a:pt x="27" y="71"/>
                      <a:pt x="27" y="71"/>
                      <a:pt x="27" y="71"/>
                    </a:cubicBezTo>
                    <a:cubicBezTo>
                      <a:pt x="28" y="70"/>
                      <a:pt x="30" y="69"/>
                      <a:pt x="31" y="67"/>
                    </a:cubicBezTo>
                    <a:cubicBezTo>
                      <a:pt x="32" y="62"/>
                      <a:pt x="34" y="57"/>
                      <a:pt x="36" y="53"/>
                    </a:cubicBezTo>
                    <a:cubicBezTo>
                      <a:pt x="38" y="51"/>
                      <a:pt x="37" y="49"/>
                      <a:pt x="36" y="47"/>
                    </a:cubicBezTo>
                    <a:cubicBezTo>
                      <a:pt x="26" y="34"/>
                      <a:pt x="26" y="34"/>
                      <a:pt x="26" y="34"/>
                    </a:cubicBezTo>
                    <a:cubicBezTo>
                      <a:pt x="27" y="33"/>
                      <a:pt x="28" y="32"/>
                      <a:pt x="30" y="31"/>
                    </a:cubicBezTo>
                    <a:cubicBezTo>
                      <a:pt x="31" y="29"/>
                      <a:pt x="31" y="29"/>
                      <a:pt x="31" y="29"/>
                    </a:cubicBezTo>
                    <a:cubicBezTo>
                      <a:pt x="32" y="28"/>
                      <a:pt x="33" y="27"/>
                      <a:pt x="35" y="26"/>
                    </a:cubicBezTo>
                    <a:cubicBezTo>
                      <a:pt x="48" y="36"/>
                      <a:pt x="48" y="36"/>
                      <a:pt x="48" y="36"/>
                    </a:cubicBezTo>
                    <a:cubicBezTo>
                      <a:pt x="49" y="37"/>
                      <a:pt x="51" y="37"/>
                      <a:pt x="53" y="36"/>
                    </a:cubicBezTo>
                    <a:cubicBezTo>
                      <a:pt x="57" y="34"/>
                      <a:pt x="62" y="32"/>
                      <a:pt x="67" y="30"/>
                    </a:cubicBezTo>
                    <a:cubicBezTo>
                      <a:pt x="69" y="30"/>
                      <a:pt x="71" y="28"/>
                      <a:pt x="71" y="26"/>
                    </a:cubicBezTo>
                    <a:cubicBezTo>
                      <a:pt x="73" y="10"/>
                      <a:pt x="73" y="10"/>
                      <a:pt x="73" y="10"/>
                    </a:cubicBezTo>
                    <a:cubicBezTo>
                      <a:pt x="77" y="10"/>
                      <a:pt x="81" y="10"/>
                      <a:pt x="85" y="10"/>
                    </a:cubicBezTo>
                    <a:cubicBezTo>
                      <a:pt x="87" y="26"/>
                      <a:pt x="87" y="26"/>
                      <a:pt x="87" y="26"/>
                    </a:cubicBezTo>
                    <a:cubicBezTo>
                      <a:pt x="87" y="28"/>
                      <a:pt x="89" y="30"/>
                      <a:pt x="91" y="30"/>
                    </a:cubicBezTo>
                    <a:cubicBezTo>
                      <a:pt x="96" y="32"/>
                      <a:pt x="100" y="34"/>
                      <a:pt x="105" y="36"/>
                    </a:cubicBezTo>
                    <a:cubicBezTo>
                      <a:pt x="106" y="37"/>
                      <a:pt x="109" y="37"/>
                      <a:pt x="110" y="36"/>
                    </a:cubicBezTo>
                    <a:cubicBezTo>
                      <a:pt x="123" y="26"/>
                      <a:pt x="123" y="26"/>
                      <a:pt x="123" y="26"/>
                    </a:cubicBezTo>
                    <a:cubicBezTo>
                      <a:pt x="126" y="29"/>
                      <a:pt x="129" y="31"/>
                      <a:pt x="131" y="34"/>
                    </a:cubicBezTo>
                    <a:cubicBezTo>
                      <a:pt x="122" y="47"/>
                      <a:pt x="122" y="47"/>
                      <a:pt x="122" y="47"/>
                    </a:cubicBezTo>
                    <a:cubicBezTo>
                      <a:pt x="120" y="49"/>
                      <a:pt x="120" y="51"/>
                      <a:pt x="121" y="53"/>
                    </a:cubicBezTo>
                    <a:cubicBezTo>
                      <a:pt x="124" y="57"/>
                      <a:pt x="126" y="62"/>
                      <a:pt x="127" y="67"/>
                    </a:cubicBezTo>
                    <a:cubicBezTo>
                      <a:pt x="128" y="69"/>
                      <a:pt x="129" y="70"/>
                      <a:pt x="131" y="71"/>
                    </a:cubicBezTo>
                    <a:cubicBezTo>
                      <a:pt x="147" y="73"/>
                      <a:pt x="147" y="73"/>
                      <a:pt x="147" y="73"/>
                    </a:cubicBezTo>
                    <a:cubicBezTo>
                      <a:pt x="148" y="75"/>
                      <a:pt x="148" y="77"/>
                      <a:pt x="148" y="79"/>
                    </a:cubicBezTo>
                    <a:cubicBezTo>
                      <a:pt x="148" y="81"/>
                      <a:pt x="148" y="83"/>
                      <a:pt x="147" y="85"/>
                    </a:cubicBezTo>
                    <a:close/>
                  </a:path>
                </a:pathLst>
              </a:custGeom>
              <a:solidFill>
                <a:srgbClr val="6CC24A"/>
              </a:solidFill>
              <a:ln w="3175">
                <a:solidFill>
                  <a:srgbClr val="6CC24A"/>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5" name="Freeform 59">
                <a:extLst>
                  <a:ext uri="{FF2B5EF4-FFF2-40B4-BE49-F238E27FC236}">
                    <a16:creationId xmlns:a16="http://schemas.microsoft.com/office/drawing/2014/main" id="{D58BA74C-ECC2-42BE-BE34-4D82CC7031A8}"/>
                  </a:ext>
                </a:extLst>
              </p:cNvPr>
              <p:cNvSpPr>
                <a:spLocks noEditPoints="1"/>
              </p:cNvSpPr>
              <p:nvPr/>
            </p:nvSpPr>
            <p:spPr bwMode="auto">
              <a:xfrm>
                <a:off x="7718425" y="4983163"/>
                <a:ext cx="153988" cy="153988"/>
              </a:xfrm>
              <a:custGeom>
                <a:avLst/>
                <a:gdLst>
                  <a:gd name="T0" fmla="*/ 31 w 46"/>
                  <a:gd name="T1" fmla="*/ 2 h 46"/>
                  <a:gd name="T2" fmla="*/ 23 w 46"/>
                  <a:gd name="T3" fmla="*/ 0 h 46"/>
                  <a:gd name="T4" fmla="*/ 2 w 46"/>
                  <a:gd name="T5" fmla="*/ 14 h 46"/>
                  <a:gd name="T6" fmla="*/ 2 w 46"/>
                  <a:gd name="T7" fmla="*/ 32 h 46"/>
                  <a:gd name="T8" fmla="*/ 14 w 46"/>
                  <a:gd name="T9" fmla="*/ 44 h 46"/>
                  <a:gd name="T10" fmla="*/ 23 w 46"/>
                  <a:gd name="T11" fmla="*/ 46 h 46"/>
                  <a:gd name="T12" fmla="*/ 43 w 46"/>
                  <a:gd name="T13" fmla="*/ 32 h 46"/>
                  <a:gd name="T14" fmla="*/ 43 w 46"/>
                  <a:gd name="T15" fmla="*/ 14 h 46"/>
                  <a:gd name="T16" fmla="*/ 31 w 46"/>
                  <a:gd name="T17" fmla="*/ 2 h 46"/>
                  <a:gd name="T18" fmla="*/ 35 w 46"/>
                  <a:gd name="T19" fmla="*/ 28 h 46"/>
                  <a:gd name="T20" fmla="*/ 23 w 46"/>
                  <a:gd name="T21" fmla="*/ 36 h 46"/>
                  <a:gd name="T22" fmla="*/ 18 w 46"/>
                  <a:gd name="T23" fmla="*/ 35 h 46"/>
                  <a:gd name="T24" fmla="*/ 11 w 46"/>
                  <a:gd name="T25" fmla="*/ 28 h 46"/>
                  <a:gd name="T26" fmla="*/ 11 w 46"/>
                  <a:gd name="T27" fmla="*/ 18 h 46"/>
                  <a:gd name="T28" fmla="*/ 23 w 46"/>
                  <a:gd name="T29" fmla="*/ 10 h 46"/>
                  <a:gd name="T30" fmla="*/ 28 w 46"/>
                  <a:gd name="T31" fmla="*/ 11 h 46"/>
                  <a:gd name="T32" fmla="*/ 35 w 46"/>
                  <a:gd name="T33" fmla="*/ 18 h 46"/>
                  <a:gd name="T34" fmla="*/ 35 w 46"/>
                  <a:gd name="T3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31" y="2"/>
                    </a:moveTo>
                    <a:cubicBezTo>
                      <a:pt x="28" y="1"/>
                      <a:pt x="26" y="0"/>
                      <a:pt x="23" y="0"/>
                    </a:cubicBezTo>
                    <a:cubicBezTo>
                      <a:pt x="13" y="0"/>
                      <a:pt x="5" y="6"/>
                      <a:pt x="2" y="14"/>
                    </a:cubicBezTo>
                    <a:cubicBezTo>
                      <a:pt x="0" y="20"/>
                      <a:pt x="0" y="26"/>
                      <a:pt x="2" y="32"/>
                    </a:cubicBezTo>
                    <a:cubicBezTo>
                      <a:pt x="4" y="37"/>
                      <a:pt x="9" y="42"/>
                      <a:pt x="14" y="44"/>
                    </a:cubicBezTo>
                    <a:cubicBezTo>
                      <a:pt x="17" y="45"/>
                      <a:pt x="20" y="46"/>
                      <a:pt x="23" y="46"/>
                    </a:cubicBezTo>
                    <a:cubicBezTo>
                      <a:pt x="32" y="46"/>
                      <a:pt x="40" y="40"/>
                      <a:pt x="43" y="32"/>
                    </a:cubicBezTo>
                    <a:cubicBezTo>
                      <a:pt x="46" y="26"/>
                      <a:pt x="46" y="20"/>
                      <a:pt x="43" y="14"/>
                    </a:cubicBezTo>
                    <a:cubicBezTo>
                      <a:pt x="41" y="9"/>
                      <a:pt x="37" y="4"/>
                      <a:pt x="31" y="2"/>
                    </a:cubicBezTo>
                    <a:close/>
                    <a:moveTo>
                      <a:pt x="35" y="28"/>
                    </a:moveTo>
                    <a:cubicBezTo>
                      <a:pt x="33" y="33"/>
                      <a:pt x="28" y="36"/>
                      <a:pt x="23" y="36"/>
                    </a:cubicBezTo>
                    <a:cubicBezTo>
                      <a:pt x="21" y="36"/>
                      <a:pt x="19" y="36"/>
                      <a:pt x="18" y="35"/>
                    </a:cubicBezTo>
                    <a:cubicBezTo>
                      <a:pt x="15" y="34"/>
                      <a:pt x="12" y="31"/>
                      <a:pt x="11" y="28"/>
                    </a:cubicBezTo>
                    <a:cubicBezTo>
                      <a:pt x="9" y="25"/>
                      <a:pt x="9" y="21"/>
                      <a:pt x="11" y="18"/>
                    </a:cubicBezTo>
                    <a:cubicBezTo>
                      <a:pt x="13" y="13"/>
                      <a:pt x="17" y="10"/>
                      <a:pt x="23" y="10"/>
                    </a:cubicBezTo>
                    <a:cubicBezTo>
                      <a:pt x="24" y="10"/>
                      <a:pt x="26" y="10"/>
                      <a:pt x="28" y="11"/>
                    </a:cubicBezTo>
                    <a:cubicBezTo>
                      <a:pt x="31" y="12"/>
                      <a:pt x="33" y="15"/>
                      <a:pt x="35" y="18"/>
                    </a:cubicBezTo>
                    <a:cubicBezTo>
                      <a:pt x="36" y="21"/>
                      <a:pt x="36" y="25"/>
                      <a:pt x="35" y="28"/>
                    </a:cubicBezTo>
                    <a:close/>
                  </a:path>
                </a:pathLst>
              </a:custGeom>
              <a:solidFill>
                <a:srgbClr val="6CC24A"/>
              </a:solidFill>
              <a:ln w="3175">
                <a:solidFill>
                  <a:srgbClr val="6CC24A"/>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6" name="Freeform 60">
                <a:extLst>
                  <a:ext uri="{FF2B5EF4-FFF2-40B4-BE49-F238E27FC236}">
                    <a16:creationId xmlns:a16="http://schemas.microsoft.com/office/drawing/2014/main" id="{A8E8435D-D395-4AD7-B6F1-0328B43902A3}"/>
                  </a:ext>
                </a:extLst>
              </p:cNvPr>
              <p:cNvSpPr>
                <a:spLocks noEditPoints="1"/>
              </p:cNvSpPr>
              <p:nvPr/>
            </p:nvSpPr>
            <p:spPr bwMode="auto">
              <a:xfrm>
                <a:off x="7605713" y="4868863"/>
                <a:ext cx="377825" cy="381000"/>
              </a:xfrm>
              <a:custGeom>
                <a:avLst/>
                <a:gdLst>
                  <a:gd name="T0" fmla="*/ 101 w 113"/>
                  <a:gd name="T1" fmla="*/ 60 h 114"/>
                  <a:gd name="T2" fmla="*/ 110 w 113"/>
                  <a:gd name="T3" fmla="*/ 48 h 114"/>
                  <a:gd name="T4" fmla="*/ 106 w 113"/>
                  <a:gd name="T5" fmla="*/ 27 h 114"/>
                  <a:gd name="T6" fmla="*/ 90 w 113"/>
                  <a:gd name="T7" fmla="*/ 28 h 114"/>
                  <a:gd name="T8" fmla="*/ 88 w 113"/>
                  <a:gd name="T9" fmla="*/ 12 h 114"/>
                  <a:gd name="T10" fmla="*/ 79 w 113"/>
                  <a:gd name="T11" fmla="*/ 3 h 114"/>
                  <a:gd name="T12" fmla="*/ 66 w 113"/>
                  <a:gd name="T13" fmla="*/ 3 h 114"/>
                  <a:gd name="T14" fmla="*/ 53 w 113"/>
                  <a:gd name="T15" fmla="*/ 13 h 114"/>
                  <a:gd name="T16" fmla="*/ 42 w 113"/>
                  <a:gd name="T17" fmla="*/ 1 h 114"/>
                  <a:gd name="T18" fmla="*/ 34 w 113"/>
                  <a:gd name="T19" fmla="*/ 4 h 114"/>
                  <a:gd name="T20" fmla="*/ 25 w 113"/>
                  <a:gd name="T21" fmla="*/ 13 h 114"/>
                  <a:gd name="T22" fmla="*/ 23 w 113"/>
                  <a:gd name="T23" fmla="*/ 29 h 114"/>
                  <a:gd name="T24" fmla="*/ 7 w 113"/>
                  <a:gd name="T25" fmla="*/ 28 h 114"/>
                  <a:gd name="T26" fmla="*/ 3 w 113"/>
                  <a:gd name="T27" fmla="*/ 36 h 114"/>
                  <a:gd name="T28" fmla="*/ 3 w 113"/>
                  <a:gd name="T29" fmla="*/ 48 h 114"/>
                  <a:gd name="T30" fmla="*/ 13 w 113"/>
                  <a:gd name="T31" fmla="*/ 61 h 114"/>
                  <a:gd name="T32" fmla="*/ 1 w 113"/>
                  <a:gd name="T33" fmla="*/ 72 h 114"/>
                  <a:gd name="T34" fmla="*/ 3 w 113"/>
                  <a:gd name="T35" fmla="*/ 80 h 114"/>
                  <a:gd name="T36" fmla="*/ 12 w 113"/>
                  <a:gd name="T37" fmla="*/ 89 h 114"/>
                  <a:gd name="T38" fmla="*/ 28 w 113"/>
                  <a:gd name="T39" fmla="*/ 91 h 114"/>
                  <a:gd name="T40" fmla="*/ 28 w 113"/>
                  <a:gd name="T41" fmla="*/ 107 h 114"/>
                  <a:gd name="T42" fmla="*/ 42 w 113"/>
                  <a:gd name="T43" fmla="*/ 113 h 114"/>
                  <a:gd name="T44" fmla="*/ 48 w 113"/>
                  <a:gd name="T45" fmla="*/ 111 h 114"/>
                  <a:gd name="T46" fmla="*/ 60 w 113"/>
                  <a:gd name="T47" fmla="*/ 101 h 114"/>
                  <a:gd name="T48" fmla="*/ 71 w 113"/>
                  <a:gd name="T49" fmla="*/ 113 h 114"/>
                  <a:gd name="T50" fmla="*/ 88 w 113"/>
                  <a:gd name="T51" fmla="*/ 101 h 114"/>
                  <a:gd name="T52" fmla="*/ 90 w 113"/>
                  <a:gd name="T53" fmla="*/ 85 h 114"/>
                  <a:gd name="T54" fmla="*/ 107 w 113"/>
                  <a:gd name="T55" fmla="*/ 86 h 114"/>
                  <a:gd name="T56" fmla="*/ 113 w 113"/>
                  <a:gd name="T57" fmla="*/ 71 h 114"/>
                  <a:gd name="T58" fmla="*/ 101 w 113"/>
                  <a:gd name="T59" fmla="*/ 75 h 114"/>
                  <a:gd name="T60" fmla="*/ 90 w 113"/>
                  <a:gd name="T61" fmla="*/ 75 h 114"/>
                  <a:gd name="T62" fmla="*/ 77 w 113"/>
                  <a:gd name="T63" fmla="*/ 85 h 114"/>
                  <a:gd name="T64" fmla="*/ 78 w 113"/>
                  <a:gd name="T65" fmla="*/ 100 h 114"/>
                  <a:gd name="T66" fmla="*/ 67 w 113"/>
                  <a:gd name="T67" fmla="*/ 93 h 114"/>
                  <a:gd name="T68" fmla="*/ 51 w 113"/>
                  <a:gd name="T69" fmla="*/ 91 h 114"/>
                  <a:gd name="T70" fmla="*/ 41 w 113"/>
                  <a:gd name="T71" fmla="*/ 103 h 114"/>
                  <a:gd name="T72" fmla="*/ 36 w 113"/>
                  <a:gd name="T73" fmla="*/ 100 h 114"/>
                  <a:gd name="T74" fmla="*/ 36 w 113"/>
                  <a:gd name="T75" fmla="*/ 85 h 114"/>
                  <a:gd name="T76" fmla="*/ 24 w 113"/>
                  <a:gd name="T77" fmla="*/ 76 h 114"/>
                  <a:gd name="T78" fmla="*/ 12 w 113"/>
                  <a:gd name="T79" fmla="*/ 76 h 114"/>
                  <a:gd name="T80" fmla="*/ 11 w 113"/>
                  <a:gd name="T81" fmla="*/ 73 h 114"/>
                  <a:gd name="T82" fmla="*/ 23 w 113"/>
                  <a:gd name="T83" fmla="*/ 63 h 114"/>
                  <a:gd name="T84" fmla="*/ 20 w 113"/>
                  <a:gd name="T85" fmla="*/ 47 h 114"/>
                  <a:gd name="T86" fmla="*/ 12 w 113"/>
                  <a:gd name="T87" fmla="*/ 39 h 114"/>
                  <a:gd name="T88" fmla="*/ 13 w 113"/>
                  <a:gd name="T89" fmla="*/ 36 h 114"/>
                  <a:gd name="T90" fmla="*/ 29 w 113"/>
                  <a:gd name="T91" fmla="*/ 37 h 114"/>
                  <a:gd name="T92" fmla="*/ 38 w 113"/>
                  <a:gd name="T93" fmla="*/ 24 h 114"/>
                  <a:gd name="T94" fmla="*/ 37 w 113"/>
                  <a:gd name="T95" fmla="*/ 13 h 114"/>
                  <a:gd name="T96" fmla="*/ 41 w 113"/>
                  <a:gd name="T97" fmla="*/ 11 h 114"/>
                  <a:gd name="T98" fmla="*/ 51 w 113"/>
                  <a:gd name="T99" fmla="*/ 23 h 114"/>
                  <a:gd name="T100" fmla="*/ 67 w 113"/>
                  <a:gd name="T101" fmla="*/ 21 h 114"/>
                  <a:gd name="T102" fmla="*/ 75 w 113"/>
                  <a:gd name="T103" fmla="*/ 12 h 114"/>
                  <a:gd name="T104" fmla="*/ 75 w 113"/>
                  <a:gd name="T105" fmla="*/ 24 h 114"/>
                  <a:gd name="T106" fmla="*/ 84 w 113"/>
                  <a:gd name="T107" fmla="*/ 37 h 114"/>
                  <a:gd name="T108" fmla="*/ 100 w 113"/>
                  <a:gd name="T109" fmla="*/ 36 h 114"/>
                  <a:gd name="T110" fmla="*/ 93 w 113"/>
                  <a:gd name="T111" fmla="*/ 47 h 114"/>
                  <a:gd name="T112" fmla="*/ 91 w 113"/>
                  <a:gd name="T113" fmla="*/ 62 h 114"/>
                  <a:gd name="T114" fmla="*/ 102 w 113"/>
                  <a:gd name="T115"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114">
                    <a:moveTo>
                      <a:pt x="110" y="66"/>
                    </a:moveTo>
                    <a:cubicBezTo>
                      <a:pt x="101" y="60"/>
                      <a:pt x="101" y="60"/>
                      <a:pt x="101" y="60"/>
                    </a:cubicBezTo>
                    <a:cubicBezTo>
                      <a:pt x="101" y="58"/>
                      <a:pt x="101" y="56"/>
                      <a:pt x="101" y="53"/>
                    </a:cubicBezTo>
                    <a:cubicBezTo>
                      <a:pt x="110" y="48"/>
                      <a:pt x="110" y="48"/>
                      <a:pt x="110" y="48"/>
                    </a:cubicBezTo>
                    <a:cubicBezTo>
                      <a:pt x="112" y="47"/>
                      <a:pt x="113" y="44"/>
                      <a:pt x="113" y="42"/>
                    </a:cubicBezTo>
                    <a:cubicBezTo>
                      <a:pt x="111" y="37"/>
                      <a:pt x="109" y="32"/>
                      <a:pt x="106" y="27"/>
                    </a:cubicBezTo>
                    <a:cubicBezTo>
                      <a:pt x="105" y="26"/>
                      <a:pt x="103" y="25"/>
                      <a:pt x="101" y="25"/>
                    </a:cubicBezTo>
                    <a:cubicBezTo>
                      <a:pt x="90" y="28"/>
                      <a:pt x="90" y="28"/>
                      <a:pt x="90" y="28"/>
                    </a:cubicBezTo>
                    <a:cubicBezTo>
                      <a:pt x="89" y="26"/>
                      <a:pt x="87" y="25"/>
                      <a:pt x="85" y="23"/>
                    </a:cubicBezTo>
                    <a:cubicBezTo>
                      <a:pt x="88" y="12"/>
                      <a:pt x="88" y="12"/>
                      <a:pt x="88" y="12"/>
                    </a:cubicBezTo>
                    <a:cubicBezTo>
                      <a:pt x="89" y="10"/>
                      <a:pt x="88" y="8"/>
                      <a:pt x="86" y="7"/>
                    </a:cubicBezTo>
                    <a:cubicBezTo>
                      <a:pt x="83" y="6"/>
                      <a:pt x="81" y="4"/>
                      <a:pt x="79" y="3"/>
                    </a:cubicBezTo>
                    <a:cubicBezTo>
                      <a:pt x="76" y="2"/>
                      <a:pt x="74" y="2"/>
                      <a:pt x="71" y="1"/>
                    </a:cubicBezTo>
                    <a:cubicBezTo>
                      <a:pt x="69" y="0"/>
                      <a:pt x="67" y="1"/>
                      <a:pt x="66" y="3"/>
                    </a:cubicBezTo>
                    <a:cubicBezTo>
                      <a:pt x="60" y="13"/>
                      <a:pt x="60" y="13"/>
                      <a:pt x="60" y="13"/>
                    </a:cubicBezTo>
                    <a:cubicBezTo>
                      <a:pt x="58" y="13"/>
                      <a:pt x="55" y="13"/>
                      <a:pt x="53" y="13"/>
                    </a:cubicBezTo>
                    <a:cubicBezTo>
                      <a:pt x="47" y="3"/>
                      <a:pt x="47" y="3"/>
                      <a:pt x="47" y="3"/>
                    </a:cubicBezTo>
                    <a:cubicBezTo>
                      <a:pt x="46" y="1"/>
                      <a:pt x="44" y="0"/>
                      <a:pt x="42" y="1"/>
                    </a:cubicBezTo>
                    <a:cubicBezTo>
                      <a:pt x="39" y="2"/>
                      <a:pt x="37" y="2"/>
                      <a:pt x="35" y="3"/>
                    </a:cubicBezTo>
                    <a:cubicBezTo>
                      <a:pt x="34" y="4"/>
                      <a:pt x="34" y="4"/>
                      <a:pt x="34" y="4"/>
                    </a:cubicBezTo>
                    <a:cubicBezTo>
                      <a:pt x="31" y="5"/>
                      <a:pt x="29" y="6"/>
                      <a:pt x="27" y="7"/>
                    </a:cubicBezTo>
                    <a:cubicBezTo>
                      <a:pt x="25" y="8"/>
                      <a:pt x="24" y="10"/>
                      <a:pt x="25" y="13"/>
                    </a:cubicBezTo>
                    <a:cubicBezTo>
                      <a:pt x="28" y="24"/>
                      <a:pt x="28" y="24"/>
                      <a:pt x="28" y="24"/>
                    </a:cubicBezTo>
                    <a:cubicBezTo>
                      <a:pt x="26" y="25"/>
                      <a:pt x="24" y="27"/>
                      <a:pt x="23" y="29"/>
                    </a:cubicBezTo>
                    <a:cubicBezTo>
                      <a:pt x="12" y="26"/>
                      <a:pt x="12" y="26"/>
                      <a:pt x="12" y="26"/>
                    </a:cubicBezTo>
                    <a:cubicBezTo>
                      <a:pt x="10" y="25"/>
                      <a:pt x="8" y="26"/>
                      <a:pt x="7" y="28"/>
                    </a:cubicBezTo>
                    <a:cubicBezTo>
                      <a:pt x="5" y="30"/>
                      <a:pt x="4" y="32"/>
                      <a:pt x="3" y="34"/>
                    </a:cubicBezTo>
                    <a:cubicBezTo>
                      <a:pt x="3" y="36"/>
                      <a:pt x="3" y="36"/>
                      <a:pt x="3" y="36"/>
                    </a:cubicBezTo>
                    <a:cubicBezTo>
                      <a:pt x="2" y="38"/>
                      <a:pt x="1" y="40"/>
                      <a:pt x="1" y="43"/>
                    </a:cubicBezTo>
                    <a:cubicBezTo>
                      <a:pt x="0" y="45"/>
                      <a:pt x="1" y="47"/>
                      <a:pt x="3" y="48"/>
                    </a:cubicBezTo>
                    <a:cubicBezTo>
                      <a:pt x="13" y="54"/>
                      <a:pt x="13" y="54"/>
                      <a:pt x="13" y="54"/>
                    </a:cubicBezTo>
                    <a:cubicBezTo>
                      <a:pt x="12" y="56"/>
                      <a:pt x="12" y="58"/>
                      <a:pt x="13" y="61"/>
                    </a:cubicBezTo>
                    <a:cubicBezTo>
                      <a:pt x="3" y="66"/>
                      <a:pt x="3" y="66"/>
                      <a:pt x="3" y="66"/>
                    </a:cubicBezTo>
                    <a:cubicBezTo>
                      <a:pt x="1" y="68"/>
                      <a:pt x="0" y="70"/>
                      <a:pt x="1" y="72"/>
                    </a:cubicBezTo>
                    <a:cubicBezTo>
                      <a:pt x="1" y="74"/>
                      <a:pt x="2" y="77"/>
                      <a:pt x="3" y="79"/>
                    </a:cubicBezTo>
                    <a:cubicBezTo>
                      <a:pt x="3" y="80"/>
                      <a:pt x="3" y="80"/>
                      <a:pt x="3" y="80"/>
                    </a:cubicBezTo>
                    <a:cubicBezTo>
                      <a:pt x="4" y="82"/>
                      <a:pt x="6" y="84"/>
                      <a:pt x="7" y="87"/>
                    </a:cubicBezTo>
                    <a:cubicBezTo>
                      <a:pt x="8" y="88"/>
                      <a:pt x="10" y="89"/>
                      <a:pt x="12" y="89"/>
                    </a:cubicBezTo>
                    <a:cubicBezTo>
                      <a:pt x="23" y="86"/>
                      <a:pt x="23" y="86"/>
                      <a:pt x="23" y="86"/>
                    </a:cubicBezTo>
                    <a:cubicBezTo>
                      <a:pt x="25" y="88"/>
                      <a:pt x="26" y="89"/>
                      <a:pt x="28" y="91"/>
                    </a:cubicBezTo>
                    <a:cubicBezTo>
                      <a:pt x="25" y="102"/>
                      <a:pt x="25" y="102"/>
                      <a:pt x="25" y="102"/>
                    </a:cubicBezTo>
                    <a:cubicBezTo>
                      <a:pt x="25" y="104"/>
                      <a:pt x="26" y="106"/>
                      <a:pt x="28" y="107"/>
                    </a:cubicBezTo>
                    <a:cubicBezTo>
                      <a:pt x="30" y="108"/>
                      <a:pt x="32" y="110"/>
                      <a:pt x="35" y="111"/>
                    </a:cubicBezTo>
                    <a:cubicBezTo>
                      <a:pt x="37" y="112"/>
                      <a:pt x="40" y="112"/>
                      <a:pt x="42" y="113"/>
                    </a:cubicBezTo>
                    <a:cubicBezTo>
                      <a:pt x="43" y="113"/>
                      <a:pt x="43" y="113"/>
                      <a:pt x="44" y="113"/>
                    </a:cubicBezTo>
                    <a:cubicBezTo>
                      <a:pt x="45" y="113"/>
                      <a:pt x="47" y="112"/>
                      <a:pt x="48" y="111"/>
                    </a:cubicBezTo>
                    <a:cubicBezTo>
                      <a:pt x="53" y="101"/>
                      <a:pt x="53" y="101"/>
                      <a:pt x="53" y="101"/>
                    </a:cubicBezTo>
                    <a:cubicBezTo>
                      <a:pt x="56" y="101"/>
                      <a:pt x="58" y="101"/>
                      <a:pt x="60" y="101"/>
                    </a:cubicBezTo>
                    <a:cubicBezTo>
                      <a:pt x="66" y="111"/>
                      <a:pt x="66" y="111"/>
                      <a:pt x="66" y="111"/>
                    </a:cubicBezTo>
                    <a:cubicBezTo>
                      <a:pt x="67" y="113"/>
                      <a:pt x="69" y="114"/>
                      <a:pt x="71" y="113"/>
                    </a:cubicBezTo>
                    <a:cubicBezTo>
                      <a:pt x="77" y="112"/>
                      <a:pt x="82" y="110"/>
                      <a:pt x="86" y="107"/>
                    </a:cubicBezTo>
                    <a:cubicBezTo>
                      <a:pt x="88" y="106"/>
                      <a:pt x="89" y="104"/>
                      <a:pt x="88" y="101"/>
                    </a:cubicBezTo>
                    <a:cubicBezTo>
                      <a:pt x="85" y="90"/>
                      <a:pt x="85" y="90"/>
                      <a:pt x="85" y="90"/>
                    </a:cubicBezTo>
                    <a:cubicBezTo>
                      <a:pt x="87" y="89"/>
                      <a:pt x="89" y="87"/>
                      <a:pt x="90" y="85"/>
                    </a:cubicBezTo>
                    <a:cubicBezTo>
                      <a:pt x="101" y="88"/>
                      <a:pt x="101" y="88"/>
                      <a:pt x="101" y="88"/>
                    </a:cubicBezTo>
                    <a:cubicBezTo>
                      <a:pt x="103" y="89"/>
                      <a:pt x="106" y="88"/>
                      <a:pt x="107" y="86"/>
                    </a:cubicBezTo>
                    <a:cubicBezTo>
                      <a:pt x="108" y="84"/>
                      <a:pt x="109" y="81"/>
                      <a:pt x="110" y="79"/>
                    </a:cubicBezTo>
                    <a:cubicBezTo>
                      <a:pt x="111" y="77"/>
                      <a:pt x="112" y="74"/>
                      <a:pt x="113" y="71"/>
                    </a:cubicBezTo>
                    <a:cubicBezTo>
                      <a:pt x="113" y="69"/>
                      <a:pt x="112" y="67"/>
                      <a:pt x="110" y="66"/>
                    </a:cubicBezTo>
                    <a:close/>
                    <a:moveTo>
                      <a:pt x="101" y="75"/>
                    </a:moveTo>
                    <a:cubicBezTo>
                      <a:pt x="101" y="76"/>
                      <a:pt x="101" y="77"/>
                      <a:pt x="100" y="78"/>
                    </a:cubicBezTo>
                    <a:cubicBezTo>
                      <a:pt x="90" y="75"/>
                      <a:pt x="90" y="75"/>
                      <a:pt x="90" y="75"/>
                    </a:cubicBezTo>
                    <a:cubicBezTo>
                      <a:pt x="88" y="75"/>
                      <a:pt x="86" y="76"/>
                      <a:pt x="85" y="77"/>
                    </a:cubicBezTo>
                    <a:cubicBezTo>
                      <a:pt x="83" y="80"/>
                      <a:pt x="80" y="83"/>
                      <a:pt x="77" y="85"/>
                    </a:cubicBezTo>
                    <a:cubicBezTo>
                      <a:pt x="75" y="86"/>
                      <a:pt x="75" y="88"/>
                      <a:pt x="75" y="90"/>
                    </a:cubicBezTo>
                    <a:cubicBezTo>
                      <a:pt x="78" y="100"/>
                      <a:pt x="78" y="100"/>
                      <a:pt x="78" y="100"/>
                    </a:cubicBezTo>
                    <a:cubicBezTo>
                      <a:pt x="76" y="101"/>
                      <a:pt x="74" y="102"/>
                      <a:pt x="72" y="103"/>
                    </a:cubicBezTo>
                    <a:cubicBezTo>
                      <a:pt x="67" y="93"/>
                      <a:pt x="67" y="93"/>
                      <a:pt x="67" y="93"/>
                    </a:cubicBezTo>
                    <a:cubicBezTo>
                      <a:pt x="66" y="92"/>
                      <a:pt x="64" y="91"/>
                      <a:pt x="62" y="91"/>
                    </a:cubicBezTo>
                    <a:cubicBezTo>
                      <a:pt x="59" y="92"/>
                      <a:pt x="55" y="92"/>
                      <a:pt x="51" y="91"/>
                    </a:cubicBezTo>
                    <a:cubicBezTo>
                      <a:pt x="49" y="91"/>
                      <a:pt x="48" y="92"/>
                      <a:pt x="47" y="93"/>
                    </a:cubicBezTo>
                    <a:cubicBezTo>
                      <a:pt x="41" y="103"/>
                      <a:pt x="41" y="103"/>
                      <a:pt x="41" y="103"/>
                    </a:cubicBezTo>
                    <a:cubicBezTo>
                      <a:pt x="40" y="102"/>
                      <a:pt x="39" y="102"/>
                      <a:pt x="38" y="102"/>
                    </a:cubicBezTo>
                    <a:cubicBezTo>
                      <a:pt x="37" y="101"/>
                      <a:pt x="36" y="101"/>
                      <a:pt x="36" y="100"/>
                    </a:cubicBezTo>
                    <a:cubicBezTo>
                      <a:pt x="38" y="90"/>
                      <a:pt x="38" y="90"/>
                      <a:pt x="38" y="90"/>
                    </a:cubicBezTo>
                    <a:cubicBezTo>
                      <a:pt x="39" y="88"/>
                      <a:pt x="38" y="86"/>
                      <a:pt x="36" y="85"/>
                    </a:cubicBezTo>
                    <a:cubicBezTo>
                      <a:pt x="34" y="83"/>
                      <a:pt x="31" y="80"/>
                      <a:pt x="29" y="77"/>
                    </a:cubicBezTo>
                    <a:cubicBezTo>
                      <a:pt x="28" y="76"/>
                      <a:pt x="26" y="75"/>
                      <a:pt x="24" y="76"/>
                    </a:cubicBezTo>
                    <a:cubicBezTo>
                      <a:pt x="13" y="78"/>
                      <a:pt x="13" y="78"/>
                      <a:pt x="13" y="78"/>
                    </a:cubicBezTo>
                    <a:cubicBezTo>
                      <a:pt x="13" y="78"/>
                      <a:pt x="13" y="77"/>
                      <a:pt x="12" y="76"/>
                    </a:cubicBezTo>
                    <a:cubicBezTo>
                      <a:pt x="12" y="75"/>
                      <a:pt x="12" y="75"/>
                      <a:pt x="12" y="75"/>
                    </a:cubicBezTo>
                    <a:cubicBezTo>
                      <a:pt x="12" y="74"/>
                      <a:pt x="11" y="74"/>
                      <a:pt x="11" y="73"/>
                    </a:cubicBezTo>
                    <a:cubicBezTo>
                      <a:pt x="20" y="67"/>
                      <a:pt x="20" y="67"/>
                      <a:pt x="20" y="67"/>
                    </a:cubicBezTo>
                    <a:cubicBezTo>
                      <a:pt x="22" y="66"/>
                      <a:pt x="23" y="64"/>
                      <a:pt x="23" y="63"/>
                    </a:cubicBezTo>
                    <a:cubicBezTo>
                      <a:pt x="22" y="59"/>
                      <a:pt x="22" y="55"/>
                      <a:pt x="23" y="52"/>
                    </a:cubicBezTo>
                    <a:cubicBezTo>
                      <a:pt x="23" y="50"/>
                      <a:pt x="22" y="48"/>
                      <a:pt x="20" y="47"/>
                    </a:cubicBezTo>
                    <a:cubicBezTo>
                      <a:pt x="11" y="42"/>
                      <a:pt x="11" y="42"/>
                      <a:pt x="11" y="42"/>
                    </a:cubicBezTo>
                    <a:cubicBezTo>
                      <a:pt x="11" y="41"/>
                      <a:pt x="11" y="40"/>
                      <a:pt x="12" y="39"/>
                    </a:cubicBezTo>
                    <a:cubicBezTo>
                      <a:pt x="12" y="38"/>
                      <a:pt x="12" y="38"/>
                      <a:pt x="12" y="38"/>
                    </a:cubicBezTo>
                    <a:cubicBezTo>
                      <a:pt x="13" y="37"/>
                      <a:pt x="13" y="37"/>
                      <a:pt x="13" y="36"/>
                    </a:cubicBezTo>
                    <a:cubicBezTo>
                      <a:pt x="24" y="39"/>
                      <a:pt x="24" y="39"/>
                      <a:pt x="24" y="39"/>
                    </a:cubicBezTo>
                    <a:cubicBezTo>
                      <a:pt x="25" y="39"/>
                      <a:pt x="27" y="38"/>
                      <a:pt x="29" y="37"/>
                    </a:cubicBezTo>
                    <a:cubicBezTo>
                      <a:pt x="31" y="34"/>
                      <a:pt x="33" y="31"/>
                      <a:pt x="36" y="29"/>
                    </a:cubicBezTo>
                    <a:cubicBezTo>
                      <a:pt x="38" y="28"/>
                      <a:pt x="39" y="26"/>
                      <a:pt x="38" y="24"/>
                    </a:cubicBezTo>
                    <a:cubicBezTo>
                      <a:pt x="35" y="14"/>
                      <a:pt x="35" y="14"/>
                      <a:pt x="35" y="14"/>
                    </a:cubicBezTo>
                    <a:cubicBezTo>
                      <a:pt x="36" y="13"/>
                      <a:pt x="37" y="13"/>
                      <a:pt x="37" y="13"/>
                    </a:cubicBezTo>
                    <a:cubicBezTo>
                      <a:pt x="38" y="12"/>
                      <a:pt x="38" y="12"/>
                      <a:pt x="38" y="12"/>
                    </a:cubicBezTo>
                    <a:cubicBezTo>
                      <a:pt x="39" y="12"/>
                      <a:pt x="40" y="12"/>
                      <a:pt x="41" y="11"/>
                    </a:cubicBezTo>
                    <a:cubicBezTo>
                      <a:pt x="46" y="21"/>
                      <a:pt x="46" y="21"/>
                      <a:pt x="46" y="21"/>
                    </a:cubicBezTo>
                    <a:cubicBezTo>
                      <a:pt x="47" y="22"/>
                      <a:pt x="49" y="23"/>
                      <a:pt x="51" y="23"/>
                    </a:cubicBezTo>
                    <a:cubicBezTo>
                      <a:pt x="55" y="22"/>
                      <a:pt x="58" y="22"/>
                      <a:pt x="62" y="23"/>
                    </a:cubicBezTo>
                    <a:cubicBezTo>
                      <a:pt x="64" y="23"/>
                      <a:pt x="66" y="22"/>
                      <a:pt x="67" y="21"/>
                    </a:cubicBezTo>
                    <a:cubicBezTo>
                      <a:pt x="72" y="11"/>
                      <a:pt x="72" y="11"/>
                      <a:pt x="72" y="11"/>
                    </a:cubicBezTo>
                    <a:cubicBezTo>
                      <a:pt x="73" y="12"/>
                      <a:pt x="74" y="12"/>
                      <a:pt x="75" y="12"/>
                    </a:cubicBezTo>
                    <a:cubicBezTo>
                      <a:pt x="76" y="13"/>
                      <a:pt x="77" y="13"/>
                      <a:pt x="78" y="14"/>
                    </a:cubicBezTo>
                    <a:cubicBezTo>
                      <a:pt x="75" y="24"/>
                      <a:pt x="75" y="24"/>
                      <a:pt x="75" y="24"/>
                    </a:cubicBezTo>
                    <a:cubicBezTo>
                      <a:pt x="75" y="26"/>
                      <a:pt x="75" y="28"/>
                      <a:pt x="77" y="29"/>
                    </a:cubicBezTo>
                    <a:cubicBezTo>
                      <a:pt x="80" y="31"/>
                      <a:pt x="82" y="34"/>
                      <a:pt x="84" y="37"/>
                    </a:cubicBezTo>
                    <a:cubicBezTo>
                      <a:pt x="86" y="38"/>
                      <a:pt x="88" y="39"/>
                      <a:pt x="90" y="38"/>
                    </a:cubicBezTo>
                    <a:cubicBezTo>
                      <a:pt x="100" y="36"/>
                      <a:pt x="100" y="36"/>
                      <a:pt x="100" y="36"/>
                    </a:cubicBezTo>
                    <a:cubicBezTo>
                      <a:pt x="101" y="37"/>
                      <a:pt x="102" y="39"/>
                      <a:pt x="102" y="41"/>
                    </a:cubicBezTo>
                    <a:cubicBezTo>
                      <a:pt x="93" y="47"/>
                      <a:pt x="93" y="47"/>
                      <a:pt x="93" y="47"/>
                    </a:cubicBezTo>
                    <a:cubicBezTo>
                      <a:pt x="91" y="48"/>
                      <a:pt x="90" y="50"/>
                      <a:pt x="91" y="52"/>
                    </a:cubicBezTo>
                    <a:cubicBezTo>
                      <a:pt x="91" y="55"/>
                      <a:pt x="91" y="59"/>
                      <a:pt x="91" y="62"/>
                    </a:cubicBezTo>
                    <a:cubicBezTo>
                      <a:pt x="90" y="64"/>
                      <a:pt x="91" y="66"/>
                      <a:pt x="93" y="67"/>
                    </a:cubicBezTo>
                    <a:cubicBezTo>
                      <a:pt x="102" y="72"/>
                      <a:pt x="102" y="72"/>
                      <a:pt x="102" y="72"/>
                    </a:cubicBezTo>
                    <a:cubicBezTo>
                      <a:pt x="102" y="73"/>
                      <a:pt x="102" y="74"/>
                      <a:pt x="101" y="75"/>
                    </a:cubicBezTo>
                    <a:close/>
                  </a:path>
                </a:pathLst>
              </a:custGeom>
              <a:solidFill>
                <a:srgbClr val="6CC24A"/>
              </a:solidFill>
              <a:ln w="3175">
                <a:solidFill>
                  <a:srgbClr val="6CC24A"/>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161" name="Slide Number Placeholder 2">
            <a:extLst>
              <a:ext uri="{FF2B5EF4-FFF2-40B4-BE49-F238E27FC236}">
                <a16:creationId xmlns:a16="http://schemas.microsoft.com/office/drawing/2014/main" id="{6CB9D947-04EB-48AB-8873-CB3F5DDE9D5B}"/>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14</a:t>
            </a:fld>
            <a:endParaRPr lang="en-US" dirty="0"/>
          </a:p>
        </p:txBody>
      </p:sp>
    </p:spTree>
    <p:extLst>
      <p:ext uri="{BB962C8B-B14F-4D97-AF65-F5344CB8AC3E}">
        <p14:creationId xmlns:p14="http://schemas.microsoft.com/office/powerpoint/2010/main" val="133926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DDCF8-5BFB-4E26-8B28-D7421998C134}"/>
              </a:ext>
            </a:extLst>
          </p:cNvPr>
          <p:cNvSpPr>
            <a:spLocks noGrp="1"/>
          </p:cNvSpPr>
          <p:nvPr>
            <p:ph type="title"/>
          </p:nvPr>
        </p:nvSpPr>
        <p:spPr/>
        <p:txBody>
          <a:bodyPr/>
          <a:lstStyle/>
          <a:p>
            <a:r>
              <a:rPr lang="en-US" dirty="0">
                <a:solidFill>
                  <a:schemeClr val="tx1"/>
                </a:solidFill>
              </a:rPr>
              <a:t>Change Liaison Network Phase 1 Timeline</a:t>
            </a:r>
            <a:endParaRPr lang="en-US" dirty="0"/>
          </a:p>
        </p:txBody>
      </p:sp>
      <p:sp>
        <p:nvSpPr>
          <p:cNvPr id="6" name="Text Placeholder 5">
            <a:extLst>
              <a:ext uri="{FF2B5EF4-FFF2-40B4-BE49-F238E27FC236}">
                <a16:creationId xmlns:a16="http://schemas.microsoft.com/office/drawing/2014/main" id="{6E130366-3A74-45A8-AB56-88B81D0E8E33}"/>
              </a:ext>
            </a:extLst>
          </p:cNvPr>
          <p:cNvSpPr>
            <a:spLocks noGrp="1"/>
          </p:cNvSpPr>
          <p:nvPr>
            <p:ph type="body" sz="quarter" idx="13"/>
          </p:nvPr>
        </p:nvSpPr>
        <p:spPr/>
        <p:txBody>
          <a:bodyPr>
            <a:normAutofit fontScale="92500" lnSpcReduction="10000"/>
          </a:bodyPr>
          <a:lstStyle/>
          <a:p>
            <a:pPr marL="0" indent="0">
              <a:buNone/>
            </a:pPr>
            <a:r>
              <a:rPr lang="en-US" dirty="0">
                <a:solidFill>
                  <a:schemeClr val="tx1"/>
                </a:solidFill>
              </a:rPr>
              <a:t>As the Change Management Team prepare and execute transition activities, the Change Liaison Network will be involved in different ways during the project period. </a:t>
            </a:r>
            <a:endParaRPr lang="en-US" dirty="0"/>
          </a:p>
        </p:txBody>
      </p:sp>
      <p:sp>
        <p:nvSpPr>
          <p:cNvPr id="7" name="Title 12">
            <a:extLst>
              <a:ext uri="{FF2B5EF4-FFF2-40B4-BE49-F238E27FC236}">
                <a16:creationId xmlns:a16="http://schemas.microsoft.com/office/drawing/2014/main" id="{C6597AD9-8654-4189-BF25-398038632843}"/>
              </a:ext>
            </a:extLst>
          </p:cNvPr>
          <p:cNvSpPr txBox="1">
            <a:spLocks/>
          </p:cNvSpPr>
          <p:nvPr/>
        </p:nvSpPr>
        <p:spPr bwMode="auto">
          <a:xfrm>
            <a:off x="522154" y="1216923"/>
            <a:ext cx="11636875" cy="44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8" name="Table 7">
            <a:extLst>
              <a:ext uri="{FF2B5EF4-FFF2-40B4-BE49-F238E27FC236}">
                <a16:creationId xmlns:a16="http://schemas.microsoft.com/office/drawing/2014/main" id="{0DFA0AF7-9C31-4FF2-A55C-8E6C713C8D1F}"/>
              </a:ext>
            </a:extLst>
          </p:cNvPr>
          <p:cNvGraphicFramePr>
            <a:graphicFrameLocks noGrp="1"/>
          </p:cNvGraphicFramePr>
          <p:nvPr>
            <p:extLst>
              <p:ext uri="{D42A27DB-BD31-4B8C-83A1-F6EECF244321}">
                <p14:modId xmlns:p14="http://schemas.microsoft.com/office/powerpoint/2010/main" val="1270887637"/>
              </p:ext>
            </p:extLst>
          </p:nvPr>
        </p:nvGraphicFramePr>
        <p:xfrm>
          <a:off x="1933904" y="1877569"/>
          <a:ext cx="8523402" cy="1372554"/>
        </p:xfrm>
        <a:graphic>
          <a:graphicData uri="http://schemas.openxmlformats.org/drawingml/2006/table">
            <a:tbl>
              <a:tblPr firstRow="1" bandRow="1"/>
              <a:tblGrid>
                <a:gridCol w="262760">
                  <a:extLst>
                    <a:ext uri="{9D8B030D-6E8A-4147-A177-3AD203B41FA5}">
                      <a16:colId xmlns:a16="http://schemas.microsoft.com/office/drawing/2014/main" val="2889556829"/>
                    </a:ext>
                  </a:extLst>
                </a:gridCol>
                <a:gridCol w="333574">
                  <a:extLst>
                    <a:ext uri="{9D8B030D-6E8A-4147-A177-3AD203B41FA5}">
                      <a16:colId xmlns:a16="http://schemas.microsoft.com/office/drawing/2014/main" val="3051355316"/>
                    </a:ext>
                  </a:extLst>
                </a:gridCol>
                <a:gridCol w="298167">
                  <a:extLst>
                    <a:ext uri="{9D8B030D-6E8A-4147-A177-3AD203B41FA5}">
                      <a16:colId xmlns:a16="http://schemas.microsoft.com/office/drawing/2014/main" val="1669576942"/>
                    </a:ext>
                  </a:extLst>
                </a:gridCol>
                <a:gridCol w="298167">
                  <a:extLst>
                    <a:ext uri="{9D8B030D-6E8A-4147-A177-3AD203B41FA5}">
                      <a16:colId xmlns:a16="http://schemas.microsoft.com/office/drawing/2014/main" val="1134006340"/>
                    </a:ext>
                  </a:extLst>
                </a:gridCol>
                <a:gridCol w="298167">
                  <a:extLst>
                    <a:ext uri="{9D8B030D-6E8A-4147-A177-3AD203B41FA5}">
                      <a16:colId xmlns:a16="http://schemas.microsoft.com/office/drawing/2014/main" val="1762622251"/>
                    </a:ext>
                  </a:extLst>
                </a:gridCol>
                <a:gridCol w="298167">
                  <a:extLst>
                    <a:ext uri="{9D8B030D-6E8A-4147-A177-3AD203B41FA5}">
                      <a16:colId xmlns:a16="http://schemas.microsoft.com/office/drawing/2014/main" val="431517693"/>
                    </a:ext>
                  </a:extLst>
                </a:gridCol>
                <a:gridCol w="298167">
                  <a:extLst>
                    <a:ext uri="{9D8B030D-6E8A-4147-A177-3AD203B41FA5}">
                      <a16:colId xmlns:a16="http://schemas.microsoft.com/office/drawing/2014/main" val="3109203086"/>
                    </a:ext>
                  </a:extLst>
                </a:gridCol>
                <a:gridCol w="298167">
                  <a:extLst>
                    <a:ext uri="{9D8B030D-6E8A-4147-A177-3AD203B41FA5}">
                      <a16:colId xmlns:a16="http://schemas.microsoft.com/office/drawing/2014/main" val="2022433513"/>
                    </a:ext>
                  </a:extLst>
                </a:gridCol>
                <a:gridCol w="298167">
                  <a:extLst>
                    <a:ext uri="{9D8B030D-6E8A-4147-A177-3AD203B41FA5}">
                      <a16:colId xmlns:a16="http://schemas.microsoft.com/office/drawing/2014/main" val="2701685071"/>
                    </a:ext>
                  </a:extLst>
                </a:gridCol>
                <a:gridCol w="298167">
                  <a:extLst>
                    <a:ext uri="{9D8B030D-6E8A-4147-A177-3AD203B41FA5}">
                      <a16:colId xmlns:a16="http://schemas.microsoft.com/office/drawing/2014/main" val="1690183239"/>
                    </a:ext>
                  </a:extLst>
                </a:gridCol>
                <a:gridCol w="298167">
                  <a:extLst>
                    <a:ext uri="{9D8B030D-6E8A-4147-A177-3AD203B41FA5}">
                      <a16:colId xmlns:a16="http://schemas.microsoft.com/office/drawing/2014/main" val="421050148"/>
                    </a:ext>
                  </a:extLst>
                </a:gridCol>
                <a:gridCol w="298167">
                  <a:extLst>
                    <a:ext uri="{9D8B030D-6E8A-4147-A177-3AD203B41FA5}">
                      <a16:colId xmlns:a16="http://schemas.microsoft.com/office/drawing/2014/main" val="1695785347"/>
                    </a:ext>
                  </a:extLst>
                </a:gridCol>
                <a:gridCol w="298167">
                  <a:extLst>
                    <a:ext uri="{9D8B030D-6E8A-4147-A177-3AD203B41FA5}">
                      <a16:colId xmlns:a16="http://schemas.microsoft.com/office/drawing/2014/main" val="2902119876"/>
                    </a:ext>
                  </a:extLst>
                </a:gridCol>
                <a:gridCol w="225804">
                  <a:extLst>
                    <a:ext uri="{9D8B030D-6E8A-4147-A177-3AD203B41FA5}">
                      <a16:colId xmlns:a16="http://schemas.microsoft.com/office/drawing/2014/main" val="3693854998"/>
                    </a:ext>
                  </a:extLst>
                </a:gridCol>
                <a:gridCol w="370531">
                  <a:extLst>
                    <a:ext uri="{9D8B030D-6E8A-4147-A177-3AD203B41FA5}">
                      <a16:colId xmlns:a16="http://schemas.microsoft.com/office/drawing/2014/main" val="4166636124"/>
                    </a:ext>
                  </a:extLst>
                </a:gridCol>
                <a:gridCol w="298167">
                  <a:extLst>
                    <a:ext uri="{9D8B030D-6E8A-4147-A177-3AD203B41FA5}">
                      <a16:colId xmlns:a16="http://schemas.microsoft.com/office/drawing/2014/main" val="3994730882"/>
                    </a:ext>
                  </a:extLst>
                </a:gridCol>
                <a:gridCol w="298167">
                  <a:extLst>
                    <a:ext uri="{9D8B030D-6E8A-4147-A177-3AD203B41FA5}">
                      <a16:colId xmlns:a16="http://schemas.microsoft.com/office/drawing/2014/main" val="4012124492"/>
                    </a:ext>
                  </a:extLst>
                </a:gridCol>
                <a:gridCol w="247467">
                  <a:extLst>
                    <a:ext uri="{9D8B030D-6E8A-4147-A177-3AD203B41FA5}">
                      <a16:colId xmlns:a16="http://schemas.microsoft.com/office/drawing/2014/main" val="4068193439"/>
                    </a:ext>
                  </a:extLst>
                </a:gridCol>
                <a:gridCol w="225425">
                  <a:extLst>
                    <a:ext uri="{9D8B030D-6E8A-4147-A177-3AD203B41FA5}">
                      <a16:colId xmlns:a16="http://schemas.microsoft.com/office/drawing/2014/main" val="380504888"/>
                    </a:ext>
                  </a:extLst>
                </a:gridCol>
                <a:gridCol w="298167">
                  <a:extLst>
                    <a:ext uri="{9D8B030D-6E8A-4147-A177-3AD203B41FA5}">
                      <a16:colId xmlns:a16="http://schemas.microsoft.com/office/drawing/2014/main" val="2319174930"/>
                    </a:ext>
                  </a:extLst>
                </a:gridCol>
                <a:gridCol w="298167">
                  <a:extLst>
                    <a:ext uri="{9D8B030D-6E8A-4147-A177-3AD203B41FA5}">
                      <a16:colId xmlns:a16="http://schemas.microsoft.com/office/drawing/2014/main" val="1202977070"/>
                    </a:ext>
                  </a:extLst>
                </a:gridCol>
                <a:gridCol w="298167">
                  <a:extLst>
                    <a:ext uri="{9D8B030D-6E8A-4147-A177-3AD203B41FA5}">
                      <a16:colId xmlns:a16="http://schemas.microsoft.com/office/drawing/2014/main" val="2564279360"/>
                    </a:ext>
                  </a:extLst>
                </a:gridCol>
                <a:gridCol w="298167">
                  <a:extLst>
                    <a:ext uri="{9D8B030D-6E8A-4147-A177-3AD203B41FA5}">
                      <a16:colId xmlns:a16="http://schemas.microsoft.com/office/drawing/2014/main" val="3721763537"/>
                    </a:ext>
                  </a:extLst>
                </a:gridCol>
                <a:gridCol w="298167">
                  <a:extLst>
                    <a:ext uri="{9D8B030D-6E8A-4147-A177-3AD203B41FA5}">
                      <a16:colId xmlns:a16="http://schemas.microsoft.com/office/drawing/2014/main" val="2784559044"/>
                    </a:ext>
                  </a:extLst>
                </a:gridCol>
                <a:gridCol w="298167">
                  <a:extLst>
                    <a:ext uri="{9D8B030D-6E8A-4147-A177-3AD203B41FA5}">
                      <a16:colId xmlns:a16="http://schemas.microsoft.com/office/drawing/2014/main" val="90367337"/>
                    </a:ext>
                  </a:extLst>
                </a:gridCol>
                <a:gridCol w="298167">
                  <a:extLst>
                    <a:ext uri="{9D8B030D-6E8A-4147-A177-3AD203B41FA5}">
                      <a16:colId xmlns:a16="http://schemas.microsoft.com/office/drawing/2014/main" val="4189758370"/>
                    </a:ext>
                  </a:extLst>
                </a:gridCol>
                <a:gridCol w="298167">
                  <a:extLst>
                    <a:ext uri="{9D8B030D-6E8A-4147-A177-3AD203B41FA5}">
                      <a16:colId xmlns:a16="http://schemas.microsoft.com/office/drawing/2014/main" val="709587184"/>
                    </a:ext>
                  </a:extLst>
                </a:gridCol>
                <a:gridCol w="298167">
                  <a:extLst>
                    <a:ext uri="{9D8B030D-6E8A-4147-A177-3AD203B41FA5}">
                      <a16:colId xmlns:a16="http://schemas.microsoft.com/office/drawing/2014/main" val="717801023"/>
                    </a:ext>
                  </a:extLst>
                </a:gridCol>
                <a:gridCol w="298167">
                  <a:extLst>
                    <a:ext uri="{9D8B030D-6E8A-4147-A177-3AD203B41FA5}">
                      <a16:colId xmlns:a16="http://schemas.microsoft.com/office/drawing/2014/main" val="1325793142"/>
                    </a:ext>
                  </a:extLst>
                </a:gridCol>
              </a:tblGrid>
              <a:tr h="147450">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12638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7582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9" name="TextBox 8">
            <a:extLst>
              <a:ext uri="{FF2B5EF4-FFF2-40B4-BE49-F238E27FC236}">
                <a16:creationId xmlns:a16="http://schemas.microsoft.com/office/drawing/2014/main" id="{92542938-4248-4519-8A7B-2C77A01B89BA}"/>
              </a:ext>
            </a:extLst>
          </p:cNvPr>
          <p:cNvSpPr txBox="1"/>
          <p:nvPr/>
        </p:nvSpPr>
        <p:spPr>
          <a:xfrm>
            <a:off x="1948081" y="1520913"/>
            <a:ext cx="5656134" cy="246221"/>
          </a:xfrm>
          <a:prstGeom prst="rect">
            <a:avLst/>
          </a:prstGeom>
          <a:noFill/>
        </p:spPr>
        <p:txBody>
          <a:bodyPr wrap="square" lIns="0" tIns="0" rIns="0" bIns="0" rtlCol="0">
            <a:spAutoFit/>
          </a:bodyPr>
          <a:lstStyle/>
          <a:p>
            <a:pPr defTabSz="914400">
              <a:spcBef>
                <a:spcPts val="831"/>
              </a:spcBef>
              <a:buSzPct val="100000"/>
            </a:pPr>
            <a:r>
              <a:rPr lang="en-US" sz="1600" b="1" dirty="0">
                <a:solidFill>
                  <a:srgbClr val="000000"/>
                </a:solidFill>
                <a:latin typeface="Arial" panose="020B0604020202020204" pitchFamily="34" charset="0"/>
                <a:cs typeface="Arial" panose="020B0604020202020204" pitchFamily="34" charset="0"/>
              </a:rPr>
              <a:t>Luma Phase 1 – Finance, Budget, Procurement</a:t>
            </a:r>
          </a:p>
        </p:txBody>
      </p:sp>
      <p:grpSp>
        <p:nvGrpSpPr>
          <p:cNvPr id="11" name="Group 10">
            <a:extLst>
              <a:ext uri="{FF2B5EF4-FFF2-40B4-BE49-F238E27FC236}">
                <a16:creationId xmlns:a16="http://schemas.microsoft.com/office/drawing/2014/main" id="{D019F3B2-6A1B-484C-954D-A5C435B3C433}"/>
              </a:ext>
            </a:extLst>
          </p:cNvPr>
          <p:cNvGrpSpPr/>
          <p:nvPr/>
        </p:nvGrpSpPr>
        <p:grpSpPr>
          <a:xfrm>
            <a:off x="2322149" y="2303079"/>
            <a:ext cx="8255650" cy="640552"/>
            <a:chOff x="389475" y="1586526"/>
            <a:chExt cx="7182376" cy="640552"/>
          </a:xfrm>
        </p:grpSpPr>
        <p:sp>
          <p:nvSpPr>
            <p:cNvPr id="12" name="Pentagon 86">
              <a:extLst>
                <a:ext uri="{FF2B5EF4-FFF2-40B4-BE49-F238E27FC236}">
                  <a16:creationId xmlns:a16="http://schemas.microsoft.com/office/drawing/2014/main" id="{4DAB0F02-5444-4A06-B143-8A05FD97302F}"/>
                </a:ext>
              </a:extLst>
            </p:cNvPr>
            <p:cNvSpPr/>
            <p:nvPr/>
          </p:nvSpPr>
          <p:spPr bwMode="gray">
            <a:xfrm>
              <a:off x="5582272" y="1587617"/>
              <a:ext cx="1989579" cy="331979"/>
            </a:xfrm>
            <a:prstGeom prst="homePlate">
              <a:avLst>
                <a:gd name="adj" fmla="val 31990"/>
              </a:avLst>
            </a:prstGeom>
            <a:solidFill>
              <a:srgbClr val="CECECE"/>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13" name="Pentagon 87">
              <a:extLst>
                <a:ext uri="{FF2B5EF4-FFF2-40B4-BE49-F238E27FC236}">
                  <a16:creationId xmlns:a16="http://schemas.microsoft.com/office/drawing/2014/main" id="{8D00F79C-05EF-4556-B625-31DA3B9CCF99}"/>
                </a:ext>
              </a:extLst>
            </p:cNvPr>
            <p:cNvSpPr/>
            <p:nvPr/>
          </p:nvSpPr>
          <p:spPr bwMode="gray">
            <a:xfrm>
              <a:off x="2190172" y="1586526"/>
              <a:ext cx="3521404" cy="333070"/>
            </a:xfrm>
            <a:prstGeom prst="homePlate">
              <a:avLst>
                <a:gd name="adj" fmla="val 31990"/>
              </a:avLst>
            </a:prstGeom>
            <a:solidFill>
              <a:srgbClr val="CECECE"/>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14" name="Pentagon 88">
              <a:extLst>
                <a:ext uri="{FF2B5EF4-FFF2-40B4-BE49-F238E27FC236}">
                  <a16:creationId xmlns:a16="http://schemas.microsoft.com/office/drawing/2014/main" id="{92554F7D-86E3-4DDA-B2E4-DDB1338C6B20}"/>
                </a:ext>
              </a:extLst>
            </p:cNvPr>
            <p:cNvSpPr/>
            <p:nvPr/>
          </p:nvSpPr>
          <p:spPr bwMode="gray">
            <a:xfrm>
              <a:off x="392261" y="1587616"/>
              <a:ext cx="1977342" cy="331980"/>
            </a:xfrm>
            <a:prstGeom prst="homePlate">
              <a:avLst>
                <a:gd name="adj" fmla="val 31990"/>
              </a:avLst>
            </a:prstGeom>
            <a:solidFill>
              <a:schemeClr val="accent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18" name="Pentagon 83">
              <a:extLst>
                <a:ext uri="{FF2B5EF4-FFF2-40B4-BE49-F238E27FC236}">
                  <a16:creationId xmlns:a16="http://schemas.microsoft.com/office/drawing/2014/main" id="{388888A1-F5F2-45F3-BD93-5D2FA2834878}"/>
                </a:ext>
              </a:extLst>
            </p:cNvPr>
            <p:cNvSpPr/>
            <p:nvPr/>
          </p:nvSpPr>
          <p:spPr bwMode="gray">
            <a:xfrm>
              <a:off x="6127899" y="1977310"/>
              <a:ext cx="1431717" cy="243247"/>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9" name="Pentagon 84">
              <a:extLst>
                <a:ext uri="{FF2B5EF4-FFF2-40B4-BE49-F238E27FC236}">
                  <a16:creationId xmlns:a16="http://schemas.microsoft.com/office/drawing/2014/main" id="{CC4CC18E-D001-4271-A273-1181B7872420}"/>
                </a:ext>
              </a:extLst>
            </p:cNvPr>
            <p:cNvSpPr/>
            <p:nvPr/>
          </p:nvSpPr>
          <p:spPr bwMode="gray">
            <a:xfrm>
              <a:off x="5570293" y="1976595"/>
              <a:ext cx="640155" cy="244676"/>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0" name="Pentagon 85">
              <a:extLst>
                <a:ext uri="{FF2B5EF4-FFF2-40B4-BE49-F238E27FC236}">
                  <a16:creationId xmlns:a16="http://schemas.microsoft.com/office/drawing/2014/main" id="{D217E48A-7B48-4B96-86C7-6C735BFA013C}"/>
                </a:ext>
              </a:extLst>
            </p:cNvPr>
            <p:cNvSpPr/>
            <p:nvPr/>
          </p:nvSpPr>
          <p:spPr bwMode="gray">
            <a:xfrm>
              <a:off x="3768296" y="1973523"/>
              <a:ext cx="1943280" cy="250821"/>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1" name="Pentagon 89">
              <a:extLst>
                <a:ext uri="{FF2B5EF4-FFF2-40B4-BE49-F238E27FC236}">
                  <a16:creationId xmlns:a16="http://schemas.microsoft.com/office/drawing/2014/main" id="{27782A35-CE15-4509-BF6C-102A95DABD43}"/>
                </a:ext>
              </a:extLst>
            </p:cNvPr>
            <p:cNvSpPr/>
            <p:nvPr/>
          </p:nvSpPr>
          <p:spPr bwMode="gray">
            <a:xfrm>
              <a:off x="2256212" y="1973522"/>
              <a:ext cx="1611069" cy="250822"/>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2" name="Pentagon 90">
              <a:extLst>
                <a:ext uri="{FF2B5EF4-FFF2-40B4-BE49-F238E27FC236}">
                  <a16:creationId xmlns:a16="http://schemas.microsoft.com/office/drawing/2014/main" id="{61F6AE0B-7D70-46AD-ACAD-9DBD354BD5DA}"/>
                </a:ext>
              </a:extLst>
            </p:cNvPr>
            <p:cNvSpPr/>
            <p:nvPr/>
          </p:nvSpPr>
          <p:spPr bwMode="gray">
            <a:xfrm>
              <a:off x="906022" y="1970788"/>
              <a:ext cx="1434364" cy="256290"/>
            </a:xfrm>
            <a:prstGeom prst="homePlate">
              <a:avLst>
                <a:gd name="adj" fmla="val 31990"/>
              </a:avLst>
            </a:prstGeom>
            <a:solidFill>
              <a:schemeClr val="accent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3" name="Pentagon 91">
              <a:extLst>
                <a:ext uri="{FF2B5EF4-FFF2-40B4-BE49-F238E27FC236}">
                  <a16:creationId xmlns:a16="http://schemas.microsoft.com/office/drawing/2014/main" id="{E6A679F8-0F6C-4469-A1EF-E6A292443CB3}"/>
                </a:ext>
              </a:extLst>
            </p:cNvPr>
            <p:cNvSpPr/>
            <p:nvPr/>
          </p:nvSpPr>
          <p:spPr bwMode="gray">
            <a:xfrm>
              <a:off x="389475" y="1973522"/>
              <a:ext cx="645080" cy="250822"/>
            </a:xfrm>
            <a:prstGeom prst="homePlate">
              <a:avLst>
                <a:gd name="adj" fmla="val 31990"/>
              </a:avLst>
            </a:prstGeom>
            <a:solidFill>
              <a:schemeClr val="accent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cxnSp>
        <p:nvCxnSpPr>
          <p:cNvPr id="43" name="Straight Connector 42">
            <a:extLst>
              <a:ext uri="{FF2B5EF4-FFF2-40B4-BE49-F238E27FC236}">
                <a16:creationId xmlns:a16="http://schemas.microsoft.com/office/drawing/2014/main" id="{E01690FC-6C03-487F-BE8C-6B150D4D87F3}"/>
              </a:ext>
            </a:extLst>
          </p:cNvPr>
          <p:cNvCxnSpPr/>
          <p:nvPr/>
        </p:nvCxnSpPr>
        <p:spPr bwMode="auto">
          <a:xfrm>
            <a:off x="2570427" y="3097843"/>
            <a:ext cx="1465776" cy="0"/>
          </a:xfrm>
          <a:prstGeom prst="line">
            <a:avLst/>
          </a:prstGeom>
          <a:solidFill>
            <a:schemeClr val="accent1"/>
          </a:solidFill>
          <a:ln w="57150" cap="flat" cmpd="sng" algn="ctr">
            <a:noFill/>
            <a:prstDash val="solid"/>
            <a:round/>
            <a:headEnd type="none" w="med" len="med"/>
            <a:tailEnd type="none" w="med" len="med"/>
          </a:ln>
          <a:effectLst/>
        </p:spPr>
      </p:cxnSp>
      <p:graphicFrame>
        <p:nvGraphicFramePr>
          <p:cNvPr id="2" name="Table 1">
            <a:extLst>
              <a:ext uri="{FF2B5EF4-FFF2-40B4-BE49-F238E27FC236}">
                <a16:creationId xmlns:a16="http://schemas.microsoft.com/office/drawing/2014/main" id="{EA2AD7BC-56F5-4D06-B059-1FE9D136A12D}"/>
              </a:ext>
            </a:extLst>
          </p:cNvPr>
          <p:cNvGraphicFramePr>
            <a:graphicFrameLocks noGrp="1"/>
          </p:cNvGraphicFramePr>
          <p:nvPr>
            <p:extLst>
              <p:ext uri="{D42A27DB-BD31-4B8C-83A1-F6EECF244321}">
                <p14:modId xmlns:p14="http://schemas.microsoft.com/office/powerpoint/2010/main" val="3086260657"/>
              </p:ext>
            </p:extLst>
          </p:nvPr>
        </p:nvGraphicFramePr>
        <p:xfrm>
          <a:off x="360362" y="3502110"/>
          <a:ext cx="11636875" cy="2735047"/>
        </p:xfrm>
        <a:graphic>
          <a:graphicData uri="http://schemas.openxmlformats.org/drawingml/2006/table">
            <a:tbl>
              <a:tblPr firstRow="1" bandRow="1">
                <a:tableStyleId>{5C22544A-7EE6-4342-B048-85BDC9FD1C3A}</a:tableStyleId>
              </a:tblPr>
              <a:tblGrid>
                <a:gridCol w="3680010">
                  <a:extLst>
                    <a:ext uri="{9D8B030D-6E8A-4147-A177-3AD203B41FA5}">
                      <a16:colId xmlns:a16="http://schemas.microsoft.com/office/drawing/2014/main" val="2827906102"/>
                    </a:ext>
                  </a:extLst>
                </a:gridCol>
                <a:gridCol w="7956865">
                  <a:extLst>
                    <a:ext uri="{9D8B030D-6E8A-4147-A177-3AD203B41FA5}">
                      <a16:colId xmlns:a16="http://schemas.microsoft.com/office/drawing/2014/main" val="1367272370"/>
                    </a:ext>
                  </a:extLst>
                </a:gridCol>
              </a:tblGrid>
              <a:tr h="540487">
                <a:tc>
                  <a:txBody>
                    <a:bodyPr/>
                    <a:lstStyle/>
                    <a:p>
                      <a:r>
                        <a:rPr lang="en-US" sz="1400" b="0" dirty="0">
                          <a:solidFill>
                            <a:srgbClr val="000000"/>
                          </a:solidFill>
                          <a:latin typeface="Arial" panose="020B0604020202020204" pitchFamily="34" charset="0"/>
                          <a:cs typeface="Arial" panose="020B0604020202020204" pitchFamily="34" charset="0"/>
                        </a:rPr>
                        <a:t>Change Readiness Assessment Survey 1</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400" b="0" dirty="0">
                          <a:solidFill>
                            <a:srgbClr val="000000"/>
                          </a:solidFill>
                          <a:latin typeface="Arial" panose="020B0604020202020204" pitchFamily="34" charset="0"/>
                          <a:cs typeface="Arial" panose="020B0604020202020204" pitchFamily="34" charset="0"/>
                        </a:rPr>
                        <a:t>A survey that helps the OCM team understand if agency staff are ready to adopt Luma. Results from the survey will help the OCM team identify and fill gaps. This is the first of a series of surveys sent to select agency staff. </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3740508"/>
                  </a:ext>
                </a:extLst>
              </a:tr>
              <a:tr h="516490">
                <a:tc>
                  <a:txBody>
                    <a:bodyPr/>
                    <a:lstStyle/>
                    <a:p>
                      <a:r>
                        <a:rPr lang="en-US" sz="1400" dirty="0">
                          <a:solidFill>
                            <a:srgbClr val="000000"/>
                          </a:solidFill>
                          <a:latin typeface="Arial" panose="020B0604020202020204" pitchFamily="34" charset="0"/>
                          <a:cs typeface="Arial" panose="020B0604020202020204" pitchFamily="34" charset="0"/>
                        </a:rPr>
                        <a:t>Stakeholder Assessment Validation</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400" dirty="0">
                          <a:solidFill>
                            <a:srgbClr val="000000"/>
                          </a:solidFill>
                          <a:latin typeface="Arial" panose="020B0604020202020204" pitchFamily="34" charset="0"/>
                          <a:cs typeface="Arial" panose="020B0604020202020204" pitchFamily="34" charset="0"/>
                        </a:rPr>
                        <a:t>Verify information about a key individual’s impact, influence, support, and involvement with the Luma project. </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0164457"/>
                  </a:ext>
                </a:extLst>
              </a:tr>
              <a:tr h="386820">
                <a:tc>
                  <a:txBody>
                    <a:bodyPr/>
                    <a:lstStyle/>
                    <a:p>
                      <a:r>
                        <a:rPr lang="en-US" sz="1400" dirty="0">
                          <a:solidFill>
                            <a:srgbClr val="000000"/>
                          </a:solidFill>
                          <a:latin typeface="Arial" panose="020B0604020202020204" pitchFamily="34" charset="0"/>
                          <a:cs typeface="Arial" panose="020B0604020202020204" pitchFamily="34" charset="0"/>
                        </a:rPr>
                        <a:t>Change Impact Assessment Validation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rgbClr val="000000"/>
                          </a:solidFill>
                          <a:latin typeface="Arial" panose="020B0604020202020204" pitchFamily="34" charset="0"/>
                          <a:cs typeface="Arial" panose="020B0604020202020204" pitchFamily="34" charset="0"/>
                        </a:rPr>
                        <a:t>Verify documented changes that technology, people, and agencies are impacted by with Luma </a:t>
                      </a:r>
                      <a:r>
                        <a:rPr lang="en-US" sz="1400" dirty="0" err="1">
                          <a:solidFill>
                            <a:srgbClr val="000000"/>
                          </a:solidFill>
                          <a:latin typeface="Arial" panose="020B0604020202020204" pitchFamily="34" charset="0"/>
                          <a:cs typeface="Arial" panose="020B0604020202020204" pitchFamily="34" charset="0"/>
                        </a:rPr>
                        <a:t>Cloudsuite</a:t>
                      </a:r>
                      <a:r>
                        <a:rPr lang="en-US" sz="1400" dirty="0">
                          <a:solidFill>
                            <a:srgbClr val="000000"/>
                          </a:solidFill>
                          <a:latin typeface="Arial" panose="020B0604020202020204" pitchFamily="34" charset="0"/>
                          <a:cs typeface="Arial" panose="020B0604020202020204" pitchFamily="34" charset="0"/>
                        </a:rPr>
                        <a:t>. This information helps the OCM team understand the level of impact agency staff will experience in their work and strategize how to execute a seamless transition through activities like training.</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312019"/>
                  </a:ext>
                </a:extLst>
              </a:tr>
              <a:tr h="540487">
                <a:tc>
                  <a:txBody>
                    <a:bodyPr/>
                    <a:lstStyle/>
                    <a:p>
                      <a:r>
                        <a:rPr lang="en-US" sz="1400" dirty="0">
                          <a:solidFill>
                            <a:srgbClr val="000000"/>
                          </a:solidFill>
                          <a:latin typeface="Arial" panose="020B0604020202020204" pitchFamily="34" charset="0"/>
                          <a:cs typeface="Arial" panose="020B0604020202020204" pitchFamily="34" charset="0"/>
                        </a:rPr>
                        <a:t>Agency Advocates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rgbClr val="000000"/>
                          </a:solidFill>
                          <a:latin typeface="Arial" panose="020B0604020202020204" pitchFamily="34" charset="0"/>
                          <a:cs typeface="Arial" panose="020B0604020202020204" pitchFamily="34" charset="0"/>
                        </a:rPr>
                        <a:t>Connect and collaborate with Agency Advocates, who will be onboarded in Spring 2020.</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7711000"/>
                  </a:ext>
                </a:extLst>
              </a:tr>
            </a:tbl>
          </a:graphicData>
        </a:graphic>
      </p:graphicFrame>
    </p:spTree>
    <p:extLst>
      <p:ext uri="{BB962C8B-B14F-4D97-AF65-F5344CB8AC3E}">
        <p14:creationId xmlns:p14="http://schemas.microsoft.com/office/powerpoint/2010/main" val="249136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DDCF8-5BFB-4E26-8B28-D7421998C134}"/>
              </a:ext>
            </a:extLst>
          </p:cNvPr>
          <p:cNvSpPr>
            <a:spLocks noGrp="1"/>
          </p:cNvSpPr>
          <p:nvPr>
            <p:ph type="title"/>
          </p:nvPr>
        </p:nvSpPr>
        <p:spPr/>
        <p:txBody>
          <a:bodyPr/>
          <a:lstStyle/>
          <a:p>
            <a:r>
              <a:rPr lang="en-US" dirty="0">
                <a:solidFill>
                  <a:schemeClr val="tx1"/>
                </a:solidFill>
              </a:rPr>
              <a:t>Change Liaison Network Phase 1 Timeline</a:t>
            </a:r>
            <a:endParaRPr lang="en-US" dirty="0"/>
          </a:p>
        </p:txBody>
      </p:sp>
      <p:sp>
        <p:nvSpPr>
          <p:cNvPr id="6" name="Text Placeholder 5">
            <a:extLst>
              <a:ext uri="{FF2B5EF4-FFF2-40B4-BE49-F238E27FC236}">
                <a16:creationId xmlns:a16="http://schemas.microsoft.com/office/drawing/2014/main" id="{6E130366-3A74-45A8-AB56-88B81D0E8E33}"/>
              </a:ext>
            </a:extLst>
          </p:cNvPr>
          <p:cNvSpPr>
            <a:spLocks noGrp="1"/>
          </p:cNvSpPr>
          <p:nvPr>
            <p:ph type="body" sz="quarter" idx="13"/>
          </p:nvPr>
        </p:nvSpPr>
        <p:spPr/>
        <p:txBody>
          <a:bodyPr>
            <a:normAutofit fontScale="92500" lnSpcReduction="10000"/>
          </a:bodyPr>
          <a:lstStyle/>
          <a:p>
            <a:pPr marL="0" indent="0">
              <a:buNone/>
            </a:pPr>
            <a:r>
              <a:rPr lang="en-US" dirty="0">
                <a:solidFill>
                  <a:schemeClr val="tx1"/>
                </a:solidFill>
              </a:rPr>
              <a:t>As the Change Management Team prepare and execute transition activities, the Change Liaison Network will be involved in different ways during the project period. </a:t>
            </a:r>
            <a:endParaRPr lang="en-US" dirty="0"/>
          </a:p>
        </p:txBody>
      </p:sp>
      <p:sp>
        <p:nvSpPr>
          <p:cNvPr id="7" name="Title 12">
            <a:extLst>
              <a:ext uri="{FF2B5EF4-FFF2-40B4-BE49-F238E27FC236}">
                <a16:creationId xmlns:a16="http://schemas.microsoft.com/office/drawing/2014/main" id="{C6597AD9-8654-4189-BF25-398038632843}"/>
              </a:ext>
            </a:extLst>
          </p:cNvPr>
          <p:cNvSpPr txBox="1">
            <a:spLocks/>
          </p:cNvSpPr>
          <p:nvPr/>
        </p:nvSpPr>
        <p:spPr bwMode="auto">
          <a:xfrm>
            <a:off x="522154" y="1216923"/>
            <a:ext cx="11636875" cy="44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8" name="Table 7">
            <a:extLst>
              <a:ext uri="{FF2B5EF4-FFF2-40B4-BE49-F238E27FC236}">
                <a16:creationId xmlns:a16="http://schemas.microsoft.com/office/drawing/2014/main" id="{0DFA0AF7-9C31-4FF2-A55C-8E6C713C8D1F}"/>
              </a:ext>
            </a:extLst>
          </p:cNvPr>
          <p:cNvGraphicFramePr>
            <a:graphicFrameLocks noGrp="1"/>
          </p:cNvGraphicFramePr>
          <p:nvPr>
            <p:extLst/>
          </p:nvPr>
        </p:nvGraphicFramePr>
        <p:xfrm>
          <a:off x="1933904" y="1877569"/>
          <a:ext cx="8523402" cy="1372554"/>
        </p:xfrm>
        <a:graphic>
          <a:graphicData uri="http://schemas.openxmlformats.org/drawingml/2006/table">
            <a:tbl>
              <a:tblPr firstRow="1" bandRow="1"/>
              <a:tblGrid>
                <a:gridCol w="262760">
                  <a:extLst>
                    <a:ext uri="{9D8B030D-6E8A-4147-A177-3AD203B41FA5}">
                      <a16:colId xmlns:a16="http://schemas.microsoft.com/office/drawing/2014/main" val="2889556829"/>
                    </a:ext>
                  </a:extLst>
                </a:gridCol>
                <a:gridCol w="333574">
                  <a:extLst>
                    <a:ext uri="{9D8B030D-6E8A-4147-A177-3AD203B41FA5}">
                      <a16:colId xmlns:a16="http://schemas.microsoft.com/office/drawing/2014/main" val="3051355316"/>
                    </a:ext>
                  </a:extLst>
                </a:gridCol>
                <a:gridCol w="298167">
                  <a:extLst>
                    <a:ext uri="{9D8B030D-6E8A-4147-A177-3AD203B41FA5}">
                      <a16:colId xmlns:a16="http://schemas.microsoft.com/office/drawing/2014/main" val="1669576942"/>
                    </a:ext>
                  </a:extLst>
                </a:gridCol>
                <a:gridCol w="298167">
                  <a:extLst>
                    <a:ext uri="{9D8B030D-6E8A-4147-A177-3AD203B41FA5}">
                      <a16:colId xmlns:a16="http://schemas.microsoft.com/office/drawing/2014/main" val="1134006340"/>
                    </a:ext>
                  </a:extLst>
                </a:gridCol>
                <a:gridCol w="298167">
                  <a:extLst>
                    <a:ext uri="{9D8B030D-6E8A-4147-A177-3AD203B41FA5}">
                      <a16:colId xmlns:a16="http://schemas.microsoft.com/office/drawing/2014/main" val="1762622251"/>
                    </a:ext>
                  </a:extLst>
                </a:gridCol>
                <a:gridCol w="298167">
                  <a:extLst>
                    <a:ext uri="{9D8B030D-6E8A-4147-A177-3AD203B41FA5}">
                      <a16:colId xmlns:a16="http://schemas.microsoft.com/office/drawing/2014/main" val="431517693"/>
                    </a:ext>
                  </a:extLst>
                </a:gridCol>
                <a:gridCol w="298167">
                  <a:extLst>
                    <a:ext uri="{9D8B030D-6E8A-4147-A177-3AD203B41FA5}">
                      <a16:colId xmlns:a16="http://schemas.microsoft.com/office/drawing/2014/main" val="3109203086"/>
                    </a:ext>
                  </a:extLst>
                </a:gridCol>
                <a:gridCol w="298167">
                  <a:extLst>
                    <a:ext uri="{9D8B030D-6E8A-4147-A177-3AD203B41FA5}">
                      <a16:colId xmlns:a16="http://schemas.microsoft.com/office/drawing/2014/main" val="2022433513"/>
                    </a:ext>
                  </a:extLst>
                </a:gridCol>
                <a:gridCol w="298167">
                  <a:extLst>
                    <a:ext uri="{9D8B030D-6E8A-4147-A177-3AD203B41FA5}">
                      <a16:colId xmlns:a16="http://schemas.microsoft.com/office/drawing/2014/main" val="2701685071"/>
                    </a:ext>
                  </a:extLst>
                </a:gridCol>
                <a:gridCol w="298167">
                  <a:extLst>
                    <a:ext uri="{9D8B030D-6E8A-4147-A177-3AD203B41FA5}">
                      <a16:colId xmlns:a16="http://schemas.microsoft.com/office/drawing/2014/main" val="1690183239"/>
                    </a:ext>
                  </a:extLst>
                </a:gridCol>
                <a:gridCol w="298167">
                  <a:extLst>
                    <a:ext uri="{9D8B030D-6E8A-4147-A177-3AD203B41FA5}">
                      <a16:colId xmlns:a16="http://schemas.microsoft.com/office/drawing/2014/main" val="421050148"/>
                    </a:ext>
                  </a:extLst>
                </a:gridCol>
                <a:gridCol w="298167">
                  <a:extLst>
                    <a:ext uri="{9D8B030D-6E8A-4147-A177-3AD203B41FA5}">
                      <a16:colId xmlns:a16="http://schemas.microsoft.com/office/drawing/2014/main" val="1695785347"/>
                    </a:ext>
                  </a:extLst>
                </a:gridCol>
                <a:gridCol w="298167">
                  <a:extLst>
                    <a:ext uri="{9D8B030D-6E8A-4147-A177-3AD203B41FA5}">
                      <a16:colId xmlns:a16="http://schemas.microsoft.com/office/drawing/2014/main" val="2902119876"/>
                    </a:ext>
                  </a:extLst>
                </a:gridCol>
                <a:gridCol w="225804">
                  <a:extLst>
                    <a:ext uri="{9D8B030D-6E8A-4147-A177-3AD203B41FA5}">
                      <a16:colId xmlns:a16="http://schemas.microsoft.com/office/drawing/2014/main" val="3693854998"/>
                    </a:ext>
                  </a:extLst>
                </a:gridCol>
                <a:gridCol w="370531">
                  <a:extLst>
                    <a:ext uri="{9D8B030D-6E8A-4147-A177-3AD203B41FA5}">
                      <a16:colId xmlns:a16="http://schemas.microsoft.com/office/drawing/2014/main" val="4166636124"/>
                    </a:ext>
                  </a:extLst>
                </a:gridCol>
                <a:gridCol w="298167">
                  <a:extLst>
                    <a:ext uri="{9D8B030D-6E8A-4147-A177-3AD203B41FA5}">
                      <a16:colId xmlns:a16="http://schemas.microsoft.com/office/drawing/2014/main" val="3994730882"/>
                    </a:ext>
                  </a:extLst>
                </a:gridCol>
                <a:gridCol w="298167">
                  <a:extLst>
                    <a:ext uri="{9D8B030D-6E8A-4147-A177-3AD203B41FA5}">
                      <a16:colId xmlns:a16="http://schemas.microsoft.com/office/drawing/2014/main" val="4012124492"/>
                    </a:ext>
                  </a:extLst>
                </a:gridCol>
                <a:gridCol w="247467">
                  <a:extLst>
                    <a:ext uri="{9D8B030D-6E8A-4147-A177-3AD203B41FA5}">
                      <a16:colId xmlns:a16="http://schemas.microsoft.com/office/drawing/2014/main" val="4068193439"/>
                    </a:ext>
                  </a:extLst>
                </a:gridCol>
                <a:gridCol w="225425">
                  <a:extLst>
                    <a:ext uri="{9D8B030D-6E8A-4147-A177-3AD203B41FA5}">
                      <a16:colId xmlns:a16="http://schemas.microsoft.com/office/drawing/2014/main" val="380504888"/>
                    </a:ext>
                  </a:extLst>
                </a:gridCol>
                <a:gridCol w="298167">
                  <a:extLst>
                    <a:ext uri="{9D8B030D-6E8A-4147-A177-3AD203B41FA5}">
                      <a16:colId xmlns:a16="http://schemas.microsoft.com/office/drawing/2014/main" val="2319174930"/>
                    </a:ext>
                  </a:extLst>
                </a:gridCol>
                <a:gridCol w="298167">
                  <a:extLst>
                    <a:ext uri="{9D8B030D-6E8A-4147-A177-3AD203B41FA5}">
                      <a16:colId xmlns:a16="http://schemas.microsoft.com/office/drawing/2014/main" val="1202977070"/>
                    </a:ext>
                  </a:extLst>
                </a:gridCol>
                <a:gridCol w="298167">
                  <a:extLst>
                    <a:ext uri="{9D8B030D-6E8A-4147-A177-3AD203B41FA5}">
                      <a16:colId xmlns:a16="http://schemas.microsoft.com/office/drawing/2014/main" val="2564279360"/>
                    </a:ext>
                  </a:extLst>
                </a:gridCol>
                <a:gridCol w="298167">
                  <a:extLst>
                    <a:ext uri="{9D8B030D-6E8A-4147-A177-3AD203B41FA5}">
                      <a16:colId xmlns:a16="http://schemas.microsoft.com/office/drawing/2014/main" val="3721763537"/>
                    </a:ext>
                  </a:extLst>
                </a:gridCol>
                <a:gridCol w="298167">
                  <a:extLst>
                    <a:ext uri="{9D8B030D-6E8A-4147-A177-3AD203B41FA5}">
                      <a16:colId xmlns:a16="http://schemas.microsoft.com/office/drawing/2014/main" val="2784559044"/>
                    </a:ext>
                  </a:extLst>
                </a:gridCol>
                <a:gridCol w="298167">
                  <a:extLst>
                    <a:ext uri="{9D8B030D-6E8A-4147-A177-3AD203B41FA5}">
                      <a16:colId xmlns:a16="http://schemas.microsoft.com/office/drawing/2014/main" val="90367337"/>
                    </a:ext>
                  </a:extLst>
                </a:gridCol>
                <a:gridCol w="298167">
                  <a:extLst>
                    <a:ext uri="{9D8B030D-6E8A-4147-A177-3AD203B41FA5}">
                      <a16:colId xmlns:a16="http://schemas.microsoft.com/office/drawing/2014/main" val="4189758370"/>
                    </a:ext>
                  </a:extLst>
                </a:gridCol>
                <a:gridCol w="298167">
                  <a:extLst>
                    <a:ext uri="{9D8B030D-6E8A-4147-A177-3AD203B41FA5}">
                      <a16:colId xmlns:a16="http://schemas.microsoft.com/office/drawing/2014/main" val="709587184"/>
                    </a:ext>
                  </a:extLst>
                </a:gridCol>
                <a:gridCol w="298167">
                  <a:extLst>
                    <a:ext uri="{9D8B030D-6E8A-4147-A177-3AD203B41FA5}">
                      <a16:colId xmlns:a16="http://schemas.microsoft.com/office/drawing/2014/main" val="717801023"/>
                    </a:ext>
                  </a:extLst>
                </a:gridCol>
                <a:gridCol w="298167">
                  <a:extLst>
                    <a:ext uri="{9D8B030D-6E8A-4147-A177-3AD203B41FA5}">
                      <a16:colId xmlns:a16="http://schemas.microsoft.com/office/drawing/2014/main" val="1325793142"/>
                    </a:ext>
                  </a:extLst>
                </a:gridCol>
              </a:tblGrid>
              <a:tr h="147450">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12638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7582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9" name="TextBox 8">
            <a:extLst>
              <a:ext uri="{FF2B5EF4-FFF2-40B4-BE49-F238E27FC236}">
                <a16:creationId xmlns:a16="http://schemas.microsoft.com/office/drawing/2014/main" id="{92542938-4248-4519-8A7B-2C77A01B89BA}"/>
              </a:ext>
            </a:extLst>
          </p:cNvPr>
          <p:cNvSpPr txBox="1"/>
          <p:nvPr/>
        </p:nvSpPr>
        <p:spPr>
          <a:xfrm>
            <a:off x="1948081" y="1520913"/>
            <a:ext cx="5656134" cy="246221"/>
          </a:xfrm>
          <a:prstGeom prst="rect">
            <a:avLst/>
          </a:prstGeom>
          <a:noFill/>
        </p:spPr>
        <p:txBody>
          <a:bodyPr wrap="square" lIns="0" tIns="0" rIns="0" bIns="0" rtlCol="0">
            <a:spAutoFit/>
          </a:bodyPr>
          <a:lstStyle/>
          <a:p>
            <a:pPr defTabSz="914400">
              <a:spcBef>
                <a:spcPts val="831"/>
              </a:spcBef>
              <a:buSzPct val="100000"/>
            </a:pPr>
            <a:r>
              <a:rPr lang="en-US" sz="1600" b="1" dirty="0">
                <a:solidFill>
                  <a:srgbClr val="000000"/>
                </a:solidFill>
                <a:latin typeface="Arial" panose="020B0604020202020204" pitchFamily="34" charset="0"/>
                <a:cs typeface="Arial" panose="020B0604020202020204" pitchFamily="34" charset="0"/>
              </a:rPr>
              <a:t>Luma Phase 1 – Finance, Budget, Procurement</a:t>
            </a:r>
          </a:p>
        </p:txBody>
      </p:sp>
      <p:grpSp>
        <p:nvGrpSpPr>
          <p:cNvPr id="11" name="Group 10">
            <a:extLst>
              <a:ext uri="{FF2B5EF4-FFF2-40B4-BE49-F238E27FC236}">
                <a16:creationId xmlns:a16="http://schemas.microsoft.com/office/drawing/2014/main" id="{D019F3B2-6A1B-484C-954D-A5C435B3C433}"/>
              </a:ext>
            </a:extLst>
          </p:cNvPr>
          <p:cNvGrpSpPr/>
          <p:nvPr/>
        </p:nvGrpSpPr>
        <p:grpSpPr>
          <a:xfrm>
            <a:off x="2322149" y="2303079"/>
            <a:ext cx="8255650" cy="640552"/>
            <a:chOff x="389475" y="1586526"/>
            <a:chExt cx="7182376" cy="640552"/>
          </a:xfrm>
        </p:grpSpPr>
        <p:sp>
          <p:nvSpPr>
            <p:cNvPr id="12" name="Pentagon 86">
              <a:extLst>
                <a:ext uri="{FF2B5EF4-FFF2-40B4-BE49-F238E27FC236}">
                  <a16:creationId xmlns:a16="http://schemas.microsoft.com/office/drawing/2014/main" id="{4DAB0F02-5444-4A06-B143-8A05FD97302F}"/>
                </a:ext>
              </a:extLst>
            </p:cNvPr>
            <p:cNvSpPr/>
            <p:nvPr/>
          </p:nvSpPr>
          <p:spPr bwMode="gray">
            <a:xfrm>
              <a:off x="5582272" y="1587617"/>
              <a:ext cx="1989579" cy="331979"/>
            </a:xfrm>
            <a:prstGeom prst="homePlate">
              <a:avLst>
                <a:gd name="adj" fmla="val 31990"/>
              </a:avLst>
            </a:prstGeom>
            <a:solidFill>
              <a:srgbClr val="CECECE"/>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13" name="Pentagon 87">
              <a:extLst>
                <a:ext uri="{FF2B5EF4-FFF2-40B4-BE49-F238E27FC236}">
                  <a16:creationId xmlns:a16="http://schemas.microsoft.com/office/drawing/2014/main" id="{8D00F79C-05EF-4556-B625-31DA3B9CCF99}"/>
                </a:ext>
              </a:extLst>
            </p:cNvPr>
            <p:cNvSpPr/>
            <p:nvPr/>
          </p:nvSpPr>
          <p:spPr bwMode="gray">
            <a:xfrm>
              <a:off x="2190172" y="1586526"/>
              <a:ext cx="3521404" cy="333070"/>
            </a:xfrm>
            <a:prstGeom prst="homePlate">
              <a:avLst>
                <a:gd name="adj" fmla="val 31990"/>
              </a:avLst>
            </a:prstGeom>
            <a:solidFill>
              <a:srgbClr val="FFB81C"/>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14" name="Pentagon 88">
              <a:extLst>
                <a:ext uri="{FF2B5EF4-FFF2-40B4-BE49-F238E27FC236}">
                  <a16:creationId xmlns:a16="http://schemas.microsoft.com/office/drawing/2014/main" id="{92554F7D-86E3-4DDA-B2E4-DDB1338C6B20}"/>
                </a:ext>
              </a:extLst>
            </p:cNvPr>
            <p:cNvSpPr/>
            <p:nvPr/>
          </p:nvSpPr>
          <p:spPr bwMode="gray">
            <a:xfrm>
              <a:off x="392261" y="1587616"/>
              <a:ext cx="1977342" cy="331980"/>
            </a:xfrm>
            <a:prstGeom prst="homePlate">
              <a:avLst>
                <a:gd name="adj" fmla="val 31990"/>
              </a:avLst>
            </a:prstGeom>
            <a:solidFill>
              <a:srgbClr val="CECECE"/>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18" name="Pentagon 83">
              <a:extLst>
                <a:ext uri="{FF2B5EF4-FFF2-40B4-BE49-F238E27FC236}">
                  <a16:creationId xmlns:a16="http://schemas.microsoft.com/office/drawing/2014/main" id="{388888A1-F5F2-45F3-BD93-5D2FA2834878}"/>
                </a:ext>
              </a:extLst>
            </p:cNvPr>
            <p:cNvSpPr/>
            <p:nvPr/>
          </p:nvSpPr>
          <p:spPr bwMode="gray">
            <a:xfrm>
              <a:off x="6127899" y="1977310"/>
              <a:ext cx="1431717" cy="243247"/>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9" name="Pentagon 84">
              <a:extLst>
                <a:ext uri="{FF2B5EF4-FFF2-40B4-BE49-F238E27FC236}">
                  <a16:creationId xmlns:a16="http://schemas.microsoft.com/office/drawing/2014/main" id="{CC4CC18E-D001-4271-A273-1181B7872420}"/>
                </a:ext>
              </a:extLst>
            </p:cNvPr>
            <p:cNvSpPr/>
            <p:nvPr/>
          </p:nvSpPr>
          <p:spPr bwMode="gray">
            <a:xfrm>
              <a:off x="5570293" y="1976595"/>
              <a:ext cx="640155" cy="244676"/>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0" name="Pentagon 85">
              <a:extLst>
                <a:ext uri="{FF2B5EF4-FFF2-40B4-BE49-F238E27FC236}">
                  <a16:creationId xmlns:a16="http://schemas.microsoft.com/office/drawing/2014/main" id="{D217E48A-7B48-4B96-86C7-6C735BFA013C}"/>
                </a:ext>
              </a:extLst>
            </p:cNvPr>
            <p:cNvSpPr/>
            <p:nvPr/>
          </p:nvSpPr>
          <p:spPr bwMode="gray">
            <a:xfrm>
              <a:off x="3768296" y="1973523"/>
              <a:ext cx="1943280" cy="250821"/>
            </a:xfrm>
            <a:prstGeom prst="homePlate">
              <a:avLst>
                <a:gd name="adj" fmla="val 31990"/>
              </a:avLst>
            </a:prstGeom>
            <a:solidFill>
              <a:srgbClr val="FFB81C"/>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1" name="Pentagon 89">
              <a:extLst>
                <a:ext uri="{FF2B5EF4-FFF2-40B4-BE49-F238E27FC236}">
                  <a16:creationId xmlns:a16="http://schemas.microsoft.com/office/drawing/2014/main" id="{27782A35-CE15-4509-BF6C-102A95DABD43}"/>
                </a:ext>
              </a:extLst>
            </p:cNvPr>
            <p:cNvSpPr/>
            <p:nvPr/>
          </p:nvSpPr>
          <p:spPr bwMode="gray">
            <a:xfrm>
              <a:off x="2256212" y="1973522"/>
              <a:ext cx="1611069" cy="250822"/>
            </a:xfrm>
            <a:prstGeom prst="homePlate">
              <a:avLst>
                <a:gd name="adj" fmla="val 31990"/>
              </a:avLst>
            </a:prstGeom>
            <a:solidFill>
              <a:srgbClr val="FFB81C"/>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2" name="Pentagon 90">
              <a:extLst>
                <a:ext uri="{FF2B5EF4-FFF2-40B4-BE49-F238E27FC236}">
                  <a16:creationId xmlns:a16="http://schemas.microsoft.com/office/drawing/2014/main" id="{61F6AE0B-7D70-46AD-ACAD-9DBD354BD5DA}"/>
                </a:ext>
              </a:extLst>
            </p:cNvPr>
            <p:cNvSpPr/>
            <p:nvPr/>
          </p:nvSpPr>
          <p:spPr bwMode="gray">
            <a:xfrm>
              <a:off x="906022" y="1970788"/>
              <a:ext cx="1434364" cy="256290"/>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3" name="Pentagon 91">
              <a:extLst>
                <a:ext uri="{FF2B5EF4-FFF2-40B4-BE49-F238E27FC236}">
                  <a16:creationId xmlns:a16="http://schemas.microsoft.com/office/drawing/2014/main" id="{E6A679F8-0F6C-4469-A1EF-E6A292443CB3}"/>
                </a:ext>
              </a:extLst>
            </p:cNvPr>
            <p:cNvSpPr/>
            <p:nvPr/>
          </p:nvSpPr>
          <p:spPr bwMode="gray">
            <a:xfrm>
              <a:off x="389475" y="1973522"/>
              <a:ext cx="645080" cy="250822"/>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cxnSp>
        <p:nvCxnSpPr>
          <p:cNvPr id="43" name="Straight Connector 42">
            <a:extLst>
              <a:ext uri="{FF2B5EF4-FFF2-40B4-BE49-F238E27FC236}">
                <a16:creationId xmlns:a16="http://schemas.microsoft.com/office/drawing/2014/main" id="{E01690FC-6C03-487F-BE8C-6B150D4D87F3}"/>
              </a:ext>
            </a:extLst>
          </p:cNvPr>
          <p:cNvCxnSpPr/>
          <p:nvPr/>
        </p:nvCxnSpPr>
        <p:spPr bwMode="auto">
          <a:xfrm>
            <a:off x="2570427" y="3097843"/>
            <a:ext cx="1465776" cy="0"/>
          </a:xfrm>
          <a:prstGeom prst="line">
            <a:avLst/>
          </a:prstGeom>
          <a:solidFill>
            <a:schemeClr val="accent1"/>
          </a:solidFill>
          <a:ln w="57150" cap="flat" cmpd="sng" algn="ctr">
            <a:noFill/>
            <a:prstDash val="solid"/>
            <a:round/>
            <a:headEnd type="none" w="med" len="med"/>
            <a:tailEnd type="none" w="med" len="med"/>
          </a:ln>
          <a:effectLst/>
        </p:spPr>
      </p:cxnSp>
      <p:graphicFrame>
        <p:nvGraphicFramePr>
          <p:cNvPr id="2" name="Table 1">
            <a:extLst>
              <a:ext uri="{FF2B5EF4-FFF2-40B4-BE49-F238E27FC236}">
                <a16:creationId xmlns:a16="http://schemas.microsoft.com/office/drawing/2014/main" id="{EA2AD7BC-56F5-4D06-B059-1FE9D136A12D}"/>
              </a:ext>
            </a:extLst>
          </p:cNvPr>
          <p:cNvGraphicFramePr>
            <a:graphicFrameLocks noGrp="1"/>
          </p:cNvGraphicFramePr>
          <p:nvPr>
            <p:extLst>
              <p:ext uri="{D42A27DB-BD31-4B8C-83A1-F6EECF244321}">
                <p14:modId xmlns:p14="http://schemas.microsoft.com/office/powerpoint/2010/main" val="62742967"/>
              </p:ext>
            </p:extLst>
          </p:nvPr>
        </p:nvGraphicFramePr>
        <p:xfrm>
          <a:off x="360361" y="3367360"/>
          <a:ext cx="11636875" cy="2926080"/>
        </p:xfrm>
        <a:graphic>
          <a:graphicData uri="http://schemas.openxmlformats.org/drawingml/2006/table">
            <a:tbl>
              <a:tblPr firstRow="1" bandRow="1">
                <a:tableStyleId>{5C22544A-7EE6-4342-B048-85BDC9FD1C3A}</a:tableStyleId>
              </a:tblPr>
              <a:tblGrid>
                <a:gridCol w="3680010">
                  <a:extLst>
                    <a:ext uri="{9D8B030D-6E8A-4147-A177-3AD203B41FA5}">
                      <a16:colId xmlns:a16="http://schemas.microsoft.com/office/drawing/2014/main" val="2827906102"/>
                    </a:ext>
                  </a:extLst>
                </a:gridCol>
                <a:gridCol w="7956865">
                  <a:extLst>
                    <a:ext uri="{9D8B030D-6E8A-4147-A177-3AD203B41FA5}">
                      <a16:colId xmlns:a16="http://schemas.microsoft.com/office/drawing/2014/main" val="1367272370"/>
                    </a:ext>
                  </a:extLst>
                </a:gridCol>
              </a:tblGrid>
              <a:tr h="540487">
                <a:tc>
                  <a:txBody>
                    <a:bodyPr/>
                    <a:lstStyle/>
                    <a:p>
                      <a:r>
                        <a:rPr lang="en-US" sz="1400" b="0" dirty="0">
                          <a:solidFill>
                            <a:srgbClr val="000000"/>
                          </a:solidFill>
                          <a:latin typeface="Arial" panose="020B0604020202020204" pitchFamily="34" charset="0"/>
                          <a:cs typeface="Arial" panose="020B0604020202020204" pitchFamily="34" charset="0"/>
                        </a:rPr>
                        <a:t>Information Sharing</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fontAlgn="base">
                        <a:spcBef>
                          <a:spcPct val="0"/>
                        </a:spcBef>
                        <a:spcAft>
                          <a:spcPts val="600"/>
                        </a:spcAft>
                        <a:buFont typeface="Arial" pitchFamily="34" charset="0"/>
                        <a:buNone/>
                      </a:pPr>
                      <a:r>
                        <a:rPr lang="en-US" sz="1400" b="0" kern="1200" dirty="0">
                          <a:solidFill>
                            <a:srgbClr val="000000"/>
                          </a:solidFill>
                          <a:latin typeface="Arial" panose="020B0604020202020204" pitchFamily="34" charset="0"/>
                          <a:ea typeface="+mn-ea"/>
                          <a:cs typeface="Arial" panose="020B0604020202020204" pitchFamily="34" charset="0"/>
                        </a:rPr>
                        <a:t>Share communications to agencies and receive feedback. Share ideas with the OCM team to continue Luma support momentum. </a:t>
                      </a:r>
                      <a:br>
                        <a:rPr lang="en-US" sz="1400" b="0" kern="1200" dirty="0">
                          <a:solidFill>
                            <a:srgbClr val="000000"/>
                          </a:solidFill>
                          <a:latin typeface="Arial" panose="020B0604020202020204" pitchFamily="34" charset="0"/>
                          <a:ea typeface="+mn-ea"/>
                          <a:cs typeface="Arial" panose="020B0604020202020204" pitchFamily="34" charset="0"/>
                        </a:rPr>
                      </a:br>
                      <a:endParaRPr lang="en-US" sz="1400" b="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3740508"/>
                  </a:ext>
                </a:extLst>
              </a:tr>
              <a:tr h="516490">
                <a:tc>
                  <a:txBody>
                    <a:bodyPr/>
                    <a:lstStyle/>
                    <a:p>
                      <a:r>
                        <a:rPr lang="en-US" sz="1400" dirty="0">
                          <a:solidFill>
                            <a:srgbClr val="000000"/>
                          </a:solidFill>
                          <a:latin typeface="Arial" panose="020B0604020202020204" pitchFamily="34" charset="0"/>
                          <a:cs typeface="Arial" panose="020B0604020202020204" pitchFamily="34" charset="0"/>
                        </a:rPr>
                        <a:t>Support Luma</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cs typeface="Arial" panose="020B0604020202020204" pitchFamily="34" charset="0"/>
                        </a:rPr>
                        <a:t>Display visible support of program by putting up fliers and having conversations with colleagues about Luma. Encourage colleagues to engage in surveys, workshops, and other activities hosted by the Luma Project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0164457"/>
                  </a:ext>
                </a:extLst>
              </a:tr>
              <a:tr h="386820">
                <a:tc>
                  <a:txBody>
                    <a:bodyPr/>
                    <a:lstStyle/>
                    <a:p>
                      <a:r>
                        <a:rPr lang="en-US" sz="1400" dirty="0">
                          <a:solidFill>
                            <a:srgbClr val="000000"/>
                          </a:solidFill>
                          <a:latin typeface="Arial" panose="020B0604020202020204" pitchFamily="34" charset="0"/>
                          <a:cs typeface="Arial" panose="020B0604020202020204" pitchFamily="34" charset="0"/>
                        </a:rPr>
                        <a:t>Collaborate </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rgbClr val="000000"/>
                          </a:solidFill>
                          <a:latin typeface="Arial" panose="020B0604020202020204" pitchFamily="34" charset="0"/>
                          <a:cs typeface="Arial" panose="020B0604020202020204" pitchFamily="34" charset="0"/>
                        </a:rPr>
                        <a:t>Attend monthly connect calls, ask questions, provide feedback. Complete the Know Do Share Report.</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312019"/>
                  </a:ext>
                </a:extLst>
              </a:tr>
              <a:tr h="386820">
                <a:tc>
                  <a:txBody>
                    <a:bodyPr/>
                    <a:lstStyle/>
                    <a:p>
                      <a:r>
                        <a:rPr lang="en-US" sz="1400" dirty="0">
                          <a:solidFill>
                            <a:srgbClr val="000000"/>
                          </a:solidFill>
                          <a:latin typeface="Arial" panose="020B0604020202020204" pitchFamily="34" charset="0"/>
                          <a:cs typeface="Arial" panose="020B0604020202020204" pitchFamily="34" charset="0"/>
                        </a:rPr>
                        <a:t>Change Readiness Assessment Survey 2 and 3</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dirty="0">
                          <a:solidFill>
                            <a:srgbClr val="000000"/>
                          </a:solidFill>
                          <a:latin typeface="Arial" panose="020B0604020202020204" pitchFamily="34" charset="0"/>
                          <a:cs typeface="Arial" panose="020B0604020202020204" pitchFamily="34" charset="0"/>
                        </a:rPr>
                        <a:t>A survey that helps the OCM team understand if agency staff are ready to adopt Luma. Results from the survey will help the OCM team identify and fill gaps. This is the second and third of a series of surveys sent to select agency staff.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2279120"/>
                  </a:ext>
                </a:extLst>
              </a:tr>
            </a:tbl>
          </a:graphicData>
        </a:graphic>
      </p:graphicFrame>
    </p:spTree>
    <p:extLst>
      <p:ext uri="{BB962C8B-B14F-4D97-AF65-F5344CB8AC3E}">
        <p14:creationId xmlns:p14="http://schemas.microsoft.com/office/powerpoint/2010/main" val="309875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DDCF8-5BFB-4E26-8B28-D7421998C134}"/>
              </a:ext>
            </a:extLst>
          </p:cNvPr>
          <p:cNvSpPr>
            <a:spLocks noGrp="1"/>
          </p:cNvSpPr>
          <p:nvPr>
            <p:ph type="title"/>
          </p:nvPr>
        </p:nvSpPr>
        <p:spPr/>
        <p:txBody>
          <a:bodyPr/>
          <a:lstStyle/>
          <a:p>
            <a:r>
              <a:rPr lang="en-US" dirty="0">
                <a:solidFill>
                  <a:schemeClr val="tx1"/>
                </a:solidFill>
              </a:rPr>
              <a:t>Change Liaison Network Phase 1 Timeline</a:t>
            </a:r>
            <a:endParaRPr lang="en-US" dirty="0"/>
          </a:p>
        </p:txBody>
      </p:sp>
      <p:sp>
        <p:nvSpPr>
          <p:cNvPr id="6" name="Text Placeholder 5">
            <a:extLst>
              <a:ext uri="{FF2B5EF4-FFF2-40B4-BE49-F238E27FC236}">
                <a16:creationId xmlns:a16="http://schemas.microsoft.com/office/drawing/2014/main" id="{6E130366-3A74-45A8-AB56-88B81D0E8E33}"/>
              </a:ext>
            </a:extLst>
          </p:cNvPr>
          <p:cNvSpPr>
            <a:spLocks noGrp="1"/>
          </p:cNvSpPr>
          <p:nvPr>
            <p:ph type="body" sz="quarter" idx="13"/>
          </p:nvPr>
        </p:nvSpPr>
        <p:spPr/>
        <p:txBody>
          <a:bodyPr>
            <a:normAutofit fontScale="92500" lnSpcReduction="10000"/>
          </a:bodyPr>
          <a:lstStyle/>
          <a:p>
            <a:pPr marL="0" indent="0">
              <a:buNone/>
            </a:pPr>
            <a:r>
              <a:rPr lang="en-US" dirty="0">
                <a:solidFill>
                  <a:schemeClr val="tx1"/>
                </a:solidFill>
              </a:rPr>
              <a:t>As the Change Management Team prepare and execute transition activities, the Change Liaison Network will be involved in different ways during the project period. </a:t>
            </a:r>
            <a:endParaRPr lang="en-US" dirty="0"/>
          </a:p>
        </p:txBody>
      </p:sp>
      <p:sp>
        <p:nvSpPr>
          <p:cNvPr id="7" name="Title 12">
            <a:extLst>
              <a:ext uri="{FF2B5EF4-FFF2-40B4-BE49-F238E27FC236}">
                <a16:creationId xmlns:a16="http://schemas.microsoft.com/office/drawing/2014/main" id="{C6597AD9-8654-4189-BF25-398038632843}"/>
              </a:ext>
            </a:extLst>
          </p:cNvPr>
          <p:cNvSpPr txBox="1">
            <a:spLocks/>
          </p:cNvSpPr>
          <p:nvPr/>
        </p:nvSpPr>
        <p:spPr bwMode="auto">
          <a:xfrm>
            <a:off x="522154" y="1216923"/>
            <a:ext cx="11636875" cy="44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8" name="Table 7">
            <a:extLst>
              <a:ext uri="{FF2B5EF4-FFF2-40B4-BE49-F238E27FC236}">
                <a16:creationId xmlns:a16="http://schemas.microsoft.com/office/drawing/2014/main" id="{0DFA0AF7-9C31-4FF2-A55C-8E6C713C8D1F}"/>
              </a:ext>
            </a:extLst>
          </p:cNvPr>
          <p:cNvGraphicFramePr>
            <a:graphicFrameLocks noGrp="1"/>
          </p:cNvGraphicFramePr>
          <p:nvPr>
            <p:extLst/>
          </p:nvPr>
        </p:nvGraphicFramePr>
        <p:xfrm>
          <a:off x="1933904" y="1877569"/>
          <a:ext cx="8523402" cy="1372554"/>
        </p:xfrm>
        <a:graphic>
          <a:graphicData uri="http://schemas.openxmlformats.org/drawingml/2006/table">
            <a:tbl>
              <a:tblPr firstRow="1" bandRow="1"/>
              <a:tblGrid>
                <a:gridCol w="262760">
                  <a:extLst>
                    <a:ext uri="{9D8B030D-6E8A-4147-A177-3AD203B41FA5}">
                      <a16:colId xmlns:a16="http://schemas.microsoft.com/office/drawing/2014/main" val="2889556829"/>
                    </a:ext>
                  </a:extLst>
                </a:gridCol>
                <a:gridCol w="333574">
                  <a:extLst>
                    <a:ext uri="{9D8B030D-6E8A-4147-A177-3AD203B41FA5}">
                      <a16:colId xmlns:a16="http://schemas.microsoft.com/office/drawing/2014/main" val="3051355316"/>
                    </a:ext>
                  </a:extLst>
                </a:gridCol>
                <a:gridCol w="298167">
                  <a:extLst>
                    <a:ext uri="{9D8B030D-6E8A-4147-A177-3AD203B41FA5}">
                      <a16:colId xmlns:a16="http://schemas.microsoft.com/office/drawing/2014/main" val="1669576942"/>
                    </a:ext>
                  </a:extLst>
                </a:gridCol>
                <a:gridCol w="298167">
                  <a:extLst>
                    <a:ext uri="{9D8B030D-6E8A-4147-A177-3AD203B41FA5}">
                      <a16:colId xmlns:a16="http://schemas.microsoft.com/office/drawing/2014/main" val="1134006340"/>
                    </a:ext>
                  </a:extLst>
                </a:gridCol>
                <a:gridCol w="298167">
                  <a:extLst>
                    <a:ext uri="{9D8B030D-6E8A-4147-A177-3AD203B41FA5}">
                      <a16:colId xmlns:a16="http://schemas.microsoft.com/office/drawing/2014/main" val="1762622251"/>
                    </a:ext>
                  </a:extLst>
                </a:gridCol>
                <a:gridCol w="298167">
                  <a:extLst>
                    <a:ext uri="{9D8B030D-6E8A-4147-A177-3AD203B41FA5}">
                      <a16:colId xmlns:a16="http://schemas.microsoft.com/office/drawing/2014/main" val="431517693"/>
                    </a:ext>
                  </a:extLst>
                </a:gridCol>
                <a:gridCol w="298167">
                  <a:extLst>
                    <a:ext uri="{9D8B030D-6E8A-4147-A177-3AD203B41FA5}">
                      <a16:colId xmlns:a16="http://schemas.microsoft.com/office/drawing/2014/main" val="3109203086"/>
                    </a:ext>
                  </a:extLst>
                </a:gridCol>
                <a:gridCol w="298167">
                  <a:extLst>
                    <a:ext uri="{9D8B030D-6E8A-4147-A177-3AD203B41FA5}">
                      <a16:colId xmlns:a16="http://schemas.microsoft.com/office/drawing/2014/main" val="2022433513"/>
                    </a:ext>
                  </a:extLst>
                </a:gridCol>
                <a:gridCol w="298167">
                  <a:extLst>
                    <a:ext uri="{9D8B030D-6E8A-4147-A177-3AD203B41FA5}">
                      <a16:colId xmlns:a16="http://schemas.microsoft.com/office/drawing/2014/main" val="2701685071"/>
                    </a:ext>
                  </a:extLst>
                </a:gridCol>
                <a:gridCol w="298167">
                  <a:extLst>
                    <a:ext uri="{9D8B030D-6E8A-4147-A177-3AD203B41FA5}">
                      <a16:colId xmlns:a16="http://schemas.microsoft.com/office/drawing/2014/main" val="1690183239"/>
                    </a:ext>
                  </a:extLst>
                </a:gridCol>
                <a:gridCol w="298167">
                  <a:extLst>
                    <a:ext uri="{9D8B030D-6E8A-4147-A177-3AD203B41FA5}">
                      <a16:colId xmlns:a16="http://schemas.microsoft.com/office/drawing/2014/main" val="421050148"/>
                    </a:ext>
                  </a:extLst>
                </a:gridCol>
                <a:gridCol w="298167">
                  <a:extLst>
                    <a:ext uri="{9D8B030D-6E8A-4147-A177-3AD203B41FA5}">
                      <a16:colId xmlns:a16="http://schemas.microsoft.com/office/drawing/2014/main" val="1695785347"/>
                    </a:ext>
                  </a:extLst>
                </a:gridCol>
                <a:gridCol w="298167">
                  <a:extLst>
                    <a:ext uri="{9D8B030D-6E8A-4147-A177-3AD203B41FA5}">
                      <a16:colId xmlns:a16="http://schemas.microsoft.com/office/drawing/2014/main" val="2902119876"/>
                    </a:ext>
                  </a:extLst>
                </a:gridCol>
                <a:gridCol w="225804">
                  <a:extLst>
                    <a:ext uri="{9D8B030D-6E8A-4147-A177-3AD203B41FA5}">
                      <a16:colId xmlns:a16="http://schemas.microsoft.com/office/drawing/2014/main" val="3693854998"/>
                    </a:ext>
                  </a:extLst>
                </a:gridCol>
                <a:gridCol w="370531">
                  <a:extLst>
                    <a:ext uri="{9D8B030D-6E8A-4147-A177-3AD203B41FA5}">
                      <a16:colId xmlns:a16="http://schemas.microsoft.com/office/drawing/2014/main" val="4166636124"/>
                    </a:ext>
                  </a:extLst>
                </a:gridCol>
                <a:gridCol w="298167">
                  <a:extLst>
                    <a:ext uri="{9D8B030D-6E8A-4147-A177-3AD203B41FA5}">
                      <a16:colId xmlns:a16="http://schemas.microsoft.com/office/drawing/2014/main" val="3994730882"/>
                    </a:ext>
                  </a:extLst>
                </a:gridCol>
                <a:gridCol w="298167">
                  <a:extLst>
                    <a:ext uri="{9D8B030D-6E8A-4147-A177-3AD203B41FA5}">
                      <a16:colId xmlns:a16="http://schemas.microsoft.com/office/drawing/2014/main" val="4012124492"/>
                    </a:ext>
                  </a:extLst>
                </a:gridCol>
                <a:gridCol w="247467">
                  <a:extLst>
                    <a:ext uri="{9D8B030D-6E8A-4147-A177-3AD203B41FA5}">
                      <a16:colId xmlns:a16="http://schemas.microsoft.com/office/drawing/2014/main" val="4068193439"/>
                    </a:ext>
                  </a:extLst>
                </a:gridCol>
                <a:gridCol w="225425">
                  <a:extLst>
                    <a:ext uri="{9D8B030D-6E8A-4147-A177-3AD203B41FA5}">
                      <a16:colId xmlns:a16="http://schemas.microsoft.com/office/drawing/2014/main" val="380504888"/>
                    </a:ext>
                  </a:extLst>
                </a:gridCol>
                <a:gridCol w="298167">
                  <a:extLst>
                    <a:ext uri="{9D8B030D-6E8A-4147-A177-3AD203B41FA5}">
                      <a16:colId xmlns:a16="http://schemas.microsoft.com/office/drawing/2014/main" val="2319174930"/>
                    </a:ext>
                  </a:extLst>
                </a:gridCol>
                <a:gridCol w="298167">
                  <a:extLst>
                    <a:ext uri="{9D8B030D-6E8A-4147-A177-3AD203B41FA5}">
                      <a16:colId xmlns:a16="http://schemas.microsoft.com/office/drawing/2014/main" val="1202977070"/>
                    </a:ext>
                  </a:extLst>
                </a:gridCol>
                <a:gridCol w="298167">
                  <a:extLst>
                    <a:ext uri="{9D8B030D-6E8A-4147-A177-3AD203B41FA5}">
                      <a16:colId xmlns:a16="http://schemas.microsoft.com/office/drawing/2014/main" val="2564279360"/>
                    </a:ext>
                  </a:extLst>
                </a:gridCol>
                <a:gridCol w="298167">
                  <a:extLst>
                    <a:ext uri="{9D8B030D-6E8A-4147-A177-3AD203B41FA5}">
                      <a16:colId xmlns:a16="http://schemas.microsoft.com/office/drawing/2014/main" val="3721763537"/>
                    </a:ext>
                  </a:extLst>
                </a:gridCol>
                <a:gridCol w="298167">
                  <a:extLst>
                    <a:ext uri="{9D8B030D-6E8A-4147-A177-3AD203B41FA5}">
                      <a16:colId xmlns:a16="http://schemas.microsoft.com/office/drawing/2014/main" val="2784559044"/>
                    </a:ext>
                  </a:extLst>
                </a:gridCol>
                <a:gridCol w="298167">
                  <a:extLst>
                    <a:ext uri="{9D8B030D-6E8A-4147-A177-3AD203B41FA5}">
                      <a16:colId xmlns:a16="http://schemas.microsoft.com/office/drawing/2014/main" val="90367337"/>
                    </a:ext>
                  </a:extLst>
                </a:gridCol>
                <a:gridCol w="298167">
                  <a:extLst>
                    <a:ext uri="{9D8B030D-6E8A-4147-A177-3AD203B41FA5}">
                      <a16:colId xmlns:a16="http://schemas.microsoft.com/office/drawing/2014/main" val="4189758370"/>
                    </a:ext>
                  </a:extLst>
                </a:gridCol>
                <a:gridCol w="298167">
                  <a:extLst>
                    <a:ext uri="{9D8B030D-6E8A-4147-A177-3AD203B41FA5}">
                      <a16:colId xmlns:a16="http://schemas.microsoft.com/office/drawing/2014/main" val="709587184"/>
                    </a:ext>
                  </a:extLst>
                </a:gridCol>
                <a:gridCol w="298167">
                  <a:extLst>
                    <a:ext uri="{9D8B030D-6E8A-4147-A177-3AD203B41FA5}">
                      <a16:colId xmlns:a16="http://schemas.microsoft.com/office/drawing/2014/main" val="717801023"/>
                    </a:ext>
                  </a:extLst>
                </a:gridCol>
                <a:gridCol w="298167">
                  <a:extLst>
                    <a:ext uri="{9D8B030D-6E8A-4147-A177-3AD203B41FA5}">
                      <a16:colId xmlns:a16="http://schemas.microsoft.com/office/drawing/2014/main" val="1325793142"/>
                    </a:ext>
                  </a:extLst>
                </a:gridCol>
              </a:tblGrid>
              <a:tr h="147450">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12638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7582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9" name="TextBox 8">
            <a:extLst>
              <a:ext uri="{FF2B5EF4-FFF2-40B4-BE49-F238E27FC236}">
                <a16:creationId xmlns:a16="http://schemas.microsoft.com/office/drawing/2014/main" id="{92542938-4248-4519-8A7B-2C77A01B89BA}"/>
              </a:ext>
            </a:extLst>
          </p:cNvPr>
          <p:cNvSpPr txBox="1"/>
          <p:nvPr/>
        </p:nvSpPr>
        <p:spPr>
          <a:xfrm>
            <a:off x="1948081" y="1520913"/>
            <a:ext cx="5656134" cy="246221"/>
          </a:xfrm>
          <a:prstGeom prst="rect">
            <a:avLst/>
          </a:prstGeom>
          <a:noFill/>
        </p:spPr>
        <p:txBody>
          <a:bodyPr wrap="square" lIns="0" tIns="0" rIns="0" bIns="0" rtlCol="0">
            <a:spAutoFit/>
          </a:bodyPr>
          <a:lstStyle/>
          <a:p>
            <a:pPr defTabSz="914400">
              <a:spcBef>
                <a:spcPts val="831"/>
              </a:spcBef>
              <a:buSzPct val="100000"/>
            </a:pPr>
            <a:r>
              <a:rPr lang="en-US" sz="1600" b="1" dirty="0">
                <a:solidFill>
                  <a:srgbClr val="000000"/>
                </a:solidFill>
                <a:latin typeface="Arial" panose="020B0604020202020204" pitchFamily="34" charset="0"/>
                <a:cs typeface="Arial" panose="020B0604020202020204" pitchFamily="34" charset="0"/>
              </a:rPr>
              <a:t>Luma Phase 1 – Finance, Budget, Procurement</a:t>
            </a:r>
          </a:p>
        </p:txBody>
      </p:sp>
      <p:grpSp>
        <p:nvGrpSpPr>
          <p:cNvPr id="11" name="Group 10">
            <a:extLst>
              <a:ext uri="{FF2B5EF4-FFF2-40B4-BE49-F238E27FC236}">
                <a16:creationId xmlns:a16="http://schemas.microsoft.com/office/drawing/2014/main" id="{D019F3B2-6A1B-484C-954D-A5C435B3C433}"/>
              </a:ext>
            </a:extLst>
          </p:cNvPr>
          <p:cNvGrpSpPr/>
          <p:nvPr/>
        </p:nvGrpSpPr>
        <p:grpSpPr>
          <a:xfrm>
            <a:off x="2322149" y="2303079"/>
            <a:ext cx="8255650" cy="640552"/>
            <a:chOff x="389475" y="1586526"/>
            <a:chExt cx="7182376" cy="640552"/>
          </a:xfrm>
        </p:grpSpPr>
        <p:sp>
          <p:nvSpPr>
            <p:cNvPr id="12" name="Pentagon 86">
              <a:extLst>
                <a:ext uri="{FF2B5EF4-FFF2-40B4-BE49-F238E27FC236}">
                  <a16:creationId xmlns:a16="http://schemas.microsoft.com/office/drawing/2014/main" id="{4DAB0F02-5444-4A06-B143-8A05FD97302F}"/>
                </a:ext>
              </a:extLst>
            </p:cNvPr>
            <p:cNvSpPr/>
            <p:nvPr/>
          </p:nvSpPr>
          <p:spPr bwMode="gray">
            <a:xfrm>
              <a:off x="5582272" y="1587617"/>
              <a:ext cx="1989579" cy="331979"/>
            </a:xfrm>
            <a:prstGeom prst="homePlate">
              <a:avLst>
                <a:gd name="adj" fmla="val 31990"/>
              </a:avLst>
            </a:prstGeom>
            <a:solidFill>
              <a:srgbClr val="6CC24A"/>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13" name="Pentagon 87">
              <a:extLst>
                <a:ext uri="{FF2B5EF4-FFF2-40B4-BE49-F238E27FC236}">
                  <a16:creationId xmlns:a16="http://schemas.microsoft.com/office/drawing/2014/main" id="{8D00F79C-05EF-4556-B625-31DA3B9CCF99}"/>
                </a:ext>
              </a:extLst>
            </p:cNvPr>
            <p:cNvSpPr/>
            <p:nvPr/>
          </p:nvSpPr>
          <p:spPr bwMode="gray">
            <a:xfrm>
              <a:off x="2190172" y="1586526"/>
              <a:ext cx="3521404" cy="333070"/>
            </a:xfrm>
            <a:prstGeom prst="homePlate">
              <a:avLst>
                <a:gd name="adj" fmla="val 31990"/>
              </a:avLst>
            </a:prstGeom>
            <a:solidFill>
              <a:srgbClr val="CECECE"/>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14" name="Pentagon 88">
              <a:extLst>
                <a:ext uri="{FF2B5EF4-FFF2-40B4-BE49-F238E27FC236}">
                  <a16:creationId xmlns:a16="http://schemas.microsoft.com/office/drawing/2014/main" id="{92554F7D-86E3-4DDA-B2E4-DDB1338C6B20}"/>
                </a:ext>
              </a:extLst>
            </p:cNvPr>
            <p:cNvSpPr/>
            <p:nvPr/>
          </p:nvSpPr>
          <p:spPr bwMode="gray">
            <a:xfrm>
              <a:off x="392261" y="1587616"/>
              <a:ext cx="1977342" cy="331980"/>
            </a:xfrm>
            <a:prstGeom prst="homePlate">
              <a:avLst>
                <a:gd name="adj" fmla="val 31990"/>
              </a:avLst>
            </a:prstGeom>
            <a:solidFill>
              <a:srgbClr val="CECECE"/>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18" name="Pentagon 83">
              <a:extLst>
                <a:ext uri="{FF2B5EF4-FFF2-40B4-BE49-F238E27FC236}">
                  <a16:creationId xmlns:a16="http://schemas.microsoft.com/office/drawing/2014/main" id="{388888A1-F5F2-45F3-BD93-5D2FA2834878}"/>
                </a:ext>
              </a:extLst>
            </p:cNvPr>
            <p:cNvSpPr/>
            <p:nvPr/>
          </p:nvSpPr>
          <p:spPr bwMode="gray">
            <a:xfrm>
              <a:off x="6127899" y="1977310"/>
              <a:ext cx="1431717" cy="243247"/>
            </a:xfrm>
            <a:prstGeom prst="homePlate">
              <a:avLst>
                <a:gd name="adj" fmla="val 31990"/>
              </a:avLst>
            </a:prstGeom>
            <a:solidFill>
              <a:srgbClr val="6CC24A"/>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9" name="Pentagon 84">
              <a:extLst>
                <a:ext uri="{FF2B5EF4-FFF2-40B4-BE49-F238E27FC236}">
                  <a16:creationId xmlns:a16="http://schemas.microsoft.com/office/drawing/2014/main" id="{CC4CC18E-D001-4271-A273-1181B7872420}"/>
                </a:ext>
              </a:extLst>
            </p:cNvPr>
            <p:cNvSpPr/>
            <p:nvPr/>
          </p:nvSpPr>
          <p:spPr bwMode="gray">
            <a:xfrm>
              <a:off x="5570293" y="1976595"/>
              <a:ext cx="640155" cy="244676"/>
            </a:xfrm>
            <a:prstGeom prst="homePlate">
              <a:avLst>
                <a:gd name="adj" fmla="val 31990"/>
              </a:avLst>
            </a:prstGeom>
            <a:solidFill>
              <a:srgbClr val="6CC24A"/>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0" name="Pentagon 85">
              <a:extLst>
                <a:ext uri="{FF2B5EF4-FFF2-40B4-BE49-F238E27FC236}">
                  <a16:creationId xmlns:a16="http://schemas.microsoft.com/office/drawing/2014/main" id="{D217E48A-7B48-4B96-86C7-6C735BFA013C}"/>
                </a:ext>
              </a:extLst>
            </p:cNvPr>
            <p:cNvSpPr/>
            <p:nvPr/>
          </p:nvSpPr>
          <p:spPr bwMode="gray">
            <a:xfrm>
              <a:off x="3768296" y="1973523"/>
              <a:ext cx="1943280" cy="250821"/>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1" name="Pentagon 89">
              <a:extLst>
                <a:ext uri="{FF2B5EF4-FFF2-40B4-BE49-F238E27FC236}">
                  <a16:creationId xmlns:a16="http://schemas.microsoft.com/office/drawing/2014/main" id="{27782A35-CE15-4509-BF6C-102A95DABD43}"/>
                </a:ext>
              </a:extLst>
            </p:cNvPr>
            <p:cNvSpPr/>
            <p:nvPr/>
          </p:nvSpPr>
          <p:spPr bwMode="gray">
            <a:xfrm>
              <a:off x="2256212" y="1973522"/>
              <a:ext cx="1611069" cy="250822"/>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2" name="Pentagon 90">
              <a:extLst>
                <a:ext uri="{FF2B5EF4-FFF2-40B4-BE49-F238E27FC236}">
                  <a16:creationId xmlns:a16="http://schemas.microsoft.com/office/drawing/2014/main" id="{61F6AE0B-7D70-46AD-ACAD-9DBD354BD5DA}"/>
                </a:ext>
              </a:extLst>
            </p:cNvPr>
            <p:cNvSpPr/>
            <p:nvPr/>
          </p:nvSpPr>
          <p:spPr bwMode="gray">
            <a:xfrm>
              <a:off x="906022" y="1970788"/>
              <a:ext cx="1434364" cy="256290"/>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3" name="Pentagon 91">
              <a:extLst>
                <a:ext uri="{FF2B5EF4-FFF2-40B4-BE49-F238E27FC236}">
                  <a16:creationId xmlns:a16="http://schemas.microsoft.com/office/drawing/2014/main" id="{E6A679F8-0F6C-4469-A1EF-E6A292443CB3}"/>
                </a:ext>
              </a:extLst>
            </p:cNvPr>
            <p:cNvSpPr/>
            <p:nvPr/>
          </p:nvSpPr>
          <p:spPr bwMode="gray">
            <a:xfrm>
              <a:off x="389475" y="1973522"/>
              <a:ext cx="645080" cy="250822"/>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cxnSp>
        <p:nvCxnSpPr>
          <p:cNvPr id="43" name="Straight Connector 42">
            <a:extLst>
              <a:ext uri="{FF2B5EF4-FFF2-40B4-BE49-F238E27FC236}">
                <a16:creationId xmlns:a16="http://schemas.microsoft.com/office/drawing/2014/main" id="{E01690FC-6C03-487F-BE8C-6B150D4D87F3}"/>
              </a:ext>
            </a:extLst>
          </p:cNvPr>
          <p:cNvCxnSpPr/>
          <p:nvPr/>
        </p:nvCxnSpPr>
        <p:spPr bwMode="auto">
          <a:xfrm>
            <a:off x="2570427" y="3097843"/>
            <a:ext cx="1465776" cy="0"/>
          </a:xfrm>
          <a:prstGeom prst="line">
            <a:avLst/>
          </a:prstGeom>
          <a:solidFill>
            <a:schemeClr val="accent1"/>
          </a:solidFill>
          <a:ln w="57150" cap="flat" cmpd="sng" algn="ctr">
            <a:noFill/>
            <a:prstDash val="solid"/>
            <a:round/>
            <a:headEnd type="none" w="med" len="med"/>
            <a:tailEnd type="none" w="med" len="med"/>
          </a:ln>
          <a:effectLst/>
        </p:spPr>
      </p:cxnSp>
      <p:graphicFrame>
        <p:nvGraphicFramePr>
          <p:cNvPr id="2" name="Table 1">
            <a:extLst>
              <a:ext uri="{FF2B5EF4-FFF2-40B4-BE49-F238E27FC236}">
                <a16:creationId xmlns:a16="http://schemas.microsoft.com/office/drawing/2014/main" id="{EA2AD7BC-56F5-4D06-B059-1FE9D136A12D}"/>
              </a:ext>
            </a:extLst>
          </p:cNvPr>
          <p:cNvGraphicFramePr>
            <a:graphicFrameLocks noGrp="1"/>
          </p:cNvGraphicFramePr>
          <p:nvPr>
            <p:extLst>
              <p:ext uri="{D42A27DB-BD31-4B8C-83A1-F6EECF244321}">
                <p14:modId xmlns:p14="http://schemas.microsoft.com/office/powerpoint/2010/main" val="4260895430"/>
              </p:ext>
            </p:extLst>
          </p:nvPr>
        </p:nvGraphicFramePr>
        <p:xfrm>
          <a:off x="360361" y="3824577"/>
          <a:ext cx="11636875" cy="1981200"/>
        </p:xfrm>
        <a:graphic>
          <a:graphicData uri="http://schemas.openxmlformats.org/drawingml/2006/table">
            <a:tbl>
              <a:tblPr firstRow="1" bandRow="1">
                <a:tableStyleId>{5C22544A-7EE6-4342-B048-85BDC9FD1C3A}</a:tableStyleId>
              </a:tblPr>
              <a:tblGrid>
                <a:gridCol w="3680010">
                  <a:extLst>
                    <a:ext uri="{9D8B030D-6E8A-4147-A177-3AD203B41FA5}">
                      <a16:colId xmlns:a16="http://schemas.microsoft.com/office/drawing/2014/main" val="2827906102"/>
                    </a:ext>
                  </a:extLst>
                </a:gridCol>
                <a:gridCol w="7956865">
                  <a:extLst>
                    <a:ext uri="{9D8B030D-6E8A-4147-A177-3AD203B41FA5}">
                      <a16:colId xmlns:a16="http://schemas.microsoft.com/office/drawing/2014/main" val="1367272370"/>
                    </a:ext>
                  </a:extLst>
                </a:gridCol>
              </a:tblGrid>
              <a:tr h="540487">
                <a:tc>
                  <a:txBody>
                    <a:bodyPr/>
                    <a:lstStyle/>
                    <a:p>
                      <a:r>
                        <a:rPr lang="en-US" sz="1400" b="0" dirty="0">
                          <a:solidFill>
                            <a:srgbClr val="000000"/>
                          </a:solidFill>
                          <a:latin typeface="Arial" panose="020B0604020202020204" pitchFamily="34" charset="0"/>
                          <a:cs typeface="Arial" panose="020B0604020202020204" pitchFamily="34" charset="0"/>
                        </a:rPr>
                        <a:t>Information Sharing</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indent="0" fontAlgn="base">
                        <a:spcBef>
                          <a:spcPct val="0"/>
                        </a:spcBef>
                        <a:spcAft>
                          <a:spcPts val="600"/>
                        </a:spcAft>
                        <a:buFont typeface="Arial" pitchFamily="34" charset="0"/>
                        <a:buNone/>
                      </a:pPr>
                      <a:r>
                        <a:rPr lang="en-US" sz="1400" b="0" kern="1200" dirty="0">
                          <a:solidFill>
                            <a:srgbClr val="000000"/>
                          </a:solidFill>
                          <a:latin typeface="Arial" panose="020B0604020202020204" pitchFamily="34" charset="0"/>
                          <a:ea typeface="+mn-ea"/>
                          <a:cs typeface="Arial" panose="020B0604020202020204" pitchFamily="34" charset="0"/>
                        </a:rPr>
                        <a:t>Share communications to agencies and receive feedback. Share ideas with the OCM team to continue Luma support momentum. </a:t>
                      </a:r>
                      <a:br>
                        <a:rPr lang="en-US" sz="1400" b="0" kern="1200" dirty="0">
                          <a:solidFill>
                            <a:srgbClr val="000000"/>
                          </a:solidFill>
                          <a:latin typeface="Arial" panose="020B0604020202020204" pitchFamily="34" charset="0"/>
                          <a:ea typeface="+mn-ea"/>
                          <a:cs typeface="Arial" panose="020B0604020202020204" pitchFamily="34" charset="0"/>
                        </a:rPr>
                      </a:br>
                      <a:endParaRPr lang="en-US" sz="1400" b="0" kern="1200" dirty="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3740508"/>
                  </a:ext>
                </a:extLst>
              </a:tr>
              <a:tr h="516490">
                <a:tc>
                  <a:txBody>
                    <a:bodyPr/>
                    <a:lstStyle/>
                    <a:p>
                      <a:r>
                        <a:rPr lang="en-US" sz="1400" dirty="0">
                          <a:solidFill>
                            <a:srgbClr val="000000"/>
                          </a:solidFill>
                          <a:latin typeface="Arial" panose="020B0604020202020204" pitchFamily="34" charset="0"/>
                          <a:cs typeface="Arial" panose="020B0604020202020204" pitchFamily="34" charset="0"/>
                        </a:rPr>
                        <a:t>Prepare</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Arial" panose="020B0604020202020204" pitchFamily="34" charset="0"/>
                          <a:cs typeface="Arial" panose="020B0604020202020204" pitchFamily="34" charset="0"/>
                        </a:rPr>
                        <a:t>Help Luma Project team and agency staff to prepare for post-go live. Share workforce readiness materials, knowledge share, and help answer questions. </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0164457"/>
                  </a:ext>
                </a:extLst>
              </a:tr>
              <a:tr h="386820">
                <a:tc>
                  <a:txBody>
                    <a:bodyPr/>
                    <a:lstStyle/>
                    <a:p>
                      <a:r>
                        <a:rPr lang="en-US" sz="1400" dirty="0">
                          <a:solidFill>
                            <a:srgbClr val="000000"/>
                          </a:solidFill>
                          <a:latin typeface="Arial" panose="020B0604020202020204" pitchFamily="34" charset="0"/>
                          <a:cs typeface="Arial" panose="020B0604020202020204" pitchFamily="34" charset="0"/>
                        </a:rPr>
                        <a:t>Change Readiness Assessments Survey 4</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b="0" dirty="0">
                          <a:solidFill>
                            <a:srgbClr val="000000"/>
                          </a:solidFill>
                          <a:latin typeface="Arial" panose="020B0604020202020204" pitchFamily="34" charset="0"/>
                          <a:cs typeface="Arial" panose="020B0604020202020204" pitchFamily="34" charset="0"/>
                        </a:rPr>
                        <a:t>A survey that helps the OCM team understand if agency staff are ready to adopt Luma. Results from the survey will help the OCM team identify and fill gaps. This is the fourth of a series of surveys sent to select agency staff.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312019"/>
                  </a:ext>
                </a:extLst>
              </a:tr>
            </a:tbl>
          </a:graphicData>
        </a:graphic>
      </p:graphicFrame>
    </p:spTree>
    <p:extLst>
      <p:ext uri="{BB962C8B-B14F-4D97-AF65-F5344CB8AC3E}">
        <p14:creationId xmlns:p14="http://schemas.microsoft.com/office/powerpoint/2010/main" val="3146439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7529" y="861066"/>
            <a:ext cx="5850144" cy="486163"/>
          </a:xfrm>
          <a:prstGeom prst="rect">
            <a:avLst/>
          </a:prstGeom>
          <a:solidFill>
            <a:schemeClr val="tx2"/>
          </a:solidFill>
          <a:ln w="9525">
            <a:noFill/>
            <a:miter lim="800000"/>
            <a:headEnd/>
            <a:tailEnd/>
          </a:ln>
          <a:effectLst>
            <a:outerShdw blurRad="44450" dist="27940" dir="5400000" algn="ctr">
              <a:srgbClr val="000000">
                <a:alpha val="32000"/>
              </a:srgbClr>
            </a:outerShdw>
          </a:effectLst>
        </p:spPr>
        <p:txBody>
          <a:bodyPr lIns="0" rIns="0" anchor="ctr"/>
          <a:lstStyle/>
          <a:p>
            <a:pPr marL="1693" algn="ctr">
              <a:spcBef>
                <a:spcPts val="579"/>
              </a:spcBef>
            </a:pPr>
            <a:r>
              <a:rPr lang="en-US" sz="2133" b="1" dirty="0">
                <a:solidFill>
                  <a:srgbClr val="FFFFFF"/>
                </a:solidFill>
                <a:latin typeface="Arial" panose="020B0604020202020204" pitchFamily="34" charset="0"/>
                <a:cs typeface="Arial" panose="020B0604020202020204" pitchFamily="34" charset="0"/>
              </a:rPr>
              <a:t>OCM</a:t>
            </a:r>
            <a:r>
              <a:rPr lang="en-US" sz="2133" b="1" spc="-7" dirty="0">
                <a:solidFill>
                  <a:srgbClr val="FFFFFF"/>
                </a:solidFill>
                <a:latin typeface="Arial" panose="020B0604020202020204" pitchFamily="34" charset="0"/>
                <a:cs typeface="Arial" panose="020B0604020202020204" pitchFamily="34" charset="0"/>
              </a:rPr>
              <a:t> </a:t>
            </a:r>
            <a:r>
              <a:rPr lang="en-US" sz="2133" b="1" dirty="0">
                <a:solidFill>
                  <a:srgbClr val="FFFFFF"/>
                </a:solidFill>
                <a:latin typeface="Arial" panose="020B0604020202020204" pitchFamily="34" charset="0"/>
                <a:cs typeface="Arial" panose="020B0604020202020204" pitchFamily="34" charset="0"/>
              </a:rPr>
              <a:t>is…</a:t>
            </a:r>
            <a:endParaRPr lang="en-US" sz="2133" dirty="0">
              <a:latin typeface="Arial" panose="020B0604020202020204" pitchFamily="34" charset="0"/>
              <a:cs typeface="Arial" panose="020B0604020202020204" pitchFamily="34" charset="0"/>
            </a:endParaRPr>
          </a:p>
        </p:txBody>
      </p:sp>
      <p:sp>
        <p:nvSpPr>
          <p:cNvPr id="5" name="Rectangle 59"/>
          <p:cNvSpPr>
            <a:spLocks noChangeArrowheads="1"/>
          </p:cNvSpPr>
          <p:nvPr/>
        </p:nvSpPr>
        <p:spPr bwMode="gray">
          <a:xfrm>
            <a:off x="277529" y="1405486"/>
            <a:ext cx="5850144" cy="2441067"/>
          </a:xfrm>
          <a:prstGeom prst="rect">
            <a:avLst/>
          </a:prstGeom>
          <a:solidFill>
            <a:schemeClr val="bg1"/>
          </a:solidFill>
          <a:ln w="12700" algn="ctr">
            <a:noFill/>
            <a:miter lim="800000"/>
            <a:headEnd/>
            <a:tailEnd/>
          </a:ln>
        </p:spPr>
        <p:txBody>
          <a:bodyPr lIns="60960" tIns="60960" rIns="60960" bIns="60960" anchor="t"/>
          <a:lstStyle/>
          <a:p>
            <a:pPr marL="380990" indent="-380990" defTabSz="1219170">
              <a:spcAft>
                <a:spcPts val="1333"/>
              </a:spcAft>
              <a:buFont typeface="Arial" panose="020B0604020202020204" pitchFamily="34" charset="0"/>
              <a:buChar char="•"/>
            </a:pPr>
            <a:r>
              <a:rPr lang="en-US" sz="1600" dirty="0">
                <a:latin typeface="Arial" panose="020B0604020202020204" pitchFamily="34" charset="0"/>
                <a:cs typeface="Arial" panose="020B0604020202020204" pitchFamily="34" charset="0"/>
              </a:rPr>
              <a:t>An enabler for successful Luma (Infor &amp; Sherpa) implementation.</a:t>
            </a:r>
          </a:p>
          <a:p>
            <a:pPr marL="380990" indent="-380990" defTabSz="1219170">
              <a:spcAft>
                <a:spcPts val="1333"/>
              </a:spcAft>
              <a:buFont typeface="Arial" panose="020B0604020202020204" pitchFamily="34" charset="0"/>
              <a:buChar char="•"/>
            </a:pPr>
            <a:r>
              <a:rPr lang="en-US" sz="1600" dirty="0">
                <a:latin typeface="Arial" panose="020B0604020202020204" pitchFamily="34" charset="0"/>
                <a:cs typeface="Arial" panose="020B0604020202020204" pitchFamily="34" charset="0"/>
              </a:rPr>
              <a:t>An analytics-based strategy to drive adoption through data gathered from change impacts, Stakeholder analysis, and business engagement.</a:t>
            </a:r>
          </a:p>
          <a:p>
            <a:pPr marL="380990" indent="-380990" defTabSz="1219170">
              <a:spcAft>
                <a:spcPts val="1333"/>
              </a:spcAft>
              <a:buFont typeface="Arial" panose="020B0604020202020204" pitchFamily="34" charset="0"/>
              <a:buChar char="•"/>
            </a:pPr>
            <a:r>
              <a:rPr lang="en-US" sz="1600" dirty="0">
                <a:latin typeface="Arial" panose="020B0604020202020204" pitchFamily="34" charset="0"/>
                <a:cs typeface="Arial" panose="020B0604020202020204" pitchFamily="34" charset="0"/>
              </a:rPr>
              <a:t>Support for Agencies and staff so they are prepared to adopt and maintain new roles, processes, tasks and / or systems.</a:t>
            </a:r>
          </a:p>
          <a:p>
            <a:pPr marL="380990" indent="-380990" defTabSz="1219170">
              <a:spcAft>
                <a:spcPts val="1333"/>
              </a:spcAft>
              <a:buFont typeface="Arial" panose="020B0604020202020204" pitchFamily="34" charset="0"/>
              <a:buChar char="•"/>
            </a:pPr>
            <a:r>
              <a:rPr lang="en-US" sz="1600" dirty="0">
                <a:latin typeface="Arial" panose="020B0604020202020204" pitchFamily="34" charset="0"/>
                <a:cs typeface="Arial" panose="020B0604020202020204" pitchFamily="34" charset="0"/>
              </a:rPr>
              <a:t>A partnership with Agencies, functional employees, leaders and channels as catalysts to drive change.</a:t>
            </a:r>
          </a:p>
        </p:txBody>
      </p:sp>
      <p:sp>
        <p:nvSpPr>
          <p:cNvPr id="6" name="Rectangle 5"/>
          <p:cNvSpPr>
            <a:spLocks noChangeArrowheads="1"/>
          </p:cNvSpPr>
          <p:nvPr/>
        </p:nvSpPr>
        <p:spPr bwMode="auto">
          <a:xfrm>
            <a:off x="6268007" y="861066"/>
            <a:ext cx="5589140" cy="486163"/>
          </a:xfrm>
          <a:prstGeom prst="rect">
            <a:avLst/>
          </a:prstGeom>
          <a:solidFill>
            <a:srgbClr val="E14504"/>
          </a:solidFill>
          <a:ln w="9525">
            <a:noFill/>
            <a:miter lim="800000"/>
            <a:headEnd/>
            <a:tailEnd/>
          </a:ln>
          <a:effectLst>
            <a:outerShdw blurRad="44450" dist="27940" dir="5400000" algn="ctr">
              <a:srgbClr val="000000">
                <a:alpha val="32000"/>
              </a:srgbClr>
            </a:outerShdw>
          </a:effectLst>
        </p:spPr>
        <p:txBody>
          <a:bodyPr anchor="ctr"/>
          <a:lstStyle/>
          <a:p>
            <a:pPr marL="1762716">
              <a:spcBef>
                <a:spcPts val="579"/>
              </a:spcBef>
            </a:pPr>
            <a:r>
              <a:rPr lang="en-US" sz="2133" b="1" dirty="0">
                <a:solidFill>
                  <a:srgbClr val="FFFFFF"/>
                </a:solidFill>
                <a:latin typeface="Arial" panose="020B0604020202020204" pitchFamily="34" charset="0"/>
                <a:cs typeface="Arial" panose="020B0604020202020204" pitchFamily="34" charset="0"/>
              </a:rPr>
              <a:t>OCM is</a:t>
            </a:r>
            <a:r>
              <a:rPr lang="en-US" sz="2133" b="1" spc="-27" dirty="0">
                <a:solidFill>
                  <a:srgbClr val="FFFFFF"/>
                </a:solidFill>
                <a:latin typeface="Arial" panose="020B0604020202020204" pitchFamily="34" charset="0"/>
                <a:cs typeface="Arial" panose="020B0604020202020204" pitchFamily="34" charset="0"/>
              </a:rPr>
              <a:t> </a:t>
            </a:r>
            <a:r>
              <a:rPr lang="en-US" sz="2133" b="1" spc="-7" dirty="0">
                <a:solidFill>
                  <a:srgbClr val="FFFFFF"/>
                </a:solidFill>
                <a:latin typeface="Arial" panose="020B0604020202020204" pitchFamily="34" charset="0"/>
                <a:cs typeface="Arial" panose="020B0604020202020204" pitchFamily="34" charset="0"/>
              </a:rPr>
              <a:t>not…</a:t>
            </a:r>
            <a:endParaRPr lang="en-US" sz="2133" dirty="0">
              <a:latin typeface="Arial" panose="020B0604020202020204" pitchFamily="34" charset="0"/>
              <a:cs typeface="Arial" panose="020B0604020202020204" pitchFamily="34" charset="0"/>
            </a:endParaRPr>
          </a:p>
        </p:txBody>
      </p:sp>
      <p:sp>
        <p:nvSpPr>
          <p:cNvPr id="7" name="Rectangle 59"/>
          <p:cNvSpPr>
            <a:spLocks noChangeArrowheads="1"/>
          </p:cNvSpPr>
          <p:nvPr/>
        </p:nvSpPr>
        <p:spPr bwMode="gray">
          <a:xfrm>
            <a:off x="6268007" y="1405486"/>
            <a:ext cx="5589140" cy="2441067"/>
          </a:xfrm>
          <a:prstGeom prst="rect">
            <a:avLst/>
          </a:prstGeom>
          <a:noFill/>
          <a:ln w="12700" algn="ctr">
            <a:noFill/>
            <a:miter lim="800000"/>
            <a:headEnd/>
            <a:tailEnd/>
          </a:ln>
        </p:spPr>
        <p:txBody>
          <a:bodyPr lIns="60960" tIns="60960" rIns="60960" bIns="60960" anchor="t"/>
          <a:lstStyle/>
          <a:p>
            <a:pPr marL="380990" indent="-380990" defTabSz="1218974">
              <a:spcAft>
                <a:spcPts val="1333"/>
              </a:spcAft>
              <a:buFont typeface="Arial" panose="020B0604020202020204" pitchFamily="34" charset="0"/>
              <a:buChar char="•"/>
              <a:defRPr/>
            </a:pPr>
            <a:r>
              <a:rPr lang="en-US" altLang="ko-KR" sz="1600" dirty="0">
                <a:latin typeface="Arial" panose="020B0604020202020204" pitchFamily="34" charset="0"/>
                <a:cs typeface="Arial" panose="020B0604020202020204" pitchFamily="34" charset="0"/>
              </a:rPr>
              <a:t>A one-size fits all strategy – efforts will be tailored based on Stakeholder impact.</a:t>
            </a:r>
          </a:p>
          <a:p>
            <a:pPr marL="380990" indent="-380990" defTabSz="1218974">
              <a:spcAft>
                <a:spcPts val="1333"/>
              </a:spcAft>
              <a:buFont typeface="Arial" panose="020B0604020202020204" pitchFamily="34" charset="0"/>
              <a:buChar char="•"/>
              <a:defRPr/>
            </a:pPr>
            <a:r>
              <a:rPr lang="en-US" altLang="ko-KR" sz="1600" u="sng" dirty="0">
                <a:latin typeface="Arial" panose="020B0604020202020204" pitchFamily="34" charset="0"/>
                <a:cs typeface="Arial" panose="020B0604020202020204" pitchFamily="34" charset="0"/>
              </a:rPr>
              <a:t>Only</a:t>
            </a:r>
            <a:r>
              <a:rPr lang="en-US" altLang="ko-KR" sz="1600" dirty="0">
                <a:latin typeface="Arial" panose="020B0604020202020204" pitchFamily="34" charset="0"/>
                <a:cs typeface="Arial" panose="020B0604020202020204" pitchFamily="34" charset="0"/>
              </a:rPr>
              <a:t> communications (e.g., newsletters) or training (e.g., Quick Reference Guides (QRGs)).</a:t>
            </a:r>
          </a:p>
          <a:p>
            <a:pPr marL="380990" indent="-380990" defTabSz="1218974">
              <a:spcAft>
                <a:spcPts val="1333"/>
              </a:spcAft>
              <a:buFont typeface="Arial" panose="020B0604020202020204" pitchFamily="34" charset="0"/>
              <a:buChar char="•"/>
              <a:defRPr/>
            </a:pPr>
            <a:r>
              <a:rPr lang="en-US" altLang="ko-KR" sz="1600" dirty="0">
                <a:latin typeface="Arial" panose="020B0604020202020204" pitchFamily="34" charset="0"/>
                <a:cs typeface="Arial" panose="020B0604020202020204" pitchFamily="34" charset="0"/>
              </a:rPr>
              <a:t>A mitigation tactic based on random observations or speculations.</a:t>
            </a:r>
          </a:p>
          <a:p>
            <a:pPr marL="380990" indent="-380990" defTabSz="1218974">
              <a:spcAft>
                <a:spcPts val="1333"/>
              </a:spcAft>
              <a:buFont typeface="Arial" panose="020B0604020202020204" pitchFamily="34" charset="0"/>
              <a:buChar char="•"/>
              <a:defRPr/>
            </a:pPr>
            <a:r>
              <a:rPr lang="en-US" altLang="ko-KR" sz="1600" dirty="0">
                <a:latin typeface="Arial" panose="020B0604020202020204" pitchFamily="34" charset="0"/>
                <a:cs typeface="Arial" panose="020B0604020202020204" pitchFamily="34" charset="0"/>
              </a:rPr>
              <a:t>An isolated work stream – there is close integration across the project team and Stakeholder groups.</a:t>
            </a:r>
          </a:p>
        </p:txBody>
      </p:sp>
      <p:sp>
        <p:nvSpPr>
          <p:cNvPr id="8" name="object 9"/>
          <p:cNvSpPr txBox="1"/>
          <p:nvPr/>
        </p:nvSpPr>
        <p:spPr>
          <a:xfrm>
            <a:off x="2739287" y="4501502"/>
            <a:ext cx="6713426" cy="386430"/>
          </a:xfrm>
          <a:prstGeom prst="rect">
            <a:avLst/>
          </a:prstGeom>
        </p:spPr>
        <p:txBody>
          <a:bodyPr vert="horz" wrap="square" lIns="0" tIns="16933" rIns="0" bIns="0" rtlCol="0">
            <a:spAutoFit/>
          </a:bodyPr>
          <a:lstStyle/>
          <a:p>
            <a:pPr marL="16933">
              <a:spcBef>
                <a:spcPts val="133"/>
              </a:spcBef>
            </a:pPr>
            <a:r>
              <a:rPr sz="2400" b="1" u="sng" dirty="0">
                <a:solidFill>
                  <a:srgbClr val="E14504"/>
                </a:solidFill>
                <a:uFill>
                  <a:solidFill>
                    <a:srgbClr val="8A8A8A"/>
                  </a:solidFill>
                </a:uFill>
                <a:latin typeface="Arial" panose="020B0604020202020204" pitchFamily="34" charset="0"/>
                <a:cs typeface="Arial" panose="020B0604020202020204" pitchFamily="34" charset="0"/>
              </a:rPr>
              <a:t>Critical </a:t>
            </a:r>
            <a:r>
              <a:rPr sz="2400" b="1" u="sng" spc="-7" dirty="0">
                <a:solidFill>
                  <a:srgbClr val="E14504"/>
                </a:solidFill>
                <a:uFill>
                  <a:solidFill>
                    <a:srgbClr val="8A8A8A"/>
                  </a:solidFill>
                </a:uFill>
                <a:latin typeface="Arial" panose="020B0604020202020204" pitchFamily="34" charset="0"/>
                <a:cs typeface="Arial" panose="020B0604020202020204" pitchFamily="34" charset="0"/>
              </a:rPr>
              <a:t>Success </a:t>
            </a:r>
            <a:r>
              <a:rPr sz="2400" b="1" u="sng" spc="-13" dirty="0">
                <a:solidFill>
                  <a:srgbClr val="E14504"/>
                </a:solidFill>
                <a:uFill>
                  <a:solidFill>
                    <a:srgbClr val="8A8A8A"/>
                  </a:solidFill>
                </a:uFill>
                <a:latin typeface="Arial" panose="020B0604020202020204" pitchFamily="34" charset="0"/>
                <a:cs typeface="Arial" panose="020B0604020202020204" pitchFamily="34" charset="0"/>
              </a:rPr>
              <a:t>Factors </a:t>
            </a:r>
            <a:r>
              <a:rPr sz="2400" b="1" u="sng" dirty="0">
                <a:solidFill>
                  <a:srgbClr val="E14504"/>
                </a:solidFill>
                <a:uFill>
                  <a:solidFill>
                    <a:srgbClr val="8A8A8A"/>
                  </a:solidFill>
                </a:uFill>
                <a:latin typeface="Arial" panose="020B0604020202020204" pitchFamily="34" charset="0"/>
                <a:cs typeface="Arial" panose="020B0604020202020204" pitchFamily="34" charset="0"/>
              </a:rPr>
              <a:t>– </a:t>
            </a:r>
            <a:r>
              <a:rPr sz="2400" b="1" u="sng" spc="-33" dirty="0">
                <a:solidFill>
                  <a:srgbClr val="E14504"/>
                </a:solidFill>
                <a:uFill>
                  <a:solidFill>
                    <a:srgbClr val="8A8A8A"/>
                  </a:solidFill>
                </a:uFill>
                <a:latin typeface="Arial" panose="020B0604020202020204" pitchFamily="34" charset="0"/>
                <a:cs typeface="Arial" panose="020B0604020202020204" pitchFamily="34" charset="0"/>
              </a:rPr>
              <a:t>We </a:t>
            </a:r>
            <a:r>
              <a:rPr sz="2400" b="1" u="sng" spc="-7" dirty="0">
                <a:solidFill>
                  <a:srgbClr val="E14504"/>
                </a:solidFill>
                <a:uFill>
                  <a:solidFill>
                    <a:srgbClr val="8A8A8A"/>
                  </a:solidFill>
                </a:uFill>
                <a:latin typeface="Arial" panose="020B0604020202020204" pitchFamily="34" charset="0"/>
                <a:cs typeface="Arial" panose="020B0604020202020204" pitchFamily="34" charset="0"/>
              </a:rPr>
              <a:t>All Play </a:t>
            </a:r>
            <a:r>
              <a:rPr sz="2400" b="1" u="sng" dirty="0">
                <a:solidFill>
                  <a:srgbClr val="E14504"/>
                </a:solidFill>
                <a:uFill>
                  <a:solidFill>
                    <a:srgbClr val="8A8A8A"/>
                  </a:solidFill>
                </a:uFill>
                <a:latin typeface="Arial" panose="020B0604020202020204" pitchFamily="34" charset="0"/>
                <a:cs typeface="Arial" panose="020B0604020202020204" pitchFamily="34" charset="0"/>
              </a:rPr>
              <a:t>a</a:t>
            </a:r>
            <a:r>
              <a:rPr sz="2400" b="1" u="sng" spc="-47" dirty="0">
                <a:solidFill>
                  <a:srgbClr val="E14504"/>
                </a:solidFill>
                <a:uFill>
                  <a:solidFill>
                    <a:srgbClr val="8A8A8A"/>
                  </a:solidFill>
                </a:uFill>
                <a:latin typeface="Arial" panose="020B0604020202020204" pitchFamily="34" charset="0"/>
                <a:cs typeface="Arial" panose="020B0604020202020204" pitchFamily="34" charset="0"/>
              </a:rPr>
              <a:t> </a:t>
            </a:r>
            <a:r>
              <a:rPr sz="2400" b="1" u="sng" spc="-20" dirty="0">
                <a:solidFill>
                  <a:srgbClr val="E14504"/>
                </a:solidFill>
                <a:uFill>
                  <a:solidFill>
                    <a:srgbClr val="8A8A8A"/>
                  </a:solidFill>
                </a:uFill>
                <a:latin typeface="Arial" panose="020B0604020202020204" pitchFamily="34" charset="0"/>
                <a:cs typeface="Arial" panose="020B0604020202020204" pitchFamily="34" charset="0"/>
              </a:rPr>
              <a:t>Role!</a:t>
            </a:r>
            <a:endParaRPr sz="2400" u="sng" dirty="0">
              <a:solidFill>
                <a:srgbClr val="E14504"/>
              </a:solidFill>
              <a:latin typeface="Arial" panose="020B0604020202020204" pitchFamily="34" charset="0"/>
              <a:cs typeface="Arial" panose="020B0604020202020204" pitchFamily="34" charset="0"/>
            </a:endParaRPr>
          </a:p>
        </p:txBody>
      </p:sp>
      <p:sp>
        <p:nvSpPr>
          <p:cNvPr id="9" name="object 10"/>
          <p:cNvSpPr txBox="1"/>
          <p:nvPr/>
        </p:nvSpPr>
        <p:spPr>
          <a:xfrm>
            <a:off x="430686" y="5267726"/>
            <a:ext cx="2623427" cy="451534"/>
          </a:xfrm>
          <a:prstGeom prst="rect">
            <a:avLst/>
          </a:prstGeom>
          <a:ln w="25908">
            <a:noFill/>
          </a:ln>
        </p:spPr>
        <p:txBody>
          <a:bodyPr vert="horz" wrap="square" lIns="0" tIns="0" rIns="0" bIns="0" rtlCol="0" anchor="ctr">
            <a:spAutoFit/>
          </a:bodyPr>
          <a:lstStyle/>
          <a:p>
            <a:pPr marL="209121" marR="203195" algn="ctr">
              <a:spcBef>
                <a:spcPts val="1667"/>
              </a:spcBef>
            </a:pPr>
            <a:r>
              <a:rPr sz="1467" spc="-7" dirty="0">
                <a:solidFill>
                  <a:schemeClr val="accent2"/>
                </a:solidFill>
                <a:latin typeface="Arial" panose="020B0604020202020204" pitchFamily="34" charset="0"/>
                <a:cs typeface="Arial" panose="020B0604020202020204" pitchFamily="34" charset="0"/>
              </a:rPr>
              <a:t>Align</a:t>
            </a:r>
            <a:r>
              <a:rPr sz="1467" spc="-93" dirty="0">
                <a:solidFill>
                  <a:schemeClr val="accent2"/>
                </a:solidFill>
                <a:latin typeface="Arial" panose="020B0604020202020204" pitchFamily="34" charset="0"/>
                <a:cs typeface="Arial" panose="020B0604020202020204" pitchFamily="34" charset="0"/>
              </a:rPr>
              <a:t> </a:t>
            </a:r>
            <a:r>
              <a:rPr lang="en-US" sz="1467" spc="-7" dirty="0">
                <a:solidFill>
                  <a:schemeClr val="accent2"/>
                </a:solidFill>
                <a:latin typeface="Arial" panose="020B0604020202020204" pitchFamily="34" charset="0"/>
                <a:cs typeface="Arial" panose="020B0604020202020204" pitchFamily="34" charset="0"/>
              </a:rPr>
              <a:t>S</a:t>
            </a:r>
            <a:r>
              <a:rPr sz="1467" spc="-7" dirty="0">
                <a:solidFill>
                  <a:schemeClr val="accent2"/>
                </a:solidFill>
                <a:latin typeface="Arial" panose="020B0604020202020204" pitchFamily="34" charset="0"/>
                <a:cs typeface="Arial" panose="020B0604020202020204" pitchFamily="34" charset="0"/>
              </a:rPr>
              <a:t>takeholders</a:t>
            </a:r>
            <a:r>
              <a:rPr lang="en-US" sz="1467" spc="-7" dirty="0">
                <a:solidFill>
                  <a:schemeClr val="accent2"/>
                </a:solidFill>
                <a:latin typeface="Arial" panose="020B0604020202020204" pitchFamily="34" charset="0"/>
                <a:cs typeface="Arial" panose="020B0604020202020204" pitchFamily="34" charset="0"/>
              </a:rPr>
              <a:t> </a:t>
            </a:r>
            <a:r>
              <a:rPr sz="1467" dirty="0">
                <a:solidFill>
                  <a:schemeClr val="accent2"/>
                </a:solidFill>
                <a:latin typeface="Arial" panose="020B0604020202020204" pitchFamily="34" charset="0"/>
                <a:cs typeface="Arial" panose="020B0604020202020204" pitchFamily="34" charset="0"/>
              </a:rPr>
              <a:t>on a </a:t>
            </a:r>
            <a:r>
              <a:rPr sz="1467" spc="-27" dirty="0">
                <a:solidFill>
                  <a:schemeClr val="accent2"/>
                </a:solidFill>
                <a:latin typeface="Arial" panose="020B0604020202020204" pitchFamily="34" charset="0"/>
                <a:cs typeface="Arial" panose="020B0604020202020204" pitchFamily="34" charset="0"/>
              </a:rPr>
              <a:t>clear,</a:t>
            </a:r>
            <a:r>
              <a:rPr lang="en-US" sz="1467" spc="-27" dirty="0">
                <a:solidFill>
                  <a:schemeClr val="accent2"/>
                </a:solidFill>
                <a:latin typeface="Arial" panose="020B0604020202020204" pitchFamily="34" charset="0"/>
                <a:cs typeface="Arial" panose="020B0604020202020204" pitchFamily="34" charset="0"/>
              </a:rPr>
              <a:t> </a:t>
            </a:r>
            <a:r>
              <a:rPr sz="1467" spc="-7" dirty="0">
                <a:solidFill>
                  <a:schemeClr val="accent2"/>
                </a:solidFill>
                <a:latin typeface="Arial" panose="020B0604020202020204" pitchFamily="34" charset="0"/>
                <a:cs typeface="Arial" panose="020B0604020202020204" pitchFamily="34" charset="0"/>
              </a:rPr>
              <a:t>compelling</a:t>
            </a:r>
            <a:r>
              <a:rPr sz="1467" spc="-73" dirty="0">
                <a:solidFill>
                  <a:schemeClr val="accent2"/>
                </a:solidFill>
                <a:latin typeface="Arial" panose="020B0604020202020204" pitchFamily="34" charset="0"/>
                <a:cs typeface="Arial" panose="020B0604020202020204" pitchFamily="34" charset="0"/>
              </a:rPr>
              <a:t> </a:t>
            </a:r>
            <a:r>
              <a:rPr sz="1467" spc="-7" dirty="0">
                <a:solidFill>
                  <a:schemeClr val="accent2"/>
                </a:solidFill>
                <a:latin typeface="Arial" panose="020B0604020202020204" pitchFamily="34" charset="0"/>
                <a:cs typeface="Arial" panose="020B0604020202020204" pitchFamily="34" charset="0"/>
              </a:rPr>
              <a:t>vision</a:t>
            </a:r>
            <a:r>
              <a:rPr lang="en-US" sz="1467" spc="-7" dirty="0">
                <a:solidFill>
                  <a:schemeClr val="accent2"/>
                </a:solidFill>
                <a:latin typeface="Arial" panose="020B0604020202020204" pitchFamily="34" charset="0"/>
                <a:cs typeface="Arial" panose="020B0604020202020204" pitchFamily="34" charset="0"/>
              </a:rPr>
              <a:t>.</a:t>
            </a:r>
            <a:endParaRPr sz="1467" dirty="0">
              <a:solidFill>
                <a:schemeClr val="accent2"/>
              </a:solidFill>
              <a:latin typeface="Arial" panose="020B0604020202020204" pitchFamily="34" charset="0"/>
              <a:cs typeface="Arial" panose="020B0604020202020204" pitchFamily="34" charset="0"/>
            </a:endParaRPr>
          </a:p>
        </p:txBody>
      </p:sp>
      <p:sp>
        <p:nvSpPr>
          <p:cNvPr id="10" name="object 11"/>
          <p:cNvSpPr txBox="1"/>
          <p:nvPr/>
        </p:nvSpPr>
        <p:spPr>
          <a:xfrm>
            <a:off x="3280006" y="5102574"/>
            <a:ext cx="2623427" cy="608840"/>
          </a:xfrm>
          <a:prstGeom prst="rect">
            <a:avLst/>
          </a:prstGeom>
          <a:ln w="25907">
            <a:noFill/>
          </a:ln>
        </p:spPr>
        <p:txBody>
          <a:bodyPr vert="horz" wrap="square" lIns="0" tIns="155785" rIns="0" bIns="0" rtlCol="0" anchor="ctr">
            <a:spAutoFit/>
          </a:bodyPr>
          <a:lstStyle/>
          <a:p>
            <a:pPr marL="222668" marR="213355" indent="847" algn="ctr">
              <a:spcBef>
                <a:spcPts val="1225"/>
              </a:spcBef>
            </a:pPr>
            <a:r>
              <a:rPr sz="1467" spc="-13" dirty="0">
                <a:solidFill>
                  <a:schemeClr val="accent2"/>
                </a:solidFill>
                <a:latin typeface="Arial" panose="020B0604020202020204" pitchFamily="34" charset="0"/>
                <a:cs typeface="Arial" panose="020B0604020202020204" pitchFamily="34" charset="0"/>
              </a:rPr>
              <a:t>Make </a:t>
            </a:r>
            <a:r>
              <a:rPr sz="1467" spc="-7" dirty="0">
                <a:solidFill>
                  <a:schemeClr val="accent2"/>
                </a:solidFill>
                <a:latin typeface="Arial" panose="020B0604020202020204" pitchFamily="34" charset="0"/>
                <a:cs typeface="Arial" panose="020B0604020202020204" pitchFamily="34" charset="0"/>
              </a:rPr>
              <a:t>change</a:t>
            </a:r>
            <a:r>
              <a:rPr lang="en-US" sz="1467" spc="-7" dirty="0">
                <a:solidFill>
                  <a:schemeClr val="accent2"/>
                </a:solidFill>
                <a:latin typeface="Arial" panose="020B0604020202020204" pitchFamily="34" charset="0"/>
                <a:cs typeface="Arial" panose="020B0604020202020204" pitchFamily="34" charset="0"/>
              </a:rPr>
              <a:t> </a:t>
            </a:r>
            <a:r>
              <a:rPr sz="1467" spc="-7" dirty="0">
                <a:solidFill>
                  <a:schemeClr val="accent2"/>
                </a:solidFill>
                <a:latin typeface="Arial" panose="020B0604020202020204" pitchFamily="34" charset="0"/>
                <a:cs typeface="Arial" panose="020B0604020202020204" pitchFamily="34" charset="0"/>
              </a:rPr>
              <a:t>management </a:t>
            </a:r>
            <a:r>
              <a:rPr sz="1467" dirty="0">
                <a:solidFill>
                  <a:schemeClr val="accent2"/>
                </a:solidFill>
                <a:latin typeface="Arial" panose="020B0604020202020204" pitchFamily="34" charset="0"/>
                <a:cs typeface="Arial" panose="020B0604020202020204" pitchFamily="34" charset="0"/>
              </a:rPr>
              <a:t>a</a:t>
            </a:r>
            <a:r>
              <a:rPr lang="en-US" sz="1467" dirty="0">
                <a:solidFill>
                  <a:schemeClr val="accent2"/>
                </a:solidFill>
                <a:latin typeface="Arial" panose="020B0604020202020204" pitchFamily="34" charset="0"/>
                <a:cs typeface="Arial" panose="020B0604020202020204" pitchFamily="34" charset="0"/>
              </a:rPr>
              <a:t> </a:t>
            </a:r>
            <a:r>
              <a:rPr sz="1467" spc="-7" dirty="0">
                <a:solidFill>
                  <a:schemeClr val="accent2"/>
                </a:solidFill>
                <a:latin typeface="Arial" panose="020B0604020202020204" pitchFamily="34" charset="0"/>
                <a:cs typeface="Arial" panose="020B0604020202020204" pitchFamily="34" charset="0"/>
              </a:rPr>
              <a:t>priority</a:t>
            </a:r>
            <a:r>
              <a:rPr lang="en-US" sz="1467" spc="-7" dirty="0">
                <a:solidFill>
                  <a:schemeClr val="accent2"/>
                </a:solidFill>
                <a:latin typeface="Arial" panose="020B0604020202020204" pitchFamily="34" charset="0"/>
                <a:cs typeface="Arial" panose="020B0604020202020204" pitchFamily="34" charset="0"/>
              </a:rPr>
              <a:t>.</a:t>
            </a:r>
            <a:endParaRPr sz="1467" dirty="0">
              <a:solidFill>
                <a:schemeClr val="accent2"/>
              </a:solidFill>
              <a:latin typeface="Arial" panose="020B0604020202020204" pitchFamily="34" charset="0"/>
              <a:cs typeface="Arial" panose="020B0604020202020204" pitchFamily="34" charset="0"/>
            </a:endParaRPr>
          </a:p>
        </p:txBody>
      </p:sp>
      <p:sp>
        <p:nvSpPr>
          <p:cNvPr id="11" name="object 12"/>
          <p:cNvSpPr txBox="1"/>
          <p:nvPr/>
        </p:nvSpPr>
        <p:spPr>
          <a:xfrm>
            <a:off x="8978638" y="5065351"/>
            <a:ext cx="2623427" cy="683286"/>
          </a:xfrm>
          <a:prstGeom prst="rect">
            <a:avLst/>
          </a:prstGeom>
          <a:ln w="25907">
            <a:noFill/>
          </a:ln>
        </p:spPr>
        <p:txBody>
          <a:bodyPr vert="horz" wrap="square" lIns="0" tIns="5927" rIns="0" bIns="0" rtlCol="0" anchor="ctr">
            <a:spAutoFit/>
          </a:bodyPr>
          <a:lstStyle/>
          <a:p>
            <a:pPr marL="165096" marR="158323" algn="ctr">
              <a:spcBef>
                <a:spcPts val="7"/>
              </a:spcBef>
            </a:pPr>
            <a:r>
              <a:rPr sz="1467" spc="-13" dirty="0">
                <a:solidFill>
                  <a:schemeClr val="accent2"/>
                </a:solidFill>
                <a:latin typeface="Arial" panose="020B0604020202020204" pitchFamily="34" charset="0"/>
                <a:cs typeface="Arial" panose="020B0604020202020204" pitchFamily="34" charset="0"/>
              </a:rPr>
              <a:t>Make </a:t>
            </a:r>
            <a:r>
              <a:rPr sz="1467" spc="-7" dirty="0">
                <a:solidFill>
                  <a:schemeClr val="accent2"/>
                </a:solidFill>
                <a:latin typeface="Arial" panose="020B0604020202020204" pitchFamily="34" charset="0"/>
                <a:cs typeface="Arial" panose="020B0604020202020204" pitchFamily="34" charset="0"/>
              </a:rPr>
              <a:t>it real </a:t>
            </a:r>
            <a:r>
              <a:rPr sz="1467" spc="-13" dirty="0">
                <a:solidFill>
                  <a:schemeClr val="accent2"/>
                </a:solidFill>
                <a:latin typeface="Arial" panose="020B0604020202020204" pitchFamily="34" charset="0"/>
                <a:cs typeface="Arial" panose="020B0604020202020204" pitchFamily="34" charset="0"/>
              </a:rPr>
              <a:t>to</a:t>
            </a:r>
            <a:r>
              <a:rPr lang="en-US" sz="1467" spc="-13" dirty="0">
                <a:solidFill>
                  <a:schemeClr val="accent2"/>
                </a:solidFill>
                <a:latin typeface="Arial" panose="020B0604020202020204" pitchFamily="34" charset="0"/>
                <a:cs typeface="Arial" panose="020B0604020202020204" pitchFamily="34" charset="0"/>
              </a:rPr>
              <a:t> </a:t>
            </a:r>
            <a:r>
              <a:rPr lang="en-US" sz="1467" spc="-7" dirty="0">
                <a:solidFill>
                  <a:schemeClr val="accent2"/>
                </a:solidFill>
                <a:latin typeface="Arial" panose="020B0604020202020204" pitchFamily="34" charset="0"/>
                <a:cs typeface="Arial" panose="020B0604020202020204" pitchFamily="34" charset="0"/>
              </a:rPr>
              <a:t>S</a:t>
            </a:r>
            <a:r>
              <a:rPr sz="1467" spc="-7" dirty="0">
                <a:solidFill>
                  <a:schemeClr val="accent2"/>
                </a:solidFill>
                <a:latin typeface="Arial" panose="020B0604020202020204" pitchFamily="34" charset="0"/>
                <a:cs typeface="Arial" panose="020B0604020202020204" pitchFamily="34" charset="0"/>
              </a:rPr>
              <a:t>takeholders </a:t>
            </a:r>
            <a:r>
              <a:rPr sz="1467" dirty="0">
                <a:solidFill>
                  <a:schemeClr val="accent2"/>
                </a:solidFill>
                <a:latin typeface="Arial" panose="020B0604020202020204" pitchFamily="34" charset="0"/>
                <a:cs typeface="Arial" panose="020B0604020202020204" pitchFamily="34" charset="0"/>
              </a:rPr>
              <a:t>and</a:t>
            </a:r>
            <a:r>
              <a:rPr lang="en-US" sz="1467" dirty="0">
                <a:solidFill>
                  <a:schemeClr val="accent2"/>
                </a:solidFill>
                <a:latin typeface="Arial" panose="020B0604020202020204" pitchFamily="34" charset="0"/>
                <a:cs typeface="Arial" panose="020B0604020202020204" pitchFamily="34" charset="0"/>
              </a:rPr>
              <a:t> </a:t>
            </a:r>
            <a:r>
              <a:rPr sz="1467" spc="-7" dirty="0">
                <a:solidFill>
                  <a:schemeClr val="accent2"/>
                </a:solidFill>
                <a:latin typeface="Arial" panose="020B0604020202020204" pitchFamily="34" charset="0"/>
                <a:cs typeface="Arial" panose="020B0604020202020204" pitchFamily="34" charset="0"/>
              </a:rPr>
              <a:t>explain exactly</a:t>
            </a:r>
            <a:r>
              <a:rPr sz="1467" spc="-107" dirty="0">
                <a:solidFill>
                  <a:schemeClr val="accent2"/>
                </a:solidFill>
                <a:latin typeface="Arial" panose="020B0604020202020204" pitchFamily="34" charset="0"/>
                <a:cs typeface="Arial" panose="020B0604020202020204" pitchFamily="34" charset="0"/>
              </a:rPr>
              <a:t> </a:t>
            </a:r>
            <a:r>
              <a:rPr sz="1467" dirty="0">
                <a:solidFill>
                  <a:schemeClr val="accent2"/>
                </a:solidFill>
                <a:latin typeface="Arial" panose="020B0604020202020204" pitchFamily="34" charset="0"/>
                <a:cs typeface="Arial" panose="020B0604020202020204" pitchFamily="34" charset="0"/>
              </a:rPr>
              <a:t>how</a:t>
            </a:r>
            <a:r>
              <a:rPr lang="en-US" sz="1467" dirty="0">
                <a:solidFill>
                  <a:schemeClr val="accent2"/>
                </a:solidFill>
                <a:latin typeface="Arial" panose="020B0604020202020204" pitchFamily="34" charset="0"/>
                <a:cs typeface="Arial" panose="020B0604020202020204" pitchFamily="34" charset="0"/>
              </a:rPr>
              <a:t> </a:t>
            </a:r>
            <a:r>
              <a:rPr sz="1467" spc="-7" dirty="0">
                <a:solidFill>
                  <a:schemeClr val="accent2"/>
                </a:solidFill>
                <a:latin typeface="Arial" panose="020B0604020202020204" pitchFamily="34" charset="0"/>
                <a:cs typeface="Arial" panose="020B0604020202020204" pitchFamily="34" charset="0"/>
              </a:rPr>
              <a:t>they will </a:t>
            </a:r>
            <a:r>
              <a:rPr sz="1467" dirty="0">
                <a:solidFill>
                  <a:schemeClr val="accent2"/>
                </a:solidFill>
                <a:latin typeface="Arial" panose="020B0604020202020204" pitchFamily="34" charset="0"/>
                <a:cs typeface="Arial" panose="020B0604020202020204" pitchFamily="34" charset="0"/>
              </a:rPr>
              <a:t>be</a:t>
            </a:r>
            <a:r>
              <a:rPr lang="en-US" sz="1467" dirty="0">
                <a:solidFill>
                  <a:schemeClr val="accent2"/>
                </a:solidFill>
                <a:latin typeface="Arial" panose="020B0604020202020204" pitchFamily="34" charset="0"/>
                <a:cs typeface="Arial" panose="020B0604020202020204" pitchFamily="34" charset="0"/>
              </a:rPr>
              <a:t> </a:t>
            </a:r>
            <a:r>
              <a:rPr sz="1467" spc="-13" dirty="0">
                <a:solidFill>
                  <a:schemeClr val="accent2"/>
                </a:solidFill>
                <a:latin typeface="Arial" panose="020B0604020202020204" pitchFamily="34" charset="0"/>
                <a:cs typeface="Arial" panose="020B0604020202020204" pitchFamily="34" charset="0"/>
              </a:rPr>
              <a:t>impacted</a:t>
            </a:r>
            <a:r>
              <a:rPr lang="en-US" sz="1467" spc="-13" dirty="0">
                <a:solidFill>
                  <a:schemeClr val="accent2"/>
                </a:solidFill>
                <a:latin typeface="Arial" panose="020B0604020202020204" pitchFamily="34" charset="0"/>
                <a:cs typeface="Arial" panose="020B0604020202020204" pitchFamily="34" charset="0"/>
              </a:rPr>
              <a:t>.</a:t>
            </a:r>
            <a:endParaRPr sz="1467" dirty="0">
              <a:solidFill>
                <a:schemeClr val="accent2"/>
              </a:solidFill>
              <a:latin typeface="Arial" panose="020B0604020202020204" pitchFamily="34" charset="0"/>
              <a:cs typeface="Arial" panose="020B0604020202020204" pitchFamily="34" charset="0"/>
            </a:endParaRPr>
          </a:p>
        </p:txBody>
      </p:sp>
      <p:sp>
        <p:nvSpPr>
          <p:cNvPr id="12" name="object 13"/>
          <p:cNvSpPr txBox="1"/>
          <p:nvPr/>
        </p:nvSpPr>
        <p:spPr>
          <a:xfrm>
            <a:off x="6129325" y="5065778"/>
            <a:ext cx="2623427" cy="682431"/>
          </a:xfrm>
          <a:prstGeom prst="rect">
            <a:avLst/>
          </a:prstGeom>
          <a:ln w="25907">
            <a:noFill/>
          </a:ln>
        </p:spPr>
        <p:txBody>
          <a:bodyPr vert="horz" wrap="square" lIns="0" tIns="5080" rIns="0" bIns="0" rtlCol="0" anchor="ctr">
            <a:spAutoFit/>
          </a:bodyPr>
          <a:lstStyle/>
          <a:p>
            <a:pPr marL="147315" marR="140543" indent="847" algn="ctr"/>
            <a:r>
              <a:rPr sz="1467" spc="-40" dirty="0">
                <a:solidFill>
                  <a:schemeClr val="accent2"/>
                </a:solidFill>
                <a:latin typeface="Arial" panose="020B0604020202020204" pitchFamily="34" charset="0"/>
                <a:cs typeface="Arial" panose="020B0604020202020204" pitchFamily="34" charset="0"/>
              </a:rPr>
              <a:t>Target </a:t>
            </a:r>
            <a:r>
              <a:rPr sz="1467" spc="-7" dirty="0">
                <a:solidFill>
                  <a:schemeClr val="accent2"/>
                </a:solidFill>
                <a:latin typeface="Arial" panose="020B0604020202020204" pitchFamily="34" charset="0"/>
                <a:cs typeface="Arial" panose="020B0604020202020204" pitchFamily="34" charset="0"/>
              </a:rPr>
              <a:t>precise</a:t>
            </a:r>
            <a:r>
              <a:rPr lang="en-US" sz="1467" spc="-7" dirty="0">
                <a:solidFill>
                  <a:schemeClr val="accent2"/>
                </a:solidFill>
                <a:latin typeface="Arial" panose="020B0604020202020204" pitchFamily="34" charset="0"/>
                <a:cs typeface="Arial" panose="020B0604020202020204" pitchFamily="34" charset="0"/>
              </a:rPr>
              <a:t> </a:t>
            </a:r>
            <a:r>
              <a:rPr sz="1467" dirty="0">
                <a:solidFill>
                  <a:schemeClr val="accent2"/>
                </a:solidFill>
                <a:latin typeface="Arial" panose="020B0604020202020204" pitchFamily="34" charset="0"/>
                <a:cs typeface="Arial" panose="020B0604020202020204" pitchFamily="34" charset="0"/>
              </a:rPr>
              <a:t>intervention</a:t>
            </a:r>
            <a:r>
              <a:rPr lang="en-US" sz="1467" dirty="0">
                <a:solidFill>
                  <a:schemeClr val="accent2"/>
                </a:solidFill>
                <a:latin typeface="Arial" panose="020B0604020202020204" pitchFamily="34" charset="0"/>
                <a:cs typeface="Arial" panose="020B0604020202020204" pitchFamily="34" charset="0"/>
              </a:rPr>
              <a:t>s</a:t>
            </a:r>
            <a:r>
              <a:rPr sz="1467" dirty="0">
                <a:solidFill>
                  <a:schemeClr val="accent2"/>
                </a:solidFill>
                <a:latin typeface="Arial" panose="020B0604020202020204" pitchFamily="34" charset="0"/>
                <a:cs typeface="Arial" panose="020B0604020202020204" pitchFamily="34" charset="0"/>
              </a:rPr>
              <a:t> </a:t>
            </a:r>
            <a:r>
              <a:rPr sz="1467" spc="-13" dirty="0">
                <a:solidFill>
                  <a:schemeClr val="accent2"/>
                </a:solidFill>
                <a:latin typeface="Arial" panose="020B0604020202020204" pitchFamily="34" charset="0"/>
                <a:cs typeface="Arial" panose="020B0604020202020204" pitchFamily="34" charset="0"/>
              </a:rPr>
              <a:t>to</a:t>
            </a:r>
            <a:r>
              <a:rPr lang="en-US" sz="1467" spc="-13" dirty="0">
                <a:solidFill>
                  <a:schemeClr val="accent2"/>
                </a:solidFill>
                <a:latin typeface="Arial" panose="020B0604020202020204" pitchFamily="34" charset="0"/>
                <a:cs typeface="Arial" panose="020B0604020202020204" pitchFamily="34" charset="0"/>
              </a:rPr>
              <a:t> </a:t>
            </a:r>
            <a:r>
              <a:rPr sz="1467" spc="-7" dirty="0">
                <a:solidFill>
                  <a:schemeClr val="accent2"/>
                </a:solidFill>
                <a:latin typeface="Arial" panose="020B0604020202020204" pitchFamily="34" charset="0"/>
                <a:cs typeface="Arial" panose="020B0604020202020204" pitchFamily="34" charset="0"/>
              </a:rPr>
              <a:t>combat</a:t>
            </a:r>
            <a:r>
              <a:rPr sz="1467" spc="-127" dirty="0">
                <a:solidFill>
                  <a:schemeClr val="accent2"/>
                </a:solidFill>
                <a:latin typeface="Arial" panose="020B0604020202020204" pitchFamily="34" charset="0"/>
                <a:cs typeface="Arial" panose="020B0604020202020204" pitchFamily="34" charset="0"/>
              </a:rPr>
              <a:t> </a:t>
            </a:r>
            <a:r>
              <a:rPr lang="en-US" sz="1467" spc="-7" dirty="0">
                <a:solidFill>
                  <a:schemeClr val="accent2"/>
                </a:solidFill>
                <a:latin typeface="Arial" panose="020B0604020202020204" pitchFamily="34" charset="0"/>
                <a:cs typeface="Arial" panose="020B0604020202020204" pitchFamily="34" charset="0"/>
              </a:rPr>
              <a:t>S</a:t>
            </a:r>
            <a:r>
              <a:rPr sz="1467" spc="-7" dirty="0">
                <a:solidFill>
                  <a:schemeClr val="accent2"/>
                </a:solidFill>
                <a:latin typeface="Arial" panose="020B0604020202020204" pitchFamily="34" charset="0"/>
                <a:cs typeface="Arial" panose="020B0604020202020204" pitchFamily="34" charset="0"/>
              </a:rPr>
              <a:t>takeholder</a:t>
            </a:r>
            <a:r>
              <a:rPr lang="en-US" sz="1467" spc="-7" dirty="0">
                <a:solidFill>
                  <a:schemeClr val="accent2"/>
                </a:solidFill>
                <a:latin typeface="Arial" panose="020B0604020202020204" pitchFamily="34" charset="0"/>
                <a:cs typeface="Arial" panose="020B0604020202020204" pitchFamily="34" charset="0"/>
              </a:rPr>
              <a:t> </a:t>
            </a:r>
            <a:r>
              <a:rPr sz="1467" spc="-7" dirty="0">
                <a:solidFill>
                  <a:schemeClr val="accent2"/>
                </a:solidFill>
                <a:latin typeface="Arial" panose="020B0604020202020204" pitchFamily="34" charset="0"/>
                <a:cs typeface="Arial" panose="020B0604020202020204" pitchFamily="34" charset="0"/>
              </a:rPr>
              <a:t>resistance </a:t>
            </a:r>
            <a:r>
              <a:rPr sz="1467" dirty="0">
                <a:solidFill>
                  <a:schemeClr val="accent2"/>
                </a:solidFill>
                <a:latin typeface="Arial" panose="020B0604020202020204" pitchFamily="34" charset="0"/>
                <a:cs typeface="Arial" panose="020B0604020202020204" pitchFamily="34" charset="0"/>
              </a:rPr>
              <a:t>as </a:t>
            </a:r>
            <a:r>
              <a:rPr sz="1467" spc="-7" dirty="0">
                <a:solidFill>
                  <a:schemeClr val="accent2"/>
                </a:solidFill>
                <a:latin typeface="Arial" panose="020B0604020202020204" pitchFamily="34" charset="0"/>
                <a:cs typeface="Arial" panose="020B0604020202020204" pitchFamily="34" charset="0"/>
              </a:rPr>
              <a:t>it</a:t>
            </a:r>
            <a:r>
              <a:rPr lang="en-US" sz="1467" spc="-7" dirty="0">
                <a:solidFill>
                  <a:schemeClr val="accent2"/>
                </a:solidFill>
                <a:latin typeface="Arial" panose="020B0604020202020204" pitchFamily="34" charset="0"/>
                <a:cs typeface="Arial" panose="020B0604020202020204" pitchFamily="34" charset="0"/>
              </a:rPr>
              <a:t> </a:t>
            </a:r>
            <a:r>
              <a:rPr sz="1467" spc="-7" dirty="0">
                <a:solidFill>
                  <a:schemeClr val="accent2"/>
                </a:solidFill>
                <a:latin typeface="Arial" panose="020B0604020202020204" pitchFamily="34" charset="0"/>
                <a:cs typeface="Arial" panose="020B0604020202020204" pitchFamily="34" charset="0"/>
              </a:rPr>
              <a:t>arises</a:t>
            </a:r>
            <a:r>
              <a:rPr lang="en-US" sz="1467" spc="-7" dirty="0">
                <a:solidFill>
                  <a:schemeClr val="accent2"/>
                </a:solidFill>
                <a:latin typeface="Arial" panose="020B0604020202020204" pitchFamily="34" charset="0"/>
                <a:cs typeface="Arial" panose="020B0604020202020204" pitchFamily="34" charset="0"/>
              </a:rPr>
              <a:t>.</a:t>
            </a:r>
            <a:endParaRPr sz="1467"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60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72ADF-D835-4C12-B7F8-D31375F3F892}"/>
              </a:ext>
            </a:extLst>
          </p:cNvPr>
          <p:cNvSpPr>
            <a:spLocks noGrp="1"/>
          </p:cNvSpPr>
          <p:nvPr>
            <p:ph idx="1"/>
          </p:nvPr>
        </p:nvSpPr>
        <p:spPr>
          <a:xfrm>
            <a:off x="4800600" y="3028950"/>
            <a:ext cx="6492240" cy="2960370"/>
          </a:xfrm>
        </p:spPr>
        <p:txBody>
          <a:bodyPr>
            <a:normAutofit/>
          </a:bodyPr>
          <a:lstStyle/>
          <a:p>
            <a:pPr algn="ctr"/>
            <a:r>
              <a:rPr lang="en-US" sz="4500" dirty="0">
                <a:solidFill>
                  <a:srgbClr val="092F57"/>
                </a:solidFill>
              </a:rPr>
              <a:t>Change Network Overview</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19</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42A492F4-A1EF-4D95-8684-B2FF49D92063}"/>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19</a:t>
            </a:fld>
            <a:endParaRPr lang="en-US" dirty="0"/>
          </a:p>
        </p:txBody>
      </p:sp>
      <p:cxnSp>
        <p:nvCxnSpPr>
          <p:cNvPr id="9" name="Straight Connector 8">
            <a:extLst>
              <a:ext uri="{FF2B5EF4-FFF2-40B4-BE49-F238E27FC236}">
                <a16:creationId xmlns:a16="http://schemas.microsoft.com/office/drawing/2014/main" id="{A2B9091B-39CF-4FFC-A70B-BEE45042BAB9}"/>
              </a:ext>
            </a:extLst>
          </p:cNvPr>
          <p:cNvCxnSpPr/>
          <p:nvPr/>
        </p:nvCxnSpPr>
        <p:spPr>
          <a:xfrm>
            <a:off x="5143500" y="439102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0" name="Group 6">
            <a:extLst>
              <a:ext uri="{FF2B5EF4-FFF2-40B4-BE49-F238E27FC236}">
                <a16:creationId xmlns:a16="http://schemas.microsoft.com/office/drawing/2014/main" id="{20411906-4BDB-4DAC-BACF-E4D72C756C45}"/>
              </a:ext>
            </a:extLst>
          </p:cNvPr>
          <p:cNvGrpSpPr>
            <a:grpSpLocks noChangeAspect="1"/>
          </p:cNvGrpSpPr>
          <p:nvPr/>
        </p:nvGrpSpPr>
        <p:grpSpPr bwMode="auto">
          <a:xfrm>
            <a:off x="779464" y="2547144"/>
            <a:ext cx="2429825" cy="2125661"/>
            <a:chOff x="1397" y="443"/>
            <a:chExt cx="695" cy="608"/>
          </a:xfrm>
          <a:solidFill>
            <a:schemeClr val="bg1"/>
          </a:solidFill>
        </p:grpSpPr>
        <p:sp>
          <p:nvSpPr>
            <p:cNvPr id="11" name="Oval 7">
              <a:extLst>
                <a:ext uri="{FF2B5EF4-FFF2-40B4-BE49-F238E27FC236}">
                  <a16:creationId xmlns:a16="http://schemas.microsoft.com/office/drawing/2014/main" id="{19D57314-E0AF-429D-9D7B-ACC8DB1FCB25}"/>
                </a:ext>
              </a:extLst>
            </p:cNvPr>
            <p:cNvSpPr>
              <a:spLocks noChangeArrowheads="1"/>
            </p:cNvSpPr>
            <p:nvPr/>
          </p:nvSpPr>
          <p:spPr bwMode="auto">
            <a:xfrm>
              <a:off x="1657" y="443"/>
              <a:ext cx="174" cy="1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9B8B4405-752F-4C70-9781-F2888E98779D}"/>
                </a:ext>
              </a:extLst>
            </p:cNvPr>
            <p:cNvSpPr>
              <a:spLocks/>
            </p:cNvSpPr>
            <p:nvPr/>
          </p:nvSpPr>
          <p:spPr bwMode="auto">
            <a:xfrm>
              <a:off x="1630" y="633"/>
              <a:ext cx="228" cy="108"/>
            </a:xfrm>
            <a:custGeom>
              <a:avLst/>
              <a:gdLst>
                <a:gd name="T0" fmla="*/ 86 w 167"/>
                <a:gd name="T1" fmla="*/ 49 h 79"/>
                <a:gd name="T2" fmla="*/ 99 w 167"/>
                <a:gd name="T3" fmla="*/ 79 h 79"/>
                <a:gd name="T4" fmla="*/ 167 w 167"/>
                <a:gd name="T5" fmla="*/ 79 h 79"/>
                <a:gd name="T6" fmla="*/ 127 w 167"/>
                <a:gd name="T7" fmla="*/ 17 h 79"/>
                <a:gd name="T8" fmla="*/ 106 w 167"/>
                <a:gd name="T9" fmla="*/ 8 h 79"/>
                <a:gd name="T10" fmla="*/ 106 w 167"/>
                <a:gd name="T11" fmla="*/ 0 h 79"/>
                <a:gd name="T12" fmla="*/ 61 w 167"/>
                <a:gd name="T13" fmla="*/ 0 h 79"/>
                <a:gd name="T14" fmla="*/ 61 w 167"/>
                <a:gd name="T15" fmla="*/ 8 h 79"/>
                <a:gd name="T16" fmla="*/ 40 w 167"/>
                <a:gd name="T17" fmla="*/ 17 h 79"/>
                <a:gd name="T18" fmla="*/ 0 w 167"/>
                <a:gd name="T19" fmla="*/ 79 h 79"/>
                <a:gd name="T20" fmla="*/ 66 w 167"/>
                <a:gd name="T21" fmla="*/ 79 h 79"/>
                <a:gd name="T22" fmla="*/ 79 w 167"/>
                <a:gd name="T23" fmla="*/ 49 h 79"/>
                <a:gd name="T24" fmla="*/ 79 w 167"/>
                <a:gd name="T25" fmla="*/ 47 h 79"/>
                <a:gd name="T26" fmla="*/ 67 w 167"/>
                <a:gd name="T27" fmla="*/ 33 h 79"/>
                <a:gd name="T28" fmla="*/ 74 w 167"/>
                <a:gd name="T29" fmla="*/ 20 h 79"/>
                <a:gd name="T30" fmla="*/ 91 w 167"/>
                <a:gd name="T31" fmla="*/ 20 h 79"/>
                <a:gd name="T32" fmla="*/ 98 w 167"/>
                <a:gd name="T33" fmla="*/ 33 h 79"/>
                <a:gd name="T34" fmla="*/ 86 w 167"/>
                <a:gd name="T35" fmla="*/ 47 h 79"/>
                <a:gd name="T36" fmla="*/ 86 w 167"/>
                <a:gd name="T37"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79">
                  <a:moveTo>
                    <a:pt x="86" y="49"/>
                  </a:moveTo>
                  <a:cubicBezTo>
                    <a:pt x="99" y="79"/>
                    <a:pt x="99" y="79"/>
                    <a:pt x="99" y="79"/>
                  </a:cubicBezTo>
                  <a:cubicBezTo>
                    <a:pt x="167" y="79"/>
                    <a:pt x="167" y="79"/>
                    <a:pt x="167" y="79"/>
                  </a:cubicBezTo>
                  <a:cubicBezTo>
                    <a:pt x="167" y="52"/>
                    <a:pt x="151" y="28"/>
                    <a:pt x="127" y="17"/>
                  </a:cubicBezTo>
                  <a:cubicBezTo>
                    <a:pt x="106" y="8"/>
                    <a:pt x="106" y="8"/>
                    <a:pt x="106" y="8"/>
                  </a:cubicBezTo>
                  <a:cubicBezTo>
                    <a:pt x="106" y="0"/>
                    <a:pt x="106" y="0"/>
                    <a:pt x="106" y="0"/>
                  </a:cubicBezTo>
                  <a:cubicBezTo>
                    <a:pt x="61" y="0"/>
                    <a:pt x="61" y="0"/>
                    <a:pt x="61" y="0"/>
                  </a:cubicBezTo>
                  <a:cubicBezTo>
                    <a:pt x="61" y="8"/>
                    <a:pt x="61" y="8"/>
                    <a:pt x="61" y="8"/>
                  </a:cubicBezTo>
                  <a:cubicBezTo>
                    <a:pt x="40" y="17"/>
                    <a:pt x="40" y="17"/>
                    <a:pt x="40" y="17"/>
                  </a:cubicBezTo>
                  <a:cubicBezTo>
                    <a:pt x="16" y="28"/>
                    <a:pt x="0" y="52"/>
                    <a:pt x="0" y="79"/>
                  </a:cubicBezTo>
                  <a:cubicBezTo>
                    <a:pt x="66" y="79"/>
                    <a:pt x="66" y="79"/>
                    <a:pt x="66" y="79"/>
                  </a:cubicBezTo>
                  <a:cubicBezTo>
                    <a:pt x="79" y="49"/>
                    <a:pt x="79" y="49"/>
                    <a:pt x="79" y="49"/>
                  </a:cubicBezTo>
                  <a:cubicBezTo>
                    <a:pt x="79" y="47"/>
                    <a:pt x="79" y="47"/>
                    <a:pt x="79" y="47"/>
                  </a:cubicBezTo>
                  <a:cubicBezTo>
                    <a:pt x="67" y="33"/>
                    <a:pt x="67" y="33"/>
                    <a:pt x="67" y="33"/>
                  </a:cubicBezTo>
                  <a:cubicBezTo>
                    <a:pt x="74" y="20"/>
                    <a:pt x="74" y="20"/>
                    <a:pt x="74" y="20"/>
                  </a:cubicBezTo>
                  <a:cubicBezTo>
                    <a:pt x="91" y="20"/>
                    <a:pt x="91" y="20"/>
                    <a:pt x="91" y="20"/>
                  </a:cubicBezTo>
                  <a:cubicBezTo>
                    <a:pt x="98" y="33"/>
                    <a:pt x="98" y="33"/>
                    <a:pt x="98" y="33"/>
                  </a:cubicBezTo>
                  <a:cubicBezTo>
                    <a:pt x="86" y="47"/>
                    <a:pt x="86" y="47"/>
                    <a:pt x="86" y="47"/>
                  </a:cubicBezTo>
                  <a:lnTo>
                    <a:pt x="86"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9">
              <a:extLst>
                <a:ext uri="{FF2B5EF4-FFF2-40B4-BE49-F238E27FC236}">
                  <a16:creationId xmlns:a16="http://schemas.microsoft.com/office/drawing/2014/main" id="{45C56F11-B911-4C78-B3D5-EB45E7B163B5}"/>
                </a:ext>
              </a:extLst>
            </p:cNvPr>
            <p:cNvSpPr>
              <a:spLocks noChangeArrowheads="1"/>
            </p:cNvSpPr>
            <p:nvPr/>
          </p:nvSpPr>
          <p:spPr bwMode="auto">
            <a:xfrm>
              <a:off x="1425" y="749"/>
              <a:ext cx="173" cy="1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912911D3-B6EA-430A-A5C7-6E9B34EBA3C4}"/>
                </a:ext>
              </a:extLst>
            </p:cNvPr>
            <p:cNvSpPr>
              <a:spLocks/>
            </p:cNvSpPr>
            <p:nvPr/>
          </p:nvSpPr>
          <p:spPr bwMode="auto">
            <a:xfrm>
              <a:off x="1397" y="939"/>
              <a:ext cx="229" cy="108"/>
            </a:xfrm>
            <a:custGeom>
              <a:avLst/>
              <a:gdLst>
                <a:gd name="T0" fmla="*/ 75 w 167"/>
                <a:gd name="T1" fmla="*/ 20 h 79"/>
                <a:gd name="T2" fmla="*/ 91 w 167"/>
                <a:gd name="T3" fmla="*/ 20 h 79"/>
                <a:gd name="T4" fmla="*/ 98 w 167"/>
                <a:gd name="T5" fmla="*/ 34 h 79"/>
                <a:gd name="T6" fmla="*/ 86 w 167"/>
                <a:gd name="T7" fmla="*/ 47 h 79"/>
                <a:gd name="T8" fmla="*/ 86 w 167"/>
                <a:gd name="T9" fmla="*/ 50 h 79"/>
                <a:gd name="T10" fmla="*/ 99 w 167"/>
                <a:gd name="T11" fmla="*/ 79 h 79"/>
                <a:gd name="T12" fmla="*/ 167 w 167"/>
                <a:gd name="T13" fmla="*/ 79 h 79"/>
                <a:gd name="T14" fmla="*/ 127 w 167"/>
                <a:gd name="T15" fmla="*/ 17 h 79"/>
                <a:gd name="T16" fmla="*/ 106 w 167"/>
                <a:gd name="T17" fmla="*/ 8 h 79"/>
                <a:gd name="T18" fmla="*/ 106 w 167"/>
                <a:gd name="T19" fmla="*/ 0 h 79"/>
                <a:gd name="T20" fmla="*/ 61 w 167"/>
                <a:gd name="T21" fmla="*/ 0 h 79"/>
                <a:gd name="T22" fmla="*/ 61 w 167"/>
                <a:gd name="T23" fmla="*/ 8 h 79"/>
                <a:gd name="T24" fmla="*/ 40 w 167"/>
                <a:gd name="T25" fmla="*/ 17 h 79"/>
                <a:gd name="T26" fmla="*/ 0 w 167"/>
                <a:gd name="T27" fmla="*/ 79 h 79"/>
                <a:gd name="T28" fmla="*/ 66 w 167"/>
                <a:gd name="T29" fmla="*/ 79 h 79"/>
                <a:gd name="T30" fmla="*/ 79 w 167"/>
                <a:gd name="T31" fmla="*/ 50 h 79"/>
                <a:gd name="T32" fmla="*/ 79 w 167"/>
                <a:gd name="T33" fmla="*/ 47 h 79"/>
                <a:gd name="T34" fmla="*/ 67 w 167"/>
                <a:gd name="T35" fmla="*/ 34 h 79"/>
                <a:gd name="T36" fmla="*/ 75 w 167"/>
                <a:gd name="T3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79">
                  <a:moveTo>
                    <a:pt x="75" y="20"/>
                  </a:moveTo>
                  <a:cubicBezTo>
                    <a:pt x="91" y="20"/>
                    <a:pt x="91" y="20"/>
                    <a:pt x="91" y="20"/>
                  </a:cubicBezTo>
                  <a:cubicBezTo>
                    <a:pt x="98" y="34"/>
                    <a:pt x="98" y="34"/>
                    <a:pt x="98" y="34"/>
                  </a:cubicBezTo>
                  <a:cubicBezTo>
                    <a:pt x="86" y="47"/>
                    <a:pt x="86" y="47"/>
                    <a:pt x="86" y="47"/>
                  </a:cubicBezTo>
                  <a:cubicBezTo>
                    <a:pt x="86" y="50"/>
                    <a:pt x="86" y="50"/>
                    <a:pt x="86" y="50"/>
                  </a:cubicBezTo>
                  <a:cubicBezTo>
                    <a:pt x="99" y="79"/>
                    <a:pt x="99" y="79"/>
                    <a:pt x="99" y="79"/>
                  </a:cubicBezTo>
                  <a:cubicBezTo>
                    <a:pt x="167" y="79"/>
                    <a:pt x="167" y="79"/>
                    <a:pt x="167" y="79"/>
                  </a:cubicBezTo>
                  <a:cubicBezTo>
                    <a:pt x="167" y="52"/>
                    <a:pt x="151" y="28"/>
                    <a:pt x="127" y="17"/>
                  </a:cubicBezTo>
                  <a:cubicBezTo>
                    <a:pt x="106" y="8"/>
                    <a:pt x="106" y="8"/>
                    <a:pt x="106" y="8"/>
                  </a:cubicBezTo>
                  <a:cubicBezTo>
                    <a:pt x="106" y="0"/>
                    <a:pt x="106" y="0"/>
                    <a:pt x="106" y="0"/>
                  </a:cubicBezTo>
                  <a:cubicBezTo>
                    <a:pt x="61" y="0"/>
                    <a:pt x="61" y="0"/>
                    <a:pt x="61" y="0"/>
                  </a:cubicBezTo>
                  <a:cubicBezTo>
                    <a:pt x="61" y="8"/>
                    <a:pt x="61" y="8"/>
                    <a:pt x="61" y="8"/>
                  </a:cubicBezTo>
                  <a:cubicBezTo>
                    <a:pt x="40" y="17"/>
                    <a:pt x="40" y="17"/>
                    <a:pt x="40" y="17"/>
                  </a:cubicBezTo>
                  <a:cubicBezTo>
                    <a:pt x="16" y="28"/>
                    <a:pt x="0" y="52"/>
                    <a:pt x="0" y="79"/>
                  </a:cubicBezTo>
                  <a:cubicBezTo>
                    <a:pt x="66" y="79"/>
                    <a:pt x="66" y="79"/>
                    <a:pt x="66" y="79"/>
                  </a:cubicBezTo>
                  <a:cubicBezTo>
                    <a:pt x="79" y="50"/>
                    <a:pt x="79" y="50"/>
                    <a:pt x="79" y="50"/>
                  </a:cubicBezTo>
                  <a:cubicBezTo>
                    <a:pt x="79" y="47"/>
                    <a:pt x="79" y="47"/>
                    <a:pt x="79" y="47"/>
                  </a:cubicBezTo>
                  <a:cubicBezTo>
                    <a:pt x="67" y="34"/>
                    <a:pt x="67" y="34"/>
                    <a:pt x="67" y="34"/>
                  </a:cubicBezTo>
                  <a:lnTo>
                    <a:pt x="7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01BF38C9-0499-4730-84A9-2DD828FD7FCA}"/>
                </a:ext>
              </a:extLst>
            </p:cNvPr>
            <p:cNvSpPr>
              <a:spLocks/>
            </p:cNvSpPr>
            <p:nvPr/>
          </p:nvSpPr>
          <p:spPr bwMode="auto">
            <a:xfrm>
              <a:off x="1604" y="767"/>
              <a:ext cx="269" cy="233"/>
            </a:xfrm>
            <a:custGeom>
              <a:avLst/>
              <a:gdLst>
                <a:gd name="T0" fmla="*/ 161 w 197"/>
                <a:gd name="T1" fmla="*/ 166 h 171"/>
                <a:gd name="T2" fmla="*/ 165 w 197"/>
                <a:gd name="T3" fmla="*/ 168 h 171"/>
                <a:gd name="T4" fmla="*/ 176 w 197"/>
                <a:gd name="T5" fmla="*/ 166 h 171"/>
                <a:gd name="T6" fmla="*/ 195 w 197"/>
                <a:gd name="T7" fmla="*/ 138 h 171"/>
                <a:gd name="T8" fmla="*/ 192 w 197"/>
                <a:gd name="T9" fmla="*/ 126 h 171"/>
                <a:gd name="T10" fmla="*/ 188 w 197"/>
                <a:gd name="T11" fmla="*/ 124 h 171"/>
                <a:gd name="T12" fmla="*/ 177 w 197"/>
                <a:gd name="T13" fmla="*/ 126 h 171"/>
                <a:gd name="T14" fmla="*/ 175 w 197"/>
                <a:gd name="T15" fmla="*/ 129 h 171"/>
                <a:gd name="T16" fmla="*/ 112 w 197"/>
                <a:gd name="T17" fmla="*/ 89 h 171"/>
                <a:gd name="T18" fmla="*/ 112 w 197"/>
                <a:gd name="T19" fmla="*/ 22 h 171"/>
                <a:gd name="T20" fmla="*/ 119 w 197"/>
                <a:gd name="T21" fmla="*/ 22 h 171"/>
                <a:gd name="T22" fmla="*/ 127 w 197"/>
                <a:gd name="T23" fmla="*/ 13 h 171"/>
                <a:gd name="T24" fmla="*/ 127 w 197"/>
                <a:gd name="T25" fmla="*/ 9 h 171"/>
                <a:gd name="T26" fmla="*/ 122 w 197"/>
                <a:gd name="T27" fmla="*/ 1 h 171"/>
                <a:gd name="T28" fmla="*/ 119 w 197"/>
                <a:gd name="T29" fmla="*/ 0 h 171"/>
                <a:gd name="T30" fmla="*/ 81 w 197"/>
                <a:gd name="T31" fmla="*/ 0 h 171"/>
                <a:gd name="T32" fmla="*/ 80 w 197"/>
                <a:gd name="T33" fmla="*/ 0 h 171"/>
                <a:gd name="T34" fmla="*/ 71 w 197"/>
                <a:gd name="T35" fmla="*/ 9 h 171"/>
                <a:gd name="T36" fmla="*/ 71 w 197"/>
                <a:gd name="T37" fmla="*/ 13 h 171"/>
                <a:gd name="T38" fmla="*/ 80 w 197"/>
                <a:gd name="T39" fmla="*/ 22 h 171"/>
                <a:gd name="T40" fmla="*/ 87 w 197"/>
                <a:gd name="T41" fmla="*/ 22 h 171"/>
                <a:gd name="T42" fmla="*/ 87 w 197"/>
                <a:gd name="T43" fmla="*/ 89 h 171"/>
                <a:gd name="T44" fmla="*/ 23 w 197"/>
                <a:gd name="T45" fmla="*/ 129 h 171"/>
                <a:gd name="T46" fmla="*/ 21 w 197"/>
                <a:gd name="T47" fmla="*/ 126 h 171"/>
                <a:gd name="T48" fmla="*/ 9 w 197"/>
                <a:gd name="T49" fmla="*/ 124 h 171"/>
                <a:gd name="T50" fmla="*/ 5 w 197"/>
                <a:gd name="T51" fmla="*/ 126 h 171"/>
                <a:gd name="T52" fmla="*/ 3 w 197"/>
                <a:gd name="T53" fmla="*/ 138 h 171"/>
                <a:gd name="T54" fmla="*/ 21 w 197"/>
                <a:gd name="T55" fmla="*/ 166 h 171"/>
                <a:gd name="T56" fmla="*/ 33 w 197"/>
                <a:gd name="T57" fmla="*/ 168 h 171"/>
                <a:gd name="T58" fmla="*/ 37 w 197"/>
                <a:gd name="T59" fmla="*/ 166 h 171"/>
                <a:gd name="T60" fmla="*/ 39 w 197"/>
                <a:gd name="T61" fmla="*/ 154 h 171"/>
                <a:gd name="T62" fmla="*/ 36 w 197"/>
                <a:gd name="T63" fmla="*/ 150 h 171"/>
                <a:gd name="T64" fmla="*/ 99 w 197"/>
                <a:gd name="T65" fmla="*/ 111 h 171"/>
                <a:gd name="T66" fmla="*/ 162 w 197"/>
                <a:gd name="T67" fmla="*/ 150 h 171"/>
                <a:gd name="T68" fmla="*/ 158 w 197"/>
                <a:gd name="T69" fmla="*/ 154 h 171"/>
                <a:gd name="T70" fmla="*/ 161 w 197"/>
                <a:gd name="T71" fmla="*/ 16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7" h="171">
                  <a:moveTo>
                    <a:pt x="161" y="166"/>
                  </a:moveTo>
                  <a:cubicBezTo>
                    <a:pt x="165" y="168"/>
                    <a:pt x="165" y="168"/>
                    <a:pt x="165" y="168"/>
                  </a:cubicBezTo>
                  <a:cubicBezTo>
                    <a:pt x="169" y="171"/>
                    <a:pt x="174" y="170"/>
                    <a:pt x="176" y="166"/>
                  </a:cubicBezTo>
                  <a:cubicBezTo>
                    <a:pt x="195" y="138"/>
                    <a:pt x="195" y="138"/>
                    <a:pt x="195" y="138"/>
                  </a:cubicBezTo>
                  <a:cubicBezTo>
                    <a:pt x="197" y="134"/>
                    <a:pt x="196" y="129"/>
                    <a:pt x="192" y="126"/>
                  </a:cubicBezTo>
                  <a:cubicBezTo>
                    <a:pt x="188" y="124"/>
                    <a:pt x="188" y="124"/>
                    <a:pt x="188" y="124"/>
                  </a:cubicBezTo>
                  <a:cubicBezTo>
                    <a:pt x="185" y="121"/>
                    <a:pt x="179" y="122"/>
                    <a:pt x="177" y="126"/>
                  </a:cubicBezTo>
                  <a:cubicBezTo>
                    <a:pt x="175" y="129"/>
                    <a:pt x="175" y="129"/>
                    <a:pt x="175" y="129"/>
                  </a:cubicBezTo>
                  <a:cubicBezTo>
                    <a:pt x="112" y="89"/>
                    <a:pt x="112" y="89"/>
                    <a:pt x="112" y="89"/>
                  </a:cubicBezTo>
                  <a:cubicBezTo>
                    <a:pt x="112" y="22"/>
                    <a:pt x="112" y="22"/>
                    <a:pt x="112" y="22"/>
                  </a:cubicBezTo>
                  <a:cubicBezTo>
                    <a:pt x="119" y="22"/>
                    <a:pt x="119" y="22"/>
                    <a:pt x="119" y="22"/>
                  </a:cubicBezTo>
                  <a:cubicBezTo>
                    <a:pt x="124" y="22"/>
                    <a:pt x="127" y="18"/>
                    <a:pt x="127" y="13"/>
                  </a:cubicBezTo>
                  <a:cubicBezTo>
                    <a:pt x="127" y="9"/>
                    <a:pt x="127" y="9"/>
                    <a:pt x="127" y="9"/>
                  </a:cubicBezTo>
                  <a:cubicBezTo>
                    <a:pt x="127" y="5"/>
                    <a:pt x="125" y="2"/>
                    <a:pt x="122" y="1"/>
                  </a:cubicBezTo>
                  <a:cubicBezTo>
                    <a:pt x="121" y="1"/>
                    <a:pt x="120" y="0"/>
                    <a:pt x="119" y="0"/>
                  </a:cubicBezTo>
                  <a:cubicBezTo>
                    <a:pt x="81" y="0"/>
                    <a:pt x="81" y="0"/>
                    <a:pt x="81" y="0"/>
                  </a:cubicBezTo>
                  <a:cubicBezTo>
                    <a:pt x="80" y="0"/>
                    <a:pt x="80" y="0"/>
                    <a:pt x="80" y="0"/>
                  </a:cubicBezTo>
                  <a:cubicBezTo>
                    <a:pt x="75" y="0"/>
                    <a:pt x="71" y="4"/>
                    <a:pt x="71" y="9"/>
                  </a:cubicBezTo>
                  <a:cubicBezTo>
                    <a:pt x="71" y="13"/>
                    <a:pt x="71" y="13"/>
                    <a:pt x="71" y="13"/>
                  </a:cubicBezTo>
                  <a:cubicBezTo>
                    <a:pt x="71" y="18"/>
                    <a:pt x="75" y="22"/>
                    <a:pt x="80" y="22"/>
                  </a:cubicBezTo>
                  <a:cubicBezTo>
                    <a:pt x="87" y="22"/>
                    <a:pt x="87" y="22"/>
                    <a:pt x="87" y="22"/>
                  </a:cubicBezTo>
                  <a:cubicBezTo>
                    <a:pt x="87" y="89"/>
                    <a:pt x="87" y="89"/>
                    <a:pt x="87" y="89"/>
                  </a:cubicBezTo>
                  <a:cubicBezTo>
                    <a:pt x="23" y="129"/>
                    <a:pt x="23" y="129"/>
                    <a:pt x="23" y="129"/>
                  </a:cubicBezTo>
                  <a:cubicBezTo>
                    <a:pt x="21" y="126"/>
                    <a:pt x="21" y="126"/>
                    <a:pt x="21" y="126"/>
                  </a:cubicBezTo>
                  <a:cubicBezTo>
                    <a:pt x="18" y="122"/>
                    <a:pt x="13" y="121"/>
                    <a:pt x="9" y="124"/>
                  </a:cubicBezTo>
                  <a:cubicBezTo>
                    <a:pt x="5" y="126"/>
                    <a:pt x="5" y="126"/>
                    <a:pt x="5" y="126"/>
                  </a:cubicBezTo>
                  <a:cubicBezTo>
                    <a:pt x="1" y="129"/>
                    <a:pt x="0" y="134"/>
                    <a:pt x="3" y="138"/>
                  </a:cubicBezTo>
                  <a:cubicBezTo>
                    <a:pt x="21" y="166"/>
                    <a:pt x="21" y="166"/>
                    <a:pt x="21" y="166"/>
                  </a:cubicBezTo>
                  <a:cubicBezTo>
                    <a:pt x="24" y="170"/>
                    <a:pt x="29" y="171"/>
                    <a:pt x="33" y="168"/>
                  </a:cubicBezTo>
                  <a:cubicBezTo>
                    <a:pt x="37" y="166"/>
                    <a:pt x="37" y="166"/>
                    <a:pt x="37" y="166"/>
                  </a:cubicBezTo>
                  <a:cubicBezTo>
                    <a:pt x="41" y="163"/>
                    <a:pt x="42" y="158"/>
                    <a:pt x="39" y="154"/>
                  </a:cubicBezTo>
                  <a:cubicBezTo>
                    <a:pt x="36" y="150"/>
                    <a:pt x="36" y="150"/>
                    <a:pt x="36" y="150"/>
                  </a:cubicBezTo>
                  <a:cubicBezTo>
                    <a:pt x="99" y="111"/>
                    <a:pt x="99" y="111"/>
                    <a:pt x="99" y="111"/>
                  </a:cubicBezTo>
                  <a:cubicBezTo>
                    <a:pt x="162" y="150"/>
                    <a:pt x="162" y="150"/>
                    <a:pt x="162" y="150"/>
                  </a:cubicBezTo>
                  <a:cubicBezTo>
                    <a:pt x="158" y="154"/>
                    <a:pt x="158" y="154"/>
                    <a:pt x="158" y="154"/>
                  </a:cubicBezTo>
                  <a:cubicBezTo>
                    <a:pt x="156" y="158"/>
                    <a:pt x="157" y="163"/>
                    <a:pt x="161"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a:extLst>
                <a:ext uri="{FF2B5EF4-FFF2-40B4-BE49-F238E27FC236}">
                  <a16:creationId xmlns:a16="http://schemas.microsoft.com/office/drawing/2014/main" id="{5247EE20-00DF-45BF-A190-FC10E61E1141}"/>
                </a:ext>
              </a:extLst>
            </p:cNvPr>
            <p:cNvSpPr>
              <a:spLocks/>
            </p:cNvSpPr>
            <p:nvPr/>
          </p:nvSpPr>
          <p:spPr bwMode="auto">
            <a:xfrm>
              <a:off x="1851" y="959"/>
              <a:ext cx="241" cy="92"/>
            </a:xfrm>
            <a:custGeom>
              <a:avLst/>
              <a:gdLst>
                <a:gd name="T0" fmla="*/ 134 w 176"/>
                <a:gd name="T1" fmla="*/ 2 h 67"/>
                <a:gd name="T2" fmla="*/ 129 w 176"/>
                <a:gd name="T3" fmla="*/ 0 h 67"/>
                <a:gd name="T4" fmla="*/ 88 w 176"/>
                <a:gd name="T5" fmla="*/ 46 h 67"/>
                <a:gd name="T6" fmla="*/ 48 w 176"/>
                <a:gd name="T7" fmla="*/ 0 h 67"/>
                <a:gd name="T8" fmla="*/ 43 w 176"/>
                <a:gd name="T9" fmla="*/ 2 h 67"/>
                <a:gd name="T10" fmla="*/ 0 w 176"/>
                <a:gd name="T11" fmla="*/ 67 h 67"/>
                <a:gd name="T12" fmla="*/ 176 w 176"/>
                <a:gd name="T13" fmla="*/ 67 h 67"/>
                <a:gd name="T14" fmla="*/ 134 w 176"/>
                <a:gd name="T15" fmla="*/ 2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7">
                  <a:moveTo>
                    <a:pt x="134" y="2"/>
                  </a:moveTo>
                  <a:cubicBezTo>
                    <a:pt x="129" y="0"/>
                    <a:pt x="129" y="0"/>
                    <a:pt x="129" y="0"/>
                  </a:cubicBezTo>
                  <a:cubicBezTo>
                    <a:pt x="88" y="46"/>
                    <a:pt x="88" y="46"/>
                    <a:pt x="88" y="46"/>
                  </a:cubicBezTo>
                  <a:cubicBezTo>
                    <a:pt x="48" y="0"/>
                    <a:pt x="48" y="0"/>
                    <a:pt x="48" y="0"/>
                  </a:cubicBezTo>
                  <a:cubicBezTo>
                    <a:pt x="43" y="2"/>
                    <a:pt x="43" y="2"/>
                    <a:pt x="43" y="2"/>
                  </a:cubicBezTo>
                  <a:cubicBezTo>
                    <a:pt x="17" y="14"/>
                    <a:pt x="0" y="39"/>
                    <a:pt x="0" y="67"/>
                  </a:cubicBezTo>
                  <a:cubicBezTo>
                    <a:pt x="176" y="67"/>
                    <a:pt x="176" y="67"/>
                    <a:pt x="176" y="67"/>
                  </a:cubicBezTo>
                  <a:cubicBezTo>
                    <a:pt x="176" y="39"/>
                    <a:pt x="160" y="14"/>
                    <a:pt x="13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a:extLst>
                <a:ext uri="{FF2B5EF4-FFF2-40B4-BE49-F238E27FC236}">
                  <a16:creationId xmlns:a16="http://schemas.microsoft.com/office/drawing/2014/main" id="{3E681F8B-E725-4C0C-9206-79EF9E398709}"/>
                </a:ext>
              </a:extLst>
            </p:cNvPr>
            <p:cNvSpPr>
              <a:spLocks noEditPoints="1"/>
            </p:cNvSpPr>
            <p:nvPr/>
          </p:nvSpPr>
          <p:spPr bwMode="auto">
            <a:xfrm>
              <a:off x="1880" y="701"/>
              <a:ext cx="187" cy="236"/>
            </a:xfrm>
            <a:custGeom>
              <a:avLst/>
              <a:gdLst>
                <a:gd name="T0" fmla="*/ 109 w 137"/>
                <a:gd name="T1" fmla="*/ 50 h 173"/>
                <a:gd name="T2" fmla="*/ 111 w 137"/>
                <a:gd name="T3" fmla="*/ 37 h 173"/>
                <a:gd name="T4" fmla="*/ 65 w 137"/>
                <a:gd name="T5" fmla="*/ 1 h 173"/>
                <a:gd name="T6" fmla="*/ 25 w 137"/>
                <a:gd name="T7" fmla="*/ 42 h 173"/>
                <a:gd name="T8" fmla="*/ 26 w 137"/>
                <a:gd name="T9" fmla="*/ 51 h 173"/>
                <a:gd name="T10" fmla="*/ 0 w 137"/>
                <a:gd name="T11" fmla="*/ 105 h 173"/>
                <a:gd name="T12" fmla="*/ 51 w 137"/>
                <a:gd name="T13" fmla="*/ 170 h 173"/>
                <a:gd name="T14" fmla="*/ 68 w 137"/>
                <a:gd name="T15" fmla="*/ 173 h 173"/>
                <a:gd name="T16" fmla="*/ 86 w 137"/>
                <a:gd name="T17" fmla="*/ 170 h 173"/>
                <a:gd name="T18" fmla="*/ 137 w 137"/>
                <a:gd name="T19" fmla="*/ 105 h 173"/>
                <a:gd name="T20" fmla="*/ 109 w 137"/>
                <a:gd name="T21" fmla="*/ 50 h 173"/>
                <a:gd name="T22" fmla="*/ 49 w 137"/>
                <a:gd name="T23" fmla="*/ 77 h 173"/>
                <a:gd name="T24" fmla="*/ 77 w 137"/>
                <a:gd name="T25" fmla="*/ 101 h 173"/>
                <a:gd name="T26" fmla="*/ 114 w 137"/>
                <a:gd name="T27" fmla="*/ 131 h 173"/>
                <a:gd name="T28" fmla="*/ 68 w 137"/>
                <a:gd name="T29" fmla="*/ 157 h 173"/>
                <a:gd name="T30" fmla="*/ 17 w 137"/>
                <a:gd name="T31" fmla="*/ 118 h 173"/>
                <a:gd name="T32" fmla="*/ 49 w 137"/>
                <a:gd name="T33" fmla="*/ 7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73">
                  <a:moveTo>
                    <a:pt x="109" y="50"/>
                  </a:moveTo>
                  <a:cubicBezTo>
                    <a:pt x="110" y="46"/>
                    <a:pt x="111" y="41"/>
                    <a:pt x="111" y="37"/>
                  </a:cubicBezTo>
                  <a:cubicBezTo>
                    <a:pt x="110" y="16"/>
                    <a:pt x="89" y="0"/>
                    <a:pt x="65" y="1"/>
                  </a:cubicBezTo>
                  <a:cubicBezTo>
                    <a:pt x="42" y="2"/>
                    <a:pt x="23" y="21"/>
                    <a:pt x="25" y="42"/>
                  </a:cubicBezTo>
                  <a:cubicBezTo>
                    <a:pt x="25" y="45"/>
                    <a:pt x="25" y="48"/>
                    <a:pt x="26" y="51"/>
                  </a:cubicBezTo>
                  <a:cubicBezTo>
                    <a:pt x="10" y="63"/>
                    <a:pt x="0" y="83"/>
                    <a:pt x="0" y="105"/>
                  </a:cubicBezTo>
                  <a:cubicBezTo>
                    <a:pt x="0" y="136"/>
                    <a:pt x="21" y="162"/>
                    <a:pt x="51" y="170"/>
                  </a:cubicBezTo>
                  <a:cubicBezTo>
                    <a:pt x="56" y="172"/>
                    <a:pt x="62" y="173"/>
                    <a:pt x="68" y="173"/>
                  </a:cubicBezTo>
                  <a:cubicBezTo>
                    <a:pt x="75" y="173"/>
                    <a:pt x="81" y="172"/>
                    <a:pt x="86" y="170"/>
                  </a:cubicBezTo>
                  <a:cubicBezTo>
                    <a:pt x="115" y="162"/>
                    <a:pt x="137" y="136"/>
                    <a:pt x="137" y="105"/>
                  </a:cubicBezTo>
                  <a:cubicBezTo>
                    <a:pt x="137" y="82"/>
                    <a:pt x="126" y="62"/>
                    <a:pt x="109" y="50"/>
                  </a:cubicBezTo>
                  <a:close/>
                  <a:moveTo>
                    <a:pt x="49" y="77"/>
                  </a:moveTo>
                  <a:cubicBezTo>
                    <a:pt x="49" y="77"/>
                    <a:pt x="53" y="100"/>
                    <a:pt x="77" y="101"/>
                  </a:cubicBezTo>
                  <a:cubicBezTo>
                    <a:pt x="105" y="102"/>
                    <a:pt x="116" y="114"/>
                    <a:pt x="114" y="131"/>
                  </a:cubicBezTo>
                  <a:cubicBezTo>
                    <a:pt x="105" y="146"/>
                    <a:pt x="88" y="157"/>
                    <a:pt x="68" y="157"/>
                  </a:cubicBezTo>
                  <a:cubicBezTo>
                    <a:pt x="44" y="157"/>
                    <a:pt x="23" y="140"/>
                    <a:pt x="17" y="118"/>
                  </a:cubicBezTo>
                  <a:cubicBezTo>
                    <a:pt x="20" y="97"/>
                    <a:pt x="32" y="84"/>
                    <a:pt x="4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6036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36C8D8-804C-48C6-B39E-ACC2B1355DD4}"/>
              </a:ext>
            </a:extLst>
          </p:cNvPr>
          <p:cNvSpPr>
            <a:spLocks noGrp="1"/>
          </p:cNvSpPr>
          <p:nvPr>
            <p:ph type="title"/>
          </p:nvPr>
        </p:nvSpPr>
        <p:spPr/>
        <p:txBody>
          <a:bodyPr/>
          <a:lstStyle/>
          <a:p>
            <a:r>
              <a:rPr lang="en-US" dirty="0">
                <a:solidFill>
                  <a:srgbClr val="092F57"/>
                </a:solidFill>
              </a:rPr>
              <a:t>Welcome!</a:t>
            </a:r>
          </a:p>
        </p:txBody>
      </p:sp>
      <p:sp>
        <p:nvSpPr>
          <p:cNvPr id="8" name="Text Placeholder 7">
            <a:extLst>
              <a:ext uri="{FF2B5EF4-FFF2-40B4-BE49-F238E27FC236}">
                <a16:creationId xmlns:a16="http://schemas.microsoft.com/office/drawing/2014/main" id="{245D3071-CA43-4B04-A3EC-34FE3C3AE25B}"/>
              </a:ext>
            </a:extLst>
          </p:cNvPr>
          <p:cNvSpPr>
            <a:spLocks noGrp="1"/>
          </p:cNvSpPr>
          <p:nvPr>
            <p:ph type="body" sz="quarter" idx="13"/>
          </p:nvPr>
        </p:nvSpPr>
        <p:spPr>
          <a:xfrm>
            <a:off x="360486" y="942975"/>
            <a:ext cx="11500337" cy="4857750"/>
          </a:xfrm>
        </p:spPr>
        <p:txBody>
          <a:bodyPr>
            <a:noAutofit/>
          </a:bodyPr>
          <a:lstStyle/>
          <a:p>
            <a:pPr marL="0" indent="0">
              <a:buClr>
                <a:srgbClr val="FFB81C"/>
              </a:buClr>
              <a:buNone/>
            </a:pPr>
            <a:r>
              <a:rPr lang="en-US" b="1" dirty="0">
                <a:solidFill>
                  <a:srgbClr val="FFB81C"/>
                </a:solidFill>
              </a:rPr>
              <a:t>THANK YOU </a:t>
            </a:r>
            <a:r>
              <a:rPr lang="en-US" dirty="0">
                <a:solidFill>
                  <a:srgbClr val="092F57"/>
                </a:solidFill>
              </a:rPr>
              <a:t>for being here!</a:t>
            </a:r>
          </a:p>
          <a:p>
            <a:pPr marL="0" indent="0">
              <a:buClr>
                <a:srgbClr val="FFB81C"/>
              </a:buClr>
              <a:buNone/>
            </a:pPr>
            <a:r>
              <a:rPr lang="en-US" dirty="0">
                <a:solidFill>
                  <a:srgbClr val="092F57"/>
                </a:solidFill>
              </a:rPr>
              <a:t>We are beginning a business transformation of epic proportions.</a:t>
            </a:r>
          </a:p>
          <a:p>
            <a:pPr marL="0" indent="0">
              <a:buClr>
                <a:srgbClr val="FFB81C"/>
              </a:buClr>
              <a:buNone/>
            </a:pPr>
            <a:r>
              <a:rPr lang="en-US" dirty="0">
                <a:solidFill>
                  <a:srgbClr val="092F57"/>
                </a:solidFill>
              </a:rPr>
              <a:t>Your role as a Change Liaison will impact your coworkers and will directly impact the success of the Luma Project.</a:t>
            </a:r>
          </a:p>
          <a:p>
            <a:pPr marL="0" indent="0">
              <a:buClr>
                <a:srgbClr val="FFB81C"/>
              </a:buClr>
              <a:buNone/>
            </a:pPr>
            <a:endParaRPr lang="en-US" dirty="0">
              <a:solidFill>
                <a:srgbClr val="092F57"/>
              </a:solidFill>
            </a:endParaRPr>
          </a:p>
          <a:p>
            <a:pPr marL="0" indent="0">
              <a:buClr>
                <a:srgbClr val="FFB81C"/>
              </a:buClr>
              <a:buNone/>
            </a:pPr>
            <a:r>
              <a:rPr lang="en-US" dirty="0">
                <a:solidFill>
                  <a:srgbClr val="092F57"/>
                </a:solidFill>
              </a:rPr>
              <a:t>Expectations:</a:t>
            </a:r>
          </a:p>
          <a:p>
            <a:pPr marL="292608" lvl="1" indent="0">
              <a:buClr>
                <a:srgbClr val="FFB81C"/>
              </a:buClr>
              <a:buNone/>
            </a:pPr>
            <a:r>
              <a:rPr lang="en-US" dirty="0">
                <a:solidFill>
                  <a:srgbClr val="092F57"/>
                </a:solidFill>
              </a:rPr>
              <a:t>Please give presenters your full attention.</a:t>
            </a:r>
          </a:p>
          <a:p>
            <a:pPr marL="292608" lvl="1" indent="0">
              <a:buClr>
                <a:srgbClr val="FFB81C"/>
              </a:buClr>
              <a:buNone/>
            </a:pPr>
            <a:r>
              <a:rPr lang="en-US" dirty="0">
                <a:solidFill>
                  <a:srgbClr val="092F57"/>
                </a:solidFill>
              </a:rPr>
              <a:t>Actively participate with questions – Anything we cannot answer will go in the Parking Lot for later resolution.</a:t>
            </a:r>
          </a:p>
          <a:p>
            <a:pPr marL="292608" lvl="1" indent="0">
              <a:buClr>
                <a:srgbClr val="FFB81C"/>
              </a:buClr>
              <a:buNone/>
            </a:pPr>
            <a:r>
              <a:rPr lang="en-US" dirty="0">
                <a:solidFill>
                  <a:srgbClr val="092F57"/>
                </a:solidFill>
              </a:rPr>
              <a:t>Have fun, meet new people and learn!</a:t>
            </a:r>
          </a:p>
          <a:p>
            <a:pPr marL="292608" lvl="1" indent="0">
              <a:buClr>
                <a:srgbClr val="FFB81C"/>
              </a:buClr>
              <a:buNone/>
            </a:pPr>
            <a:endParaRPr lang="en-US" dirty="0">
              <a:solidFill>
                <a:srgbClr val="092F57"/>
              </a:solidFill>
            </a:endParaRPr>
          </a:p>
          <a:p>
            <a:pPr marL="0" indent="0">
              <a:buClr>
                <a:srgbClr val="FFB81C"/>
              </a:buClr>
              <a:buNone/>
            </a:pPr>
            <a:r>
              <a:rPr lang="en-US" dirty="0">
                <a:solidFill>
                  <a:srgbClr val="092F57"/>
                </a:solidFill>
              </a:rPr>
              <a:t>Kick-off Outcome:</a:t>
            </a:r>
          </a:p>
          <a:p>
            <a:pPr marL="292608" lvl="1" indent="0">
              <a:buClr>
                <a:srgbClr val="FFB81C"/>
              </a:buClr>
              <a:buNone/>
            </a:pPr>
            <a:r>
              <a:rPr lang="en-US" dirty="0">
                <a:solidFill>
                  <a:srgbClr val="092F57"/>
                </a:solidFill>
              </a:rPr>
              <a:t>Understand your role as an Change Liaison for your Agency.</a:t>
            </a:r>
            <a:endParaRPr lang="en-US" dirty="0"/>
          </a:p>
          <a:p>
            <a:pPr>
              <a:buClrTx/>
              <a:buFont typeface="Arial" panose="020B0604020202020204" pitchFamily="34" charset="0"/>
              <a:buChar char="•"/>
            </a:pPr>
            <a:endParaRPr lang="en-US" dirty="0"/>
          </a:p>
        </p:txBody>
      </p:sp>
      <p:sp>
        <p:nvSpPr>
          <p:cNvPr id="5" name="Slide Number Placeholder 2">
            <a:extLst>
              <a:ext uri="{FF2B5EF4-FFF2-40B4-BE49-F238E27FC236}">
                <a16:creationId xmlns:a16="http://schemas.microsoft.com/office/drawing/2014/main" id="{72A6CDC6-B4F9-4FAF-9A55-496EEF0388E0}"/>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a:t>
            </a:fld>
            <a:endParaRPr lang="en-US" dirty="0"/>
          </a:p>
        </p:txBody>
      </p:sp>
    </p:spTree>
    <p:extLst>
      <p:ext uri="{BB962C8B-B14F-4D97-AF65-F5344CB8AC3E}">
        <p14:creationId xmlns:p14="http://schemas.microsoft.com/office/powerpoint/2010/main" val="24800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219E-D8E0-4881-A3C7-88B01B82177E}"/>
              </a:ext>
            </a:extLst>
          </p:cNvPr>
          <p:cNvSpPr>
            <a:spLocks noGrp="1"/>
          </p:cNvSpPr>
          <p:nvPr>
            <p:ph type="title"/>
          </p:nvPr>
        </p:nvSpPr>
        <p:spPr/>
        <p:txBody>
          <a:bodyPr>
            <a:normAutofit/>
          </a:bodyPr>
          <a:lstStyle/>
          <a:p>
            <a:r>
              <a:rPr lang="en-US" dirty="0">
                <a:solidFill>
                  <a:schemeClr val="accent2"/>
                </a:solidFill>
              </a:rPr>
              <a:t>Luma Project Change Network</a:t>
            </a:r>
          </a:p>
        </p:txBody>
      </p:sp>
      <p:pic>
        <p:nvPicPr>
          <p:cNvPr id="35" name="Picture 34">
            <a:extLst>
              <a:ext uri="{FF2B5EF4-FFF2-40B4-BE49-F238E27FC236}">
                <a16:creationId xmlns:a16="http://schemas.microsoft.com/office/drawing/2014/main" id="{0CAA8589-9A38-4837-BE87-ACA6E92425AB}"/>
              </a:ext>
            </a:extLst>
          </p:cNvPr>
          <p:cNvPicPr>
            <a:picLocks noChangeAspect="1"/>
          </p:cNvPicPr>
          <p:nvPr/>
        </p:nvPicPr>
        <p:blipFill rotWithShape="1">
          <a:blip r:embed="rId3">
            <a:extLst>
              <a:ext uri="{28A0092B-C50C-407E-A947-70E740481C1C}">
                <a14:useLocalDpi xmlns:a14="http://schemas.microsoft.com/office/drawing/2010/main" val="0"/>
              </a:ext>
            </a:extLst>
          </a:blip>
          <a:srcRect t="96" b="63769"/>
          <a:stretch/>
        </p:blipFill>
        <p:spPr>
          <a:xfrm>
            <a:off x="0" y="0"/>
            <a:ext cx="12192000" cy="6312088"/>
          </a:xfrm>
          <a:prstGeom prst="rect">
            <a:avLst/>
          </a:prstGeom>
        </p:spPr>
      </p:pic>
      <p:sp>
        <p:nvSpPr>
          <p:cNvPr id="36" name="Rectangle 35">
            <a:extLst>
              <a:ext uri="{FF2B5EF4-FFF2-40B4-BE49-F238E27FC236}">
                <a16:creationId xmlns:a16="http://schemas.microsoft.com/office/drawing/2014/main" id="{A102B326-0089-4FE4-9F34-86F335459915}"/>
              </a:ext>
            </a:extLst>
          </p:cNvPr>
          <p:cNvSpPr/>
          <p:nvPr/>
        </p:nvSpPr>
        <p:spPr>
          <a:xfrm>
            <a:off x="0" y="0"/>
            <a:ext cx="12192000" cy="6345859"/>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u="sng"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tabLst>
                <a:tab pos="2060575" algn="l"/>
              </a:tabLst>
            </a:pPr>
            <a:endParaRPr lang="en-US" sz="2400" i="1"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endParaRPr lang="en-US" sz="2400" i="1"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FB49B38E-6687-4744-87D2-9EB392BA17AF}"/>
              </a:ext>
            </a:extLst>
          </p:cNvPr>
          <p:cNvSpPr txBox="1"/>
          <p:nvPr/>
        </p:nvSpPr>
        <p:spPr>
          <a:xfrm>
            <a:off x="825690" y="1255595"/>
            <a:ext cx="10540621" cy="2985433"/>
          </a:xfrm>
          <a:prstGeom prst="rect">
            <a:avLst/>
          </a:prstGeom>
          <a:noFill/>
        </p:spPr>
        <p:txBody>
          <a:bodyPr wrap="square" rtlCol="0">
            <a:spAutoFit/>
          </a:bodyPr>
          <a:lstStyle/>
          <a:p>
            <a:pPr algn="ctr"/>
            <a:r>
              <a:rPr lang="en-US" sz="3600" dirty="0">
                <a:solidFill>
                  <a:schemeClr val="bg1"/>
                </a:solidFill>
                <a:latin typeface="Arial" panose="020B0604020202020204" pitchFamily="34" charset="0"/>
                <a:cs typeface="Arial" panose="020B0604020202020204" pitchFamily="34" charset="0"/>
              </a:rPr>
              <a:t>What is Change Management Network?</a:t>
            </a:r>
          </a:p>
          <a:p>
            <a:pPr algn="ctr"/>
            <a:endParaRPr lang="en-US" sz="3200" u="sng" dirty="0">
              <a:solidFill>
                <a:schemeClr val="bg1"/>
              </a:solidFill>
              <a:latin typeface="Arial" panose="020B0604020202020204" pitchFamily="34" charset="0"/>
              <a:cs typeface="Arial" panose="020B0604020202020204" pitchFamily="34" charset="0"/>
            </a:endParaRP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The Change Network is an extension of </a:t>
            </a:r>
            <a:r>
              <a:rPr lang="en-US" sz="2400" dirty="0" err="1">
                <a:solidFill>
                  <a:schemeClr val="bg1"/>
                </a:solidFill>
                <a:latin typeface="Arial" panose="020B0604020202020204" pitchFamily="34" charset="0"/>
                <a:cs typeface="Arial" panose="020B0604020202020204" pitchFamily="34" charset="0"/>
              </a:rPr>
              <a:t>Luma’s</a:t>
            </a:r>
            <a:r>
              <a:rPr lang="en-US" sz="2400" dirty="0">
                <a:solidFill>
                  <a:schemeClr val="bg1"/>
                </a:solidFill>
                <a:latin typeface="Arial" panose="020B0604020202020204" pitchFamily="34" charset="0"/>
                <a:cs typeface="Arial" panose="020B0604020202020204" pitchFamily="34" charset="0"/>
              </a:rPr>
              <a:t> organizational change management program, to coordinate all project activities including </a:t>
            </a:r>
            <a:r>
              <a:rPr lang="en-US" sz="2400" b="1" u="sng" dirty="0">
                <a:solidFill>
                  <a:schemeClr val="bg1"/>
                </a:solidFill>
                <a:latin typeface="Arial" panose="020B0604020202020204" pitchFamily="34" charset="0"/>
                <a:cs typeface="Arial" panose="020B0604020202020204" pitchFamily="34" charset="0"/>
              </a:rPr>
              <a:t>data requests, personnel requests,</a:t>
            </a:r>
            <a:r>
              <a:rPr lang="en-US" sz="2400" b="1" dirty="0">
                <a:solidFill>
                  <a:schemeClr val="bg1"/>
                </a:solidFill>
                <a:latin typeface="Arial" panose="020B0604020202020204" pitchFamily="34" charset="0"/>
                <a:cs typeface="Arial" panose="020B0604020202020204" pitchFamily="34" charset="0"/>
              </a:rPr>
              <a:t> </a:t>
            </a:r>
            <a:r>
              <a:rPr lang="en-US" sz="2400" u="sng" dirty="0">
                <a:solidFill>
                  <a:schemeClr val="bg1"/>
                </a:solidFill>
                <a:latin typeface="Arial" panose="020B0604020202020204" pitchFamily="34" charset="0"/>
                <a:cs typeface="Arial" panose="020B0604020202020204" pitchFamily="34" charset="0"/>
              </a:rPr>
              <a:t>and </a:t>
            </a:r>
            <a:r>
              <a:rPr lang="en-US" sz="2400" b="1" u="sng" dirty="0">
                <a:solidFill>
                  <a:schemeClr val="bg1"/>
                </a:solidFill>
                <a:latin typeface="Arial" panose="020B0604020202020204" pitchFamily="34" charset="0"/>
                <a:cs typeface="Arial" panose="020B0604020202020204" pitchFamily="34" charset="0"/>
              </a:rPr>
              <a:t>readiness activities</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between the project and agencies. </a:t>
            </a:r>
            <a:endParaRPr lang="en-US" dirty="0"/>
          </a:p>
        </p:txBody>
      </p:sp>
    </p:spTree>
    <p:extLst>
      <p:ext uri="{BB962C8B-B14F-4D97-AF65-F5344CB8AC3E}">
        <p14:creationId xmlns:p14="http://schemas.microsoft.com/office/powerpoint/2010/main" val="80201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p:cNvCxnSpPr>
          <p:nvPr/>
        </p:nvCxnSpPr>
        <p:spPr>
          <a:xfrm flipH="1">
            <a:off x="1316603" y="2340443"/>
            <a:ext cx="6678090" cy="0"/>
          </a:xfrm>
          <a:prstGeom prst="line">
            <a:avLst/>
          </a:prstGeom>
          <a:noFill/>
          <a:ln w="9525" cap="flat" cmpd="sng" algn="ctr">
            <a:solidFill>
              <a:schemeClr val="tx1"/>
            </a:solidFill>
            <a:prstDash val="solid"/>
          </a:ln>
          <a:effectLst/>
        </p:spPr>
      </p:cxnSp>
      <p:cxnSp>
        <p:nvCxnSpPr>
          <p:cNvPr id="20" name="Straight Connector 19"/>
          <p:cNvCxnSpPr>
            <a:cxnSpLocks/>
          </p:cNvCxnSpPr>
          <p:nvPr/>
        </p:nvCxnSpPr>
        <p:spPr>
          <a:xfrm flipH="1">
            <a:off x="1316603" y="3004638"/>
            <a:ext cx="6287539" cy="0"/>
          </a:xfrm>
          <a:prstGeom prst="line">
            <a:avLst/>
          </a:prstGeom>
          <a:noFill/>
          <a:ln w="9525" cap="flat" cmpd="sng" algn="ctr">
            <a:solidFill>
              <a:schemeClr val="tx1"/>
            </a:solidFill>
            <a:prstDash val="solid"/>
          </a:ln>
          <a:effectLst/>
        </p:spPr>
      </p:cxnSp>
      <p:sp>
        <p:nvSpPr>
          <p:cNvPr id="21" name="TextBox 20"/>
          <p:cNvSpPr txBox="1"/>
          <p:nvPr/>
        </p:nvSpPr>
        <p:spPr>
          <a:xfrm>
            <a:off x="1257545" y="1925918"/>
            <a:ext cx="6989068" cy="30777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Sponsor, Governance Board, PMO, and others that champion and advise the project.</a:t>
            </a:r>
          </a:p>
        </p:txBody>
      </p:sp>
      <p:sp>
        <p:nvSpPr>
          <p:cNvPr id="22" name="TextBox 21"/>
          <p:cNvSpPr txBox="1"/>
          <p:nvPr/>
        </p:nvSpPr>
        <p:spPr>
          <a:xfrm>
            <a:off x="1257545" y="3635577"/>
            <a:ext cx="5813888" cy="7386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Agency Advocates act as functional connections between the project and Agencies. Dedicated Change Liaison from each unit and function who drive change activities throughout the implementation.</a:t>
            </a:r>
          </a:p>
        </p:txBody>
      </p:sp>
      <p:sp>
        <p:nvSpPr>
          <p:cNvPr id="23" name="TextBox 22"/>
          <p:cNvSpPr txBox="1"/>
          <p:nvPr/>
        </p:nvSpPr>
        <p:spPr>
          <a:xfrm>
            <a:off x="1257545" y="4403041"/>
            <a:ext cx="4512511" cy="54386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Super Users and Trainers who deliver / support end user training.</a:t>
            </a:r>
          </a:p>
        </p:txBody>
      </p:sp>
      <p:sp>
        <p:nvSpPr>
          <p:cNvPr id="24" name="TextBox 23"/>
          <p:cNvSpPr txBox="1"/>
          <p:nvPr/>
        </p:nvSpPr>
        <p:spPr>
          <a:xfrm>
            <a:off x="1316603" y="5136865"/>
            <a:ext cx="4036578" cy="318100"/>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Participants in the testing process.</a:t>
            </a:r>
          </a:p>
        </p:txBody>
      </p:sp>
      <p:sp>
        <p:nvSpPr>
          <p:cNvPr id="25" name="TextBox 24"/>
          <p:cNvSpPr txBox="1"/>
          <p:nvPr/>
        </p:nvSpPr>
        <p:spPr>
          <a:xfrm>
            <a:off x="1257545" y="2409005"/>
            <a:ext cx="5813888" cy="54386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Dedicated Project Team members supporting each of the Luma Implementation work streams on a full-time basis.</a:t>
            </a:r>
          </a:p>
        </p:txBody>
      </p:sp>
      <p:sp>
        <p:nvSpPr>
          <p:cNvPr id="26" name="TextBox 25"/>
          <p:cNvSpPr txBox="1"/>
          <p:nvPr/>
        </p:nvSpPr>
        <p:spPr>
          <a:xfrm>
            <a:off x="1257545" y="3063318"/>
            <a:ext cx="6193833" cy="543867"/>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Subject Matter Experts who participate in workshops, advise the core team and participate on an as-needed basis.</a:t>
            </a:r>
          </a:p>
        </p:txBody>
      </p:sp>
      <p:cxnSp>
        <p:nvCxnSpPr>
          <p:cNvPr id="27" name="Straight Connector 26"/>
          <p:cNvCxnSpPr>
            <a:cxnSpLocks/>
          </p:cNvCxnSpPr>
          <p:nvPr/>
        </p:nvCxnSpPr>
        <p:spPr>
          <a:xfrm flipH="1">
            <a:off x="1316603" y="3668833"/>
            <a:ext cx="5863176" cy="0"/>
          </a:xfrm>
          <a:prstGeom prst="line">
            <a:avLst/>
          </a:prstGeom>
          <a:noFill/>
          <a:ln w="9525" cap="flat" cmpd="sng" algn="ctr">
            <a:solidFill>
              <a:schemeClr val="tx1"/>
            </a:solidFill>
            <a:prstDash val="solid"/>
          </a:ln>
          <a:effectLst/>
        </p:spPr>
      </p:cxnSp>
      <p:cxnSp>
        <p:nvCxnSpPr>
          <p:cNvPr id="28" name="Straight Connector 27"/>
          <p:cNvCxnSpPr>
            <a:cxnSpLocks/>
          </p:cNvCxnSpPr>
          <p:nvPr/>
        </p:nvCxnSpPr>
        <p:spPr>
          <a:xfrm flipH="1">
            <a:off x="1316603" y="4333027"/>
            <a:ext cx="5474074" cy="0"/>
          </a:xfrm>
          <a:prstGeom prst="line">
            <a:avLst/>
          </a:prstGeom>
          <a:noFill/>
          <a:ln w="9525" cap="flat" cmpd="sng" algn="ctr">
            <a:solidFill>
              <a:schemeClr val="tx1"/>
            </a:solidFill>
            <a:prstDash val="solid"/>
          </a:ln>
          <a:effectLst/>
        </p:spPr>
      </p:cxnSp>
      <p:cxnSp>
        <p:nvCxnSpPr>
          <p:cNvPr id="29" name="Straight Connector 28"/>
          <p:cNvCxnSpPr>
            <a:cxnSpLocks/>
          </p:cNvCxnSpPr>
          <p:nvPr/>
        </p:nvCxnSpPr>
        <p:spPr>
          <a:xfrm flipH="1">
            <a:off x="1316603" y="4997222"/>
            <a:ext cx="5072730" cy="0"/>
          </a:xfrm>
          <a:prstGeom prst="line">
            <a:avLst/>
          </a:prstGeom>
          <a:noFill/>
          <a:ln w="9525" cap="flat" cmpd="sng" algn="ctr">
            <a:solidFill>
              <a:schemeClr val="tx1"/>
            </a:solidFill>
            <a:prstDash val="solid"/>
          </a:ln>
          <a:effectLst/>
        </p:spPr>
      </p:cxnSp>
      <p:cxnSp>
        <p:nvCxnSpPr>
          <p:cNvPr id="30" name="Straight Connector 29"/>
          <p:cNvCxnSpPr>
            <a:cxnSpLocks/>
          </p:cNvCxnSpPr>
          <p:nvPr/>
        </p:nvCxnSpPr>
        <p:spPr>
          <a:xfrm flipH="1">
            <a:off x="1316603" y="5661417"/>
            <a:ext cx="4711486" cy="0"/>
          </a:xfrm>
          <a:prstGeom prst="line">
            <a:avLst/>
          </a:prstGeom>
          <a:noFill/>
          <a:ln w="9525" cap="flat" cmpd="sng" algn="ctr">
            <a:solidFill>
              <a:schemeClr val="tx1"/>
            </a:solidFill>
            <a:prstDash val="solid"/>
          </a:ln>
          <a:effectLst/>
        </p:spPr>
      </p:cxnSp>
      <p:sp>
        <p:nvSpPr>
          <p:cNvPr id="2" name="Title 1">
            <a:extLst>
              <a:ext uri="{FF2B5EF4-FFF2-40B4-BE49-F238E27FC236}">
                <a16:creationId xmlns:a16="http://schemas.microsoft.com/office/drawing/2014/main" id="{E9FA219E-D8E0-4881-A3C7-88B01B82177E}"/>
              </a:ext>
            </a:extLst>
          </p:cNvPr>
          <p:cNvSpPr>
            <a:spLocks noGrp="1"/>
          </p:cNvSpPr>
          <p:nvPr>
            <p:ph type="title"/>
          </p:nvPr>
        </p:nvSpPr>
        <p:spPr/>
        <p:txBody>
          <a:bodyPr>
            <a:normAutofit/>
          </a:bodyPr>
          <a:lstStyle/>
          <a:p>
            <a:r>
              <a:rPr lang="en-US" dirty="0">
                <a:solidFill>
                  <a:schemeClr val="accent2"/>
                </a:solidFill>
              </a:rPr>
              <a:t>Luma Project Change Network Structure</a:t>
            </a:r>
          </a:p>
        </p:txBody>
      </p:sp>
      <p:sp>
        <p:nvSpPr>
          <p:cNvPr id="3" name="Text Placeholder 2">
            <a:extLst>
              <a:ext uri="{FF2B5EF4-FFF2-40B4-BE49-F238E27FC236}">
                <a16:creationId xmlns:a16="http://schemas.microsoft.com/office/drawing/2014/main" id="{83DE6721-ADDE-4AE5-B1C0-7D4126F3B8BD}"/>
              </a:ext>
            </a:extLst>
          </p:cNvPr>
          <p:cNvSpPr>
            <a:spLocks noGrp="1"/>
          </p:cNvSpPr>
          <p:nvPr>
            <p:ph type="body" sz="quarter" idx="13"/>
          </p:nvPr>
        </p:nvSpPr>
        <p:spPr>
          <a:xfrm>
            <a:off x="360363" y="745670"/>
            <a:ext cx="8184548" cy="948826"/>
          </a:xfrm>
        </p:spPr>
        <p:txBody>
          <a:bodyPr>
            <a:normAutofit/>
          </a:bodyPr>
          <a:lstStyle/>
          <a:p>
            <a:r>
              <a:rPr lang="en-US" altLang="ja-JP" dirty="0">
                <a:solidFill>
                  <a:schemeClr val="tx1"/>
                </a:solidFill>
              </a:rPr>
              <a:t>The following roles, staffed by a mix of people from central functions, IT, and SMEs across Agencies are required throughout implementation and are viewed as the overall Change Management Network</a:t>
            </a:r>
          </a:p>
        </p:txBody>
      </p:sp>
      <p:grpSp>
        <p:nvGrpSpPr>
          <p:cNvPr id="4" name="Group 3">
            <a:extLst>
              <a:ext uri="{FF2B5EF4-FFF2-40B4-BE49-F238E27FC236}">
                <a16:creationId xmlns:a16="http://schemas.microsoft.com/office/drawing/2014/main" id="{60FCEAE6-5A56-4AB8-BD1C-F6E3450AD8BD}"/>
              </a:ext>
            </a:extLst>
          </p:cNvPr>
          <p:cNvGrpSpPr/>
          <p:nvPr/>
        </p:nvGrpSpPr>
        <p:grpSpPr>
          <a:xfrm>
            <a:off x="5782945" y="1082464"/>
            <a:ext cx="6304451" cy="5158923"/>
            <a:chOff x="5782945" y="1082464"/>
            <a:chExt cx="6304451" cy="5158923"/>
          </a:xfrm>
        </p:grpSpPr>
        <p:sp>
          <p:nvSpPr>
            <p:cNvPr id="7" name="Freeform 6"/>
            <p:cNvSpPr>
              <a:spLocks/>
            </p:cNvSpPr>
            <p:nvPr/>
          </p:nvSpPr>
          <p:spPr bwMode="blackWhite">
            <a:xfrm>
              <a:off x="8108056" y="1082464"/>
              <a:ext cx="1647943" cy="1244841"/>
            </a:xfrm>
            <a:custGeom>
              <a:avLst/>
              <a:gdLst>
                <a:gd name="T0" fmla="*/ 0 w 582"/>
                <a:gd name="T1" fmla="*/ 516530 h 520"/>
                <a:gd name="T2" fmla="*/ 637078 w 582"/>
                <a:gd name="T3" fmla="*/ 516530 h 520"/>
                <a:gd name="T4" fmla="*/ 319088 w 582"/>
                <a:gd name="T5" fmla="*/ 0 h 520"/>
                <a:gd name="T6" fmla="*/ 0 w 582"/>
                <a:gd name="T7" fmla="*/ 516530 h 520"/>
                <a:gd name="T8" fmla="*/ 0 60000 65536"/>
                <a:gd name="T9" fmla="*/ 0 60000 65536"/>
                <a:gd name="T10" fmla="*/ 0 60000 65536"/>
                <a:gd name="T11" fmla="*/ 0 60000 65536"/>
                <a:gd name="T12" fmla="*/ 0 w 582"/>
                <a:gd name="T13" fmla="*/ 0 h 520"/>
                <a:gd name="T14" fmla="*/ 582 w 582"/>
                <a:gd name="T15" fmla="*/ 520 h 520"/>
              </a:gdLst>
              <a:ahLst/>
              <a:cxnLst>
                <a:cxn ang="T8">
                  <a:pos x="T0" y="T1"/>
                </a:cxn>
                <a:cxn ang="T9">
                  <a:pos x="T2" y="T3"/>
                </a:cxn>
                <a:cxn ang="T10">
                  <a:pos x="T4" y="T5"/>
                </a:cxn>
                <a:cxn ang="T11">
                  <a:pos x="T6" y="T7"/>
                </a:cxn>
              </a:cxnLst>
              <a:rect l="T12" t="T13" r="T14" b="T15"/>
              <a:pathLst>
                <a:path w="582" h="520">
                  <a:moveTo>
                    <a:pt x="0" y="519"/>
                  </a:moveTo>
                  <a:lnTo>
                    <a:pt x="581" y="519"/>
                  </a:lnTo>
                  <a:lnTo>
                    <a:pt x="291" y="0"/>
                  </a:lnTo>
                  <a:lnTo>
                    <a:pt x="0" y="519"/>
                  </a:lnTo>
                </a:path>
              </a:pathLst>
            </a:custGeom>
            <a:solidFill>
              <a:srgbClr val="8497AB"/>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8" name="Freeform 27"/>
            <p:cNvSpPr>
              <a:spLocks/>
            </p:cNvSpPr>
            <p:nvPr/>
          </p:nvSpPr>
          <p:spPr bwMode="blackWhite">
            <a:xfrm>
              <a:off x="7735480" y="2338675"/>
              <a:ext cx="2398293" cy="656873"/>
            </a:xfrm>
            <a:custGeom>
              <a:avLst/>
              <a:gdLst>
                <a:gd name="T0" fmla="*/ 0 w 843"/>
                <a:gd name="T1" fmla="*/ 2147483647 h 235"/>
                <a:gd name="T2" fmla="*/ 2147483647 w 843"/>
                <a:gd name="T3" fmla="*/ 2147483647 h 235"/>
                <a:gd name="T4" fmla="*/ 2147483647 w 843"/>
                <a:gd name="T5" fmla="*/ 0 h 235"/>
                <a:gd name="T6" fmla="*/ 2147483647 w 843"/>
                <a:gd name="T7" fmla="*/ 0 h 235"/>
                <a:gd name="T8" fmla="*/ 0 w 843"/>
                <a:gd name="T9" fmla="*/ 2147483647 h 235"/>
                <a:gd name="T10" fmla="*/ 0 60000 65536"/>
                <a:gd name="T11" fmla="*/ 0 60000 65536"/>
                <a:gd name="T12" fmla="*/ 0 60000 65536"/>
                <a:gd name="T13" fmla="*/ 0 60000 65536"/>
                <a:gd name="T14" fmla="*/ 0 60000 65536"/>
                <a:gd name="T15" fmla="*/ 0 w 843"/>
                <a:gd name="T16" fmla="*/ 0 h 235"/>
                <a:gd name="T17" fmla="*/ 843 w 843"/>
                <a:gd name="T18" fmla="*/ 235 h 235"/>
              </a:gdLst>
              <a:ahLst/>
              <a:cxnLst>
                <a:cxn ang="T10">
                  <a:pos x="T0" y="T1"/>
                </a:cxn>
                <a:cxn ang="T11">
                  <a:pos x="T2" y="T3"/>
                </a:cxn>
                <a:cxn ang="T12">
                  <a:pos x="T4" y="T5"/>
                </a:cxn>
                <a:cxn ang="T13">
                  <a:pos x="T6" y="T7"/>
                </a:cxn>
                <a:cxn ang="T14">
                  <a:pos x="T8" y="T9"/>
                </a:cxn>
              </a:cxnLst>
              <a:rect l="T15" t="T16" r="T17" b="T18"/>
              <a:pathLst>
                <a:path w="843" h="235">
                  <a:moveTo>
                    <a:pt x="0" y="234"/>
                  </a:moveTo>
                  <a:lnTo>
                    <a:pt x="842" y="234"/>
                  </a:lnTo>
                  <a:lnTo>
                    <a:pt x="711" y="0"/>
                  </a:lnTo>
                  <a:lnTo>
                    <a:pt x="130" y="0"/>
                  </a:lnTo>
                  <a:lnTo>
                    <a:pt x="0" y="234"/>
                  </a:lnTo>
                </a:path>
              </a:pathLst>
            </a:custGeom>
            <a:solidFill>
              <a:srgbClr val="092F57">
                <a:alpha val="89804"/>
              </a:srgbClr>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9" name="Freeform 29"/>
            <p:cNvSpPr>
              <a:spLocks/>
            </p:cNvSpPr>
            <p:nvPr/>
          </p:nvSpPr>
          <p:spPr bwMode="blackWhite">
            <a:xfrm>
              <a:off x="7355533" y="3005504"/>
              <a:ext cx="3164800" cy="656873"/>
            </a:xfrm>
            <a:custGeom>
              <a:avLst/>
              <a:gdLst>
                <a:gd name="T0" fmla="*/ 2147483647 w 1106"/>
                <a:gd name="T1" fmla="*/ 0 h 233"/>
                <a:gd name="T2" fmla="*/ 0 w 1106"/>
                <a:gd name="T3" fmla="*/ 2147483647 h 233"/>
                <a:gd name="T4" fmla="*/ 2147483647 w 1106"/>
                <a:gd name="T5" fmla="*/ 2147483647 h 233"/>
                <a:gd name="T6" fmla="*/ 2147483647 w 1106"/>
                <a:gd name="T7" fmla="*/ 0 h 233"/>
                <a:gd name="T8" fmla="*/ 2147483647 w 1106"/>
                <a:gd name="T9" fmla="*/ 0 h 233"/>
                <a:gd name="T10" fmla="*/ 0 60000 65536"/>
                <a:gd name="T11" fmla="*/ 0 60000 65536"/>
                <a:gd name="T12" fmla="*/ 0 60000 65536"/>
                <a:gd name="T13" fmla="*/ 0 60000 65536"/>
                <a:gd name="T14" fmla="*/ 0 60000 65536"/>
                <a:gd name="T15" fmla="*/ 0 w 1106"/>
                <a:gd name="T16" fmla="*/ 0 h 233"/>
                <a:gd name="T17" fmla="*/ 1106 w 1106"/>
                <a:gd name="T18" fmla="*/ 233 h 233"/>
              </a:gdLst>
              <a:ahLst/>
              <a:cxnLst>
                <a:cxn ang="T10">
                  <a:pos x="T0" y="T1"/>
                </a:cxn>
                <a:cxn ang="T11">
                  <a:pos x="T2" y="T3"/>
                </a:cxn>
                <a:cxn ang="T12">
                  <a:pos x="T4" y="T5"/>
                </a:cxn>
                <a:cxn ang="T13">
                  <a:pos x="T6" y="T7"/>
                </a:cxn>
                <a:cxn ang="T14">
                  <a:pos x="T8" y="T9"/>
                </a:cxn>
              </a:cxnLst>
              <a:rect l="T15" t="T16" r="T17" b="T18"/>
              <a:pathLst>
                <a:path w="1106" h="233">
                  <a:moveTo>
                    <a:pt x="132" y="0"/>
                  </a:moveTo>
                  <a:lnTo>
                    <a:pt x="0" y="232"/>
                  </a:lnTo>
                  <a:lnTo>
                    <a:pt x="1105" y="232"/>
                  </a:lnTo>
                  <a:lnTo>
                    <a:pt x="974" y="0"/>
                  </a:lnTo>
                  <a:lnTo>
                    <a:pt x="132" y="0"/>
                  </a:lnTo>
                </a:path>
              </a:pathLst>
            </a:custGeom>
            <a:solidFill>
              <a:srgbClr val="092F57">
                <a:alpha val="50196"/>
              </a:srgbClr>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10" name="Freeform 32"/>
            <p:cNvSpPr>
              <a:spLocks/>
            </p:cNvSpPr>
            <p:nvPr/>
          </p:nvSpPr>
          <p:spPr bwMode="blackWhite">
            <a:xfrm>
              <a:off x="6972839" y="3671299"/>
              <a:ext cx="3935017" cy="656873"/>
            </a:xfrm>
            <a:custGeom>
              <a:avLst/>
              <a:gdLst>
                <a:gd name="T0" fmla="*/ 2147483647 w 1367"/>
                <a:gd name="T1" fmla="*/ 0 h 235"/>
                <a:gd name="T2" fmla="*/ 0 w 1367"/>
                <a:gd name="T3" fmla="*/ 2147483647 h 235"/>
                <a:gd name="T4" fmla="*/ 2147483647 w 1367"/>
                <a:gd name="T5" fmla="*/ 2147483647 h 235"/>
                <a:gd name="T6" fmla="*/ 2147483647 w 1367"/>
                <a:gd name="T7" fmla="*/ 0 h 235"/>
                <a:gd name="T8" fmla="*/ 2147483647 w 1367"/>
                <a:gd name="T9" fmla="*/ 0 h 235"/>
                <a:gd name="T10" fmla="*/ 0 60000 65536"/>
                <a:gd name="T11" fmla="*/ 0 60000 65536"/>
                <a:gd name="T12" fmla="*/ 0 60000 65536"/>
                <a:gd name="T13" fmla="*/ 0 60000 65536"/>
                <a:gd name="T14" fmla="*/ 0 60000 65536"/>
                <a:gd name="T15" fmla="*/ 0 w 1367"/>
                <a:gd name="T16" fmla="*/ 0 h 235"/>
                <a:gd name="T17" fmla="*/ 1367 w 1367"/>
                <a:gd name="T18" fmla="*/ 235 h 235"/>
              </a:gdLst>
              <a:ahLst/>
              <a:cxnLst>
                <a:cxn ang="T10">
                  <a:pos x="T0" y="T1"/>
                </a:cxn>
                <a:cxn ang="T11">
                  <a:pos x="T2" y="T3"/>
                </a:cxn>
                <a:cxn ang="T12">
                  <a:pos x="T4" y="T5"/>
                </a:cxn>
                <a:cxn ang="T13">
                  <a:pos x="T6" y="T7"/>
                </a:cxn>
                <a:cxn ang="T14">
                  <a:pos x="T8" y="T9"/>
                </a:cxn>
              </a:cxnLst>
              <a:rect l="T15" t="T16" r="T17" b="T18"/>
              <a:pathLst>
                <a:path w="1367" h="235">
                  <a:moveTo>
                    <a:pt x="130" y="0"/>
                  </a:moveTo>
                  <a:lnTo>
                    <a:pt x="0" y="234"/>
                  </a:lnTo>
                  <a:lnTo>
                    <a:pt x="1366" y="234"/>
                  </a:lnTo>
                  <a:lnTo>
                    <a:pt x="1235" y="0"/>
                  </a:lnTo>
                  <a:lnTo>
                    <a:pt x="130" y="0"/>
                  </a:lnTo>
                </a:path>
              </a:pathLst>
            </a:custGeom>
            <a:solidFill>
              <a:schemeClr val="accent2"/>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
          <p:nvSpPr>
            <p:cNvPr id="11" name="Freeform 34"/>
            <p:cNvSpPr>
              <a:spLocks/>
            </p:cNvSpPr>
            <p:nvPr/>
          </p:nvSpPr>
          <p:spPr bwMode="blackWhite">
            <a:xfrm>
              <a:off x="6591771" y="4337922"/>
              <a:ext cx="4709747" cy="656873"/>
            </a:xfrm>
            <a:custGeom>
              <a:avLst/>
              <a:gdLst>
                <a:gd name="T0" fmla="*/ 2147483647 w 1628"/>
                <a:gd name="T1" fmla="*/ 0 h 235"/>
                <a:gd name="T2" fmla="*/ 0 w 1628"/>
                <a:gd name="T3" fmla="*/ 2147483647 h 235"/>
                <a:gd name="T4" fmla="*/ 2147483647 w 1628"/>
                <a:gd name="T5" fmla="*/ 2147483647 h 235"/>
                <a:gd name="T6" fmla="*/ 2147483647 w 1628"/>
                <a:gd name="T7" fmla="*/ 0 h 235"/>
                <a:gd name="T8" fmla="*/ 2147483647 w 1628"/>
                <a:gd name="T9" fmla="*/ 0 h 235"/>
                <a:gd name="T10" fmla="*/ 0 60000 65536"/>
                <a:gd name="T11" fmla="*/ 0 60000 65536"/>
                <a:gd name="T12" fmla="*/ 0 60000 65536"/>
                <a:gd name="T13" fmla="*/ 0 60000 65536"/>
                <a:gd name="T14" fmla="*/ 0 60000 65536"/>
                <a:gd name="T15" fmla="*/ 0 w 1628"/>
                <a:gd name="T16" fmla="*/ 0 h 235"/>
                <a:gd name="T17" fmla="*/ 1628 w 1628"/>
                <a:gd name="T18" fmla="*/ 235 h 235"/>
              </a:gdLst>
              <a:ahLst/>
              <a:cxnLst>
                <a:cxn ang="T10">
                  <a:pos x="T0" y="T1"/>
                </a:cxn>
                <a:cxn ang="T11">
                  <a:pos x="T2" y="T3"/>
                </a:cxn>
                <a:cxn ang="T12">
                  <a:pos x="T4" y="T5"/>
                </a:cxn>
                <a:cxn ang="T13">
                  <a:pos x="T6" y="T7"/>
                </a:cxn>
                <a:cxn ang="T14">
                  <a:pos x="T8" y="T9"/>
                </a:cxn>
              </a:cxnLst>
              <a:rect l="T15" t="T16" r="T17" b="T18"/>
              <a:pathLst>
                <a:path w="1628" h="235">
                  <a:moveTo>
                    <a:pt x="131" y="0"/>
                  </a:moveTo>
                  <a:lnTo>
                    <a:pt x="0" y="234"/>
                  </a:lnTo>
                  <a:lnTo>
                    <a:pt x="1627" y="234"/>
                  </a:lnTo>
                  <a:lnTo>
                    <a:pt x="1497" y="0"/>
                  </a:lnTo>
                  <a:lnTo>
                    <a:pt x="131" y="0"/>
                  </a:lnTo>
                </a:path>
              </a:pathLst>
            </a:custGeom>
            <a:solidFill>
              <a:schemeClr val="accent1"/>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auto"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12" name="Freeform 37"/>
            <p:cNvSpPr>
              <a:spLocks/>
            </p:cNvSpPr>
            <p:nvPr/>
          </p:nvSpPr>
          <p:spPr bwMode="blackWhite">
            <a:xfrm>
              <a:off x="6199819" y="5004544"/>
              <a:ext cx="5488312" cy="656873"/>
            </a:xfrm>
            <a:custGeom>
              <a:avLst/>
              <a:gdLst>
                <a:gd name="T0" fmla="*/ 143703 w 1890"/>
                <a:gd name="T1" fmla="*/ 0 h 234"/>
                <a:gd name="T2" fmla="*/ 0 w 1890"/>
                <a:gd name="T3" fmla="*/ 230785 h 234"/>
                <a:gd name="T4" fmla="*/ 2072178 w 1890"/>
                <a:gd name="T5" fmla="*/ 230785 h 234"/>
                <a:gd name="T6" fmla="*/ 1928475 w 1890"/>
                <a:gd name="T7" fmla="*/ 0 h 234"/>
                <a:gd name="T8" fmla="*/ 143703 w 1890"/>
                <a:gd name="T9" fmla="*/ 0 h 234"/>
                <a:gd name="T10" fmla="*/ 0 60000 65536"/>
                <a:gd name="T11" fmla="*/ 0 60000 65536"/>
                <a:gd name="T12" fmla="*/ 0 60000 65536"/>
                <a:gd name="T13" fmla="*/ 0 60000 65536"/>
                <a:gd name="T14" fmla="*/ 0 60000 65536"/>
                <a:gd name="T15" fmla="*/ 0 w 1890"/>
                <a:gd name="T16" fmla="*/ 0 h 234"/>
                <a:gd name="T17" fmla="*/ 1890 w 1890"/>
                <a:gd name="T18" fmla="*/ 234 h 234"/>
              </a:gdLst>
              <a:ahLst/>
              <a:cxnLst>
                <a:cxn ang="T10">
                  <a:pos x="T0" y="T1"/>
                </a:cxn>
                <a:cxn ang="T11">
                  <a:pos x="T2" y="T3"/>
                </a:cxn>
                <a:cxn ang="T12">
                  <a:pos x="T4" y="T5"/>
                </a:cxn>
                <a:cxn ang="T13">
                  <a:pos x="T6" y="T7"/>
                </a:cxn>
                <a:cxn ang="T14">
                  <a:pos x="T8" y="T9"/>
                </a:cxn>
              </a:cxnLst>
              <a:rect l="T15" t="T16" r="T17" b="T18"/>
              <a:pathLst>
                <a:path w="1890" h="234">
                  <a:moveTo>
                    <a:pt x="131" y="0"/>
                  </a:moveTo>
                  <a:lnTo>
                    <a:pt x="0" y="233"/>
                  </a:lnTo>
                  <a:lnTo>
                    <a:pt x="1889" y="233"/>
                  </a:lnTo>
                  <a:lnTo>
                    <a:pt x="1758" y="0"/>
                  </a:lnTo>
                  <a:lnTo>
                    <a:pt x="131" y="0"/>
                  </a:lnTo>
                </a:path>
              </a:pathLst>
            </a:custGeom>
            <a:solidFill>
              <a:srgbClr val="E14504"/>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13" name="Rectangle 24"/>
            <p:cNvSpPr>
              <a:spLocks noChangeArrowheads="1"/>
            </p:cNvSpPr>
            <p:nvPr/>
          </p:nvSpPr>
          <p:spPr bwMode="auto">
            <a:xfrm>
              <a:off x="8494171" y="1793263"/>
              <a:ext cx="890032" cy="387798"/>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Senior Leaders</a:t>
              </a:r>
            </a:p>
          </p:txBody>
        </p:sp>
        <p:sp>
          <p:nvSpPr>
            <p:cNvPr id="14" name="Rectangle 28"/>
            <p:cNvSpPr>
              <a:spLocks noChangeArrowheads="1"/>
            </p:cNvSpPr>
            <p:nvPr/>
          </p:nvSpPr>
          <p:spPr bwMode="auto">
            <a:xfrm>
              <a:off x="8157562" y="2439032"/>
              <a:ext cx="1563251" cy="473976"/>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Project Team</a:t>
              </a:r>
            </a:p>
            <a:p>
              <a:pPr marL="0" marR="0" lvl="0" indent="0" algn="ctr" defTabSz="1219170" rtl="0" eaLnBrk="0" fontAlgn="base" latinLnBrk="0" hangingPunct="0">
                <a:lnSpc>
                  <a:spcPct val="90000"/>
                </a:lnSpc>
                <a:spcBef>
                  <a:spcPct val="30000"/>
                </a:spcBef>
                <a:spcAft>
                  <a:spcPct val="10000"/>
                </a:spcAft>
                <a:buClrTx/>
                <a:buSzTx/>
                <a:buFontTx/>
                <a:buNone/>
                <a:tabLst/>
                <a:defRPr/>
              </a:pPr>
              <a:r>
                <a:rPr lang="en-GB" sz="1400" b="1" kern="0" dirty="0">
                  <a:solidFill>
                    <a:prstClr val="white"/>
                  </a:solidFill>
                  <a:latin typeface="Arial" panose="020B0604020202020204" pitchFamily="34" charset="0"/>
                  <a:ea typeface="Verdana" panose="020B0604030504040204" pitchFamily="34" charset="0"/>
                  <a:cs typeface="Arial" panose="020B0604020202020204" pitchFamily="34" charset="0"/>
                </a:rPr>
                <a:t>(OCM)</a:t>
              </a:r>
              <a:endPar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 name="Rectangle 33"/>
            <p:cNvSpPr>
              <a:spLocks noChangeArrowheads="1"/>
            </p:cNvSpPr>
            <p:nvPr/>
          </p:nvSpPr>
          <p:spPr bwMode="auto">
            <a:xfrm>
              <a:off x="7735480" y="3764992"/>
              <a:ext cx="2398293" cy="473976"/>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Agency Advocates</a:t>
              </a:r>
            </a:p>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Change Liaison Network</a:t>
              </a:r>
            </a:p>
          </p:txBody>
        </p:sp>
        <p:sp>
          <p:nvSpPr>
            <p:cNvPr id="16" name="Rectangle 35"/>
            <p:cNvSpPr>
              <a:spLocks noChangeArrowheads="1"/>
            </p:cNvSpPr>
            <p:nvPr/>
          </p:nvSpPr>
          <p:spPr bwMode="auto">
            <a:xfrm>
              <a:off x="7867582" y="4583307"/>
              <a:ext cx="2143214" cy="193899"/>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Super Users / Trainers</a:t>
              </a:r>
            </a:p>
          </p:txBody>
        </p:sp>
        <p:sp>
          <p:nvSpPr>
            <p:cNvPr id="17" name="Rectangle 38"/>
            <p:cNvSpPr>
              <a:spLocks noChangeArrowheads="1"/>
            </p:cNvSpPr>
            <p:nvPr/>
          </p:nvSpPr>
          <p:spPr bwMode="auto">
            <a:xfrm>
              <a:off x="8462294" y="5246595"/>
              <a:ext cx="953787" cy="193899"/>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Testers</a:t>
              </a:r>
            </a:p>
          </p:txBody>
        </p:sp>
        <p:sp>
          <p:nvSpPr>
            <p:cNvPr id="18" name="Rectangle 30"/>
            <p:cNvSpPr>
              <a:spLocks noChangeArrowheads="1"/>
            </p:cNvSpPr>
            <p:nvPr/>
          </p:nvSpPr>
          <p:spPr bwMode="auto">
            <a:xfrm>
              <a:off x="7833917" y="3241087"/>
              <a:ext cx="2210542" cy="193899"/>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Subject Matter Experts</a:t>
              </a:r>
            </a:p>
          </p:txBody>
        </p:sp>
        <p:grpSp>
          <p:nvGrpSpPr>
            <p:cNvPr id="31" name="Group 30"/>
            <p:cNvGrpSpPr/>
            <p:nvPr/>
          </p:nvGrpSpPr>
          <p:grpSpPr>
            <a:xfrm>
              <a:off x="5782945" y="5679476"/>
              <a:ext cx="6304451" cy="561911"/>
              <a:chOff x="29375" y="4065572"/>
              <a:chExt cx="6454555" cy="421434"/>
            </a:xfrm>
            <a:solidFill>
              <a:schemeClr val="accent2"/>
            </a:solidFill>
          </p:grpSpPr>
          <p:sp>
            <p:nvSpPr>
              <p:cNvPr id="32" name="Trapezoid 31"/>
              <p:cNvSpPr/>
              <p:nvPr/>
            </p:nvSpPr>
            <p:spPr>
              <a:xfrm>
                <a:off x="29375" y="4065572"/>
                <a:ext cx="6454555" cy="421432"/>
              </a:xfrm>
              <a:prstGeom prst="trapezoid">
                <a:avLst>
                  <a:gd name="adj" fmla="val 72580"/>
                </a:avLst>
              </a:prstGeom>
              <a:grpFill/>
              <a:ln w="12700" cap="flat" cmpd="sng" algn="ctr">
                <a:noFill/>
                <a:prstDash val="dash"/>
              </a:ln>
              <a:effectLst>
                <a:outerShdw blurRad="44450" dist="27940" dir="5400000" algn="ctr">
                  <a:srgbClr val="000000">
                    <a:alpha val="32000"/>
                  </a:srgbClr>
                </a:outerShdw>
              </a:effectLst>
            </p:spPr>
            <p:style>
              <a:lnRef idx="2">
                <a:scrgbClr r="0" g="0" b="0"/>
              </a:lnRef>
              <a:fillRef idx="1">
                <a:scrgbClr r="0" g="0" b="0"/>
              </a:fillRef>
              <a:effectRef idx="0">
                <a:scrgbClr r="0" g="0" b="0"/>
              </a:effectRef>
              <a:fontRef idx="minor">
                <a:schemeClr val="lt1"/>
              </a:fontRef>
            </p:style>
          </p:sp>
          <p:sp>
            <p:nvSpPr>
              <p:cNvPr id="33" name="Trapezoid 4"/>
              <p:cNvSpPr txBox="1"/>
              <p:nvPr/>
            </p:nvSpPr>
            <p:spPr>
              <a:xfrm>
                <a:off x="839330" y="4086057"/>
                <a:ext cx="4840011" cy="400949"/>
              </a:xfrm>
              <a:prstGeom prst="rect">
                <a:avLst/>
              </a:prstGeom>
              <a:grp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23707" tIns="23707" rIns="23707" bIns="23707"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Impacted </a:t>
                </a:r>
                <a:r>
                  <a:rPr lang="en-US" sz="1400" b="1" dirty="0">
                    <a:solidFill>
                      <a:schemeClr val="bg1"/>
                    </a:solidFill>
                    <a:latin typeface="Arial" panose="020B0604020202020204" pitchFamily="34" charset="0"/>
                    <a:cs typeface="Arial" panose="020B0604020202020204" pitchFamily="34" charset="0"/>
                  </a:rPr>
                  <a:t>End Users and Stakeholders</a:t>
                </a:r>
                <a:endPar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cxnSp>
          <p:nvCxnSpPr>
            <p:cNvPr id="6" name="Straight Connector 5">
              <a:extLst>
                <a:ext uri="{FF2B5EF4-FFF2-40B4-BE49-F238E27FC236}">
                  <a16:creationId xmlns:a16="http://schemas.microsoft.com/office/drawing/2014/main" id="{677C22BE-8FF2-4FA8-A845-60F56EC3C620}"/>
                </a:ext>
              </a:extLst>
            </p:cNvPr>
            <p:cNvCxnSpPr>
              <a:cxnSpLocks/>
            </p:cNvCxnSpPr>
            <p:nvPr/>
          </p:nvCxnSpPr>
          <p:spPr>
            <a:xfrm>
              <a:off x="7735480" y="3997965"/>
              <a:ext cx="239829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569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492411" y="2902768"/>
            <a:ext cx="6824330" cy="1549546"/>
          </a:xfrm>
        </p:spPr>
        <p:txBody>
          <a:bodyPr>
            <a:normAutofit/>
          </a:bodyPr>
          <a:lstStyle/>
          <a:p>
            <a:pPr algn="ctr"/>
            <a:r>
              <a:rPr lang="en-US" sz="4800" dirty="0">
                <a:solidFill>
                  <a:schemeClr val="accent2"/>
                </a:solidFill>
              </a:rPr>
              <a:t>Let’s </a:t>
            </a:r>
            <a:r>
              <a:rPr lang="en-US" sz="4800" dirty="0"/>
              <a:t>T</a:t>
            </a:r>
            <a:r>
              <a:rPr lang="en-US" sz="4800" dirty="0">
                <a:solidFill>
                  <a:schemeClr val="accent2"/>
                </a:solidFill>
              </a:rPr>
              <a:t>ake </a:t>
            </a:r>
            <a:r>
              <a:rPr lang="en-US" sz="4800" dirty="0"/>
              <a:t>A</a:t>
            </a:r>
            <a:r>
              <a:rPr lang="en-US" sz="4800" dirty="0">
                <a:solidFill>
                  <a:schemeClr val="accent2"/>
                </a:solidFill>
              </a:rPr>
              <a:t> </a:t>
            </a:r>
            <a:r>
              <a:rPr lang="en-US" sz="4800" dirty="0"/>
              <a:t>Q</a:t>
            </a:r>
            <a:r>
              <a:rPr lang="en-US" sz="4800" dirty="0">
                <a:solidFill>
                  <a:schemeClr val="accent2"/>
                </a:solidFill>
              </a:rPr>
              <a:t>uick </a:t>
            </a:r>
            <a:r>
              <a:rPr lang="en-US" sz="4800" dirty="0"/>
              <a:t>B</a:t>
            </a:r>
            <a:r>
              <a:rPr lang="en-US" sz="4800" dirty="0">
                <a:solidFill>
                  <a:schemeClr val="accent2"/>
                </a:solidFill>
              </a:rPr>
              <a:t>reak!</a:t>
            </a:r>
            <a:endParaRPr lang="en-US" sz="4500" dirty="0">
              <a:solidFill>
                <a:schemeClr val="accent2"/>
              </a:solidFill>
            </a:endParaRP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22</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10150" y="435292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Graphic 3" descr="Pause">
            <a:extLst>
              <a:ext uri="{FF2B5EF4-FFF2-40B4-BE49-F238E27FC236}">
                <a16:creationId xmlns:a16="http://schemas.microsoft.com/office/drawing/2014/main" id="{59356167-7F20-45CB-B2AE-41EAA3EA1F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0465" y="2381693"/>
            <a:ext cx="1659933" cy="1659933"/>
          </a:xfrm>
          <a:prstGeom prst="rect">
            <a:avLst/>
          </a:prstGeom>
        </p:spPr>
      </p:pic>
    </p:spTree>
    <p:extLst>
      <p:ext uri="{BB962C8B-B14F-4D97-AF65-F5344CB8AC3E}">
        <p14:creationId xmlns:p14="http://schemas.microsoft.com/office/powerpoint/2010/main" val="113038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C6023-74D2-4361-913F-8AEC01D9938F}"/>
              </a:ext>
            </a:extLst>
          </p:cNvPr>
          <p:cNvSpPr>
            <a:spLocks noGrp="1"/>
          </p:cNvSpPr>
          <p:nvPr>
            <p:ph idx="1"/>
          </p:nvPr>
        </p:nvSpPr>
        <p:spPr>
          <a:xfrm>
            <a:off x="4800600" y="3009900"/>
            <a:ext cx="6492240" cy="2979419"/>
          </a:xfrm>
        </p:spPr>
        <p:txBody>
          <a:bodyPr>
            <a:normAutofit/>
          </a:bodyPr>
          <a:lstStyle/>
          <a:p>
            <a:pPr algn="ctr"/>
            <a:r>
              <a:rPr lang="en-US" sz="4500" dirty="0">
                <a:solidFill>
                  <a:srgbClr val="092F57"/>
                </a:solidFill>
              </a:rPr>
              <a:t>Your Role as a Change Liaison</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23</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42A492F4-A1EF-4D95-8684-B2FF49D92063}"/>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23</a:t>
            </a:fld>
            <a:endParaRPr lang="en-US" dirty="0"/>
          </a:p>
        </p:txBody>
      </p:sp>
      <p:cxnSp>
        <p:nvCxnSpPr>
          <p:cNvPr id="7" name="Straight Connector 6">
            <a:extLst>
              <a:ext uri="{FF2B5EF4-FFF2-40B4-BE49-F238E27FC236}">
                <a16:creationId xmlns:a16="http://schemas.microsoft.com/office/drawing/2014/main" id="{420A0FA0-34EC-44D7-A8C2-1C22A5408EEE}"/>
              </a:ext>
            </a:extLst>
          </p:cNvPr>
          <p:cNvCxnSpPr/>
          <p:nvPr/>
        </p:nvCxnSpPr>
        <p:spPr>
          <a:xfrm>
            <a:off x="5143500" y="435292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C0A73BE1-1CCF-417C-A349-53BF609194EA}"/>
              </a:ext>
            </a:extLst>
          </p:cNvPr>
          <p:cNvGrpSpPr/>
          <p:nvPr/>
        </p:nvGrpSpPr>
        <p:grpSpPr>
          <a:xfrm>
            <a:off x="689610" y="2413317"/>
            <a:ext cx="2291848" cy="2240916"/>
            <a:chOff x="4016375" y="2043113"/>
            <a:chExt cx="1143001" cy="1117600"/>
          </a:xfrm>
          <a:solidFill>
            <a:schemeClr val="bg1"/>
          </a:solidFill>
        </p:grpSpPr>
        <p:sp>
          <p:nvSpPr>
            <p:cNvPr id="16" name="Freeform 63">
              <a:extLst>
                <a:ext uri="{FF2B5EF4-FFF2-40B4-BE49-F238E27FC236}">
                  <a16:creationId xmlns:a16="http://schemas.microsoft.com/office/drawing/2014/main" id="{AAC66245-E513-4D23-AE3E-D671A8F57982}"/>
                </a:ext>
              </a:extLst>
            </p:cNvPr>
            <p:cNvSpPr>
              <a:spLocks/>
            </p:cNvSpPr>
            <p:nvPr/>
          </p:nvSpPr>
          <p:spPr bwMode="auto">
            <a:xfrm>
              <a:off x="4738688" y="2586038"/>
              <a:ext cx="420688" cy="574675"/>
            </a:xfrm>
            <a:custGeom>
              <a:avLst/>
              <a:gdLst>
                <a:gd name="T0" fmla="*/ 95 w 172"/>
                <a:gd name="T1" fmla="*/ 45 h 236"/>
                <a:gd name="T2" fmla="*/ 95 w 172"/>
                <a:gd name="T3" fmla="*/ 41 h 236"/>
                <a:gd name="T4" fmla="*/ 96 w 172"/>
                <a:gd name="T5" fmla="*/ 40 h 236"/>
                <a:gd name="T6" fmla="*/ 96 w 172"/>
                <a:gd name="T7" fmla="*/ 38 h 236"/>
                <a:gd name="T8" fmla="*/ 97 w 172"/>
                <a:gd name="T9" fmla="*/ 36 h 236"/>
                <a:gd name="T10" fmla="*/ 98 w 172"/>
                <a:gd name="T11" fmla="*/ 35 h 236"/>
                <a:gd name="T12" fmla="*/ 99 w 172"/>
                <a:gd name="T13" fmla="*/ 33 h 236"/>
                <a:gd name="T14" fmla="*/ 100 w 172"/>
                <a:gd name="T15" fmla="*/ 31 h 236"/>
                <a:gd name="T16" fmla="*/ 102 w 172"/>
                <a:gd name="T17" fmla="*/ 29 h 236"/>
                <a:gd name="T18" fmla="*/ 104 w 172"/>
                <a:gd name="T19" fmla="*/ 25 h 236"/>
                <a:gd name="T20" fmla="*/ 105 w 172"/>
                <a:gd name="T21" fmla="*/ 19 h 236"/>
                <a:gd name="T22" fmla="*/ 86 w 172"/>
                <a:gd name="T23" fmla="*/ 0 h 236"/>
                <a:gd name="T24" fmla="*/ 67 w 172"/>
                <a:gd name="T25" fmla="*/ 19 h 236"/>
                <a:gd name="T26" fmla="*/ 72 w 172"/>
                <a:gd name="T27" fmla="*/ 32 h 236"/>
                <a:gd name="T28" fmla="*/ 72 w 172"/>
                <a:gd name="T29" fmla="*/ 32 h 236"/>
                <a:gd name="T30" fmla="*/ 73 w 172"/>
                <a:gd name="T31" fmla="*/ 33 h 236"/>
                <a:gd name="T32" fmla="*/ 74 w 172"/>
                <a:gd name="T33" fmla="*/ 35 h 236"/>
                <a:gd name="T34" fmla="*/ 75 w 172"/>
                <a:gd name="T35" fmla="*/ 36 h 236"/>
                <a:gd name="T36" fmla="*/ 76 w 172"/>
                <a:gd name="T37" fmla="*/ 39 h 236"/>
                <a:gd name="T38" fmla="*/ 76 w 172"/>
                <a:gd name="T39" fmla="*/ 42 h 236"/>
                <a:gd name="T40" fmla="*/ 77 w 172"/>
                <a:gd name="T41" fmla="*/ 45 h 236"/>
                <a:gd name="T42" fmla="*/ 76 w 172"/>
                <a:gd name="T43" fmla="*/ 51 h 236"/>
                <a:gd name="T44" fmla="*/ 74 w 172"/>
                <a:gd name="T45" fmla="*/ 55 h 236"/>
                <a:gd name="T46" fmla="*/ 71 w 172"/>
                <a:gd name="T47" fmla="*/ 59 h 236"/>
                <a:gd name="T48" fmla="*/ 65 w 172"/>
                <a:gd name="T49" fmla="*/ 63 h 236"/>
                <a:gd name="T50" fmla="*/ 61 w 172"/>
                <a:gd name="T51" fmla="*/ 64 h 236"/>
                <a:gd name="T52" fmla="*/ 57 w 172"/>
                <a:gd name="T53" fmla="*/ 65 h 236"/>
                <a:gd name="T54" fmla="*/ 0 w 172"/>
                <a:gd name="T55" fmla="*/ 65 h 236"/>
                <a:gd name="T56" fmla="*/ 12 w 172"/>
                <a:gd name="T57" fmla="*/ 134 h 236"/>
                <a:gd name="T58" fmla="*/ 38 w 172"/>
                <a:gd name="T59" fmla="*/ 124 h 236"/>
                <a:gd name="T60" fmla="*/ 38 w 172"/>
                <a:gd name="T61" fmla="*/ 177 h 236"/>
                <a:gd name="T62" fmla="*/ 32 w 172"/>
                <a:gd name="T63" fmla="*/ 176 h 236"/>
                <a:gd name="T64" fmla="*/ 27 w 172"/>
                <a:gd name="T65" fmla="*/ 175 h 236"/>
                <a:gd name="T66" fmla="*/ 23 w 172"/>
                <a:gd name="T67" fmla="*/ 172 h 236"/>
                <a:gd name="T68" fmla="*/ 20 w 172"/>
                <a:gd name="T69" fmla="*/ 171 h 236"/>
                <a:gd name="T70" fmla="*/ 2 w 172"/>
                <a:gd name="T71" fmla="*/ 173 h 236"/>
                <a:gd name="T72" fmla="*/ 1 w 172"/>
                <a:gd name="T73" fmla="*/ 175 h 236"/>
                <a:gd name="T74" fmla="*/ 0 w 172"/>
                <a:gd name="T75" fmla="*/ 177 h 236"/>
                <a:gd name="T76" fmla="*/ 0 w 172"/>
                <a:gd name="T77" fmla="*/ 180 h 236"/>
                <a:gd name="T78" fmla="*/ 172 w 172"/>
                <a:gd name="T79" fmla="*/ 236 h 236"/>
                <a:gd name="T80" fmla="*/ 115 w 172"/>
                <a:gd name="T81" fmla="*/ 6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 h="236">
                  <a:moveTo>
                    <a:pt x="95" y="45"/>
                  </a:moveTo>
                  <a:cubicBezTo>
                    <a:pt x="95" y="45"/>
                    <a:pt x="95" y="45"/>
                    <a:pt x="95" y="45"/>
                  </a:cubicBezTo>
                  <a:cubicBezTo>
                    <a:pt x="95" y="44"/>
                    <a:pt x="95" y="43"/>
                    <a:pt x="95" y="43"/>
                  </a:cubicBezTo>
                  <a:cubicBezTo>
                    <a:pt x="95" y="43"/>
                    <a:pt x="95" y="42"/>
                    <a:pt x="95" y="41"/>
                  </a:cubicBezTo>
                  <a:cubicBezTo>
                    <a:pt x="95" y="41"/>
                    <a:pt x="95" y="41"/>
                    <a:pt x="96" y="41"/>
                  </a:cubicBezTo>
                  <a:cubicBezTo>
                    <a:pt x="96" y="40"/>
                    <a:pt x="96" y="40"/>
                    <a:pt x="96" y="40"/>
                  </a:cubicBezTo>
                  <a:cubicBezTo>
                    <a:pt x="96" y="40"/>
                    <a:pt x="96" y="39"/>
                    <a:pt x="96" y="39"/>
                  </a:cubicBezTo>
                  <a:cubicBezTo>
                    <a:pt x="96" y="39"/>
                    <a:pt x="96" y="39"/>
                    <a:pt x="96" y="38"/>
                  </a:cubicBezTo>
                  <a:cubicBezTo>
                    <a:pt x="96" y="38"/>
                    <a:pt x="96" y="37"/>
                    <a:pt x="97" y="37"/>
                  </a:cubicBezTo>
                  <a:cubicBezTo>
                    <a:pt x="97" y="37"/>
                    <a:pt x="97" y="36"/>
                    <a:pt x="97" y="36"/>
                  </a:cubicBezTo>
                  <a:cubicBezTo>
                    <a:pt x="97" y="36"/>
                    <a:pt x="97" y="35"/>
                    <a:pt x="98" y="35"/>
                  </a:cubicBezTo>
                  <a:cubicBezTo>
                    <a:pt x="98" y="35"/>
                    <a:pt x="98" y="35"/>
                    <a:pt x="98" y="35"/>
                  </a:cubicBezTo>
                  <a:cubicBezTo>
                    <a:pt x="98" y="35"/>
                    <a:pt x="98" y="34"/>
                    <a:pt x="98" y="34"/>
                  </a:cubicBezTo>
                  <a:cubicBezTo>
                    <a:pt x="98" y="34"/>
                    <a:pt x="99" y="33"/>
                    <a:pt x="99" y="33"/>
                  </a:cubicBezTo>
                  <a:cubicBezTo>
                    <a:pt x="99" y="33"/>
                    <a:pt x="99" y="33"/>
                    <a:pt x="100" y="32"/>
                  </a:cubicBezTo>
                  <a:cubicBezTo>
                    <a:pt x="100" y="32"/>
                    <a:pt x="100" y="32"/>
                    <a:pt x="100" y="31"/>
                  </a:cubicBezTo>
                  <a:cubicBezTo>
                    <a:pt x="100" y="31"/>
                    <a:pt x="101" y="31"/>
                    <a:pt x="101" y="31"/>
                  </a:cubicBezTo>
                  <a:cubicBezTo>
                    <a:pt x="101" y="30"/>
                    <a:pt x="101" y="30"/>
                    <a:pt x="102" y="29"/>
                  </a:cubicBezTo>
                  <a:cubicBezTo>
                    <a:pt x="102" y="29"/>
                    <a:pt x="102" y="29"/>
                    <a:pt x="102" y="29"/>
                  </a:cubicBezTo>
                  <a:cubicBezTo>
                    <a:pt x="103" y="28"/>
                    <a:pt x="103" y="26"/>
                    <a:pt x="104" y="25"/>
                  </a:cubicBezTo>
                  <a:cubicBezTo>
                    <a:pt x="104" y="25"/>
                    <a:pt x="104" y="24"/>
                    <a:pt x="104" y="24"/>
                  </a:cubicBezTo>
                  <a:cubicBezTo>
                    <a:pt x="104" y="22"/>
                    <a:pt x="105" y="21"/>
                    <a:pt x="105" y="19"/>
                  </a:cubicBezTo>
                  <a:cubicBezTo>
                    <a:pt x="105" y="19"/>
                    <a:pt x="105" y="19"/>
                    <a:pt x="105" y="19"/>
                  </a:cubicBezTo>
                  <a:cubicBezTo>
                    <a:pt x="105" y="9"/>
                    <a:pt x="96" y="0"/>
                    <a:pt x="86" y="0"/>
                  </a:cubicBezTo>
                  <a:cubicBezTo>
                    <a:pt x="82" y="0"/>
                    <a:pt x="78" y="2"/>
                    <a:pt x="75" y="4"/>
                  </a:cubicBezTo>
                  <a:cubicBezTo>
                    <a:pt x="70" y="7"/>
                    <a:pt x="67" y="13"/>
                    <a:pt x="67" y="19"/>
                  </a:cubicBezTo>
                  <a:cubicBezTo>
                    <a:pt x="67" y="24"/>
                    <a:pt x="69" y="28"/>
                    <a:pt x="72" y="31"/>
                  </a:cubicBezTo>
                  <a:cubicBezTo>
                    <a:pt x="72" y="32"/>
                    <a:pt x="72" y="32"/>
                    <a:pt x="72" y="32"/>
                  </a:cubicBezTo>
                  <a:cubicBezTo>
                    <a:pt x="72" y="32"/>
                    <a:pt x="72" y="32"/>
                    <a:pt x="72" y="32"/>
                  </a:cubicBezTo>
                  <a:cubicBezTo>
                    <a:pt x="72" y="32"/>
                    <a:pt x="72" y="32"/>
                    <a:pt x="72" y="32"/>
                  </a:cubicBezTo>
                  <a:cubicBezTo>
                    <a:pt x="72" y="32"/>
                    <a:pt x="72" y="32"/>
                    <a:pt x="72" y="32"/>
                  </a:cubicBezTo>
                  <a:cubicBezTo>
                    <a:pt x="73" y="33"/>
                    <a:pt x="73" y="33"/>
                    <a:pt x="73" y="33"/>
                  </a:cubicBezTo>
                  <a:cubicBezTo>
                    <a:pt x="73" y="33"/>
                    <a:pt x="73" y="34"/>
                    <a:pt x="74" y="35"/>
                  </a:cubicBezTo>
                  <a:cubicBezTo>
                    <a:pt x="74" y="35"/>
                    <a:pt x="74" y="35"/>
                    <a:pt x="74" y="35"/>
                  </a:cubicBezTo>
                  <a:cubicBezTo>
                    <a:pt x="74" y="35"/>
                    <a:pt x="74" y="35"/>
                    <a:pt x="74" y="35"/>
                  </a:cubicBezTo>
                  <a:cubicBezTo>
                    <a:pt x="74" y="36"/>
                    <a:pt x="74" y="36"/>
                    <a:pt x="75" y="36"/>
                  </a:cubicBezTo>
                  <a:cubicBezTo>
                    <a:pt x="75" y="36"/>
                    <a:pt x="75" y="37"/>
                    <a:pt x="75" y="38"/>
                  </a:cubicBezTo>
                  <a:cubicBezTo>
                    <a:pt x="76" y="39"/>
                    <a:pt x="76" y="39"/>
                    <a:pt x="76" y="39"/>
                  </a:cubicBezTo>
                  <a:cubicBezTo>
                    <a:pt x="76" y="40"/>
                    <a:pt x="76" y="40"/>
                    <a:pt x="76" y="41"/>
                  </a:cubicBezTo>
                  <a:cubicBezTo>
                    <a:pt x="76" y="42"/>
                    <a:pt x="76" y="42"/>
                    <a:pt x="76" y="42"/>
                  </a:cubicBezTo>
                  <a:cubicBezTo>
                    <a:pt x="76" y="43"/>
                    <a:pt x="77" y="44"/>
                    <a:pt x="77" y="45"/>
                  </a:cubicBezTo>
                  <a:cubicBezTo>
                    <a:pt x="77" y="45"/>
                    <a:pt x="77" y="45"/>
                    <a:pt x="77" y="45"/>
                  </a:cubicBezTo>
                  <a:cubicBezTo>
                    <a:pt x="76" y="47"/>
                    <a:pt x="76" y="48"/>
                    <a:pt x="76" y="49"/>
                  </a:cubicBezTo>
                  <a:cubicBezTo>
                    <a:pt x="76" y="50"/>
                    <a:pt x="76" y="50"/>
                    <a:pt x="76" y="51"/>
                  </a:cubicBezTo>
                  <a:cubicBezTo>
                    <a:pt x="75" y="52"/>
                    <a:pt x="75" y="53"/>
                    <a:pt x="74" y="54"/>
                  </a:cubicBezTo>
                  <a:cubicBezTo>
                    <a:pt x="74" y="54"/>
                    <a:pt x="74" y="55"/>
                    <a:pt x="74" y="55"/>
                  </a:cubicBezTo>
                  <a:cubicBezTo>
                    <a:pt x="73" y="56"/>
                    <a:pt x="73" y="57"/>
                    <a:pt x="72" y="58"/>
                  </a:cubicBezTo>
                  <a:cubicBezTo>
                    <a:pt x="72" y="58"/>
                    <a:pt x="71" y="58"/>
                    <a:pt x="71" y="59"/>
                  </a:cubicBezTo>
                  <a:cubicBezTo>
                    <a:pt x="70" y="60"/>
                    <a:pt x="69" y="61"/>
                    <a:pt x="67" y="62"/>
                  </a:cubicBezTo>
                  <a:cubicBezTo>
                    <a:pt x="67" y="62"/>
                    <a:pt x="66" y="63"/>
                    <a:pt x="65" y="63"/>
                  </a:cubicBezTo>
                  <a:cubicBezTo>
                    <a:pt x="64" y="63"/>
                    <a:pt x="64" y="63"/>
                    <a:pt x="64" y="64"/>
                  </a:cubicBezTo>
                  <a:cubicBezTo>
                    <a:pt x="63" y="64"/>
                    <a:pt x="62" y="64"/>
                    <a:pt x="61" y="64"/>
                  </a:cubicBezTo>
                  <a:cubicBezTo>
                    <a:pt x="61" y="64"/>
                    <a:pt x="61" y="64"/>
                    <a:pt x="60" y="65"/>
                  </a:cubicBezTo>
                  <a:cubicBezTo>
                    <a:pt x="59" y="65"/>
                    <a:pt x="58" y="65"/>
                    <a:pt x="57" y="65"/>
                  </a:cubicBezTo>
                  <a:cubicBezTo>
                    <a:pt x="57" y="65"/>
                    <a:pt x="57" y="65"/>
                    <a:pt x="57" y="65"/>
                  </a:cubicBezTo>
                  <a:cubicBezTo>
                    <a:pt x="0" y="65"/>
                    <a:pt x="0" y="65"/>
                    <a:pt x="0" y="65"/>
                  </a:cubicBezTo>
                  <a:cubicBezTo>
                    <a:pt x="0" y="121"/>
                    <a:pt x="0" y="121"/>
                    <a:pt x="0" y="121"/>
                  </a:cubicBezTo>
                  <a:cubicBezTo>
                    <a:pt x="0" y="128"/>
                    <a:pt x="6" y="134"/>
                    <a:pt x="12" y="134"/>
                  </a:cubicBezTo>
                  <a:cubicBezTo>
                    <a:pt x="15" y="134"/>
                    <a:pt x="18" y="133"/>
                    <a:pt x="20" y="131"/>
                  </a:cubicBezTo>
                  <a:cubicBezTo>
                    <a:pt x="25" y="127"/>
                    <a:pt x="31" y="124"/>
                    <a:pt x="38" y="124"/>
                  </a:cubicBezTo>
                  <a:cubicBezTo>
                    <a:pt x="53" y="124"/>
                    <a:pt x="65" y="136"/>
                    <a:pt x="65" y="151"/>
                  </a:cubicBezTo>
                  <a:cubicBezTo>
                    <a:pt x="65" y="165"/>
                    <a:pt x="53" y="177"/>
                    <a:pt x="38" y="177"/>
                  </a:cubicBezTo>
                  <a:cubicBezTo>
                    <a:pt x="36" y="177"/>
                    <a:pt x="35" y="177"/>
                    <a:pt x="33" y="177"/>
                  </a:cubicBezTo>
                  <a:cubicBezTo>
                    <a:pt x="33" y="177"/>
                    <a:pt x="32" y="176"/>
                    <a:pt x="32" y="176"/>
                  </a:cubicBezTo>
                  <a:cubicBezTo>
                    <a:pt x="31" y="176"/>
                    <a:pt x="30" y="176"/>
                    <a:pt x="28" y="175"/>
                  </a:cubicBezTo>
                  <a:cubicBezTo>
                    <a:pt x="28" y="175"/>
                    <a:pt x="28" y="175"/>
                    <a:pt x="27" y="175"/>
                  </a:cubicBezTo>
                  <a:cubicBezTo>
                    <a:pt x="26" y="174"/>
                    <a:pt x="25" y="174"/>
                    <a:pt x="24" y="173"/>
                  </a:cubicBezTo>
                  <a:cubicBezTo>
                    <a:pt x="24" y="173"/>
                    <a:pt x="23" y="173"/>
                    <a:pt x="23" y="172"/>
                  </a:cubicBezTo>
                  <a:cubicBezTo>
                    <a:pt x="22" y="172"/>
                    <a:pt x="21" y="171"/>
                    <a:pt x="20" y="170"/>
                  </a:cubicBezTo>
                  <a:cubicBezTo>
                    <a:pt x="20" y="171"/>
                    <a:pt x="20" y="171"/>
                    <a:pt x="20" y="171"/>
                  </a:cubicBezTo>
                  <a:cubicBezTo>
                    <a:pt x="18" y="169"/>
                    <a:pt x="15" y="168"/>
                    <a:pt x="12" y="168"/>
                  </a:cubicBezTo>
                  <a:cubicBezTo>
                    <a:pt x="8" y="168"/>
                    <a:pt x="4" y="170"/>
                    <a:pt x="2" y="173"/>
                  </a:cubicBezTo>
                  <a:cubicBezTo>
                    <a:pt x="2" y="173"/>
                    <a:pt x="2" y="174"/>
                    <a:pt x="2" y="174"/>
                  </a:cubicBezTo>
                  <a:cubicBezTo>
                    <a:pt x="1" y="174"/>
                    <a:pt x="1" y="175"/>
                    <a:pt x="1" y="175"/>
                  </a:cubicBezTo>
                  <a:cubicBezTo>
                    <a:pt x="1" y="176"/>
                    <a:pt x="0" y="177"/>
                    <a:pt x="0" y="177"/>
                  </a:cubicBezTo>
                  <a:cubicBezTo>
                    <a:pt x="0" y="177"/>
                    <a:pt x="0" y="177"/>
                    <a:pt x="0" y="177"/>
                  </a:cubicBezTo>
                  <a:cubicBezTo>
                    <a:pt x="0" y="178"/>
                    <a:pt x="0" y="178"/>
                    <a:pt x="0" y="179"/>
                  </a:cubicBezTo>
                  <a:cubicBezTo>
                    <a:pt x="0" y="179"/>
                    <a:pt x="0" y="180"/>
                    <a:pt x="0" y="180"/>
                  </a:cubicBezTo>
                  <a:cubicBezTo>
                    <a:pt x="0" y="236"/>
                    <a:pt x="0" y="236"/>
                    <a:pt x="0" y="236"/>
                  </a:cubicBezTo>
                  <a:cubicBezTo>
                    <a:pt x="172" y="236"/>
                    <a:pt x="172" y="236"/>
                    <a:pt x="172" y="236"/>
                  </a:cubicBezTo>
                  <a:cubicBezTo>
                    <a:pt x="172" y="65"/>
                    <a:pt x="172" y="65"/>
                    <a:pt x="172" y="65"/>
                  </a:cubicBezTo>
                  <a:cubicBezTo>
                    <a:pt x="115" y="65"/>
                    <a:pt x="115" y="65"/>
                    <a:pt x="115" y="65"/>
                  </a:cubicBezTo>
                  <a:cubicBezTo>
                    <a:pt x="104" y="65"/>
                    <a:pt x="95" y="56"/>
                    <a:pt x="95" y="45"/>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 name="Freeform 64">
              <a:extLst>
                <a:ext uri="{FF2B5EF4-FFF2-40B4-BE49-F238E27FC236}">
                  <a16:creationId xmlns:a16="http://schemas.microsoft.com/office/drawing/2014/main" id="{22186C9B-BEA5-48D9-A381-70F7A20A9B3A}"/>
                </a:ext>
              </a:extLst>
            </p:cNvPr>
            <p:cNvSpPr>
              <a:spLocks/>
            </p:cNvSpPr>
            <p:nvPr/>
          </p:nvSpPr>
          <p:spPr bwMode="auto">
            <a:xfrm>
              <a:off x="4581525" y="2308225"/>
              <a:ext cx="577850" cy="415925"/>
            </a:xfrm>
            <a:custGeom>
              <a:avLst/>
              <a:gdLst>
                <a:gd name="T0" fmla="*/ 65 w 237"/>
                <a:gd name="T1" fmla="*/ 56 h 171"/>
                <a:gd name="T2" fmla="*/ 42 w 237"/>
                <a:gd name="T3" fmla="*/ 76 h 171"/>
                <a:gd name="T4" fmla="*/ 39 w 237"/>
                <a:gd name="T5" fmla="*/ 75 h 171"/>
                <a:gd name="T6" fmla="*/ 36 w 237"/>
                <a:gd name="T7" fmla="*/ 74 h 171"/>
                <a:gd name="T8" fmla="*/ 33 w 237"/>
                <a:gd name="T9" fmla="*/ 72 h 171"/>
                <a:gd name="T10" fmla="*/ 32 w 237"/>
                <a:gd name="T11" fmla="*/ 72 h 171"/>
                <a:gd name="T12" fmla="*/ 32 w 237"/>
                <a:gd name="T13" fmla="*/ 72 h 171"/>
                <a:gd name="T14" fmla="*/ 19 w 237"/>
                <a:gd name="T15" fmla="*/ 67 h 171"/>
                <a:gd name="T16" fmla="*/ 19 w 237"/>
                <a:gd name="T17" fmla="*/ 104 h 171"/>
                <a:gd name="T18" fmla="*/ 32 w 237"/>
                <a:gd name="T19" fmla="*/ 99 h 171"/>
                <a:gd name="T20" fmla="*/ 32 w 237"/>
                <a:gd name="T21" fmla="*/ 99 h 171"/>
                <a:gd name="T22" fmla="*/ 33 w 237"/>
                <a:gd name="T23" fmla="*/ 98 h 171"/>
                <a:gd name="T24" fmla="*/ 36 w 237"/>
                <a:gd name="T25" fmla="*/ 97 h 171"/>
                <a:gd name="T26" fmla="*/ 39 w 237"/>
                <a:gd name="T27" fmla="*/ 96 h 171"/>
                <a:gd name="T28" fmla="*/ 65 w 237"/>
                <a:gd name="T29" fmla="*/ 115 h 171"/>
                <a:gd name="T30" fmla="*/ 65 w 237"/>
                <a:gd name="T31" fmla="*/ 171 h 171"/>
                <a:gd name="T32" fmla="*/ 125 w 237"/>
                <a:gd name="T33" fmla="*/ 171 h 171"/>
                <a:gd name="T34" fmla="*/ 128 w 237"/>
                <a:gd name="T35" fmla="*/ 169 h 171"/>
                <a:gd name="T36" fmla="*/ 131 w 237"/>
                <a:gd name="T37" fmla="*/ 167 h 171"/>
                <a:gd name="T38" fmla="*/ 133 w 237"/>
                <a:gd name="T39" fmla="*/ 164 h 171"/>
                <a:gd name="T40" fmla="*/ 134 w 237"/>
                <a:gd name="T41" fmla="*/ 162 h 171"/>
                <a:gd name="T42" fmla="*/ 134 w 237"/>
                <a:gd name="T43" fmla="*/ 159 h 171"/>
                <a:gd name="T44" fmla="*/ 124 w 237"/>
                <a:gd name="T45" fmla="*/ 133 h 171"/>
                <a:gd name="T46" fmla="*/ 151 w 237"/>
                <a:gd name="T47" fmla="*/ 107 h 171"/>
                <a:gd name="T48" fmla="*/ 177 w 237"/>
                <a:gd name="T49" fmla="*/ 138 h 171"/>
                <a:gd name="T50" fmla="*/ 176 w 237"/>
                <a:gd name="T51" fmla="*/ 142 h 171"/>
                <a:gd name="T52" fmla="*/ 174 w 237"/>
                <a:gd name="T53" fmla="*/ 146 h 171"/>
                <a:gd name="T54" fmla="*/ 173 w 237"/>
                <a:gd name="T55" fmla="*/ 147 h 171"/>
                <a:gd name="T56" fmla="*/ 171 w 237"/>
                <a:gd name="T57" fmla="*/ 151 h 171"/>
                <a:gd name="T58" fmla="*/ 168 w 237"/>
                <a:gd name="T59" fmla="*/ 154 h 171"/>
                <a:gd name="T60" fmla="*/ 168 w 237"/>
                <a:gd name="T61" fmla="*/ 159 h 171"/>
                <a:gd name="T62" fmla="*/ 180 w 237"/>
                <a:gd name="T63" fmla="*/ 171 h 171"/>
                <a:gd name="T64" fmla="*/ 237 w 237"/>
                <a:gd name="T6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71">
                  <a:moveTo>
                    <a:pt x="65" y="0"/>
                  </a:moveTo>
                  <a:cubicBezTo>
                    <a:pt x="65" y="56"/>
                    <a:pt x="65" y="56"/>
                    <a:pt x="65" y="56"/>
                  </a:cubicBezTo>
                  <a:cubicBezTo>
                    <a:pt x="65" y="67"/>
                    <a:pt x="56" y="76"/>
                    <a:pt x="45" y="76"/>
                  </a:cubicBezTo>
                  <a:cubicBezTo>
                    <a:pt x="44" y="76"/>
                    <a:pt x="43" y="76"/>
                    <a:pt x="42" y="76"/>
                  </a:cubicBezTo>
                  <a:cubicBezTo>
                    <a:pt x="41" y="76"/>
                    <a:pt x="41" y="76"/>
                    <a:pt x="41" y="76"/>
                  </a:cubicBezTo>
                  <a:cubicBezTo>
                    <a:pt x="40" y="76"/>
                    <a:pt x="40" y="75"/>
                    <a:pt x="39" y="75"/>
                  </a:cubicBezTo>
                  <a:cubicBezTo>
                    <a:pt x="39" y="75"/>
                    <a:pt x="39" y="75"/>
                    <a:pt x="38" y="75"/>
                  </a:cubicBezTo>
                  <a:cubicBezTo>
                    <a:pt x="37" y="75"/>
                    <a:pt x="37" y="74"/>
                    <a:pt x="36" y="74"/>
                  </a:cubicBezTo>
                  <a:cubicBezTo>
                    <a:pt x="36" y="74"/>
                    <a:pt x="36" y="74"/>
                    <a:pt x="35" y="73"/>
                  </a:cubicBezTo>
                  <a:cubicBezTo>
                    <a:pt x="34" y="73"/>
                    <a:pt x="34" y="73"/>
                    <a:pt x="33" y="72"/>
                  </a:cubicBezTo>
                  <a:cubicBezTo>
                    <a:pt x="33" y="72"/>
                    <a:pt x="33" y="72"/>
                    <a:pt x="32" y="72"/>
                  </a:cubicBezTo>
                  <a:cubicBezTo>
                    <a:pt x="32" y="72"/>
                    <a:pt x="32" y="72"/>
                    <a:pt x="32" y="72"/>
                  </a:cubicBezTo>
                  <a:cubicBezTo>
                    <a:pt x="32" y="72"/>
                    <a:pt x="32" y="72"/>
                    <a:pt x="32" y="72"/>
                  </a:cubicBezTo>
                  <a:cubicBezTo>
                    <a:pt x="32" y="72"/>
                    <a:pt x="32" y="72"/>
                    <a:pt x="32" y="72"/>
                  </a:cubicBezTo>
                  <a:cubicBezTo>
                    <a:pt x="32" y="71"/>
                    <a:pt x="32" y="71"/>
                    <a:pt x="31" y="71"/>
                  </a:cubicBezTo>
                  <a:cubicBezTo>
                    <a:pt x="28" y="68"/>
                    <a:pt x="24" y="67"/>
                    <a:pt x="19" y="67"/>
                  </a:cubicBezTo>
                  <a:cubicBezTo>
                    <a:pt x="9" y="67"/>
                    <a:pt x="0" y="75"/>
                    <a:pt x="0" y="85"/>
                  </a:cubicBezTo>
                  <a:cubicBezTo>
                    <a:pt x="0" y="96"/>
                    <a:pt x="9" y="104"/>
                    <a:pt x="19" y="104"/>
                  </a:cubicBezTo>
                  <a:cubicBezTo>
                    <a:pt x="24" y="104"/>
                    <a:pt x="28" y="103"/>
                    <a:pt x="32" y="100"/>
                  </a:cubicBezTo>
                  <a:cubicBezTo>
                    <a:pt x="32" y="99"/>
                    <a:pt x="32" y="99"/>
                    <a:pt x="32" y="99"/>
                  </a:cubicBezTo>
                  <a:cubicBezTo>
                    <a:pt x="32" y="99"/>
                    <a:pt x="32" y="99"/>
                    <a:pt x="32" y="99"/>
                  </a:cubicBezTo>
                  <a:cubicBezTo>
                    <a:pt x="32" y="99"/>
                    <a:pt x="32" y="99"/>
                    <a:pt x="32" y="99"/>
                  </a:cubicBezTo>
                  <a:cubicBezTo>
                    <a:pt x="32" y="99"/>
                    <a:pt x="32" y="99"/>
                    <a:pt x="32" y="99"/>
                  </a:cubicBezTo>
                  <a:cubicBezTo>
                    <a:pt x="33" y="99"/>
                    <a:pt x="33" y="99"/>
                    <a:pt x="33" y="98"/>
                  </a:cubicBezTo>
                  <a:cubicBezTo>
                    <a:pt x="34" y="98"/>
                    <a:pt x="34" y="98"/>
                    <a:pt x="35" y="97"/>
                  </a:cubicBezTo>
                  <a:cubicBezTo>
                    <a:pt x="36" y="97"/>
                    <a:pt x="36" y="97"/>
                    <a:pt x="36" y="97"/>
                  </a:cubicBezTo>
                  <a:cubicBezTo>
                    <a:pt x="37" y="96"/>
                    <a:pt x="37" y="96"/>
                    <a:pt x="38" y="96"/>
                  </a:cubicBezTo>
                  <a:cubicBezTo>
                    <a:pt x="39" y="96"/>
                    <a:pt x="39" y="96"/>
                    <a:pt x="39" y="96"/>
                  </a:cubicBezTo>
                  <a:cubicBezTo>
                    <a:pt x="41" y="95"/>
                    <a:pt x="43" y="95"/>
                    <a:pt x="45" y="95"/>
                  </a:cubicBezTo>
                  <a:cubicBezTo>
                    <a:pt x="56" y="95"/>
                    <a:pt x="65" y="104"/>
                    <a:pt x="65" y="115"/>
                  </a:cubicBezTo>
                  <a:cubicBezTo>
                    <a:pt x="65" y="115"/>
                    <a:pt x="65" y="115"/>
                    <a:pt x="65" y="115"/>
                  </a:cubicBezTo>
                  <a:cubicBezTo>
                    <a:pt x="65" y="171"/>
                    <a:pt x="65" y="171"/>
                    <a:pt x="65" y="171"/>
                  </a:cubicBezTo>
                  <a:cubicBezTo>
                    <a:pt x="122" y="171"/>
                    <a:pt x="122" y="171"/>
                    <a:pt x="122" y="171"/>
                  </a:cubicBezTo>
                  <a:cubicBezTo>
                    <a:pt x="123" y="171"/>
                    <a:pt x="124" y="171"/>
                    <a:pt x="125" y="171"/>
                  </a:cubicBezTo>
                  <a:cubicBezTo>
                    <a:pt x="125" y="171"/>
                    <a:pt x="125" y="171"/>
                    <a:pt x="126" y="170"/>
                  </a:cubicBezTo>
                  <a:cubicBezTo>
                    <a:pt x="127" y="170"/>
                    <a:pt x="128" y="170"/>
                    <a:pt x="128" y="169"/>
                  </a:cubicBezTo>
                  <a:cubicBezTo>
                    <a:pt x="129" y="169"/>
                    <a:pt x="130" y="168"/>
                    <a:pt x="131" y="167"/>
                  </a:cubicBezTo>
                  <a:cubicBezTo>
                    <a:pt x="131" y="167"/>
                    <a:pt x="131" y="167"/>
                    <a:pt x="131" y="167"/>
                  </a:cubicBezTo>
                  <a:cubicBezTo>
                    <a:pt x="131" y="166"/>
                    <a:pt x="132" y="166"/>
                    <a:pt x="132" y="165"/>
                  </a:cubicBezTo>
                  <a:cubicBezTo>
                    <a:pt x="132" y="165"/>
                    <a:pt x="132" y="165"/>
                    <a:pt x="133" y="164"/>
                  </a:cubicBezTo>
                  <a:cubicBezTo>
                    <a:pt x="133" y="164"/>
                    <a:pt x="133" y="163"/>
                    <a:pt x="133" y="163"/>
                  </a:cubicBezTo>
                  <a:cubicBezTo>
                    <a:pt x="133" y="162"/>
                    <a:pt x="133" y="162"/>
                    <a:pt x="134" y="162"/>
                  </a:cubicBezTo>
                  <a:cubicBezTo>
                    <a:pt x="134" y="161"/>
                    <a:pt x="134" y="160"/>
                    <a:pt x="134" y="159"/>
                  </a:cubicBezTo>
                  <a:cubicBezTo>
                    <a:pt x="134" y="159"/>
                    <a:pt x="134" y="159"/>
                    <a:pt x="134" y="159"/>
                  </a:cubicBezTo>
                  <a:cubicBezTo>
                    <a:pt x="134" y="156"/>
                    <a:pt x="133" y="153"/>
                    <a:pt x="131" y="151"/>
                  </a:cubicBezTo>
                  <a:cubicBezTo>
                    <a:pt x="127" y="146"/>
                    <a:pt x="124" y="140"/>
                    <a:pt x="124" y="133"/>
                  </a:cubicBezTo>
                  <a:cubicBezTo>
                    <a:pt x="124" y="121"/>
                    <a:pt x="132" y="112"/>
                    <a:pt x="142" y="108"/>
                  </a:cubicBezTo>
                  <a:cubicBezTo>
                    <a:pt x="145" y="107"/>
                    <a:pt x="148" y="107"/>
                    <a:pt x="151" y="107"/>
                  </a:cubicBezTo>
                  <a:cubicBezTo>
                    <a:pt x="165" y="107"/>
                    <a:pt x="177" y="118"/>
                    <a:pt x="177" y="133"/>
                  </a:cubicBezTo>
                  <a:cubicBezTo>
                    <a:pt x="177" y="135"/>
                    <a:pt x="177" y="136"/>
                    <a:pt x="177" y="138"/>
                  </a:cubicBezTo>
                  <a:cubicBezTo>
                    <a:pt x="177" y="138"/>
                    <a:pt x="177" y="138"/>
                    <a:pt x="177" y="139"/>
                  </a:cubicBezTo>
                  <a:cubicBezTo>
                    <a:pt x="176" y="140"/>
                    <a:pt x="176" y="141"/>
                    <a:pt x="176" y="142"/>
                  </a:cubicBezTo>
                  <a:cubicBezTo>
                    <a:pt x="176" y="143"/>
                    <a:pt x="176" y="143"/>
                    <a:pt x="175" y="143"/>
                  </a:cubicBezTo>
                  <a:cubicBezTo>
                    <a:pt x="175" y="144"/>
                    <a:pt x="175" y="145"/>
                    <a:pt x="174" y="146"/>
                  </a:cubicBezTo>
                  <a:cubicBezTo>
                    <a:pt x="174" y="146"/>
                    <a:pt x="174" y="146"/>
                    <a:pt x="174" y="146"/>
                  </a:cubicBezTo>
                  <a:cubicBezTo>
                    <a:pt x="173" y="147"/>
                    <a:pt x="173" y="147"/>
                    <a:pt x="173" y="147"/>
                  </a:cubicBezTo>
                  <a:cubicBezTo>
                    <a:pt x="173" y="148"/>
                    <a:pt x="172" y="150"/>
                    <a:pt x="171" y="151"/>
                  </a:cubicBezTo>
                  <a:cubicBezTo>
                    <a:pt x="171" y="151"/>
                    <a:pt x="171" y="151"/>
                    <a:pt x="171" y="151"/>
                  </a:cubicBezTo>
                  <a:cubicBezTo>
                    <a:pt x="170" y="152"/>
                    <a:pt x="169" y="153"/>
                    <a:pt x="169" y="154"/>
                  </a:cubicBezTo>
                  <a:cubicBezTo>
                    <a:pt x="168" y="154"/>
                    <a:pt x="168" y="154"/>
                    <a:pt x="168" y="154"/>
                  </a:cubicBezTo>
                  <a:cubicBezTo>
                    <a:pt x="168" y="154"/>
                    <a:pt x="168" y="155"/>
                    <a:pt x="168" y="155"/>
                  </a:cubicBezTo>
                  <a:cubicBezTo>
                    <a:pt x="168" y="156"/>
                    <a:pt x="168" y="157"/>
                    <a:pt x="168" y="159"/>
                  </a:cubicBezTo>
                  <a:cubicBezTo>
                    <a:pt x="168" y="159"/>
                    <a:pt x="168" y="159"/>
                    <a:pt x="168" y="159"/>
                  </a:cubicBezTo>
                  <a:cubicBezTo>
                    <a:pt x="168" y="166"/>
                    <a:pt x="173" y="171"/>
                    <a:pt x="180" y="171"/>
                  </a:cubicBezTo>
                  <a:cubicBezTo>
                    <a:pt x="237" y="171"/>
                    <a:pt x="237" y="171"/>
                    <a:pt x="237" y="171"/>
                  </a:cubicBezTo>
                  <a:cubicBezTo>
                    <a:pt x="237" y="0"/>
                    <a:pt x="237" y="0"/>
                    <a:pt x="237" y="0"/>
                  </a:cubicBezTo>
                  <a:lnTo>
                    <a:pt x="65"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8" name="Freeform 65">
              <a:extLst>
                <a:ext uri="{FF2B5EF4-FFF2-40B4-BE49-F238E27FC236}">
                  <a16:creationId xmlns:a16="http://schemas.microsoft.com/office/drawing/2014/main" id="{411DE5B0-67BF-4B85-8B56-E4F748F8DBD7}"/>
                </a:ext>
              </a:extLst>
            </p:cNvPr>
            <p:cNvSpPr>
              <a:spLocks/>
            </p:cNvSpPr>
            <p:nvPr/>
          </p:nvSpPr>
          <p:spPr bwMode="auto">
            <a:xfrm>
              <a:off x="4016375" y="2043113"/>
              <a:ext cx="581025" cy="595313"/>
            </a:xfrm>
            <a:custGeom>
              <a:avLst/>
              <a:gdLst>
                <a:gd name="T0" fmla="*/ 158 w 239"/>
                <a:gd name="T1" fmla="*/ 202 h 245"/>
                <a:gd name="T2" fmla="*/ 174 w 239"/>
                <a:gd name="T3" fmla="*/ 211 h 245"/>
                <a:gd name="T4" fmla="*/ 178 w 239"/>
                <a:gd name="T5" fmla="*/ 222 h 245"/>
                <a:gd name="T6" fmla="*/ 178 w 239"/>
                <a:gd name="T7" fmla="*/ 224 h 245"/>
                <a:gd name="T8" fmla="*/ 178 w 239"/>
                <a:gd name="T9" fmla="*/ 224 h 245"/>
                <a:gd name="T10" fmla="*/ 178 w 239"/>
                <a:gd name="T11" fmla="*/ 226 h 245"/>
                <a:gd name="T12" fmla="*/ 181 w 239"/>
                <a:gd name="T13" fmla="*/ 237 h 245"/>
                <a:gd name="T14" fmla="*/ 196 w 239"/>
                <a:gd name="T15" fmla="*/ 245 h 245"/>
                <a:gd name="T16" fmla="*/ 207 w 239"/>
                <a:gd name="T17" fmla="*/ 241 h 245"/>
                <a:gd name="T18" fmla="*/ 215 w 239"/>
                <a:gd name="T19" fmla="*/ 226 h 245"/>
                <a:gd name="T20" fmla="*/ 212 w 239"/>
                <a:gd name="T21" fmla="*/ 215 h 245"/>
                <a:gd name="T22" fmla="*/ 200 w 239"/>
                <a:gd name="T23" fmla="*/ 208 h 245"/>
                <a:gd name="T24" fmla="*/ 200 w 239"/>
                <a:gd name="T25" fmla="*/ 208 h 245"/>
                <a:gd name="T26" fmla="*/ 189 w 239"/>
                <a:gd name="T27" fmla="*/ 200 h 245"/>
                <a:gd name="T28" fmla="*/ 185 w 239"/>
                <a:gd name="T29" fmla="*/ 188 h 245"/>
                <a:gd name="T30" fmla="*/ 193 w 239"/>
                <a:gd name="T31" fmla="*/ 172 h 245"/>
                <a:gd name="T32" fmla="*/ 239 w 239"/>
                <a:gd name="T33" fmla="*/ 139 h 245"/>
                <a:gd name="T34" fmla="*/ 206 w 239"/>
                <a:gd name="T35" fmla="*/ 93 h 245"/>
                <a:gd name="T36" fmla="*/ 200 w 239"/>
                <a:gd name="T37" fmla="*/ 89 h 245"/>
                <a:gd name="T38" fmla="*/ 196 w 239"/>
                <a:gd name="T39" fmla="*/ 88 h 245"/>
                <a:gd name="T40" fmla="*/ 189 w 239"/>
                <a:gd name="T41" fmla="*/ 90 h 245"/>
                <a:gd name="T42" fmla="*/ 188 w 239"/>
                <a:gd name="T43" fmla="*/ 91 h 245"/>
                <a:gd name="T44" fmla="*/ 187 w 239"/>
                <a:gd name="T45" fmla="*/ 92 h 245"/>
                <a:gd name="T46" fmla="*/ 186 w 239"/>
                <a:gd name="T47" fmla="*/ 93 h 245"/>
                <a:gd name="T48" fmla="*/ 186 w 239"/>
                <a:gd name="T49" fmla="*/ 93 h 245"/>
                <a:gd name="T50" fmla="*/ 185 w 239"/>
                <a:gd name="T51" fmla="*/ 94 h 245"/>
                <a:gd name="T52" fmla="*/ 185 w 239"/>
                <a:gd name="T53" fmla="*/ 95 h 245"/>
                <a:gd name="T54" fmla="*/ 184 w 239"/>
                <a:gd name="T55" fmla="*/ 96 h 245"/>
                <a:gd name="T56" fmla="*/ 184 w 239"/>
                <a:gd name="T57" fmla="*/ 97 h 245"/>
                <a:gd name="T58" fmla="*/ 184 w 239"/>
                <a:gd name="T59" fmla="*/ 98 h 245"/>
                <a:gd name="T60" fmla="*/ 174 w 239"/>
                <a:gd name="T61" fmla="*/ 113 h 245"/>
                <a:gd name="T62" fmla="*/ 158 w 239"/>
                <a:gd name="T63" fmla="*/ 118 h 245"/>
                <a:gd name="T64" fmla="*/ 137 w 239"/>
                <a:gd name="T65" fmla="*/ 107 h 245"/>
                <a:gd name="T66" fmla="*/ 132 w 239"/>
                <a:gd name="T67" fmla="*/ 92 h 245"/>
                <a:gd name="T68" fmla="*/ 143 w 239"/>
                <a:gd name="T69" fmla="*/ 70 h 245"/>
                <a:gd name="T70" fmla="*/ 156 w 239"/>
                <a:gd name="T71" fmla="*/ 65 h 245"/>
                <a:gd name="T72" fmla="*/ 156 w 239"/>
                <a:gd name="T73" fmla="*/ 65 h 245"/>
                <a:gd name="T74" fmla="*/ 156 w 239"/>
                <a:gd name="T75" fmla="*/ 65 h 245"/>
                <a:gd name="T76" fmla="*/ 156 w 239"/>
                <a:gd name="T77" fmla="*/ 65 h 245"/>
                <a:gd name="T78" fmla="*/ 158 w 239"/>
                <a:gd name="T79" fmla="*/ 65 h 245"/>
                <a:gd name="T80" fmla="*/ 160 w 239"/>
                <a:gd name="T81" fmla="*/ 65 h 245"/>
                <a:gd name="T82" fmla="*/ 160 w 239"/>
                <a:gd name="T83" fmla="*/ 65 h 245"/>
                <a:gd name="T84" fmla="*/ 161 w 239"/>
                <a:gd name="T85" fmla="*/ 65 h 245"/>
                <a:gd name="T86" fmla="*/ 161 w 239"/>
                <a:gd name="T87" fmla="*/ 65 h 245"/>
                <a:gd name="T88" fmla="*/ 162 w 239"/>
                <a:gd name="T89" fmla="*/ 65 h 245"/>
                <a:gd name="T90" fmla="*/ 163 w 239"/>
                <a:gd name="T91" fmla="*/ 65 h 245"/>
                <a:gd name="T92" fmla="*/ 163 w 239"/>
                <a:gd name="T93" fmla="*/ 65 h 245"/>
                <a:gd name="T94" fmla="*/ 164 w 239"/>
                <a:gd name="T95" fmla="*/ 65 h 245"/>
                <a:gd name="T96" fmla="*/ 165 w 239"/>
                <a:gd name="T97" fmla="*/ 65 h 245"/>
                <a:gd name="T98" fmla="*/ 166 w 239"/>
                <a:gd name="T99" fmla="*/ 64 h 245"/>
                <a:gd name="T100" fmla="*/ 167 w 239"/>
                <a:gd name="T101" fmla="*/ 64 h 245"/>
                <a:gd name="T102" fmla="*/ 168 w 239"/>
                <a:gd name="T103" fmla="*/ 63 h 245"/>
                <a:gd name="T104" fmla="*/ 169 w 239"/>
                <a:gd name="T105" fmla="*/ 63 h 245"/>
                <a:gd name="T106" fmla="*/ 174 w 239"/>
                <a:gd name="T107" fmla="*/ 53 h 245"/>
                <a:gd name="T108" fmla="*/ 172 w 239"/>
                <a:gd name="T109" fmla="*/ 46 h 245"/>
                <a:gd name="T110" fmla="*/ 139 w 239"/>
                <a:gd name="T111" fmla="*/ 0 h 245"/>
                <a:gd name="T112" fmla="*/ 0 w 239"/>
                <a:gd name="T113" fmla="*/ 100 h 245"/>
                <a:gd name="T114" fmla="*/ 100 w 239"/>
                <a:gd name="T115" fmla="*/ 239 h 245"/>
                <a:gd name="T116" fmla="*/ 146 w 239"/>
                <a:gd name="T117" fmla="*/ 206 h 245"/>
                <a:gd name="T118" fmla="*/ 158 w 239"/>
                <a:gd name="T119" fmla="*/ 20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 h="245">
                  <a:moveTo>
                    <a:pt x="158" y="202"/>
                  </a:moveTo>
                  <a:cubicBezTo>
                    <a:pt x="164" y="202"/>
                    <a:pt x="170" y="205"/>
                    <a:pt x="174" y="211"/>
                  </a:cubicBezTo>
                  <a:cubicBezTo>
                    <a:pt x="176" y="214"/>
                    <a:pt x="178" y="218"/>
                    <a:pt x="178" y="222"/>
                  </a:cubicBezTo>
                  <a:cubicBezTo>
                    <a:pt x="178" y="223"/>
                    <a:pt x="178" y="224"/>
                    <a:pt x="178" y="224"/>
                  </a:cubicBezTo>
                  <a:cubicBezTo>
                    <a:pt x="178" y="224"/>
                    <a:pt x="178" y="224"/>
                    <a:pt x="178" y="224"/>
                  </a:cubicBezTo>
                  <a:cubicBezTo>
                    <a:pt x="178" y="225"/>
                    <a:pt x="178" y="225"/>
                    <a:pt x="178" y="226"/>
                  </a:cubicBezTo>
                  <a:cubicBezTo>
                    <a:pt x="178" y="230"/>
                    <a:pt x="179" y="234"/>
                    <a:pt x="181" y="237"/>
                  </a:cubicBezTo>
                  <a:cubicBezTo>
                    <a:pt x="185" y="242"/>
                    <a:pt x="191" y="245"/>
                    <a:pt x="196" y="245"/>
                  </a:cubicBezTo>
                  <a:cubicBezTo>
                    <a:pt x="200" y="245"/>
                    <a:pt x="204" y="244"/>
                    <a:pt x="207" y="241"/>
                  </a:cubicBezTo>
                  <a:cubicBezTo>
                    <a:pt x="213" y="238"/>
                    <a:pt x="215" y="232"/>
                    <a:pt x="215" y="226"/>
                  </a:cubicBezTo>
                  <a:cubicBezTo>
                    <a:pt x="215" y="222"/>
                    <a:pt x="214" y="218"/>
                    <a:pt x="212" y="215"/>
                  </a:cubicBezTo>
                  <a:cubicBezTo>
                    <a:pt x="209" y="211"/>
                    <a:pt x="205" y="208"/>
                    <a:pt x="200" y="208"/>
                  </a:cubicBezTo>
                  <a:cubicBezTo>
                    <a:pt x="200" y="208"/>
                    <a:pt x="200" y="208"/>
                    <a:pt x="200" y="208"/>
                  </a:cubicBezTo>
                  <a:cubicBezTo>
                    <a:pt x="196" y="206"/>
                    <a:pt x="192" y="204"/>
                    <a:pt x="189" y="200"/>
                  </a:cubicBezTo>
                  <a:cubicBezTo>
                    <a:pt x="186" y="196"/>
                    <a:pt x="185" y="192"/>
                    <a:pt x="185" y="188"/>
                  </a:cubicBezTo>
                  <a:cubicBezTo>
                    <a:pt x="185" y="182"/>
                    <a:pt x="188" y="176"/>
                    <a:pt x="193" y="172"/>
                  </a:cubicBezTo>
                  <a:cubicBezTo>
                    <a:pt x="239" y="139"/>
                    <a:pt x="239" y="139"/>
                    <a:pt x="239" y="139"/>
                  </a:cubicBezTo>
                  <a:cubicBezTo>
                    <a:pt x="206" y="93"/>
                    <a:pt x="206" y="93"/>
                    <a:pt x="206" y="93"/>
                  </a:cubicBezTo>
                  <a:cubicBezTo>
                    <a:pt x="205" y="91"/>
                    <a:pt x="203" y="89"/>
                    <a:pt x="200" y="89"/>
                  </a:cubicBezTo>
                  <a:cubicBezTo>
                    <a:pt x="199" y="88"/>
                    <a:pt x="197" y="88"/>
                    <a:pt x="196" y="88"/>
                  </a:cubicBezTo>
                  <a:cubicBezTo>
                    <a:pt x="194" y="88"/>
                    <a:pt x="191" y="89"/>
                    <a:pt x="189" y="90"/>
                  </a:cubicBezTo>
                  <a:cubicBezTo>
                    <a:pt x="189" y="90"/>
                    <a:pt x="188" y="91"/>
                    <a:pt x="188" y="91"/>
                  </a:cubicBezTo>
                  <a:cubicBezTo>
                    <a:pt x="187" y="92"/>
                    <a:pt x="187" y="92"/>
                    <a:pt x="187" y="92"/>
                  </a:cubicBezTo>
                  <a:cubicBezTo>
                    <a:pt x="187" y="92"/>
                    <a:pt x="187" y="92"/>
                    <a:pt x="186" y="93"/>
                  </a:cubicBezTo>
                  <a:cubicBezTo>
                    <a:pt x="186" y="93"/>
                    <a:pt x="186" y="93"/>
                    <a:pt x="186" y="93"/>
                  </a:cubicBezTo>
                  <a:cubicBezTo>
                    <a:pt x="186" y="93"/>
                    <a:pt x="186" y="94"/>
                    <a:pt x="185" y="94"/>
                  </a:cubicBezTo>
                  <a:cubicBezTo>
                    <a:pt x="185" y="95"/>
                    <a:pt x="185" y="95"/>
                    <a:pt x="185" y="95"/>
                  </a:cubicBezTo>
                  <a:cubicBezTo>
                    <a:pt x="185" y="95"/>
                    <a:pt x="185" y="96"/>
                    <a:pt x="184" y="96"/>
                  </a:cubicBezTo>
                  <a:cubicBezTo>
                    <a:pt x="184" y="97"/>
                    <a:pt x="184" y="97"/>
                    <a:pt x="184" y="97"/>
                  </a:cubicBezTo>
                  <a:cubicBezTo>
                    <a:pt x="184" y="97"/>
                    <a:pt x="184" y="98"/>
                    <a:pt x="184" y="98"/>
                  </a:cubicBezTo>
                  <a:cubicBezTo>
                    <a:pt x="183" y="104"/>
                    <a:pt x="179" y="109"/>
                    <a:pt x="174" y="113"/>
                  </a:cubicBezTo>
                  <a:cubicBezTo>
                    <a:pt x="169" y="116"/>
                    <a:pt x="163" y="118"/>
                    <a:pt x="158" y="118"/>
                  </a:cubicBezTo>
                  <a:cubicBezTo>
                    <a:pt x="150" y="118"/>
                    <a:pt x="142" y="114"/>
                    <a:pt x="137" y="107"/>
                  </a:cubicBezTo>
                  <a:cubicBezTo>
                    <a:pt x="133" y="102"/>
                    <a:pt x="132" y="97"/>
                    <a:pt x="132" y="92"/>
                  </a:cubicBezTo>
                  <a:cubicBezTo>
                    <a:pt x="132" y="83"/>
                    <a:pt x="135" y="75"/>
                    <a:pt x="143" y="70"/>
                  </a:cubicBezTo>
                  <a:cubicBezTo>
                    <a:pt x="147" y="67"/>
                    <a:pt x="151" y="65"/>
                    <a:pt x="156" y="65"/>
                  </a:cubicBezTo>
                  <a:cubicBezTo>
                    <a:pt x="156" y="65"/>
                    <a:pt x="156" y="65"/>
                    <a:pt x="156" y="65"/>
                  </a:cubicBezTo>
                  <a:cubicBezTo>
                    <a:pt x="156" y="65"/>
                    <a:pt x="156" y="65"/>
                    <a:pt x="156" y="65"/>
                  </a:cubicBezTo>
                  <a:cubicBezTo>
                    <a:pt x="156" y="65"/>
                    <a:pt x="156" y="65"/>
                    <a:pt x="156" y="65"/>
                  </a:cubicBezTo>
                  <a:cubicBezTo>
                    <a:pt x="157" y="65"/>
                    <a:pt x="157" y="65"/>
                    <a:pt x="158" y="65"/>
                  </a:cubicBezTo>
                  <a:cubicBezTo>
                    <a:pt x="159" y="65"/>
                    <a:pt x="159" y="65"/>
                    <a:pt x="160" y="65"/>
                  </a:cubicBezTo>
                  <a:cubicBezTo>
                    <a:pt x="160" y="65"/>
                    <a:pt x="160" y="65"/>
                    <a:pt x="160" y="65"/>
                  </a:cubicBezTo>
                  <a:cubicBezTo>
                    <a:pt x="161" y="65"/>
                    <a:pt x="161" y="65"/>
                    <a:pt x="161" y="65"/>
                  </a:cubicBezTo>
                  <a:cubicBezTo>
                    <a:pt x="161" y="65"/>
                    <a:pt x="161" y="65"/>
                    <a:pt x="161" y="65"/>
                  </a:cubicBezTo>
                  <a:cubicBezTo>
                    <a:pt x="161" y="65"/>
                    <a:pt x="161" y="65"/>
                    <a:pt x="162" y="65"/>
                  </a:cubicBezTo>
                  <a:cubicBezTo>
                    <a:pt x="162" y="65"/>
                    <a:pt x="163" y="65"/>
                    <a:pt x="163" y="65"/>
                  </a:cubicBezTo>
                  <a:cubicBezTo>
                    <a:pt x="163" y="65"/>
                    <a:pt x="163" y="65"/>
                    <a:pt x="163" y="65"/>
                  </a:cubicBezTo>
                  <a:cubicBezTo>
                    <a:pt x="163" y="65"/>
                    <a:pt x="163" y="65"/>
                    <a:pt x="164" y="65"/>
                  </a:cubicBezTo>
                  <a:cubicBezTo>
                    <a:pt x="165" y="65"/>
                    <a:pt x="165" y="65"/>
                    <a:pt x="165" y="65"/>
                  </a:cubicBezTo>
                  <a:cubicBezTo>
                    <a:pt x="165" y="65"/>
                    <a:pt x="165" y="65"/>
                    <a:pt x="166" y="64"/>
                  </a:cubicBezTo>
                  <a:cubicBezTo>
                    <a:pt x="167" y="64"/>
                    <a:pt x="167" y="64"/>
                    <a:pt x="167" y="64"/>
                  </a:cubicBezTo>
                  <a:cubicBezTo>
                    <a:pt x="167" y="64"/>
                    <a:pt x="167" y="64"/>
                    <a:pt x="168" y="63"/>
                  </a:cubicBezTo>
                  <a:cubicBezTo>
                    <a:pt x="169" y="63"/>
                    <a:pt x="169" y="63"/>
                    <a:pt x="169" y="63"/>
                  </a:cubicBezTo>
                  <a:cubicBezTo>
                    <a:pt x="172" y="60"/>
                    <a:pt x="174" y="57"/>
                    <a:pt x="174" y="53"/>
                  </a:cubicBezTo>
                  <a:cubicBezTo>
                    <a:pt x="174" y="50"/>
                    <a:pt x="173" y="48"/>
                    <a:pt x="172" y="46"/>
                  </a:cubicBezTo>
                  <a:cubicBezTo>
                    <a:pt x="139" y="0"/>
                    <a:pt x="139" y="0"/>
                    <a:pt x="139" y="0"/>
                  </a:cubicBezTo>
                  <a:cubicBezTo>
                    <a:pt x="0" y="100"/>
                    <a:pt x="0" y="100"/>
                    <a:pt x="0" y="100"/>
                  </a:cubicBezTo>
                  <a:cubicBezTo>
                    <a:pt x="100" y="239"/>
                    <a:pt x="100" y="239"/>
                    <a:pt x="100" y="239"/>
                  </a:cubicBezTo>
                  <a:cubicBezTo>
                    <a:pt x="146" y="206"/>
                    <a:pt x="146" y="206"/>
                    <a:pt x="146" y="206"/>
                  </a:cubicBezTo>
                  <a:cubicBezTo>
                    <a:pt x="149" y="204"/>
                    <a:pt x="154" y="202"/>
                    <a:pt x="158" y="202"/>
                  </a:cubicBezTo>
                  <a:close/>
                </a:path>
              </a:pathLst>
            </a:custGeom>
            <a:solidFill>
              <a:srgbClr val="FFB81C"/>
            </a:solidFill>
            <a:ln w="9525">
              <a:solidFill>
                <a:srgbClr val="FFB81C"/>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 name="Freeform 66">
              <a:extLst>
                <a:ext uri="{FF2B5EF4-FFF2-40B4-BE49-F238E27FC236}">
                  <a16:creationId xmlns:a16="http://schemas.microsoft.com/office/drawing/2014/main" id="{E1F40964-76A6-4590-B8F5-B04F810C6575}"/>
                </a:ext>
              </a:extLst>
            </p:cNvPr>
            <p:cNvSpPr>
              <a:spLocks/>
            </p:cNvSpPr>
            <p:nvPr/>
          </p:nvSpPr>
          <p:spPr bwMode="auto">
            <a:xfrm>
              <a:off x="4303713" y="2743200"/>
              <a:ext cx="574675" cy="417513"/>
            </a:xfrm>
            <a:custGeom>
              <a:avLst/>
              <a:gdLst>
                <a:gd name="T0" fmla="*/ 191 w 236"/>
                <a:gd name="T1" fmla="*/ 95 h 171"/>
                <a:gd name="T2" fmla="*/ 204 w 236"/>
                <a:gd name="T3" fmla="*/ 100 h 171"/>
                <a:gd name="T4" fmla="*/ 217 w 236"/>
                <a:gd name="T5" fmla="*/ 105 h 171"/>
                <a:gd name="T6" fmla="*/ 236 w 236"/>
                <a:gd name="T7" fmla="*/ 86 h 171"/>
                <a:gd name="T8" fmla="*/ 217 w 236"/>
                <a:gd name="T9" fmla="*/ 67 h 171"/>
                <a:gd name="T10" fmla="*/ 204 w 236"/>
                <a:gd name="T11" fmla="*/ 72 h 171"/>
                <a:gd name="T12" fmla="*/ 204 w 236"/>
                <a:gd name="T13" fmla="*/ 72 h 171"/>
                <a:gd name="T14" fmla="*/ 191 w 236"/>
                <a:gd name="T15" fmla="*/ 76 h 171"/>
                <a:gd name="T16" fmla="*/ 171 w 236"/>
                <a:gd name="T17" fmla="*/ 56 h 171"/>
                <a:gd name="T18" fmla="*/ 171 w 236"/>
                <a:gd name="T19" fmla="*/ 0 h 171"/>
                <a:gd name="T20" fmla="*/ 115 w 236"/>
                <a:gd name="T21" fmla="*/ 0 h 171"/>
                <a:gd name="T22" fmla="*/ 108 w 236"/>
                <a:gd name="T23" fmla="*/ 2 h 171"/>
                <a:gd name="T24" fmla="*/ 102 w 236"/>
                <a:gd name="T25" fmla="*/ 12 h 171"/>
                <a:gd name="T26" fmla="*/ 103 w 236"/>
                <a:gd name="T27" fmla="*/ 14 h 171"/>
                <a:gd name="T28" fmla="*/ 103 w 236"/>
                <a:gd name="T29" fmla="*/ 14 h 171"/>
                <a:gd name="T30" fmla="*/ 103 w 236"/>
                <a:gd name="T31" fmla="*/ 15 h 171"/>
                <a:gd name="T32" fmla="*/ 103 w 236"/>
                <a:gd name="T33" fmla="*/ 16 h 171"/>
                <a:gd name="T34" fmla="*/ 103 w 236"/>
                <a:gd name="T35" fmla="*/ 16 h 171"/>
                <a:gd name="T36" fmla="*/ 104 w 236"/>
                <a:gd name="T37" fmla="*/ 18 h 171"/>
                <a:gd name="T38" fmla="*/ 104 w 236"/>
                <a:gd name="T39" fmla="*/ 18 h 171"/>
                <a:gd name="T40" fmla="*/ 105 w 236"/>
                <a:gd name="T41" fmla="*/ 19 h 171"/>
                <a:gd name="T42" fmla="*/ 105 w 236"/>
                <a:gd name="T43" fmla="*/ 20 h 171"/>
                <a:gd name="T44" fmla="*/ 106 w 236"/>
                <a:gd name="T45" fmla="*/ 20 h 171"/>
                <a:gd name="T46" fmla="*/ 106 w 236"/>
                <a:gd name="T47" fmla="*/ 20 h 171"/>
                <a:gd name="T48" fmla="*/ 112 w 236"/>
                <a:gd name="T49" fmla="*/ 38 h 171"/>
                <a:gd name="T50" fmla="*/ 86 w 236"/>
                <a:gd name="T51" fmla="*/ 65 h 171"/>
                <a:gd name="T52" fmla="*/ 59 w 236"/>
                <a:gd name="T53" fmla="*/ 38 h 171"/>
                <a:gd name="T54" fmla="*/ 63 w 236"/>
                <a:gd name="T55" fmla="*/ 24 h 171"/>
                <a:gd name="T56" fmla="*/ 65 w 236"/>
                <a:gd name="T57" fmla="*/ 21 h 171"/>
                <a:gd name="T58" fmla="*/ 66 w 236"/>
                <a:gd name="T59" fmla="*/ 20 h 171"/>
                <a:gd name="T60" fmla="*/ 66 w 236"/>
                <a:gd name="T61" fmla="*/ 19 h 171"/>
                <a:gd name="T62" fmla="*/ 67 w 236"/>
                <a:gd name="T63" fmla="*/ 18 h 171"/>
                <a:gd name="T64" fmla="*/ 67 w 236"/>
                <a:gd name="T65" fmla="*/ 17 h 171"/>
                <a:gd name="T66" fmla="*/ 68 w 236"/>
                <a:gd name="T67" fmla="*/ 16 h 171"/>
                <a:gd name="T68" fmla="*/ 68 w 236"/>
                <a:gd name="T69" fmla="*/ 16 h 171"/>
                <a:gd name="T70" fmla="*/ 69 w 236"/>
                <a:gd name="T71" fmla="*/ 14 h 171"/>
                <a:gd name="T72" fmla="*/ 69 w 236"/>
                <a:gd name="T73" fmla="*/ 14 h 171"/>
                <a:gd name="T74" fmla="*/ 69 w 236"/>
                <a:gd name="T75" fmla="*/ 12 h 171"/>
                <a:gd name="T76" fmla="*/ 56 w 236"/>
                <a:gd name="T77" fmla="*/ 0 h 171"/>
                <a:gd name="T78" fmla="*/ 0 w 236"/>
                <a:gd name="T79" fmla="*/ 0 h 171"/>
                <a:gd name="T80" fmla="*/ 0 w 236"/>
                <a:gd name="T81" fmla="*/ 171 h 171"/>
                <a:gd name="T82" fmla="*/ 171 w 236"/>
                <a:gd name="T83" fmla="*/ 171 h 171"/>
                <a:gd name="T84" fmla="*/ 171 w 236"/>
                <a:gd name="T85" fmla="*/ 115 h 171"/>
                <a:gd name="T86" fmla="*/ 180 w 236"/>
                <a:gd name="T87" fmla="*/ 98 h 171"/>
                <a:gd name="T88" fmla="*/ 191 w 236"/>
                <a:gd name="T89" fmla="*/ 9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 h="171">
                  <a:moveTo>
                    <a:pt x="191" y="95"/>
                  </a:moveTo>
                  <a:cubicBezTo>
                    <a:pt x="196" y="95"/>
                    <a:pt x="201" y="97"/>
                    <a:pt x="204" y="100"/>
                  </a:cubicBezTo>
                  <a:cubicBezTo>
                    <a:pt x="208" y="103"/>
                    <a:pt x="212" y="105"/>
                    <a:pt x="217" y="105"/>
                  </a:cubicBezTo>
                  <a:cubicBezTo>
                    <a:pt x="228" y="104"/>
                    <a:pt x="236" y="96"/>
                    <a:pt x="236" y="86"/>
                  </a:cubicBezTo>
                  <a:cubicBezTo>
                    <a:pt x="236" y="75"/>
                    <a:pt x="228" y="67"/>
                    <a:pt x="217" y="67"/>
                  </a:cubicBezTo>
                  <a:cubicBezTo>
                    <a:pt x="212" y="67"/>
                    <a:pt x="208" y="69"/>
                    <a:pt x="204" y="72"/>
                  </a:cubicBezTo>
                  <a:cubicBezTo>
                    <a:pt x="204" y="72"/>
                    <a:pt x="204" y="72"/>
                    <a:pt x="204" y="72"/>
                  </a:cubicBezTo>
                  <a:cubicBezTo>
                    <a:pt x="201" y="75"/>
                    <a:pt x="196" y="76"/>
                    <a:pt x="191" y="76"/>
                  </a:cubicBezTo>
                  <a:cubicBezTo>
                    <a:pt x="180" y="76"/>
                    <a:pt x="171" y="67"/>
                    <a:pt x="171" y="56"/>
                  </a:cubicBezTo>
                  <a:cubicBezTo>
                    <a:pt x="171" y="0"/>
                    <a:pt x="171" y="0"/>
                    <a:pt x="171" y="0"/>
                  </a:cubicBezTo>
                  <a:cubicBezTo>
                    <a:pt x="115" y="0"/>
                    <a:pt x="115" y="0"/>
                    <a:pt x="115" y="0"/>
                  </a:cubicBezTo>
                  <a:cubicBezTo>
                    <a:pt x="112" y="0"/>
                    <a:pt x="110" y="1"/>
                    <a:pt x="108" y="2"/>
                  </a:cubicBezTo>
                  <a:cubicBezTo>
                    <a:pt x="105" y="4"/>
                    <a:pt x="103" y="8"/>
                    <a:pt x="102" y="12"/>
                  </a:cubicBezTo>
                  <a:cubicBezTo>
                    <a:pt x="102" y="13"/>
                    <a:pt x="103" y="13"/>
                    <a:pt x="103" y="14"/>
                  </a:cubicBezTo>
                  <a:cubicBezTo>
                    <a:pt x="103" y="14"/>
                    <a:pt x="103" y="14"/>
                    <a:pt x="103" y="14"/>
                  </a:cubicBezTo>
                  <a:cubicBezTo>
                    <a:pt x="103" y="15"/>
                    <a:pt x="103" y="15"/>
                    <a:pt x="103" y="15"/>
                  </a:cubicBezTo>
                  <a:cubicBezTo>
                    <a:pt x="103" y="15"/>
                    <a:pt x="103" y="15"/>
                    <a:pt x="103" y="16"/>
                  </a:cubicBezTo>
                  <a:cubicBezTo>
                    <a:pt x="103" y="16"/>
                    <a:pt x="103" y="16"/>
                    <a:pt x="103" y="16"/>
                  </a:cubicBezTo>
                  <a:cubicBezTo>
                    <a:pt x="103" y="17"/>
                    <a:pt x="104" y="17"/>
                    <a:pt x="104" y="18"/>
                  </a:cubicBezTo>
                  <a:cubicBezTo>
                    <a:pt x="104" y="18"/>
                    <a:pt x="104" y="18"/>
                    <a:pt x="104" y="18"/>
                  </a:cubicBezTo>
                  <a:cubicBezTo>
                    <a:pt x="104" y="19"/>
                    <a:pt x="105" y="19"/>
                    <a:pt x="105" y="19"/>
                  </a:cubicBezTo>
                  <a:cubicBezTo>
                    <a:pt x="105" y="20"/>
                    <a:pt x="105" y="20"/>
                    <a:pt x="105" y="20"/>
                  </a:cubicBezTo>
                  <a:cubicBezTo>
                    <a:pt x="105" y="20"/>
                    <a:pt x="106" y="20"/>
                    <a:pt x="106" y="20"/>
                  </a:cubicBezTo>
                  <a:cubicBezTo>
                    <a:pt x="106" y="20"/>
                    <a:pt x="106" y="20"/>
                    <a:pt x="106" y="20"/>
                  </a:cubicBezTo>
                  <a:cubicBezTo>
                    <a:pt x="110" y="25"/>
                    <a:pt x="112" y="31"/>
                    <a:pt x="112" y="38"/>
                  </a:cubicBezTo>
                  <a:cubicBezTo>
                    <a:pt x="112" y="53"/>
                    <a:pt x="100" y="64"/>
                    <a:pt x="86" y="65"/>
                  </a:cubicBezTo>
                  <a:cubicBezTo>
                    <a:pt x="71" y="64"/>
                    <a:pt x="59" y="53"/>
                    <a:pt x="59" y="38"/>
                  </a:cubicBezTo>
                  <a:cubicBezTo>
                    <a:pt x="59" y="33"/>
                    <a:pt x="60" y="28"/>
                    <a:pt x="63" y="24"/>
                  </a:cubicBezTo>
                  <a:cubicBezTo>
                    <a:pt x="64" y="23"/>
                    <a:pt x="65" y="22"/>
                    <a:pt x="65" y="21"/>
                  </a:cubicBezTo>
                  <a:cubicBezTo>
                    <a:pt x="65" y="21"/>
                    <a:pt x="66" y="20"/>
                    <a:pt x="66" y="20"/>
                  </a:cubicBezTo>
                  <a:cubicBezTo>
                    <a:pt x="66" y="20"/>
                    <a:pt x="66" y="20"/>
                    <a:pt x="66" y="19"/>
                  </a:cubicBezTo>
                  <a:cubicBezTo>
                    <a:pt x="67" y="19"/>
                    <a:pt x="67" y="19"/>
                    <a:pt x="67" y="18"/>
                  </a:cubicBezTo>
                  <a:cubicBezTo>
                    <a:pt x="67" y="18"/>
                    <a:pt x="67" y="18"/>
                    <a:pt x="67" y="17"/>
                  </a:cubicBezTo>
                  <a:cubicBezTo>
                    <a:pt x="68" y="17"/>
                    <a:pt x="68" y="17"/>
                    <a:pt x="68" y="16"/>
                  </a:cubicBezTo>
                  <a:cubicBezTo>
                    <a:pt x="68" y="16"/>
                    <a:pt x="68" y="16"/>
                    <a:pt x="68" y="16"/>
                  </a:cubicBezTo>
                  <a:cubicBezTo>
                    <a:pt x="68" y="15"/>
                    <a:pt x="68" y="15"/>
                    <a:pt x="69" y="14"/>
                  </a:cubicBezTo>
                  <a:cubicBezTo>
                    <a:pt x="69" y="14"/>
                    <a:pt x="68" y="14"/>
                    <a:pt x="69" y="14"/>
                  </a:cubicBezTo>
                  <a:cubicBezTo>
                    <a:pt x="69" y="13"/>
                    <a:pt x="69" y="12"/>
                    <a:pt x="69" y="12"/>
                  </a:cubicBezTo>
                  <a:cubicBezTo>
                    <a:pt x="69" y="5"/>
                    <a:pt x="63" y="0"/>
                    <a:pt x="56" y="0"/>
                  </a:cubicBezTo>
                  <a:cubicBezTo>
                    <a:pt x="0" y="0"/>
                    <a:pt x="0" y="0"/>
                    <a:pt x="0" y="0"/>
                  </a:cubicBezTo>
                  <a:cubicBezTo>
                    <a:pt x="0" y="171"/>
                    <a:pt x="0" y="171"/>
                    <a:pt x="0" y="171"/>
                  </a:cubicBezTo>
                  <a:cubicBezTo>
                    <a:pt x="171" y="171"/>
                    <a:pt x="171" y="171"/>
                    <a:pt x="171" y="171"/>
                  </a:cubicBezTo>
                  <a:cubicBezTo>
                    <a:pt x="171" y="115"/>
                    <a:pt x="171" y="115"/>
                    <a:pt x="171" y="115"/>
                  </a:cubicBezTo>
                  <a:cubicBezTo>
                    <a:pt x="171" y="108"/>
                    <a:pt x="175" y="102"/>
                    <a:pt x="180" y="98"/>
                  </a:cubicBezTo>
                  <a:cubicBezTo>
                    <a:pt x="183" y="96"/>
                    <a:pt x="187" y="95"/>
                    <a:pt x="191" y="95"/>
                  </a:cubicBez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806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r>
              <a:rPr lang="en-US" dirty="0">
                <a:solidFill>
                  <a:schemeClr val="tx1"/>
                </a:solidFill>
              </a:rPr>
              <a:t>Change Liaison Key Responsibilities</a:t>
            </a:r>
          </a:p>
        </p:txBody>
      </p:sp>
      <p:sp>
        <p:nvSpPr>
          <p:cNvPr id="40" name="Slide Number Placeholder 2">
            <a:extLst>
              <a:ext uri="{FF2B5EF4-FFF2-40B4-BE49-F238E27FC236}">
                <a16:creationId xmlns:a16="http://schemas.microsoft.com/office/drawing/2014/main" id="{55C95BF8-DDA4-4388-9BC6-0E3516DF225A}"/>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24</a:t>
            </a:fld>
            <a:endParaRPr lang="en-US" dirty="0"/>
          </a:p>
        </p:txBody>
      </p:sp>
      <p:sp>
        <p:nvSpPr>
          <p:cNvPr id="4" name="Rectangle 3">
            <a:extLst>
              <a:ext uri="{FF2B5EF4-FFF2-40B4-BE49-F238E27FC236}">
                <a16:creationId xmlns:a16="http://schemas.microsoft.com/office/drawing/2014/main" id="{6B03F504-187F-4F7F-B538-C5C864AB7BD8}"/>
              </a:ext>
            </a:extLst>
          </p:cNvPr>
          <p:cNvSpPr/>
          <p:nvPr/>
        </p:nvSpPr>
        <p:spPr>
          <a:xfrm>
            <a:off x="0" y="937428"/>
            <a:ext cx="12192000" cy="5408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DDC2E9D-65A5-460B-BEA7-F1E103DFACE7}"/>
              </a:ext>
            </a:extLst>
          </p:cNvPr>
          <p:cNvGrpSpPr/>
          <p:nvPr/>
        </p:nvGrpSpPr>
        <p:grpSpPr>
          <a:xfrm>
            <a:off x="4853801" y="1394767"/>
            <a:ext cx="1354676" cy="1038386"/>
            <a:chOff x="4853801" y="1394767"/>
            <a:chExt cx="1354676" cy="1038386"/>
          </a:xfrm>
        </p:grpSpPr>
        <p:sp>
          <p:nvSpPr>
            <p:cNvPr id="116" name="Freeform: Shape 115">
              <a:extLst>
                <a:ext uri="{FF2B5EF4-FFF2-40B4-BE49-F238E27FC236}">
                  <a16:creationId xmlns:a16="http://schemas.microsoft.com/office/drawing/2014/main" id="{08CB816B-22AB-4806-A67B-32F6B5D416F0}"/>
                </a:ext>
              </a:extLst>
            </p:cNvPr>
            <p:cNvSpPr/>
            <p:nvPr/>
          </p:nvSpPr>
          <p:spPr>
            <a:xfrm>
              <a:off x="4853801" y="1394767"/>
              <a:ext cx="1354676" cy="1038386"/>
            </a:xfrm>
            <a:custGeom>
              <a:avLst/>
              <a:gdLst>
                <a:gd name="connsiteX0" fmla="*/ 1225863 w 1354676"/>
                <a:gd name="connsiteY0" fmla="*/ 0 h 1038386"/>
                <a:gd name="connsiteX1" fmla="*/ 1243238 w 1354676"/>
                <a:gd name="connsiteY1" fmla="*/ 21058 h 1038386"/>
                <a:gd name="connsiteX2" fmla="*/ 1354676 w 1354676"/>
                <a:gd name="connsiteY2" fmla="*/ 385880 h 1038386"/>
                <a:gd name="connsiteX3" fmla="*/ 702170 w 1354676"/>
                <a:gd name="connsiteY3" fmla="*/ 1038386 h 1038386"/>
                <a:gd name="connsiteX4" fmla="*/ 0 w 1354676"/>
                <a:gd name="connsiteY4" fmla="*/ 1038386 h 1038386"/>
                <a:gd name="connsiteX5" fmla="*/ 102569 w 1354676"/>
                <a:gd name="connsiteY5" fmla="*/ 869552 h 1038386"/>
                <a:gd name="connsiteX6" fmla="*/ 1104643 w 1354676"/>
                <a:gd name="connsiteY6" fmla="*/ 44368 h 1038386"/>
                <a:gd name="connsiteX7" fmla="*/ 1225863 w 1354676"/>
                <a:gd name="connsiteY7" fmla="*/ 0 h 103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676" h="1038386">
                  <a:moveTo>
                    <a:pt x="1225863" y="0"/>
                  </a:moveTo>
                  <a:lnTo>
                    <a:pt x="1243238" y="21058"/>
                  </a:lnTo>
                  <a:cubicBezTo>
                    <a:pt x="1313594" y="125198"/>
                    <a:pt x="1354676" y="250742"/>
                    <a:pt x="1354676" y="385880"/>
                  </a:cubicBezTo>
                  <a:cubicBezTo>
                    <a:pt x="1354676" y="746249"/>
                    <a:pt x="1062539" y="1038386"/>
                    <a:pt x="702170" y="1038386"/>
                  </a:cubicBezTo>
                  <a:lnTo>
                    <a:pt x="0" y="1038386"/>
                  </a:lnTo>
                  <a:lnTo>
                    <a:pt x="102569" y="869552"/>
                  </a:lnTo>
                  <a:cubicBezTo>
                    <a:pt x="348149" y="506046"/>
                    <a:pt x="695912" y="217246"/>
                    <a:pt x="1104643" y="44368"/>
                  </a:cubicBezTo>
                  <a:lnTo>
                    <a:pt x="1225863"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descr="Bullseye">
              <a:extLst>
                <a:ext uri="{FF2B5EF4-FFF2-40B4-BE49-F238E27FC236}">
                  <a16:creationId xmlns:a16="http://schemas.microsoft.com/office/drawing/2014/main" id="{0BCC7F9A-8FA9-4069-AD52-03BEBC6C6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1120" y="1744551"/>
              <a:ext cx="490399" cy="490399"/>
            </a:xfrm>
            <a:prstGeom prst="rect">
              <a:avLst/>
            </a:prstGeom>
          </p:spPr>
        </p:pic>
      </p:grpSp>
      <p:grpSp>
        <p:nvGrpSpPr>
          <p:cNvPr id="3" name="Group 2">
            <a:extLst>
              <a:ext uri="{FF2B5EF4-FFF2-40B4-BE49-F238E27FC236}">
                <a16:creationId xmlns:a16="http://schemas.microsoft.com/office/drawing/2014/main" id="{B95FFCA0-A999-4905-B2AD-7D875D8853CE}"/>
              </a:ext>
            </a:extLst>
          </p:cNvPr>
          <p:cNvGrpSpPr/>
          <p:nvPr/>
        </p:nvGrpSpPr>
        <p:grpSpPr>
          <a:xfrm>
            <a:off x="7466866" y="1390655"/>
            <a:ext cx="1369305" cy="1042498"/>
            <a:chOff x="7466866" y="1390655"/>
            <a:chExt cx="1369305" cy="1042498"/>
          </a:xfrm>
        </p:grpSpPr>
        <p:sp>
          <p:nvSpPr>
            <p:cNvPr id="117" name="Freeform: Shape 116">
              <a:extLst>
                <a:ext uri="{FF2B5EF4-FFF2-40B4-BE49-F238E27FC236}">
                  <a16:creationId xmlns:a16="http://schemas.microsoft.com/office/drawing/2014/main" id="{D806293D-9B84-4CD3-A538-403998F240D4}"/>
                </a:ext>
              </a:extLst>
            </p:cNvPr>
            <p:cNvSpPr/>
            <p:nvPr/>
          </p:nvSpPr>
          <p:spPr>
            <a:xfrm>
              <a:off x="7466866" y="1390655"/>
              <a:ext cx="1369305" cy="1042498"/>
            </a:xfrm>
            <a:custGeom>
              <a:avLst/>
              <a:gdLst>
                <a:gd name="connsiteX0" fmla="*/ 132206 w 1369305"/>
                <a:gd name="connsiteY0" fmla="*/ 0 h 1042498"/>
                <a:gd name="connsiteX1" fmla="*/ 264662 w 1369305"/>
                <a:gd name="connsiteY1" fmla="*/ 48480 h 1042498"/>
                <a:gd name="connsiteX2" fmla="*/ 1266736 w 1369305"/>
                <a:gd name="connsiteY2" fmla="*/ 873664 h 1042498"/>
                <a:gd name="connsiteX3" fmla="*/ 1369305 w 1369305"/>
                <a:gd name="connsiteY3" fmla="*/ 1042498 h 1042498"/>
                <a:gd name="connsiteX4" fmla="*/ 652506 w 1369305"/>
                <a:gd name="connsiteY4" fmla="*/ 1042498 h 1042498"/>
                <a:gd name="connsiteX5" fmla="*/ 0 w 1369305"/>
                <a:gd name="connsiteY5" fmla="*/ 389992 h 1042498"/>
                <a:gd name="connsiteX6" fmla="*/ 111438 w 1369305"/>
                <a:gd name="connsiteY6" fmla="*/ 25170 h 1042498"/>
                <a:gd name="connsiteX7" fmla="*/ 132206 w 1369305"/>
                <a:gd name="connsiteY7" fmla="*/ 0 h 10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305" h="1042498">
                  <a:moveTo>
                    <a:pt x="132206" y="0"/>
                  </a:moveTo>
                  <a:lnTo>
                    <a:pt x="264662" y="48480"/>
                  </a:lnTo>
                  <a:cubicBezTo>
                    <a:pt x="673393" y="221358"/>
                    <a:pt x="1021156" y="510158"/>
                    <a:pt x="1266736" y="873664"/>
                  </a:cubicBezTo>
                  <a:lnTo>
                    <a:pt x="1369305" y="1042498"/>
                  </a:lnTo>
                  <a:lnTo>
                    <a:pt x="652506" y="1042498"/>
                  </a:lnTo>
                  <a:cubicBezTo>
                    <a:pt x="292137" y="1042498"/>
                    <a:pt x="0" y="750361"/>
                    <a:pt x="0" y="389992"/>
                  </a:cubicBezTo>
                  <a:cubicBezTo>
                    <a:pt x="0" y="254854"/>
                    <a:pt x="41082" y="129310"/>
                    <a:pt x="111438" y="25170"/>
                  </a:cubicBezTo>
                  <a:lnTo>
                    <a:pt x="132206" y="0"/>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0" name="Graphic 119" descr="Chat">
              <a:extLst>
                <a:ext uri="{FF2B5EF4-FFF2-40B4-BE49-F238E27FC236}">
                  <a16:creationId xmlns:a16="http://schemas.microsoft.com/office/drawing/2014/main" id="{1F41DE57-FC6C-4C29-A844-064F683035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8772" y="1725735"/>
              <a:ext cx="591681" cy="591681"/>
            </a:xfrm>
            <a:prstGeom prst="rect">
              <a:avLst/>
            </a:prstGeom>
          </p:spPr>
        </p:pic>
      </p:grpSp>
      <p:grpSp>
        <p:nvGrpSpPr>
          <p:cNvPr id="9" name="Group 8">
            <a:extLst>
              <a:ext uri="{FF2B5EF4-FFF2-40B4-BE49-F238E27FC236}">
                <a16:creationId xmlns:a16="http://schemas.microsoft.com/office/drawing/2014/main" id="{ED2516B3-28FE-4EBD-895A-F67E3DF159ED}"/>
              </a:ext>
            </a:extLst>
          </p:cNvPr>
          <p:cNvGrpSpPr/>
          <p:nvPr/>
        </p:nvGrpSpPr>
        <p:grpSpPr>
          <a:xfrm>
            <a:off x="8257601" y="2885237"/>
            <a:ext cx="864978" cy="1305012"/>
            <a:chOff x="8257601" y="2885237"/>
            <a:chExt cx="864978" cy="1305012"/>
          </a:xfrm>
        </p:grpSpPr>
        <p:sp>
          <p:nvSpPr>
            <p:cNvPr id="114" name="Freeform: Shape 113">
              <a:extLst>
                <a:ext uri="{FF2B5EF4-FFF2-40B4-BE49-F238E27FC236}">
                  <a16:creationId xmlns:a16="http://schemas.microsoft.com/office/drawing/2014/main" id="{FF5C1C7C-4468-4A75-AFFB-68092EB1E15F}"/>
                </a:ext>
              </a:extLst>
            </p:cNvPr>
            <p:cNvSpPr/>
            <p:nvPr/>
          </p:nvSpPr>
          <p:spPr>
            <a:xfrm>
              <a:off x="8257601" y="2885237"/>
              <a:ext cx="864978" cy="1305012"/>
            </a:xfrm>
            <a:custGeom>
              <a:avLst/>
              <a:gdLst>
                <a:gd name="connsiteX0" fmla="*/ 652506 w 864978"/>
                <a:gd name="connsiteY0" fmla="*/ 0 h 1305012"/>
                <a:gd name="connsiteX1" fmla="*/ 768954 w 864978"/>
                <a:gd name="connsiteY1" fmla="*/ 0 h 1305012"/>
                <a:gd name="connsiteX2" fmla="*/ 818705 w 864978"/>
                <a:gd name="connsiteY2" fmla="*/ 193492 h 1305012"/>
                <a:gd name="connsiteX3" fmla="*/ 864978 w 864978"/>
                <a:gd name="connsiteY3" fmla="*/ 652506 h 1305012"/>
                <a:gd name="connsiteX4" fmla="*/ 818705 w 864978"/>
                <a:gd name="connsiteY4" fmla="*/ 1111520 h 1305012"/>
                <a:gd name="connsiteX5" fmla="*/ 768954 w 864978"/>
                <a:gd name="connsiteY5" fmla="*/ 1305012 h 1305012"/>
                <a:gd name="connsiteX6" fmla="*/ 652506 w 864978"/>
                <a:gd name="connsiteY6" fmla="*/ 1305012 h 1305012"/>
                <a:gd name="connsiteX7" fmla="*/ 0 w 864978"/>
                <a:gd name="connsiteY7" fmla="*/ 652506 h 1305012"/>
                <a:gd name="connsiteX8" fmla="*/ 652506 w 864978"/>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978" h="1305012">
                  <a:moveTo>
                    <a:pt x="652506" y="0"/>
                  </a:moveTo>
                  <a:lnTo>
                    <a:pt x="768954" y="0"/>
                  </a:lnTo>
                  <a:lnTo>
                    <a:pt x="818705" y="193492"/>
                  </a:lnTo>
                  <a:cubicBezTo>
                    <a:pt x="849045" y="341757"/>
                    <a:pt x="864978" y="495271"/>
                    <a:pt x="864978" y="652506"/>
                  </a:cubicBezTo>
                  <a:cubicBezTo>
                    <a:pt x="864978" y="809741"/>
                    <a:pt x="849045" y="963255"/>
                    <a:pt x="818705" y="1111520"/>
                  </a:cubicBezTo>
                  <a:lnTo>
                    <a:pt x="768954" y="1305012"/>
                  </a:lnTo>
                  <a:lnTo>
                    <a:pt x="652506" y="1305012"/>
                  </a:lnTo>
                  <a:cubicBezTo>
                    <a:pt x="292137" y="1305012"/>
                    <a:pt x="0" y="1012875"/>
                    <a:pt x="0" y="652506"/>
                  </a:cubicBezTo>
                  <a:cubicBezTo>
                    <a:pt x="0" y="292137"/>
                    <a:pt x="292137" y="0"/>
                    <a:pt x="652506" y="0"/>
                  </a:cubicBezTo>
                  <a:close/>
                </a:path>
              </a:pathLst>
            </a:custGeom>
            <a:solidFill>
              <a:srgbClr val="FFB81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FFD371"/>
                </a:solidFill>
              </a:endParaRPr>
            </a:p>
          </p:txBody>
        </p:sp>
        <p:pic>
          <p:nvPicPr>
            <p:cNvPr id="124" name="Graphic 123" descr="Marketing">
              <a:extLst>
                <a:ext uri="{FF2B5EF4-FFF2-40B4-BE49-F238E27FC236}">
                  <a16:creationId xmlns:a16="http://schemas.microsoft.com/office/drawing/2014/main" id="{E6F1C264-2954-4C33-98BC-08EFFF13F2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3249" y="3265820"/>
              <a:ext cx="623306" cy="623306"/>
            </a:xfrm>
            <a:prstGeom prst="rect">
              <a:avLst/>
            </a:prstGeom>
          </p:spPr>
        </p:pic>
      </p:grpSp>
      <p:grpSp>
        <p:nvGrpSpPr>
          <p:cNvPr id="7" name="Group 6">
            <a:extLst>
              <a:ext uri="{FF2B5EF4-FFF2-40B4-BE49-F238E27FC236}">
                <a16:creationId xmlns:a16="http://schemas.microsoft.com/office/drawing/2014/main" id="{AA756CB9-4057-4FAE-8E54-4A34C3C7E329}"/>
              </a:ext>
            </a:extLst>
          </p:cNvPr>
          <p:cNvGrpSpPr/>
          <p:nvPr/>
        </p:nvGrpSpPr>
        <p:grpSpPr>
          <a:xfrm>
            <a:off x="7466866" y="4615723"/>
            <a:ext cx="1384508" cy="1062936"/>
            <a:chOff x="7466866" y="4615723"/>
            <a:chExt cx="1384508" cy="1062936"/>
          </a:xfrm>
        </p:grpSpPr>
        <p:sp>
          <p:nvSpPr>
            <p:cNvPr id="112" name="Freeform: Shape 111">
              <a:extLst>
                <a:ext uri="{FF2B5EF4-FFF2-40B4-BE49-F238E27FC236}">
                  <a16:creationId xmlns:a16="http://schemas.microsoft.com/office/drawing/2014/main" id="{43B75A1F-6C79-4A32-AE4A-69798C2EB3DC}"/>
                </a:ext>
              </a:extLst>
            </p:cNvPr>
            <p:cNvSpPr/>
            <p:nvPr/>
          </p:nvSpPr>
          <p:spPr>
            <a:xfrm>
              <a:off x="7466866" y="4615723"/>
              <a:ext cx="1384508" cy="1062936"/>
            </a:xfrm>
            <a:custGeom>
              <a:avLst/>
              <a:gdLst>
                <a:gd name="connsiteX0" fmla="*/ 652506 w 1384508"/>
                <a:gd name="connsiteY0" fmla="*/ 0 h 1062936"/>
                <a:gd name="connsiteX1" fmla="*/ 1384508 w 1384508"/>
                <a:gd name="connsiteY1" fmla="*/ 0 h 1062936"/>
                <a:gd name="connsiteX2" fmla="*/ 1380820 w 1384508"/>
                <a:gd name="connsiteY2" fmla="*/ 7656 h 1062936"/>
                <a:gd name="connsiteX3" fmla="*/ 264662 w 1384508"/>
                <a:gd name="connsiteY3" fmla="*/ 1020628 h 1062936"/>
                <a:gd name="connsiteX4" fmla="*/ 149069 w 1384508"/>
                <a:gd name="connsiteY4" fmla="*/ 1062936 h 1062936"/>
                <a:gd name="connsiteX5" fmla="*/ 111438 w 1384508"/>
                <a:gd name="connsiteY5" fmla="*/ 1017328 h 1062936"/>
                <a:gd name="connsiteX6" fmla="*/ 0 w 1384508"/>
                <a:gd name="connsiteY6" fmla="*/ 652506 h 1062936"/>
                <a:gd name="connsiteX7" fmla="*/ 652506 w 1384508"/>
                <a:gd name="connsiteY7" fmla="*/ 0 h 106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508" h="1062936">
                  <a:moveTo>
                    <a:pt x="652506" y="0"/>
                  </a:moveTo>
                  <a:lnTo>
                    <a:pt x="1384508" y="0"/>
                  </a:lnTo>
                  <a:lnTo>
                    <a:pt x="1380820" y="7656"/>
                  </a:lnTo>
                  <a:cubicBezTo>
                    <a:pt x="1135383" y="459464"/>
                    <a:pt x="741515" y="818937"/>
                    <a:pt x="264662" y="1020628"/>
                  </a:cubicBezTo>
                  <a:lnTo>
                    <a:pt x="149069" y="1062936"/>
                  </a:lnTo>
                  <a:lnTo>
                    <a:pt x="111438" y="1017328"/>
                  </a:lnTo>
                  <a:cubicBezTo>
                    <a:pt x="41082" y="913188"/>
                    <a:pt x="0" y="787645"/>
                    <a:pt x="0" y="652506"/>
                  </a:cubicBezTo>
                  <a:cubicBezTo>
                    <a:pt x="0" y="292137"/>
                    <a:pt x="292137" y="0"/>
                    <a:pt x="652506"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6" name="Graphic 125" descr="Download">
              <a:extLst>
                <a:ext uri="{FF2B5EF4-FFF2-40B4-BE49-F238E27FC236}">
                  <a16:creationId xmlns:a16="http://schemas.microsoft.com/office/drawing/2014/main" id="{9783F835-94B5-49A1-93C1-8FEBB684B0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3634" y="4804259"/>
              <a:ext cx="541422" cy="541422"/>
            </a:xfrm>
            <a:prstGeom prst="rect">
              <a:avLst/>
            </a:prstGeom>
          </p:spPr>
        </p:pic>
      </p:grpSp>
      <p:grpSp>
        <p:nvGrpSpPr>
          <p:cNvPr id="6" name="Group 5">
            <a:extLst>
              <a:ext uri="{FF2B5EF4-FFF2-40B4-BE49-F238E27FC236}">
                <a16:creationId xmlns:a16="http://schemas.microsoft.com/office/drawing/2014/main" id="{8684A02A-DD94-45DE-8057-25BE2691CA58}"/>
              </a:ext>
            </a:extLst>
          </p:cNvPr>
          <p:cNvGrpSpPr/>
          <p:nvPr/>
        </p:nvGrpSpPr>
        <p:grpSpPr>
          <a:xfrm>
            <a:off x="4838598" y="4615723"/>
            <a:ext cx="1369879" cy="1058824"/>
            <a:chOff x="4838598" y="4615723"/>
            <a:chExt cx="1369879" cy="1058824"/>
          </a:xfrm>
        </p:grpSpPr>
        <p:sp>
          <p:nvSpPr>
            <p:cNvPr id="113" name="Freeform: Shape 112">
              <a:extLst>
                <a:ext uri="{FF2B5EF4-FFF2-40B4-BE49-F238E27FC236}">
                  <a16:creationId xmlns:a16="http://schemas.microsoft.com/office/drawing/2014/main" id="{44E480FE-866E-42DC-B5CC-8568E7B70DEB}"/>
                </a:ext>
              </a:extLst>
            </p:cNvPr>
            <p:cNvSpPr/>
            <p:nvPr/>
          </p:nvSpPr>
          <p:spPr>
            <a:xfrm>
              <a:off x="4838598" y="4615723"/>
              <a:ext cx="1369879" cy="1058824"/>
            </a:xfrm>
            <a:custGeom>
              <a:avLst/>
              <a:gdLst>
                <a:gd name="connsiteX0" fmla="*/ 0 w 1369879"/>
                <a:gd name="connsiteY0" fmla="*/ 0 h 1058824"/>
                <a:gd name="connsiteX1" fmla="*/ 717373 w 1369879"/>
                <a:gd name="connsiteY1" fmla="*/ 0 h 1058824"/>
                <a:gd name="connsiteX2" fmla="*/ 1369879 w 1369879"/>
                <a:gd name="connsiteY2" fmla="*/ 652506 h 1058824"/>
                <a:gd name="connsiteX3" fmla="*/ 1258441 w 1369879"/>
                <a:gd name="connsiteY3" fmla="*/ 1017328 h 1058824"/>
                <a:gd name="connsiteX4" fmla="*/ 1224203 w 1369879"/>
                <a:gd name="connsiteY4" fmla="*/ 1058824 h 1058824"/>
                <a:gd name="connsiteX5" fmla="*/ 1119846 w 1369879"/>
                <a:gd name="connsiteY5" fmla="*/ 1020628 h 1058824"/>
                <a:gd name="connsiteX6" fmla="*/ 3688 w 1369879"/>
                <a:gd name="connsiteY6" fmla="*/ 7656 h 1058824"/>
                <a:gd name="connsiteX7" fmla="*/ 0 w 1369879"/>
                <a:gd name="connsiteY7" fmla="*/ 0 h 105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879" h="1058824">
                  <a:moveTo>
                    <a:pt x="0" y="0"/>
                  </a:moveTo>
                  <a:lnTo>
                    <a:pt x="717373" y="0"/>
                  </a:lnTo>
                  <a:cubicBezTo>
                    <a:pt x="1077742" y="0"/>
                    <a:pt x="1369879" y="292137"/>
                    <a:pt x="1369879" y="652506"/>
                  </a:cubicBezTo>
                  <a:cubicBezTo>
                    <a:pt x="1369879" y="787645"/>
                    <a:pt x="1328797" y="913188"/>
                    <a:pt x="1258441" y="1017328"/>
                  </a:cubicBezTo>
                  <a:lnTo>
                    <a:pt x="1224203" y="1058824"/>
                  </a:lnTo>
                  <a:lnTo>
                    <a:pt x="1119846" y="1020628"/>
                  </a:lnTo>
                  <a:cubicBezTo>
                    <a:pt x="642993" y="818937"/>
                    <a:pt x="249124" y="459464"/>
                    <a:pt x="3688" y="7656"/>
                  </a:cubicBezTo>
                  <a:lnTo>
                    <a:pt x="0"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2" name="Graphic 3071" descr="Cycle with people">
              <a:extLst>
                <a:ext uri="{FF2B5EF4-FFF2-40B4-BE49-F238E27FC236}">
                  <a16:creationId xmlns:a16="http://schemas.microsoft.com/office/drawing/2014/main" id="{40C7948A-29B1-46FA-9243-689522DD07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6129" y="4752748"/>
              <a:ext cx="620380" cy="620380"/>
            </a:xfrm>
            <a:prstGeom prst="rect">
              <a:avLst/>
            </a:prstGeom>
          </p:spPr>
        </p:pic>
      </p:grpSp>
      <p:grpSp>
        <p:nvGrpSpPr>
          <p:cNvPr id="5" name="Group 4">
            <a:extLst>
              <a:ext uri="{FF2B5EF4-FFF2-40B4-BE49-F238E27FC236}">
                <a16:creationId xmlns:a16="http://schemas.microsoft.com/office/drawing/2014/main" id="{30C239E9-95C1-44A3-BDA7-062DF1B9E934}"/>
              </a:ext>
            </a:extLst>
          </p:cNvPr>
          <p:cNvGrpSpPr/>
          <p:nvPr/>
        </p:nvGrpSpPr>
        <p:grpSpPr>
          <a:xfrm>
            <a:off x="4567393" y="2885237"/>
            <a:ext cx="874949" cy="1305012"/>
            <a:chOff x="4567393" y="2885237"/>
            <a:chExt cx="874949" cy="1305012"/>
          </a:xfrm>
        </p:grpSpPr>
        <p:sp>
          <p:nvSpPr>
            <p:cNvPr id="115" name="Freeform: Shape 114">
              <a:extLst>
                <a:ext uri="{FF2B5EF4-FFF2-40B4-BE49-F238E27FC236}">
                  <a16:creationId xmlns:a16="http://schemas.microsoft.com/office/drawing/2014/main" id="{0F14E71E-7B9B-43E4-ABE8-9D20C0CB31EB}"/>
                </a:ext>
              </a:extLst>
            </p:cNvPr>
            <p:cNvSpPr/>
            <p:nvPr/>
          </p:nvSpPr>
          <p:spPr>
            <a:xfrm>
              <a:off x="4567393" y="2885237"/>
              <a:ext cx="874949" cy="1305012"/>
            </a:xfrm>
            <a:custGeom>
              <a:avLst/>
              <a:gdLst>
                <a:gd name="connsiteX0" fmla="*/ 96024 w 874949"/>
                <a:gd name="connsiteY0" fmla="*/ 0 h 1305012"/>
                <a:gd name="connsiteX1" fmla="*/ 222443 w 874949"/>
                <a:gd name="connsiteY1" fmla="*/ 0 h 1305012"/>
                <a:gd name="connsiteX2" fmla="*/ 874949 w 874949"/>
                <a:gd name="connsiteY2" fmla="*/ 652506 h 1305012"/>
                <a:gd name="connsiteX3" fmla="*/ 222443 w 874949"/>
                <a:gd name="connsiteY3" fmla="*/ 1305012 h 1305012"/>
                <a:gd name="connsiteX4" fmla="*/ 96024 w 874949"/>
                <a:gd name="connsiteY4" fmla="*/ 1305012 h 1305012"/>
                <a:gd name="connsiteX5" fmla="*/ 46273 w 874949"/>
                <a:gd name="connsiteY5" fmla="*/ 1111520 h 1305012"/>
                <a:gd name="connsiteX6" fmla="*/ 0 w 874949"/>
                <a:gd name="connsiteY6" fmla="*/ 652506 h 1305012"/>
                <a:gd name="connsiteX7" fmla="*/ 46273 w 874949"/>
                <a:gd name="connsiteY7" fmla="*/ 193492 h 1305012"/>
                <a:gd name="connsiteX8" fmla="*/ 96024 w 874949"/>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49" h="1305012">
                  <a:moveTo>
                    <a:pt x="96024" y="0"/>
                  </a:moveTo>
                  <a:lnTo>
                    <a:pt x="222443" y="0"/>
                  </a:lnTo>
                  <a:cubicBezTo>
                    <a:pt x="582812" y="0"/>
                    <a:pt x="874949" y="292137"/>
                    <a:pt x="874949" y="652506"/>
                  </a:cubicBezTo>
                  <a:cubicBezTo>
                    <a:pt x="874949" y="1012875"/>
                    <a:pt x="582812" y="1305012"/>
                    <a:pt x="222443" y="1305012"/>
                  </a:cubicBezTo>
                  <a:lnTo>
                    <a:pt x="96024" y="1305012"/>
                  </a:lnTo>
                  <a:lnTo>
                    <a:pt x="46273" y="1111520"/>
                  </a:lnTo>
                  <a:cubicBezTo>
                    <a:pt x="15933" y="963255"/>
                    <a:pt x="0" y="809741"/>
                    <a:pt x="0" y="652506"/>
                  </a:cubicBezTo>
                  <a:cubicBezTo>
                    <a:pt x="0" y="495271"/>
                    <a:pt x="15933" y="341757"/>
                    <a:pt x="46273" y="193492"/>
                  </a:cubicBezTo>
                  <a:lnTo>
                    <a:pt x="96024"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7" name="Graphic 3076" descr="Chevron arrows">
              <a:extLst>
                <a:ext uri="{FF2B5EF4-FFF2-40B4-BE49-F238E27FC236}">
                  <a16:creationId xmlns:a16="http://schemas.microsoft.com/office/drawing/2014/main" id="{9E9DB725-3646-4DB6-9ECF-91278ACC87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49382" y="3219200"/>
              <a:ext cx="650138" cy="650138"/>
            </a:xfrm>
            <a:prstGeom prst="rect">
              <a:avLst/>
            </a:prstGeom>
          </p:spPr>
        </p:pic>
      </p:grpSp>
      <p:sp>
        <p:nvSpPr>
          <p:cNvPr id="158" name="TextBox 157">
            <a:extLst>
              <a:ext uri="{FF2B5EF4-FFF2-40B4-BE49-F238E27FC236}">
                <a16:creationId xmlns:a16="http://schemas.microsoft.com/office/drawing/2014/main" id="{1609A238-7EBE-43E8-9966-60E8005A22CA}"/>
              </a:ext>
            </a:extLst>
          </p:cNvPr>
          <p:cNvSpPr txBox="1"/>
          <p:nvPr/>
        </p:nvSpPr>
        <p:spPr>
          <a:xfrm>
            <a:off x="2185415" y="3165431"/>
            <a:ext cx="2136940" cy="307777"/>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99B6B8AE-B590-4436-991D-414BF5C0DFC3}"/>
              </a:ext>
            </a:extLst>
          </p:cNvPr>
          <p:cNvSpPr txBox="1"/>
          <p:nvPr/>
        </p:nvSpPr>
        <p:spPr>
          <a:xfrm>
            <a:off x="5552048" y="3429000"/>
            <a:ext cx="2607788"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Agency resources whose actions &amp; behavior result in organizational, social, cultural, or behavioral change  </a:t>
            </a:r>
          </a:p>
        </p:txBody>
      </p:sp>
      <p:pic>
        <p:nvPicPr>
          <p:cNvPr id="3079" name="Graphic 3078" descr="Group success">
            <a:extLst>
              <a:ext uri="{FF2B5EF4-FFF2-40B4-BE49-F238E27FC236}">
                <a16:creationId xmlns:a16="http://schemas.microsoft.com/office/drawing/2014/main" id="{E4559195-D117-41AC-99C5-23D52A3012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1129" y="2353758"/>
            <a:ext cx="1500350" cy="1354675"/>
          </a:xfrm>
          <a:prstGeom prst="rect">
            <a:avLst/>
          </a:prstGeom>
        </p:spPr>
      </p:pic>
      <p:sp>
        <p:nvSpPr>
          <p:cNvPr id="111" name="Freeform: Shape 110">
            <a:extLst>
              <a:ext uri="{FF2B5EF4-FFF2-40B4-BE49-F238E27FC236}">
                <a16:creationId xmlns:a16="http://schemas.microsoft.com/office/drawing/2014/main" id="{87E86160-37B6-4F68-B8C2-1E8D7FC4BC38}"/>
              </a:ext>
            </a:extLst>
          </p:cNvPr>
          <p:cNvSpPr/>
          <p:nvPr/>
        </p:nvSpPr>
        <p:spPr>
          <a:xfrm>
            <a:off x="2717980" y="1128141"/>
            <a:ext cx="3361684" cy="1305012"/>
          </a:xfrm>
          <a:custGeom>
            <a:avLst/>
            <a:gdLst>
              <a:gd name="connsiteX0" fmla="*/ 652506 w 3361684"/>
              <a:gd name="connsiteY0" fmla="*/ 0 h 1305012"/>
              <a:gd name="connsiteX1" fmla="*/ 2837991 w 3361684"/>
              <a:gd name="connsiteY1" fmla="*/ 0 h 1305012"/>
              <a:gd name="connsiteX2" fmla="*/ 3299382 w 3361684"/>
              <a:gd name="connsiteY2" fmla="*/ 191115 h 1305012"/>
              <a:gd name="connsiteX3" fmla="*/ 3361684 w 3361684"/>
              <a:gd name="connsiteY3" fmla="*/ 266626 h 1305012"/>
              <a:gd name="connsiteX4" fmla="*/ 3240464 w 3361684"/>
              <a:gd name="connsiteY4" fmla="*/ 310994 h 1305012"/>
              <a:gd name="connsiteX5" fmla="*/ 2238390 w 3361684"/>
              <a:gd name="connsiteY5" fmla="*/ 1136178 h 1305012"/>
              <a:gd name="connsiteX6" fmla="*/ 2135821 w 3361684"/>
              <a:gd name="connsiteY6" fmla="*/ 1305012 h 1305012"/>
              <a:gd name="connsiteX7" fmla="*/ 652506 w 3361684"/>
              <a:gd name="connsiteY7" fmla="*/ 1305012 h 1305012"/>
              <a:gd name="connsiteX8" fmla="*/ 0 w 3361684"/>
              <a:gd name="connsiteY8" fmla="*/ 652506 h 1305012"/>
              <a:gd name="connsiteX9" fmla="*/ 652506 w 3361684"/>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84" h="1305012">
                <a:moveTo>
                  <a:pt x="652506" y="0"/>
                </a:moveTo>
                <a:lnTo>
                  <a:pt x="2837991" y="0"/>
                </a:lnTo>
                <a:cubicBezTo>
                  <a:pt x="3018175" y="0"/>
                  <a:pt x="3181302" y="73034"/>
                  <a:pt x="3299382" y="191115"/>
                </a:cubicBezTo>
                <a:lnTo>
                  <a:pt x="3361684" y="266626"/>
                </a:lnTo>
                <a:lnTo>
                  <a:pt x="3240464" y="310994"/>
                </a:lnTo>
                <a:cubicBezTo>
                  <a:pt x="2831733" y="483872"/>
                  <a:pt x="2483970" y="772672"/>
                  <a:pt x="2238390" y="1136178"/>
                </a:cubicBezTo>
                <a:lnTo>
                  <a:pt x="2135821"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31EE20BE-11A8-4BA0-A779-83A856750A26}"/>
              </a:ext>
            </a:extLst>
          </p:cNvPr>
          <p:cNvSpPr/>
          <p:nvPr/>
        </p:nvSpPr>
        <p:spPr>
          <a:xfrm>
            <a:off x="7599072" y="1128141"/>
            <a:ext cx="3358291" cy="1305012"/>
          </a:xfrm>
          <a:custGeom>
            <a:avLst/>
            <a:gdLst>
              <a:gd name="connsiteX0" fmla="*/ 520300 w 3358291"/>
              <a:gd name="connsiteY0" fmla="*/ 0 h 1305012"/>
              <a:gd name="connsiteX1" fmla="*/ 2705785 w 3358291"/>
              <a:gd name="connsiteY1" fmla="*/ 0 h 1305012"/>
              <a:gd name="connsiteX2" fmla="*/ 3358291 w 3358291"/>
              <a:gd name="connsiteY2" fmla="*/ 652506 h 1305012"/>
              <a:gd name="connsiteX3" fmla="*/ 2705785 w 3358291"/>
              <a:gd name="connsiteY3" fmla="*/ 1305012 h 1305012"/>
              <a:gd name="connsiteX4" fmla="*/ 1237099 w 3358291"/>
              <a:gd name="connsiteY4" fmla="*/ 1305012 h 1305012"/>
              <a:gd name="connsiteX5" fmla="*/ 1134530 w 3358291"/>
              <a:gd name="connsiteY5" fmla="*/ 1136178 h 1305012"/>
              <a:gd name="connsiteX6" fmla="*/ 132456 w 3358291"/>
              <a:gd name="connsiteY6" fmla="*/ 310994 h 1305012"/>
              <a:gd name="connsiteX7" fmla="*/ 0 w 3358291"/>
              <a:gd name="connsiteY7" fmla="*/ 262514 h 1305012"/>
              <a:gd name="connsiteX8" fmla="*/ 58909 w 3358291"/>
              <a:gd name="connsiteY8" fmla="*/ 191115 h 1305012"/>
              <a:gd name="connsiteX9" fmla="*/ 520300 w 335829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8291" h="1305012">
                <a:moveTo>
                  <a:pt x="520300" y="0"/>
                </a:moveTo>
                <a:lnTo>
                  <a:pt x="2705785" y="0"/>
                </a:lnTo>
                <a:cubicBezTo>
                  <a:pt x="3066154" y="0"/>
                  <a:pt x="3358291" y="292137"/>
                  <a:pt x="3358291" y="652506"/>
                </a:cubicBezTo>
                <a:cubicBezTo>
                  <a:pt x="3358291" y="1012875"/>
                  <a:pt x="3066154" y="1305012"/>
                  <a:pt x="2705785" y="1305012"/>
                </a:cubicBezTo>
                <a:lnTo>
                  <a:pt x="1237099" y="1305012"/>
                </a:lnTo>
                <a:lnTo>
                  <a:pt x="1134530" y="1136178"/>
                </a:lnTo>
                <a:cubicBezTo>
                  <a:pt x="888950" y="772672"/>
                  <a:pt x="541187" y="483872"/>
                  <a:pt x="132456" y="310994"/>
                </a:cubicBezTo>
                <a:lnTo>
                  <a:pt x="0" y="262514"/>
                </a:lnTo>
                <a:lnTo>
                  <a:pt x="58909" y="191115"/>
                </a:lnTo>
                <a:cubicBezTo>
                  <a:pt x="176989" y="73034"/>
                  <a:pt x="340116" y="0"/>
                  <a:pt x="520300"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9F396B2-4D31-4066-BE7C-D21F45C42FC8}"/>
              </a:ext>
            </a:extLst>
          </p:cNvPr>
          <p:cNvSpPr/>
          <p:nvPr/>
        </p:nvSpPr>
        <p:spPr>
          <a:xfrm>
            <a:off x="1951845" y="2885237"/>
            <a:ext cx="2711572" cy="1305012"/>
          </a:xfrm>
          <a:custGeom>
            <a:avLst/>
            <a:gdLst>
              <a:gd name="connsiteX0" fmla="*/ 652506 w 2711572"/>
              <a:gd name="connsiteY0" fmla="*/ 0 h 1305012"/>
              <a:gd name="connsiteX1" fmla="*/ 2711572 w 2711572"/>
              <a:gd name="connsiteY1" fmla="*/ 0 h 1305012"/>
              <a:gd name="connsiteX2" fmla="*/ 2661821 w 2711572"/>
              <a:gd name="connsiteY2" fmla="*/ 193492 h 1305012"/>
              <a:gd name="connsiteX3" fmla="*/ 2615548 w 2711572"/>
              <a:gd name="connsiteY3" fmla="*/ 652506 h 1305012"/>
              <a:gd name="connsiteX4" fmla="*/ 2661821 w 2711572"/>
              <a:gd name="connsiteY4" fmla="*/ 1111520 h 1305012"/>
              <a:gd name="connsiteX5" fmla="*/ 2711572 w 2711572"/>
              <a:gd name="connsiteY5" fmla="*/ 1305012 h 1305012"/>
              <a:gd name="connsiteX6" fmla="*/ 652506 w 2711572"/>
              <a:gd name="connsiteY6" fmla="*/ 1305012 h 1305012"/>
              <a:gd name="connsiteX7" fmla="*/ 0 w 2711572"/>
              <a:gd name="connsiteY7" fmla="*/ 652506 h 1305012"/>
              <a:gd name="connsiteX8" fmla="*/ 652506 w 2711572"/>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572" h="1305012">
                <a:moveTo>
                  <a:pt x="652506" y="0"/>
                </a:moveTo>
                <a:lnTo>
                  <a:pt x="2711572" y="0"/>
                </a:lnTo>
                <a:lnTo>
                  <a:pt x="2661821" y="193492"/>
                </a:lnTo>
                <a:cubicBezTo>
                  <a:pt x="2631481" y="341757"/>
                  <a:pt x="2615548" y="495271"/>
                  <a:pt x="2615548" y="652506"/>
                </a:cubicBezTo>
                <a:cubicBezTo>
                  <a:pt x="2615548" y="809741"/>
                  <a:pt x="2631481" y="963255"/>
                  <a:pt x="2661821" y="1111520"/>
                </a:cubicBezTo>
                <a:lnTo>
                  <a:pt x="2711572"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107" name="Freeform: Shape 106">
            <a:extLst>
              <a:ext uri="{FF2B5EF4-FFF2-40B4-BE49-F238E27FC236}">
                <a16:creationId xmlns:a16="http://schemas.microsoft.com/office/drawing/2014/main" id="{61ACFAAC-42AC-4166-A696-03E14D35E680}"/>
              </a:ext>
            </a:extLst>
          </p:cNvPr>
          <p:cNvSpPr/>
          <p:nvPr/>
        </p:nvSpPr>
        <p:spPr>
          <a:xfrm>
            <a:off x="9026555" y="2885237"/>
            <a:ext cx="2721543" cy="1305012"/>
          </a:xfrm>
          <a:custGeom>
            <a:avLst/>
            <a:gdLst>
              <a:gd name="connsiteX0" fmla="*/ 0 w 2721543"/>
              <a:gd name="connsiteY0" fmla="*/ 0 h 1305012"/>
              <a:gd name="connsiteX1" fmla="*/ 2069037 w 2721543"/>
              <a:gd name="connsiteY1" fmla="*/ 0 h 1305012"/>
              <a:gd name="connsiteX2" fmla="*/ 2721543 w 2721543"/>
              <a:gd name="connsiteY2" fmla="*/ 652506 h 1305012"/>
              <a:gd name="connsiteX3" fmla="*/ 2069037 w 2721543"/>
              <a:gd name="connsiteY3" fmla="*/ 1305012 h 1305012"/>
              <a:gd name="connsiteX4" fmla="*/ 0 w 2721543"/>
              <a:gd name="connsiteY4" fmla="*/ 1305012 h 1305012"/>
              <a:gd name="connsiteX5" fmla="*/ 49751 w 2721543"/>
              <a:gd name="connsiteY5" fmla="*/ 1111520 h 1305012"/>
              <a:gd name="connsiteX6" fmla="*/ 96024 w 2721543"/>
              <a:gd name="connsiteY6" fmla="*/ 652506 h 1305012"/>
              <a:gd name="connsiteX7" fmla="*/ 49751 w 2721543"/>
              <a:gd name="connsiteY7" fmla="*/ 193492 h 1305012"/>
              <a:gd name="connsiteX8" fmla="*/ 0 w 2721543"/>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1543" h="1305012">
                <a:moveTo>
                  <a:pt x="0" y="0"/>
                </a:moveTo>
                <a:lnTo>
                  <a:pt x="2069037" y="0"/>
                </a:lnTo>
                <a:cubicBezTo>
                  <a:pt x="2429406" y="0"/>
                  <a:pt x="2721543" y="292137"/>
                  <a:pt x="2721543" y="652506"/>
                </a:cubicBezTo>
                <a:cubicBezTo>
                  <a:pt x="2721543" y="1012875"/>
                  <a:pt x="2429406" y="1305012"/>
                  <a:pt x="2069037" y="1305012"/>
                </a:cubicBezTo>
                <a:lnTo>
                  <a:pt x="0" y="1305012"/>
                </a:lnTo>
                <a:lnTo>
                  <a:pt x="49751" y="1111520"/>
                </a:lnTo>
                <a:cubicBezTo>
                  <a:pt x="80091" y="963255"/>
                  <a:pt x="96024" y="809741"/>
                  <a:pt x="96024" y="652506"/>
                </a:cubicBezTo>
                <a:cubicBezTo>
                  <a:pt x="96024" y="495271"/>
                  <a:pt x="80091" y="341757"/>
                  <a:pt x="49751" y="193492"/>
                </a:cubicBezTo>
                <a:lnTo>
                  <a:pt x="0"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760CC1B6-7F56-4C3A-8A81-7FB960DC46EA}"/>
              </a:ext>
            </a:extLst>
          </p:cNvPr>
          <p:cNvSpPr/>
          <p:nvPr/>
        </p:nvSpPr>
        <p:spPr>
          <a:xfrm>
            <a:off x="2717980" y="4615723"/>
            <a:ext cx="3344821" cy="1305012"/>
          </a:xfrm>
          <a:custGeom>
            <a:avLst/>
            <a:gdLst>
              <a:gd name="connsiteX0" fmla="*/ 652506 w 3344821"/>
              <a:gd name="connsiteY0" fmla="*/ 0 h 1305012"/>
              <a:gd name="connsiteX1" fmla="*/ 2120618 w 3344821"/>
              <a:gd name="connsiteY1" fmla="*/ 0 h 1305012"/>
              <a:gd name="connsiteX2" fmla="*/ 2124306 w 3344821"/>
              <a:gd name="connsiteY2" fmla="*/ 7656 h 1305012"/>
              <a:gd name="connsiteX3" fmla="*/ 3240464 w 3344821"/>
              <a:gd name="connsiteY3" fmla="*/ 1020628 h 1305012"/>
              <a:gd name="connsiteX4" fmla="*/ 3344821 w 3344821"/>
              <a:gd name="connsiteY4" fmla="*/ 1058824 h 1305012"/>
              <a:gd name="connsiteX5" fmla="*/ 3299382 w 3344821"/>
              <a:gd name="connsiteY5" fmla="*/ 1113897 h 1305012"/>
              <a:gd name="connsiteX6" fmla="*/ 2837991 w 3344821"/>
              <a:gd name="connsiteY6" fmla="*/ 1305012 h 1305012"/>
              <a:gd name="connsiteX7" fmla="*/ 652506 w 3344821"/>
              <a:gd name="connsiteY7" fmla="*/ 1305012 h 1305012"/>
              <a:gd name="connsiteX8" fmla="*/ 0 w 3344821"/>
              <a:gd name="connsiteY8" fmla="*/ 652506 h 1305012"/>
              <a:gd name="connsiteX9" fmla="*/ 652506 w 334482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4821" h="1305012">
                <a:moveTo>
                  <a:pt x="652506" y="0"/>
                </a:moveTo>
                <a:lnTo>
                  <a:pt x="2120618" y="0"/>
                </a:lnTo>
                <a:lnTo>
                  <a:pt x="2124306" y="7656"/>
                </a:lnTo>
                <a:cubicBezTo>
                  <a:pt x="2369742" y="459464"/>
                  <a:pt x="2763611" y="818937"/>
                  <a:pt x="3240464" y="1020628"/>
                </a:cubicBezTo>
                <a:lnTo>
                  <a:pt x="3344821" y="1058824"/>
                </a:lnTo>
                <a:lnTo>
                  <a:pt x="3299382" y="1113897"/>
                </a:lnTo>
                <a:cubicBezTo>
                  <a:pt x="3181302" y="1231978"/>
                  <a:pt x="3018175" y="1305012"/>
                  <a:pt x="2837991" y="1305012"/>
                </a:cubicBez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509B5906-059C-43A2-9253-A78E8FBF17CA}"/>
              </a:ext>
            </a:extLst>
          </p:cNvPr>
          <p:cNvSpPr/>
          <p:nvPr/>
        </p:nvSpPr>
        <p:spPr>
          <a:xfrm>
            <a:off x="7615935" y="4615723"/>
            <a:ext cx="3341428" cy="1305012"/>
          </a:xfrm>
          <a:custGeom>
            <a:avLst/>
            <a:gdLst>
              <a:gd name="connsiteX0" fmla="*/ 1235439 w 3341428"/>
              <a:gd name="connsiteY0" fmla="*/ 0 h 1305012"/>
              <a:gd name="connsiteX1" fmla="*/ 2688922 w 3341428"/>
              <a:gd name="connsiteY1" fmla="*/ 0 h 1305012"/>
              <a:gd name="connsiteX2" fmla="*/ 3341428 w 3341428"/>
              <a:gd name="connsiteY2" fmla="*/ 652506 h 1305012"/>
              <a:gd name="connsiteX3" fmla="*/ 2688922 w 3341428"/>
              <a:gd name="connsiteY3" fmla="*/ 1305012 h 1305012"/>
              <a:gd name="connsiteX4" fmla="*/ 503437 w 3341428"/>
              <a:gd name="connsiteY4" fmla="*/ 1305012 h 1305012"/>
              <a:gd name="connsiteX5" fmla="*/ 42046 w 3341428"/>
              <a:gd name="connsiteY5" fmla="*/ 1113897 h 1305012"/>
              <a:gd name="connsiteX6" fmla="*/ 0 w 3341428"/>
              <a:gd name="connsiteY6" fmla="*/ 1062936 h 1305012"/>
              <a:gd name="connsiteX7" fmla="*/ 115593 w 3341428"/>
              <a:gd name="connsiteY7" fmla="*/ 1020628 h 1305012"/>
              <a:gd name="connsiteX8" fmla="*/ 1231751 w 3341428"/>
              <a:gd name="connsiteY8" fmla="*/ 7656 h 1305012"/>
              <a:gd name="connsiteX9" fmla="*/ 1235439 w 3341428"/>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1428" h="1305012">
                <a:moveTo>
                  <a:pt x="1235439" y="0"/>
                </a:moveTo>
                <a:lnTo>
                  <a:pt x="2688922" y="0"/>
                </a:lnTo>
                <a:cubicBezTo>
                  <a:pt x="3049291" y="0"/>
                  <a:pt x="3341428" y="292137"/>
                  <a:pt x="3341428" y="652506"/>
                </a:cubicBezTo>
                <a:cubicBezTo>
                  <a:pt x="3341428" y="1012875"/>
                  <a:pt x="3049291" y="1305012"/>
                  <a:pt x="2688922" y="1305012"/>
                </a:cubicBezTo>
                <a:lnTo>
                  <a:pt x="503437" y="1305012"/>
                </a:lnTo>
                <a:cubicBezTo>
                  <a:pt x="323253" y="1305012"/>
                  <a:pt x="160126" y="1231978"/>
                  <a:pt x="42046" y="1113897"/>
                </a:cubicBezTo>
                <a:lnTo>
                  <a:pt x="0" y="1062936"/>
                </a:lnTo>
                <a:lnTo>
                  <a:pt x="115593" y="1020628"/>
                </a:lnTo>
                <a:cubicBezTo>
                  <a:pt x="592446" y="818937"/>
                  <a:pt x="986314" y="459464"/>
                  <a:pt x="1231751" y="7656"/>
                </a:cubicBezTo>
                <a:lnTo>
                  <a:pt x="1235439"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5CC920D6-17B9-4EBA-9A85-8DA730365DDE}"/>
              </a:ext>
            </a:extLst>
          </p:cNvPr>
          <p:cNvSpPr txBox="1"/>
          <p:nvPr/>
        </p:nvSpPr>
        <p:spPr>
          <a:xfrm>
            <a:off x="2921948" y="1196384"/>
            <a:ext cx="2550980" cy="1138773"/>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Change Facilitator</a:t>
            </a:r>
          </a:p>
          <a:p>
            <a:r>
              <a:rPr lang="en-US" sz="1600" dirty="0">
                <a:solidFill>
                  <a:schemeClr val="accent2"/>
                </a:solidFill>
                <a:latin typeface="Arial" panose="020B0604020202020204" pitchFamily="34" charset="0"/>
                <a:cs typeface="Arial" panose="020B0604020202020204" pitchFamily="34" charset="0"/>
              </a:rPr>
              <a:t>Is passionate about </a:t>
            </a:r>
          </a:p>
          <a:p>
            <a:r>
              <a:rPr lang="en-US" sz="1600" dirty="0">
                <a:solidFill>
                  <a:schemeClr val="accent2"/>
                </a:solidFill>
                <a:latin typeface="Arial" panose="020B0604020202020204" pitchFamily="34" charset="0"/>
                <a:cs typeface="Arial" panose="020B0604020202020204" pitchFamily="34" charset="0"/>
              </a:rPr>
              <a:t>facilitating change </a:t>
            </a:r>
          </a:p>
          <a:p>
            <a:r>
              <a:rPr lang="en-US" sz="1600" dirty="0">
                <a:solidFill>
                  <a:schemeClr val="accent2"/>
                </a:solidFill>
                <a:latin typeface="Arial" panose="020B0604020202020204" pitchFamily="34" charset="0"/>
                <a:cs typeface="Arial" panose="020B0604020202020204" pitchFamily="34" charset="0"/>
              </a:rPr>
              <a:t>through the process</a:t>
            </a:r>
            <a:endParaRPr lang="en-US" dirty="0">
              <a:solidFill>
                <a:schemeClr val="accent2"/>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3BCBFA11-C384-4F17-8413-2FB4C96FCC5F}"/>
              </a:ext>
            </a:extLst>
          </p:cNvPr>
          <p:cNvSpPr txBox="1"/>
          <p:nvPr/>
        </p:nvSpPr>
        <p:spPr>
          <a:xfrm>
            <a:off x="8403249" y="1194441"/>
            <a:ext cx="2346212" cy="1138773"/>
          </a:xfrm>
          <a:prstGeom prst="rect">
            <a:avLst/>
          </a:prstGeom>
          <a:noFill/>
        </p:spPr>
        <p:txBody>
          <a:bodyPr wrap="square" rtlCol="0">
            <a:spAutoFit/>
          </a:bodyPr>
          <a:lstStyle/>
          <a:p>
            <a:pPr algn="r"/>
            <a:r>
              <a:rPr lang="en-US" b="1" dirty="0">
                <a:solidFill>
                  <a:schemeClr val="accent2"/>
                </a:solidFill>
                <a:latin typeface="Arial" panose="020B0604020202020204" pitchFamily="34" charset="0"/>
                <a:cs typeface="Arial" panose="020B0604020202020204" pitchFamily="34" charset="0"/>
              </a:rPr>
              <a:t>Translator</a:t>
            </a:r>
          </a:p>
          <a:p>
            <a:pPr algn="r"/>
            <a:r>
              <a:rPr lang="en-US" sz="1600" dirty="0">
                <a:solidFill>
                  <a:schemeClr val="accent2"/>
                </a:solidFill>
                <a:latin typeface="Arial" panose="020B0604020202020204" pitchFamily="34" charset="0"/>
                <a:cs typeface="Arial" panose="020B0604020202020204" pitchFamily="34" charset="0"/>
              </a:rPr>
              <a:t>Is able to translate the messages in a way that </a:t>
            </a:r>
          </a:p>
          <a:p>
            <a:pPr algn="r"/>
            <a:r>
              <a:rPr lang="en-US" sz="1600" dirty="0">
                <a:solidFill>
                  <a:schemeClr val="accent2"/>
                </a:solidFill>
                <a:latin typeface="Arial" panose="020B0604020202020204" pitchFamily="34" charset="0"/>
                <a:cs typeface="Arial" panose="020B0604020202020204" pitchFamily="34" charset="0"/>
              </a:rPr>
              <a:t>is understands</a:t>
            </a:r>
            <a:r>
              <a:rPr lang="en-US" dirty="0">
                <a:solidFill>
                  <a:sysClr val="windowText" lastClr="000000"/>
                </a:solidFill>
                <a:latin typeface="Arial" panose="020B0604020202020204" pitchFamily="34" charset="0"/>
                <a:cs typeface="Arial" panose="020B0604020202020204" pitchFamily="34" charset="0"/>
              </a:rPr>
              <a:t>.</a:t>
            </a:r>
          </a:p>
        </p:txBody>
      </p:sp>
      <p:sp>
        <p:nvSpPr>
          <p:cNvPr id="152" name="TextBox 151">
            <a:extLst>
              <a:ext uri="{FF2B5EF4-FFF2-40B4-BE49-F238E27FC236}">
                <a16:creationId xmlns:a16="http://schemas.microsoft.com/office/drawing/2014/main" id="{26397C7D-2D5F-4F1E-8CF0-997922B8C593}"/>
              </a:ext>
            </a:extLst>
          </p:cNvPr>
          <p:cNvSpPr txBox="1"/>
          <p:nvPr/>
        </p:nvSpPr>
        <p:spPr>
          <a:xfrm>
            <a:off x="9009318" y="2955577"/>
            <a:ext cx="2433168" cy="1384995"/>
          </a:xfrm>
          <a:prstGeom prst="rect">
            <a:avLst/>
          </a:prstGeom>
          <a:noFill/>
        </p:spPr>
        <p:txBody>
          <a:bodyPr wrap="square" rtlCol="0">
            <a:spAutoFit/>
          </a:bodyPr>
          <a:lstStyle/>
          <a:p>
            <a:pPr algn="r"/>
            <a:r>
              <a:rPr lang="en-US" b="1" dirty="0">
                <a:solidFill>
                  <a:schemeClr val="accent2"/>
                </a:solidFill>
                <a:latin typeface="Arial" panose="020B0604020202020204" pitchFamily="34" charset="0"/>
                <a:cs typeface="Arial" panose="020B0604020202020204" pitchFamily="34" charset="0"/>
              </a:rPr>
              <a:t>Communicator</a:t>
            </a:r>
          </a:p>
          <a:p>
            <a:pPr algn="r"/>
            <a:r>
              <a:rPr lang="en-US" sz="1600" dirty="0">
                <a:solidFill>
                  <a:schemeClr val="accent2"/>
                </a:solidFill>
                <a:latin typeface="Arial" panose="020B0604020202020204" pitchFamily="34" charset="0"/>
                <a:cs typeface="Arial" panose="020B0604020202020204" pitchFamily="34" charset="0"/>
              </a:rPr>
              <a:t>Promotes proactive</a:t>
            </a:r>
          </a:p>
          <a:p>
            <a:pPr algn="r"/>
            <a:r>
              <a:rPr lang="en-US" sz="1600" dirty="0">
                <a:solidFill>
                  <a:schemeClr val="accent2"/>
                </a:solidFill>
                <a:latin typeface="Arial" panose="020B0604020202020204" pitchFamily="34" charset="0"/>
                <a:cs typeface="Arial" panose="020B0604020202020204" pitchFamily="34" charset="0"/>
              </a:rPr>
              <a:t>two-way project</a:t>
            </a:r>
          </a:p>
          <a:p>
            <a:pPr algn="r"/>
            <a:r>
              <a:rPr lang="en-US" sz="1600" dirty="0">
                <a:solidFill>
                  <a:schemeClr val="accent2"/>
                </a:solidFill>
                <a:latin typeface="Arial" panose="020B0604020202020204" pitchFamily="34" charset="0"/>
                <a:cs typeface="Arial" panose="020B0604020202020204" pitchFamily="34" charset="0"/>
              </a:rPr>
              <a:t>communications</a:t>
            </a:r>
          </a:p>
          <a:p>
            <a:pPr algn="r"/>
            <a:endParaRPr lang="en-US" dirty="0">
              <a:solidFill>
                <a:sysClr val="windowText" lastClr="000000"/>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EB1DAA8B-F685-44C0-9DE1-438F29E58A08}"/>
              </a:ext>
            </a:extLst>
          </p:cNvPr>
          <p:cNvSpPr txBox="1"/>
          <p:nvPr/>
        </p:nvSpPr>
        <p:spPr>
          <a:xfrm>
            <a:off x="8394125" y="4709211"/>
            <a:ext cx="2406887" cy="1138773"/>
          </a:xfrm>
          <a:prstGeom prst="rect">
            <a:avLst/>
          </a:prstGeom>
          <a:noFill/>
        </p:spPr>
        <p:txBody>
          <a:bodyPr wrap="square" rtlCol="0">
            <a:spAutoFit/>
          </a:bodyPr>
          <a:lstStyle/>
          <a:p>
            <a:pPr algn="r"/>
            <a:r>
              <a:rPr lang="en-US" b="1" dirty="0">
                <a:solidFill>
                  <a:schemeClr val="accent2"/>
                </a:solidFill>
                <a:latin typeface="Arial" panose="020B0604020202020204" pitchFamily="34" charset="0"/>
                <a:cs typeface="Arial" panose="020B0604020202020204" pitchFamily="34" charset="0"/>
              </a:rPr>
              <a:t>Knowledge Share</a:t>
            </a:r>
          </a:p>
          <a:p>
            <a:pPr algn="r"/>
            <a:r>
              <a:rPr lang="en-US" sz="1600" dirty="0">
                <a:solidFill>
                  <a:schemeClr val="accent2"/>
                </a:solidFill>
                <a:latin typeface="Arial" panose="020B0604020202020204" pitchFamily="34" charset="0"/>
                <a:cs typeface="Arial" panose="020B0604020202020204" pitchFamily="34" charset="0"/>
              </a:rPr>
              <a:t>Shares information, </a:t>
            </a:r>
          </a:p>
          <a:p>
            <a:pPr algn="r"/>
            <a:r>
              <a:rPr lang="en-US" sz="1600" dirty="0">
                <a:solidFill>
                  <a:schemeClr val="accent2"/>
                </a:solidFill>
                <a:latin typeface="Arial" panose="020B0604020202020204" pitchFamily="34" charset="0"/>
                <a:cs typeface="Arial" panose="020B0604020202020204" pitchFamily="34" charset="0"/>
              </a:rPr>
              <a:t>lessons learned, and provides feedback</a:t>
            </a:r>
            <a:endParaRPr lang="en-US" dirty="0">
              <a:solidFill>
                <a:schemeClr val="accent2"/>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C7965E0D-59A3-4003-905F-C7166139AE88}"/>
              </a:ext>
            </a:extLst>
          </p:cNvPr>
          <p:cNvSpPr txBox="1"/>
          <p:nvPr/>
        </p:nvSpPr>
        <p:spPr>
          <a:xfrm>
            <a:off x="2958595" y="4720147"/>
            <a:ext cx="2512525" cy="1107996"/>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Connector</a:t>
            </a:r>
          </a:p>
          <a:p>
            <a:r>
              <a:rPr lang="en-US" sz="1600" dirty="0">
                <a:solidFill>
                  <a:schemeClr val="accent2"/>
                </a:solidFill>
                <a:latin typeface="Arial" panose="020B0604020202020204" pitchFamily="34" charset="0"/>
                <a:cs typeface="Arial" panose="020B0604020202020204" pitchFamily="34" charset="0"/>
              </a:rPr>
              <a:t>Connects and links up people, resources, activities, etc.</a:t>
            </a:r>
          </a:p>
        </p:txBody>
      </p:sp>
      <p:sp>
        <p:nvSpPr>
          <p:cNvPr id="157" name="TextBox 156">
            <a:extLst>
              <a:ext uri="{FF2B5EF4-FFF2-40B4-BE49-F238E27FC236}">
                <a16:creationId xmlns:a16="http://schemas.microsoft.com/office/drawing/2014/main" id="{874B459F-06CA-4338-A101-0C8CC281604B}"/>
              </a:ext>
            </a:extLst>
          </p:cNvPr>
          <p:cNvSpPr txBox="1"/>
          <p:nvPr/>
        </p:nvSpPr>
        <p:spPr>
          <a:xfrm>
            <a:off x="2144506" y="2977591"/>
            <a:ext cx="2441031" cy="1446550"/>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Change Driver</a:t>
            </a:r>
          </a:p>
          <a:p>
            <a:r>
              <a:rPr lang="en-US" sz="1600" dirty="0">
                <a:solidFill>
                  <a:schemeClr val="accent2"/>
                </a:solidFill>
                <a:latin typeface="Arial" panose="020B0604020202020204" pitchFamily="34" charset="0"/>
                <a:cs typeface="Arial" panose="020B0604020202020204" pitchFamily="34" charset="0"/>
              </a:rPr>
              <a:t>Has a sense of urgency to make and drive the change</a:t>
            </a:r>
            <a:endParaRPr lang="en-US" dirty="0">
              <a:solidFill>
                <a:schemeClr val="accent2"/>
              </a:solidFill>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6403F69F-8586-44B8-8280-18E7EE26A868}"/>
              </a:ext>
            </a:extLst>
          </p:cNvPr>
          <p:cNvGrpSpPr/>
          <p:nvPr/>
        </p:nvGrpSpPr>
        <p:grpSpPr>
          <a:xfrm>
            <a:off x="-10809774" y="938491"/>
            <a:ext cx="12218686" cy="5408781"/>
            <a:chOff x="-10679016" y="938491"/>
            <a:chExt cx="12218686" cy="5408781"/>
          </a:xfrm>
        </p:grpSpPr>
        <p:grpSp>
          <p:nvGrpSpPr>
            <p:cNvPr id="59" name="Group 58">
              <a:extLst>
                <a:ext uri="{FF2B5EF4-FFF2-40B4-BE49-F238E27FC236}">
                  <a16:creationId xmlns:a16="http://schemas.microsoft.com/office/drawing/2014/main" id="{7F37A6C3-012B-4244-ACD2-455F23BDA1E6}"/>
                </a:ext>
              </a:extLst>
            </p:cNvPr>
            <p:cNvGrpSpPr/>
            <p:nvPr/>
          </p:nvGrpSpPr>
          <p:grpSpPr>
            <a:xfrm>
              <a:off x="-10679016" y="938491"/>
              <a:ext cx="12218686" cy="5408781"/>
              <a:chOff x="-10666731" y="937428"/>
              <a:chExt cx="12218686" cy="5408781"/>
            </a:xfrm>
          </p:grpSpPr>
          <p:sp>
            <p:nvSpPr>
              <p:cNvPr id="61" name="Rectangle 60">
                <a:extLst>
                  <a:ext uri="{FF2B5EF4-FFF2-40B4-BE49-F238E27FC236}">
                    <a16:creationId xmlns:a16="http://schemas.microsoft.com/office/drawing/2014/main" id="{769E7BBD-9407-4895-B0F9-1F5E27186F1D}"/>
                  </a:ext>
                </a:extLst>
              </p:cNvPr>
              <p:cNvSpPr/>
              <p:nvPr/>
            </p:nvSpPr>
            <p:spPr>
              <a:xfrm>
                <a:off x="-10666731"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F5CC00-741C-4958-AE3A-57DAD47F6041}"/>
                  </a:ext>
                </a:extLst>
              </p:cNvPr>
              <p:cNvSpPr/>
              <p:nvPr/>
            </p:nvSpPr>
            <p:spPr>
              <a:xfrm>
                <a:off x="686334"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E62BBF3-157D-472D-9883-51C5FFE45A46}"/>
                  </a:ext>
                </a:extLst>
              </p:cNvPr>
              <p:cNvSpPr txBox="1"/>
              <p:nvPr/>
            </p:nvSpPr>
            <p:spPr>
              <a:xfrm rot="16200000">
                <a:off x="-89029" y="3386304"/>
                <a:ext cx="2881858" cy="400110"/>
              </a:xfrm>
              <a:prstGeom prst="rect">
                <a:avLst/>
              </a:prstGeom>
              <a:noFill/>
            </p:spPr>
            <p:txBody>
              <a:bodyPr wrap="square" rtlCol="0">
                <a:spAutoFit/>
              </a:bodyPr>
              <a:lstStyle/>
              <a:p>
                <a:pPr algn="ctr"/>
                <a:r>
                  <a:rPr lang="en-US" sz="2000" b="1" dirty="0">
                    <a:solidFill>
                      <a:schemeClr val="bg1"/>
                    </a:solidFill>
                  </a:rPr>
                  <a:t>communications</a:t>
                </a:r>
              </a:p>
            </p:txBody>
          </p:sp>
        </p:grpSp>
        <p:pic>
          <p:nvPicPr>
            <p:cNvPr id="60" name="Graphic 59" descr="Speech">
              <a:extLst>
                <a:ext uri="{FF2B5EF4-FFF2-40B4-BE49-F238E27FC236}">
                  <a16:creationId xmlns:a16="http://schemas.microsoft.com/office/drawing/2014/main" id="{EC550FC7-93E3-4D0E-9197-1193600A9F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1088" y="3374089"/>
              <a:ext cx="483982" cy="483982"/>
            </a:xfrm>
            <a:prstGeom prst="rect">
              <a:avLst/>
            </a:prstGeom>
          </p:spPr>
        </p:pic>
      </p:grpSp>
      <p:grpSp>
        <p:nvGrpSpPr>
          <p:cNvPr id="64" name="Group 63">
            <a:extLst>
              <a:ext uri="{FF2B5EF4-FFF2-40B4-BE49-F238E27FC236}">
                <a16:creationId xmlns:a16="http://schemas.microsoft.com/office/drawing/2014/main" id="{DD2CAB91-6932-462E-BF1B-4D7F998E3559}"/>
              </a:ext>
            </a:extLst>
          </p:cNvPr>
          <p:cNvGrpSpPr/>
          <p:nvPr/>
        </p:nvGrpSpPr>
        <p:grpSpPr>
          <a:xfrm>
            <a:off x="-11146490" y="937568"/>
            <a:ext cx="12223281" cy="5408781"/>
            <a:chOff x="-11069224" y="937428"/>
            <a:chExt cx="12223281" cy="5408781"/>
          </a:xfrm>
        </p:grpSpPr>
        <p:grpSp>
          <p:nvGrpSpPr>
            <p:cNvPr id="65" name="Group 64">
              <a:extLst>
                <a:ext uri="{FF2B5EF4-FFF2-40B4-BE49-F238E27FC236}">
                  <a16:creationId xmlns:a16="http://schemas.microsoft.com/office/drawing/2014/main" id="{43FF74B2-E8F1-494D-8674-11DB2D5283E3}"/>
                </a:ext>
              </a:extLst>
            </p:cNvPr>
            <p:cNvGrpSpPr/>
            <p:nvPr/>
          </p:nvGrpSpPr>
          <p:grpSpPr>
            <a:xfrm>
              <a:off x="-11069224" y="937428"/>
              <a:ext cx="12223281" cy="5408781"/>
              <a:chOff x="-11069224" y="937428"/>
              <a:chExt cx="12223281" cy="5408781"/>
            </a:xfrm>
          </p:grpSpPr>
          <p:sp>
            <p:nvSpPr>
              <p:cNvPr id="67" name="Rectangle 66">
                <a:extLst>
                  <a:ext uri="{FF2B5EF4-FFF2-40B4-BE49-F238E27FC236}">
                    <a16:creationId xmlns:a16="http://schemas.microsoft.com/office/drawing/2014/main" id="{22DFD838-27DE-4634-B888-F812DAF20012}"/>
                  </a:ext>
                </a:extLst>
              </p:cNvPr>
              <p:cNvSpPr/>
              <p:nvPr/>
            </p:nvSpPr>
            <p:spPr>
              <a:xfrm>
                <a:off x="-11069224"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E59E3F3-CEB7-45EC-A781-7316EB1D9E32}"/>
                  </a:ext>
                </a:extLst>
              </p:cNvPr>
              <p:cNvSpPr/>
              <p:nvPr/>
            </p:nvSpPr>
            <p:spPr>
              <a:xfrm>
                <a:off x="283841"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7C2FF499-4DDD-4F4F-A9CB-CBB5C3B400E7}"/>
                  </a:ext>
                </a:extLst>
              </p:cNvPr>
              <p:cNvSpPr txBox="1"/>
              <p:nvPr/>
            </p:nvSpPr>
            <p:spPr>
              <a:xfrm rot="16200000">
                <a:off x="-486927" y="3386710"/>
                <a:ext cx="2881858" cy="400110"/>
              </a:xfrm>
              <a:prstGeom prst="rect">
                <a:avLst/>
              </a:prstGeom>
              <a:noFill/>
            </p:spPr>
            <p:txBody>
              <a:bodyPr wrap="square" rtlCol="0">
                <a:spAutoFit/>
              </a:bodyPr>
              <a:lstStyle/>
              <a:p>
                <a:pPr algn="ctr"/>
                <a:r>
                  <a:rPr lang="en-US" sz="2000" b="1" dirty="0">
                    <a:solidFill>
                      <a:schemeClr val="bg1"/>
                    </a:solidFill>
                  </a:rPr>
                  <a:t>feedback</a:t>
                </a:r>
              </a:p>
            </p:txBody>
          </p:sp>
        </p:grpSp>
        <p:pic>
          <p:nvPicPr>
            <p:cNvPr id="66" name="Graphic 65" descr="Megaphone">
              <a:extLst>
                <a:ext uri="{FF2B5EF4-FFF2-40B4-BE49-F238E27FC236}">
                  <a16:creationId xmlns:a16="http://schemas.microsoft.com/office/drawing/2014/main" id="{DCFC1BA4-5037-4860-BD53-F814A70D2D5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247" y="3310819"/>
              <a:ext cx="459587" cy="459587"/>
            </a:xfrm>
            <a:prstGeom prst="rect">
              <a:avLst/>
            </a:prstGeom>
          </p:spPr>
        </p:pic>
      </p:grpSp>
      <p:grpSp>
        <p:nvGrpSpPr>
          <p:cNvPr id="70" name="Group 69">
            <a:extLst>
              <a:ext uri="{FF2B5EF4-FFF2-40B4-BE49-F238E27FC236}">
                <a16:creationId xmlns:a16="http://schemas.microsoft.com/office/drawing/2014/main" id="{83D6E269-A450-4BFA-9E22-FFC51294C623}"/>
              </a:ext>
            </a:extLst>
          </p:cNvPr>
          <p:cNvGrpSpPr/>
          <p:nvPr/>
        </p:nvGrpSpPr>
        <p:grpSpPr>
          <a:xfrm>
            <a:off x="-11493850" y="942754"/>
            <a:ext cx="12195233" cy="5408781"/>
            <a:chOff x="-11445271" y="942754"/>
            <a:chExt cx="12195233" cy="5408781"/>
          </a:xfrm>
        </p:grpSpPr>
        <p:grpSp>
          <p:nvGrpSpPr>
            <p:cNvPr id="71" name="Group 70">
              <a:extLst>
                <a:ext uri="{FF2B5EF4-FFF2-40B4-BE49-F238E27FC236}">
                  <a16:creationId xmlns:a16="http://schemas.microsoft.com/office/drawing/2014/main" id="{2DD94236-E457-442D-B10F-8497A78666B5}"/>
                </a:ext>
              </a:extLst>
            </p:cNvPr>
            <p:cNvGrpSpPr/>
            <p:nvPr/>
          </p:nvGrpSpPr>
          <p:grpSpPr>
            <a:xfrm>
              <a:off x="-11445271" y="942754"/>
              <a:ext cx="12195233" cy="5408781"/>
              <a:chOff x="-11445271" y="942754"/>
              <a:chExt cx="12195233" cy="5408781"/>
            </a:xfrm>
          </p:grpSpPr>
          <p:sp>
            <p:nvSpPr>
              <p:cNvPr id="73" name="Rectangle 72">
                <a:extLst>
                  <a:ext uri="{FF2B5EF4-FFF2-40B4-BE49-F238E27FC236}">
                    <a16:creationId xmlns:a16="http://schemas.microsoft.com/office/drawing/2014/main" id="{DA828AA7-85F3-43B3-982F-760DB7B56EF4}"/>
                  </a:ext>
                </a:extLst>
              </p:cNvPr>
              <p:cNvSpPr/>
              <p:nvPr/>
            </p:nvSpPr>
            <p:spPr>
              <a:xfrm>
                <a:off x="-11445271" y="942754"/>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6B02490-E893-47FD-9CB5-4C1B806B2549}"/>
                  </a:ext>
                </a:extLst>
              </p:cNvPr>
              <p:cNvSpPr/>
              <p:nvPr/>
            </p:nvSpPr>
            <p:spPr>
              <a:xfrm>
                <a:off x="-92206" y="2576969"/>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E3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CDB1F24A-5F73-4E13-9905-4B36EDC193B0}"/>
                  </a:ext>
                </a:extLst>
              </p:cNvPr>
              <p:cNvSpPr txBox="1"/>
              <p:nvPr/>
            </p:nvSpPr>
            <p:spPr>
              <a:xfrm rot="16200000">
                <a:off x="-891022" y="3383327"/>
                <a:ext cx="2881858" cy="400110"/>
              </a:xfrm>
              <a:prstGeom prst="rect">
                <a:avLst/>
              </a:prstGeom>
              <a:noFill/>
            </p:spPr>
            <p:txBody>
              <a:bodyPr wrap="square" rtlCol="0">
                <a:spAutoFit/>
              </a:bodyPr>
              <a:lstStyle/>
              <a:p>
                <a:pPr algn="ctr"/>
                <a:r>
                  <a:rPr lang="en-US" sz="2000" b="1" dirty="0">
                    <a:solidFill>
                      <a:schemeClr val="bg1"/>
                    </a:solidFill>
                  </a:rPr>
                  <a:t>spot resistance</a:t>
                </a:r>
              </a:p>
            </p:txBody>
          </p:sp>
        </p:grpSp>
        <p:pic>
          <p:nvPicPr>
            <p:cNvPr id="72" name="Graphic 71" descr="Eye">
              <a:extLst>
                <a:ext uri="{FF2B5EF4-FFF2-40B4-BE49-F238E27FC236}">
                  <a16:creationId xmlns:a16="http://schemas.microsoft.com/office/drawing/2014/main" id="{1421C4B1-DBD5-4D70-8782-358ECDB9A9E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207" y="3351034"/>
              <a:ext cx="473407" cy="473407"/>
            </a:xfrm>
            <a:prstGeom prst="rect">
              <a:avLst/>
            </a:prstGeom>
          </p:spPr>
        </p:pic>
      </p:grpSp>
      <p:grpSp>
        <p:nvGrpSpPr>
          <p:cNvPr id="76" name="Group 75">
            <a:extLst>
              <a:ext uri="{FF2B5EF4-FFF2-40B4-BE49-F238E27FC236}">
                <a16:creationId xmlns:a16="http://schemas.microsoft.com/office/drawing/2014/main" id="{25543486-0775-43E6-916F-1BDFC7D10A8A}"/>
              </a:ext>
            </a:extLst>
          </p:cNvPr>
          <p:cNvGrpSpPr/>
          <p:nvPr/>
        </p:nvGrpSpPr>
        <p:grpSpPr>
          <a:xfrm>
            <a:off x="-11834061" y="935866"/>
            <a:ext cx="12219296" cy="5408781"/>
            <a:chOff x="-11818085" y="937428"/>
            <a:chExt cx="12219296" cy="5408781"/>
          </a:xfrm>
        </p:grpSpPr>
        <p:sp>
          <p:nvSpPr>
            <p:cNvPr id="77" name="Rectangle 76">
              <a:extLst>
                <a:ext uri="{FF2B5EF4-FFF2-40B4-BE49-F238E27FC236}">
                  <a16:creationId xmlns:a16="http://schemas.microsoft.com/office/drawing/2014/main" id="{3ED0DEC9-575E-48C6-B85E-A0E018D98E15}"/>
                </a:ext>
              </a:extLst>
            </p:cNvPr>
            <p:cNvSpPr/>
            <p:nvPr/>
          </p:nvSpPr>
          <p:spPr>
            <a:xfrm>
              <a:off x="-11818085"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808D414B-7521-41CE-95C7-42838FBF6CD2}"/>
                </a:ext>
              </a:extLst>
            </p:cNvPr>
            <p:cNvSpPr/>
            <p:nvPr/>
          </p:nvSpPr>
          <p:spPr>
            <a:xfrm>
              <a:off x="-465020"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80967AF0-1974-44EA-94C1-4EC5176815D2}"/>
                </a:ext>
              </a:extLst>
            </p:cNvPr>
            <p:cNvSpPr txBox="1"/>
            <p:nvPr/>
          </p:nvSpPr>
          <p:spPr>
            <a:xfrm rot="16200000">
              <a:off x="-1239773" y="3386710"/>
              <a:ext cx="2881858" cy="400110"/>
            </a:xfrm>
            <a:prstGeom prst="rect">
              <a:avLst/>
            </a:prstGeom>
            <a:noFill/>
          </p:spPr>
          <p:txBody>
            <a:bodyPr wrap="square" rtlCol="0">
              <a:spAutoFit/>
            </a:bodyPr>
            <a:lstStyle/>
            <a:p>
              <a:pPr algn="ctr"/>
              <a:r>
                <a:rPr lang="en-US" sz="2000" b="1" dirty="0">
                  <a:solidFill>
                    <a:schemeClr val="bg1"/>
                  </a:solidFill>
                </a:rPr>
                <a:t>commitment</a:t>
              </a:r>
            </a:p>
          </p:txBody>
        </p:sp>
        <p:pic>
          <p:nvPicPr>
            <p:cNvPr id="80" name="Graphic 79" descr="Users">
              <a:extLst>
                <a:ext uri="{FF2B5EF4-FFF2-40B4-BE49-F238E27FC236}">
                  <a16:creationId xmlns:a16="http://schemas.microsoft.com/office/drawing/2014/main" id="{0A0642A9-7E9E-4F6D-ACCA-CF745E12F2C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37208" y="3309885"/>
              <a:ext cx="493594" cy="493594"/>
            </a:xfrm>
            <a:prstGeom prst="rect">
              <a:avLst/>
            </a:prstGeom>
          </p:spPr>
        </p:pic>
      </p:grpSp>
    </p:spTree>
    <p:extLst>
      <p:ext uri="{BB962C8B-B14F-4D97-AF65-F5344CB8AC3E}">
        <p14:creationId xmlns:p14="http://schemas.microsoft.com/office/powerpoint/2010/main" val="4214779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left)">
                                      <p:cBhvr>
                                        <p:cTn id="7" dur="750"/>
                                        <p:tgtEl>
                                          <p:spTgt spid="10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750"/>
                                        <p:tgtEl>
                                          <p:spTgt spid="10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750"/>
                                        <p:tgtEl>
                                          <p:spTgt spid="11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right)">
                                      <p:cBhvr>
                                        <p:cTn id="16" dur="750"/>
                                        <p:tgtEl>
                                          <p:spTgt spid="11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right)">
                                      <p:cBhvr>
                                        <p:cTn id="19" dur="750"/>
                                        <p:tgtEl>
                                          <p:spTgt spid="10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wipe(right)">
                                      <p:cBhvr>
                                        <p:cTn id="22" dur="750"/>
                                        <p:tgtEl>
                                          <p:spTgt spid="105"/>
                                        </p:tgtEl>
                                      </p:cBhvr>
                                    </p:animEffect>
                                  </p:childTnLst>
                                </p:cTn>
                              </p:par>
                            </p:childTnLst>
                          </p:cTn>
                        </p:par>
                        <p:par>
                          <p:cTn id="23" fill="hold">
                            <p:stCondLst>
                              <p:cond delay="750"/>
                            </p:stCondLst>
                            <p:childTnLst>
                              <p:par>
                                <p:cTn id="24" presetID="10" presetClass="entr" presetSubtype="0" fill="hold" grpId="0" nodeType="after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fade">
                                      <p:cBhvr>
                                        <p:cTn id="29" dur="500"/>
                                        <p:tgtEl>
                                          <p:spTgt spid="1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4"/>
                                        </p:tgtEl>
                                        <p:attrNameLst>
                                          <p:attrName>style.visibility</p:attrName>
                                        </p:attrNameLst>
                                      </p:cBhvr>
                                      <p:to>
                                        <p:strVal val="visible"/>
                                      </p:to>
                                    </p:set>
                                    <p:animEffect transition="in" filter="fade">
                                      <p:cBhvr>
                                        <p:cTn id="32" dur="500"/>
                                        <p:tgtEl>
                                          <p:spTgt spid="1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animEffect transition="in" filter="fade">
                                      <p:cBhvr>
                                        <p:cTn id="35" dur="500"/>
                                        <p:tgtEl>
                                          <p:spTgt spid="1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2"/>
                                        </p:tgtEl>
                                        <p:attrNameLst>
                                          <p:attrName>style.visibility</p:attrName>
                                        </p:attrNameLst>
                                      </p:cBhvr>
                                      <p:to>
                                        <p:strVal val="visible"/>
                                      </p:to>
                                    </p:set>
                                    <p:animEffect transition="in" filter="fade">
                                      <p:cBhvr>
                                        <p:cTn id="38" dur="500"/>
                                        <p:tgtEl>
                                          <p:spTgt spid="1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1"/>
                                        </p:tgtEl>
                                        <p:attrNameLst>
                                          <p:attrName>style.visibility</p:attrName>
                                        </p:attrNameLst>
                                      </p:cBhvr>
                                      <p:to>
                                        <p:strVal val="visible"/>
                                      </p:to>
                                    </p:set>
                                    <p:animEffect transition="in" filter="fade">
                                      <p:cBhvr>
                                        <p:cTn id="41" dur="500"/>
                                        <p:tgtEl>
                                          <p:spTgt spid="151"/>
                                        </p:tgtEl>
                                      </p:cBhvr>
                                    </p:animEffect>
                                  </p:childTnLst>
                                </p:cTn>
                              </p:par>
                            </p:childTnLst>
                          </p:cTn>
                        </p:par>
                        <p:par>
                          <p:cTn id="42" fill="hold">
                            <p:stCondLst>
                              <p:cond delay="125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par>
                                <p:cTn id="46" presetID="22" presetClass="entr" presetSubtype="8"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par>
                                <p:cTn id="49" presetID="22" presetClass="entr" presetSubtype="8"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par>
                                <p:cTn id="52" presetID="22" presetClass="entr" presetSubtype="2" fill="hold"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right)">
                                      <p:cBhvr>
                                        <p:cTn id="54" dur="500"/>
                                        <p:tgtEl>
                                          <p:spTgt spid="3"/>
                                        </p:tgtEl>
                                      </p:cBhvr>
                                    </p:animEffect>
                                  </p:childTnLst>
                                </p:cTn>
                              </p:par>
                              <p:par>
                                <p:cTn id="55" presetID="22" presetClass="entr" presetSubtype="2"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right)">
                                      <p:cBhvr>
                                        <p:cTn id="57" dur="500"/>
                                        <p:tgtEl>
                                          <p:spTgt spid="9"/>
                                        </p:tgtEl>
                                      </p:cBhvr>
                                    </p:animEffect>
                                  </p:childTnLst>
                                </p:cTn>
                              </p:par>
                              <p:par>
                                <p:cTn id="58" presetID="22" presetClass="entr" presetSubtype="2"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right)">
                                      <p:cBhvr>
                                        <p:cTn id="60" dur="500"/>
                                        <p:tgtEl>
                                          <p:spTgt spid="7"/>
                                        </p:tgtEl>
                                      </p:cBhvr>
                                    </p:animEffect>
                                  </p:childTnLst>
                                </p:cTn>
                              </p:par>
                              <p:par>
                                <p:cTn id="61" presetID="47" presetClass="entr" presetSubtype="0" fill="hold" nodeType="withEffect">
                                  <p:stCondLst>
                                    <p:cond delay="250"/>
                                  </p:stCondLst>
                                  <p:childTnLst>
                                    <p:set>
                                      <p:cBhvr>
                                        <p:cTn id="62" dur="1" fill="hold">
                                          <p:stCondLst>
                                            <p:cond delay="0"/>
                                          </p:stCondLst>
                                        </p:cTn>
                                        <p:tgtEl>
                                          <p:spTgt spid="3079"/>
                                        </p:tgtEl>
                                        <p:attrNameLst>
                                          <p:attrName>style.visibility</p:attrName>
                                        </p:attrNameLst>
                                      </p:cBhvr>
                                      <p:to>
                                        <p:strVal val="visible"/>
                                      </p:to>
                                    </p:set>
                                    <p:animEffect transition="in" filter="fade">
                                      <p:cBhvr>
                                        <p:cTn id="63" dur="1000"/>
                                        <p:tgtEl>
                                          <p:spTgt spid="3079"/>
                                        </p:tgtEl>
                                      </p:cBhvr>
                                    </p:animEffect>
                                    <p:anim calcmode="lin" valueType="num">
                                      <p:cBhvr>
                                        <p:cTn id="64" dur="1000" fill="hold"/>
                                        <p:tgtEl>
                                          <p:spTgt spid="3079"/>
                                        </p:tgtEl>
                                        <p:attrNameLst>
                                          <p:attrName>ppt_x</p:attrName>
                                        </p:attrNameLst>
                                      </p:cBhvr>
                                      <p:tavLst>
                                        <p:tav tm="0">
                                          <p:val>
                                            <p:strVal val="#ppt_x"/>
                                          </p:val>
                                        </p:tav>
                                        <p:tav tm="100000">
                                          <p:val>
                                            <p:strVal val="#ppt_x"/>
                                          </p:val>
                                        </p:tav>
                                      </p:tavLst>
                                    </p:anim>
                                    <p:anim calcmode="lin" valueType="num">
                                      <p:cBhvr>
                                        <p:cTn id="65" dur="1000" fill="hold"/>
                                        <p:tgtEl>
                                          <p:spTgt spid="307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50"/>
                                  </p:stCondLst>
                                  <p:childTnLst>
                                    <p:set>
                                      <p:cBhvr>
                                        <p:cTn id="67" dur="1" fill="hold">
                                          <p:stCondLst>
                                            <p:cond delay="0"/>
                                          </p:stCondLst>
                                        </p:cTn>
                                        <p:tgtEl>
                                          <p:spTgt spid="159"/>
                                        </p:tgtEl>
                                        <p:attrNameLst>
                                          <p:attrName>style.visibility</p:attrName>
                                        </p:attrNameLst>
                                      </p:cBhvr>
                                      <p:to>
                                        <p:strVal val="visible"/>
                                      </p:to>
                                    </p:set>
                                    <p:animEffect transition="in" filter="fade">
                                      <p:cBhvr>
                                        <p:cTn id="68" dur="1000"/>
                                        <p:tgtEl>
                                          <p:spTgt spid="159"/>
                                        </p:tgtEl>
                                      </p:cBhvr>
                                    </p:animEffect>
                                    <p:anim calcmode="lin" valueType="num">
                                      <p:cBhvr>
                                        <p:cTn id="69" dur="1000" fill="hold"/>
                                        <p:tgtEl>
                                          <p:spTgt spid="159"/>
                                        </p:tgtEl>
                                        <p:attrNameLst>
                                          <p:attrName>ppt_x</p:attrName>
                                        </p:attrNameLst>
                                      </p:cBhvr>
                                      <p:tavLst>
                                        <p:tav tm="0">
                                          <p:val>
                                            <p:strVal val="#ppt_x"/>
                                          </p:val>
                                        </p:tav>
                                        <p:tav tm="100000">
                                          <p:val>
                                            <p:strVal val="#ppt_x"/>
                                          </p:val>
                                        </p:tav>
                                      </p:tavLst>
                                    </p:anim>
                                    <p:anim calcmode="lin" valueType="num">
                                      <p:cBhvr>
                                        <p:cTn id="70"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11" grpId="0" animBg="1"/>
      <p:bldP spid="110" grpId="0" animBg="1"/>
      <p:bldP spid="108" grpId="0" animBg="1"/>
      <p:bldP spid="107" grpId="0" animBg="1"/>
      <p:bldP spid="106" grpId="0" animBg="1"/>
      <p:bldP spid="105" grpId="0" animBg="1"/>
      <p:bldP spid="150" grpId="0"/>
      <p:bldP spid="151" grpId="0"/>
      <p:bldP spid="152" grpId="0"/>
      <p:bldP spid="153" grpId="0"/>
      <p:bldP spid="154" grpId="0"/>
      <p:bldP spid="1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r>
              <a:rPr lang="en-US" dirty="0">
                <a:solidFill>
                  <a:schemeClr val="tx1"/>
                </a:solidFill>
              </a:rPr>
              <a:t>Change Liaison Key Responsibilities</a:t>
            </a:r>
          </a:p>
        </p:txBody>
      </p:sp>
      <p:sp>
        <p:nvSpPr>
          <p:cNvPr id="40" name="Slide Number Placeholder 2">
            <a:extLst>
              <a:ext uri="{FF2B5EF4-FFF2-40B4-BE49-F238E27FC236}">
                <a16:creationId xmlns:a16="http://schemas.microsoft.com/office/drawing/2014/main" id="{55C95BF8-DDA4-4388-9BC6-0E3516DF225A}"/>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25</a:t>
            </a:fld>
            <a:endParaRPr lang="en-US" dirty="0"/>
          </a:p>
        </p:txBody>
      </p:sp>
      <p:sp>
        <p:nvSpPr>
          <p:cNvPr id="4" name="Rectangle 3">
            <a:extLst>
              <a:ext uri="{FF2B5EF4-FFF2-40B4-BE49-F238E27FC236}">
                <a16:creationId xmlns:a16="http://schemas.microsoft.com/office/drawing/2014/main" id="{6B03F504-187F-4F7F-B538-C5C864AB7BD8}"/>
              </a:ext>
            </a:extLst>
          </p:cNvPr>
          <p:cNvSpPr/>
          <p:nvPr/>
        </p:nvSpPr>
        <p:spPr>
          <a:xfrm>
            <a:off x="0" y="937428"/>
            <a:ext cx="12192000" cy="5408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DDC2E9D-65A5-460B-BEA7-F1E103DFACE7}"/>
              </a:ext>
            </a:extLst>
          </p:cNvPr>
          <p:cNvGrpSpPr/>
          <p:nvPr/>
        </p:nvGrpSpPr>
        <p:grpSpPr>
          <a:xfrm>
            <a:off x="4853801" y="1394767"/>
            <a:ext cx="1354676" cy="1038386"/>
            <a:chOff x="4853801" y="1394767"/>
            <a:chExt cx="1354676" cy="1038386"/>
          </a:xfrm>
        </p:grpSpPr>
        <p:sp>
          <p:nvSpPr>
            <p:cNvPr id="116" name="Freeform: Shape 115">
              <a:extLst>
                <a:ext uri="{FF2B5EF4-FFF2-40B4-BE49-F238E27FC236}">
                  <a16:creationId xmlns:a16="http://schemas.microsoft.com/office/drawing/2014/main" id="{08CB816B-22AB-4806-A67B-32F6B5D416F0}"/>
                </a:ext>
              </a:extLst>
            </p:cNvPr>
            <p:cNvSpPr/>
            <p:nvPr/>
          </p:nvSpPr>
          <p:spPr>
            <a:xfrm>
              <a:off x="4853801" y="1394767"/>
              <a:ext cx="1354676" cy="1038386"/>
            </a:xfrm>
            <a:custGeom>
              <a:avLst/>
              <a:gdLst>
                <a:gd name="connsiteX0" fmla="*/ 1225863 w 1354676"/>
                <a:gd name="connsiteY0" fmla="*/ 0 h 1038386"/>
                <a:gd name="connsiteX1" fmla="*/ 1243238 w 1354676"/>
                <a:gd name="connsiteY1" fmla="*/ 21058 h 1038386"/>
                <a:gd name="connsiteX2" fmla="*/ 1354676 w 1354676"/>
                <a:gd name="connsiteY2" fmla="*/ 385880 h 1038386"/>
                <a:gd name="connsiteX3" fmla="*/ 702170 w 1354676"/>
                <a:gd name="connsiteY3" fmla="*/ 1038386 h 1038386"/>
                <a:gd name="connsiteX4" fmla="*/ 0 w 1354676"/>
                <a:gd name="connsiteY4" fmla="*/ 1038386 h 1038386"/>
                <a:gd name="connsiteX5" fmla="*/ 102569 w 1354676"/>
                <a:gd name="connsiteY5" fmla="*/ 869552 h 1038386"/>
                <a:gd name="connsiteX6" fmla="*/ 1104643 w 1354676"/>
                <a:gd name="connsiteY6" fmla="*/ 44368 h 1038386"/>
                <a:gd name="connsiteX7" fmla="*/ 1225863 w 1354676"/>
                <a:gd name="connsiteY7" fmla="*/ 0 h 103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676" h="1038386">
                  <a:moveTo>
                    <a:pt x="1225863" y="0"/>
                  </a:moveTo>
                  <a:lnTo>
                    <a:pt x="1243238" y="21058"/>
                  </a:lnTo>
                  <a:cubicBezTo>
                    <a:pt x="1313594" y="125198"/>
                    <a:pt x="1354676" y="250742"/>
                    <a:pt x="1354676" y="385880"/>
                  </a:cubicBezTo>
                  <a:cubicBezTo>
                    <a:pt x="1354676" y="746249"/>
                    <a:pt x="1062539" y="1038386"/>
                    <a:pt x="702170" y="1038386"/>
                  </a:cubicBezTo>
                  <a:lnTo>
                    <a:pt x="0" y="1038386"/>
                  </a:lnTo>
                  <a:lnTo>
                    <a:pt x="102569" y="869552"/>
                  </a:lnTo>
                  <a:cubicBezTo>
                    <a:pt x="348149" y="506046"/>
                    <a:pt x="695912" y="217246"/>
                    <a:pt x="1104643" y="44368"/>
                  </a:cubicBezTo>
                  <a:lnTo>
                    <a:pt x="1225863"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descr="Bullseye">
              <a:extLst>
                <a:ext uri="{FF2B5EF4-FFF2-40B4-BE49-F238E27FC236}">
                  <a16:creationId xmlns:a16="http://schemas.microsoft.com/office/drawing/2014/main" id="{0BCC7F9A-8FA9-4069-AD52-03BEBC6C6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1120" y="1744551"/>
              <a:ext cx="490399" cy="490399"/>
            </a:xfrm>
            <a:prstGeom prst="rect">
              <a:avLst/>
            </a:prstGeom>
          </p:spPr>
        </p:pic>
      </p:grpSp>
      <p:grpSp>
        <p:nvGrpSpPr>
          <p:cNvPr id="3" name="Group 2">
            <a:extLst>
              <a:ext uri="{FF2B5EF4-FFF2-40B4-BE49-F238E27FC236}">
                <a16:creationId xmlns:a16="http://schemas.microsoft.com/office/drawing/2014/main" id="{B95FFCA0-A999-4905-B2AD-7D875D8853CE}"/>
              </a:ext>
            </a:extLst>
          </p:cNvPr>
          <p:cNvGrpSpPr/>
          <p:nvPr/>
        </p:nvGrpSpPr>
        <p:grpSpPr>
          <a:xfrm>
            <a:off x="7466866" y="1390655"/>
            <a:ext cx="1369305" cy="1042498"/>
            <a:chOff x="7466866" y="1390655"/>
            <a:chExt cx="1369305" cy="1042498"/>
          </a:xfrm>
        </p:grpSpPr>
        <p:sp>
          <p:nvSpPr>
            <p:cNvPr id="117" name="Freeform: Shape 116">
              <a:extLst>
                <a:ext uri="{FF2B5EF4-FFF2-40B4-BE49-F238E27FC236}">
                  <a16:creationId xmlns:a16="http://schemas.microsoft.com/office/drawing/2014/main" id="{D806293D-9B84-4CD3-A538-403998F240D4}"/>
                </a:ext>
              </a:extLst>
            </p:cNvPr>
            <p:cNvSpPr/>
            <p:nvPr/>
          </p:nvSpPr>
          <p:spPr>
            <a:xfrm>
              <a:off x="7466866" y="1390655"/>
              <a:ext cx="1369305" cy="1042498"/>
            </a:xfrm>
            <a:custGeom>
              <a:avLst/>
              <a:gdLst>
                <a:gd name="connsiteX0" fmla="*/ 132206 w 1369305"/>
                <a:gd name="connsiteY0" fmla="*/ 0 h 1042498"/>
                <a:gd name="connsiteX1" fmla="*/ 264662 w 1369305"/>
                <a:gd name="connsiteY1" fmla="*/ 48480 h 1042498"/>
                <a:gd name="connsiteX2" fmla="*/ 1266736 w 1369305"/>
                <a:gd name="connsiteY2" fmla="*/ 873664 h 1042498"/>
                <a:gd name="connsiteX3" fmla="*/ 1369305 w 1369305"/>
                <a:gd name="connsiteY3" fmla="*/ 1042498 h 1042498"/>
                <a:gd name="connsiteX4" fmla="*/ 652506 w 1369305"/>
                <a:gd name="connsiteY4" fmla="*/ 1042498 h 1042498"/>
                <a:gd name="connsiteX5" fmla="*/ 0 w 1369305"/>
                <a:gd name="connsiteY5" fmla="*/ 389992 h 1042498"/>
                <a:gd name="connsiteX6" fmla="*/ 111438 w 1369305"/>
                <a:gd name="connsiteY6" fmla="*/ 25170 h 1042498"/>
                <a:gd name="connsiteX7" fmla="*/ 132206 w 1369305"/>
                <a:gd name="connsiteY7" fmla="*/ 0 h 10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305" h="1042498">
                  <a:moveTo>
                    <a:pt x="132206" y="0"/>
                  </a:moveTo>
                  <a:lnTo>
                    <a:pt x="264662" y="48480"/>
                  </a:lnTo>
                  <a:cubicBezTo>
                    <a:pt x="673393" y="221358"/>
                    <a:pt x="1021156" y="510158"/>
                    <a:pt x="1266736" y="873664"/>
                  </a:cubicBezTo>
                  <a:lnTo>
                    <a:pt x="1369305" y="1042498"/>
                  </a:lnTo>
                  <a:lnTo>
                    <a:pt x="652506" y="1042498"/>
                  </a:lnTo>
                  <a:cubicBezTo>
                    <a:pt x="292137" y="1042498"/>
                    <a:pt x="0" y="750361"/>
                    <a:pt x="0" y="389992"/>
                  </a:cubicBezTo>
                  <a:cubicBezTo>
                    <a:pt x="0" y="254854"/>
                    <a:pt x="41082" y="129310"/>
                    <a:pt x="111438" y="25170"/>
                  </a:cubicBezTo>
                  <a:lnTo>
                    <a:pt x="1322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Graphic 119" descr="Chat">
              <a:extLst>
                <a:ext uri="{FF2B5EF4-FFF2-40B4-BE49-F238E27FC236}">
                  <a16:creationId xmlns:a16="http://schemas.microsoft.com/office/drawing/2014/main" id="{1F41DE57-FC6C-4C29-A844-064F683035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8772" y="1725735"/>
              <a:ext cx="591681" cy="591681"/>
            </a:xfrm>
            <a:prstGeom prst="rect">
              <a:avLst/>
            </a:prstGeom>
          </p:spPr>
        </p:pic>
      </p:grpSp>
      <p:grpSp>
        <p:nvGrpSpPr>
          <p:cNvPr id="9" name="Group 8">
            <a:extLst>
              <a:ext uri="{FF2B5EF4-FFF2-40B4-BE49-F238E27FC236}">
                <a16:creationId xmlns:a16="http://schemas.microsoft.com/office/drawing/2014/main" id="{ED2516B3-28FE-4EBD-895A-F67E3DF159ED}"/>
              </a:ext>
            </a:extLst>
          </p:cNvPr>
          <p:cNvGrpSpPr/>
          <p:nvPr/>
        </p:nvGrpSpPr>
        <p:grpSpPr>
          <a:xfrm>
            <a:off x="8257601" y="2885237"/>
            <a:ext cx="864978" cy="1305012"/>
            <a:chOff x="8257601" y="2885237"/>
            <a:chExt cx="864978" cy="1305012"/>
          </a:xfrm>
        </p:grpSpPr>
        <p:sp>
          <p:nvSpPr>
            <p:cNvPr id="114" name="Freeform: Shape 113">
              <a:extLst>
                <a:ext uri="{FF2B5EF4-FFF2-40B4-BE49-F238E27FC236}">
                  <a16:creationId xmlns:a16="http://schemas.microsoft.com/office/drawing/2014/main" id="{FF5C1C7C-4468-4A75-AFFB-68092EB1E15F}"/>
                </a:ext>
              </a:extLst>
            </p:cNvPr>
            <p:cNvSpPr/>
            <p:nvPr/>
          </p:nvSpPr>
          <p:spPr>
            <a:xfrm>
              <a:off x="8257601" y="2885237"/>
              <a:ext cx="864978" cy="1305012"/>
            </a:xfrm>
            <a:custGeom>
              <a:avLst/>
              <a:gdLst>
                <a:gd name="connsiteX0" fmla="*/ 652506 w 864978"/>
                <a:gd name="connsiteY0" fmla="*/ 0 h 1305012"/>
                <a:gd name="connsiteX1" fmla="*/ 768954 w 864978"/>
                <a:gd name="connsiteY1" fmla="*/ 0 h 1305012"/>
                <a:gd name="connsiteX2" fmla="*/ 818705 w 864978"/>
                <a:gd name="connsiteY2" fmla="*/ 193492 h 1305012"/>
                <a:gd name="connsiteX3" fmla="*/ 864978 w 864978"/>
                <a:gd name="connsiteY3" fmla="*/ 652506 h 1305012"/>
                <a:gd name="connsiteX4" fmla="*/ 818705 w 864978"/>
                <a:gd name="connsiteY4" fmla="*/ 1111520 h 1305012"/>
                <a:gd name="connsiteX5" fmla="*/ 768954 w 864978"/>
                <a:gd name="connsiteY5" fmla="*/ 1305012 h 1305012"/>
                <a:gd name="connsiteX6" fmla="*/ 652506 w 864978"/>
                <a:gd name="connsiteY6" fmla="*/ 1305012 h 1305012"/>
                <a:gd name="connsiteX7" fmla="*/ 0 w 864978"/>
                <a:gd name="connsiteY7" fmla="*/ 652506 h 1305012"/>
                <a:gd name="connsiteX8" fmla="*/ 652506 w 864978"/>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978" h="1305012">
                  <a:moveTo>
                    <a:pt x="652506" y="0"/>
                  </a:moveTo>
                  <a:lnTo>
                    <a:pt x="768954" y="0"/>
                  </a:lnTo>
                  <a:lnTo>
                    <a:pt x="818705" y="193492"/>
                  </a:lnTo>
                  <a:cubicBezTo>
                    <a:pt x="849045" y="341757"/>
                    <a:pt x="864978" y="495271"/>
                    <a:pt x="864978" y="652506"/>
                  </a:cubicBezTo>
                  <a:cubicBezTo>
                    <a:pt x="864978" y="809741"/>
                    <a:pt x="849045" y="963255"/>
                    <a:pt x="818705" y="1111520"/>
                  </a:cubicBezTo>
                  <a:lnTo>
                    <a:pt x="768954" y="1305012"/>
                  </a:lnTo>
                  <a:lnTo>
                    <a:pt x="652506" y="1305012"/>
                  </a:lnTo>
                  <a:cubicBezTo>
                    <a:pt x="292137" y="1305012"/>
                    <a:pt x="0" y="1012875"/>
                    <a:pt x="0" y="652506"/>
                  </a:cubicBezTo>
                  <a:cubicBezTo>
                    <a:pt x="0" y="292137"/>
                    <a:pt x="292137" y="0"/>
                    <a:pt x="652506"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4" name="Graphic 123" descr="Marketing">
              <a:extLst>
                <a:ext uri="{FF2B5EF4-FFF2-40B4-BE49-F238E27FC236}">
                  <a16:creationId xmlns:a16="http://schemas.microsoft.com/office/drawing/2014/main" id="{E6F1C264-2954-4C33-98BC-08EFFF13F2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3249" y="3265820"/>
              <a:ext cx="623306" cy="623306"/>
            </a:xfrm>
            <a:prstGeom prst="rect">
              <a:avLst/>
            </a:prstGeom>
          </p:spPr>
        </p:pic>
      </p:grpSp>
      <p:grpSp>
        <p:nvGrpSpPr>
          <p:cNvPr id="7" name="Group 6">
            <a:extLst>
              <a:ext uri="{FF2B5EF4-FFF2-40B4-BE49-F238E27FC236}">
                <a16:creationId xmlns:a16="http://schemas.microsoft.com/office/drawing/2014/main" id="{AA756CB9-4057-4FAE-8E54-4A34C3C7E329}"/>
              </a:ext>
            </a:extLst>
          </p:cNvPr>
          <p:cNvGrpSpPr/>
          <p:nvPr/>
        </p:nvGrpSpPr>
        <p:grpSpPr>
          <a:xfrm>
            <a:off x="7466866" y="4615723"/>
            <a:ext cx="1384508" cy="1062936"/>
            <a:chOff x="7466866" y="4615723"/>
            <a:chExt cx="1384508" cy="1062936"/>
          </a:xfrm>
        </p:grpSpPr>
        <p:sp>
          <p:nvSpPr>
            <p:cNvPr id="112" name="Freeform: Shape 111">
              <a:extLst>
                <a:ext uri="{FF2B5EF4-FFF2-40B4-BE49-F238E27FC236}">
                  <a16:creationId xmlns:a16="http://schemas.microsoft.com/office/drawing/2014/main" id="{43B75A1F-6C79-4A32-AE4A-69798C2EB3DC}"/>
                </a:ext>
              </a:extLst>
            </p:cNvPr>
            <p:cNvSpPr/>
            <p:nvPr/>
          </p:nvSpPr>
          <p:spPr>
            <a:xfrm>
              <a:off x="7466866" y="4615723"/>
              <a:ext cx="1384508" cy="1062936"/>
            </a:xfrm>
            <a:custGeom>
              <a:avLst/>
              <a:gdLst>
                <a:gd name="connsiteX0" fmla="*/ 652506 w 1384508"/>
                <a:gd name="connsiteY0" fmla="*/ 0 h 1062936"/>
                <a:gd name="connsiteX1" fmla="*/ 1384508 w 1384508"/>
                <a:gd name="connsiteY1" fmla="*/ 0 h 1062936"/>
                <a:gd name="connsiteX2" fmla="*/ 1380820 w 1384508"/>
                <a:gd name="connsiteY2" fmla="*/ 7656 h 1062936"/>
                <a:gd name="connsiteX3" fmla="*/ 264662 w 1384508"/>
                <a:gd name="connsiteY3" fmla="*/ 1020628 h 1062936"/>
                <a:gd name="connsiteX4" fmla="*/ 149069 w 1384508"/>
                <a:gd name="connsiteY4" fmla="*/ 1062936 h 1062936"/>
                <a:gd name="connsiteX5" fmla="*/ 111438 w 1384508"/>
                <a:gd name="connsiteY5" fmla="*/ 1017328 h 1062936"/>
                <a:gd name="connsiteX6" fmla="*/ 0 w 1384508"/>
                <a:gd name="connsiteY6" fmla="*/ 652506 h 1062936"/>
                <a:gd name="connsiteX7" fmla="*/ 652506 w 1384508"/>
                <a:gd name="connsiteY7" fmla="*/ 0 h 106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508" h="1062936">
                  <a:moveTo>
                    <a:pt x="652506" y="0"/>
                  </a:moveTo>
                  <a:lnTo>
                    <a:pt x="1384508" y="0"/>
                  </a:lnTo>
                  <a:lnTo>
                    <a:pt x="1380820" y="7656"/>
                  </a:lnTo>
                  <a:cubicBezTo>
                    <a:pt x="1135383" y="459464"/>
                    <a:pt x="741515" y="818937"/>
                    <a:pt x="264662" y="1020628"/>
                  </a:cubicBezTo>
                  <a:lnTo>
                    <a:pt x="149069" y="1062936"/>
                  </a:lnTo>
                  <a:lnTo>
                    <a:pt x="111438" y="1017328"/>
                  </a:lnTo>
                  <a:cubicBezTo>
                    <a:pt x="41082" y="913188"/>
                    <a:pt x="0" y="787645"/>
                    <a:pt x="0" y="652506"/>
                  </a:cubicBezTo>
                  <a:cubicBezTo>
                    <a:pt x="0" y="292137"/>
                    <a:pt x="292137" y="0"/>
                    <a:pt x="652506"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6" name="Graphic 125" descr="Download">
              <a:extLst>
                <a:ext uri="{FF2B5EF4-FFF2-40B4-BE49-F238E27FC236}">
                  <a16:creationId xmlns:a16="http://schemas.microsoft.com/office/drawing/2014/main" id="{9783F835-94B5-49A1-93C1-8FEBB684B0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3634" y="4804259"/>
              <a:ext cx="541422" cy="541422"/>
            </a:xfrm>
            <a:prstGeom prst="rect">
              <a:avLst/>
            </a:prstGeom>
          </p:spPr>
        </p:pic>
      </p:grpSp>
      <p:grpSp>
        <p:nvGrpSpPr>
          <p:cNvPr id="6" name="Group 5">
            <a:extLst>
              <a:ext uri="{FF2B5EF4-FFF2-40B4-BE49-F238E27FC236}">
                <a16:creationId xmlns:a16="http://schemas.microsoft.com/office/drawing/2014/main" id="{8684A02A-DD94-45DE-8057-25BE2691CA58}"/>
              </a:ext>
            </a:extLst>
          </p:cNvPr>
          <p:cNvGrpSpPr/>
          <p:nvPr/>
        </p:nvGrpSpPr>
        <p:grpSpPr>
          <a:xfrm>
            <a:off x="4838598" y="4615723"/>
            <a:ext cx="1369879" cy="1058824"/>
            <a:chOff x="4838598" y="4615723"/>
            <a:chExt cx="1369879" cy="1058824"/>
          </a:xfrm>
        </p:grpSpPr>
        <p:sp>
          <p:nvSpPr>
            <p:cNvPr id="113" name="Freeform: Shape 112">
              <a:extLst>
                <a:ext uri="{FF2B5EF4-FFF2-40B4-BE49-F238E27FC236}">
                  <a16:creationId xmlns:a16="http://schemas.microsoft.com/office/drawing/2014/main" id="{44E480FE-866E-42DC-B5CC-8568E7B70DEB}"/>
                </a:ext>
              </a:extLst>
            </p:cNvPr>
            <p:cNvSpPr/>
            <p:nvPr/>
          </p:nvSpPr>
          <p:spPr>
            <a:xfrm>
              <a:off x="4838598" y="4615723"/>
              <a:ext cx="1369879" cy="1058824"/>
            </a:xfrm>
            <a:custGeom>
              <a:avLst/>
              <a:gdLst>
                <a:gd name="connsiteX0" fmla="*/ 0 w 1369879"/>
                <a:gd name="connsiteY0" fmla="*/ 0 h 1058824"/>
                <a:gd name="connsiteX1" fmla="*/ 717373 w 1369879"/>
                <a:gd name="connsiteY1" fmla="*/ 0 h 1058824"/>
                <a:gd name="connsiteX2" fmla="*/ 1369879 w 1369879"/>
                <a:gd name="connsiteY2" fmla="*/ 652506 h 1058824"/>
                <a:gd name="connsiteX3" fmla="*/ 1258441 w 1369879"/>
                <a:gd name="connsiteY3" fmla="*/ 1017328 h 1058824"/>
                <a:gd name="connsiteX4" fmla="*/ 1224203 w 1369879"/>
                <a:gd name="connsiteY4" fmla="*/ 1058824 h 1058824"/>
                <a:gd name="connsiteX5" fmla="*/ 1119846 w 1369879"/>
                <a:gd name="connsiteY5" fmla="*/ 1020628 h 1058824"/>
                <a:gd name="connsiteX6" fmla="*/ 3688 w 1369879"/>
                <a:gd name="connsiteY6" fmla="*/ 7656 h 1058824"/>
                <a:gd name="connsiteX7" fmla="*/ 0 w 1369879"/>
                <a:gd name="connsiteY7" fmla="*/ 0 h 105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879" h="1058824">
                  <a:moveTo>
                    <a:pt x="0" y="0"/>
                  </a:moveTo>
                  <a:lnTo>
                    <a:pt x="717373" y="0"/>
                  </a:lnTo>
                  <a:cubicBezTo>
                    <a:pt x="1077742" y="0"/>
                    <a:pt x="1369879" y="292137"/>
                    <a:pt x="1369879" y="652506"/>
                  </a:cubicBezTo>
                  <a:cubicBezTo>
                    <a:pt x="1369879" y="787645"/>
                    <a:pt x="1328797" y="913188"/>
                    <a:pt x="1258441" y="1017328"/>
                  </a:cubicBezTo>
                  <a:lnTo>
                    <a:pt x="1224203" y="1058824"/>
                  </a:lnTo>
                  <a:lnTo>
                    <a:pt x="1119846" y="1020628"/>
                  </a:lnTo>
                  <a:cubicBezTo>
                    <a:pt x="642993" y="818937"/>
                    <a:pt x="249124" y="459464"/>
                    <a:pt x="3688" y="7656"/>
                  </a:cubicBezTo>
                  <a:lnTo>
                    <a:pt x="0"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2" name="Graphic 3071" descr="Cycle with people">
              <a:extLst>
                <a:ext uri="{FF2B5EF4-FFF2-40B4-BE49-F238E27FC236}">
                  <a16:creationId xmlns:a16="http://schemas.microsoft.com/office/drawing/2014/main" id="{40C7948A-29B1-46FA-9243-689522DD07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6129" y="4752748"/>
              <a:ext cx="620380" cy="620380"/>
            </a:xfrm>
            <a:prstGeom prst="rect">
              <a:avLst/>
            </a:prstGeom>
          </p:spPr>
        </p:pic>
      </p:grpSp>
      <p:grpSp>
        <p:nvGrpSpPr>
          <p:cNvPr id="5" name="Group 4">
            <a:extLst>
              <a:ext uri="{FF2B5EF4-FFF2-40B4-BE49-F238E27FC236}">
                <a16:creationId xmlns:a16="http://schemas.microsoft.com/office/drawing/2014/main" id="{30C239E9-95C1-44A3-BDA7-062DF1B9E934}"/>
              </a:ext>
            </a:extLst>
          </p:cNvPr>
          <p:cNvGrpSpPr/>
          <p:nvPr/>
        </p:nvGrpSpPr>
        <p:grpSpPr>
          <a:xfrm>
            <a:off x="4567393" y="2885237"/>
            <a:ext cx="874949" cy="1305012"/>
            <a:chOff x="4567393" y="2885237"/>
            <a:chExt cx="874949" cy="1305012"/>
          </a:xfrm>
        </p:grpSpPr>
        <p:sp>
          <p:nvSpPr>
            <p:cNvPr id="115" name="Freeform: Shape 114">
              <a:extLst>
                <a:ext uri="{FF2B5EF4-FFF2-40B4-BE49-F238E27FC236}">
                  <a16:creationId xmlns:a16="http://schemas.microsoft.com/office/drawing/2014/main" id="{0F14E71E-7B9B-43E4-ABE8-9D20C0CB31EB}"/>
                </a:ext>
              </a:extLst>
            </p:cNvPr>
            <p:cNvSpPr/>
            <p:nvPr/>
          </p:nvSpPr>
          <p:spPr>
            <a:xfrm>
              <a:off x="4567393" y="2885237"/>
              <a:ext cx="874949" cy="1305012"/>
            </a:xfrm>
            <a:custGeom>
              <a:avLst/>
              <a:gdLst>
                <a:gd name="connsiteX0" fmla="*/ 96024 w 874949"/>
                <a:gd name="connsiteY0" fmla="*/ 0 h 1305012"/>
                <a:gd name="connsiteX1" fmla="*/ 222443 w 874949"/>
                <a:gd name="connsiteY1" fmla="*/ 0 h 1305012"/>
                <a:gd name="connsiteX2" fmla="*/ 874949 w 874949"/>
                <a:gd name="connsiteY2" fmla="*/ 652506 h 1305012"/>
                <a:gd name="connsiteX3" fmla="*/ 222443 w 874949"/>
                <a:gd name="connsiteY3" fmla="*/ 1305012 h 1305012"/>
                <a:gd name="connsiteX4" fmla="*/ 96024 w 874949"/>
                <a:gd name="connsiteY4" fmla="*/ 1305012 h 1305012"/>
                <a:gd name="connsiteX5" fmla="*/ 46273 w 874949"/>
                <a:gd name="connsiteY5" fmla="*/ 1111520 h 1305012"/>
                <a:gd name="connsiteX6" fmla="*/ 0 w 874949"/>
                <a:gd name="connsiteY6" fmla="*/ 652506 h 1305012"/>
                <a:gd name="connsiteX7" fmla="*/ 46273 w 874949"/>
                <a:gd name="connsiteY7" fmla="*/ 193492 h 1305012"/>
                <a:gd name="connsiteX8" fmla="*/ 96024 w 874949"/>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49" h="1305012">
                  <a:moveTo>
                    <a:pt x="96024" y="0"/>
                  </a:moveTo>
                  <a:lnTo>
                    <a:pt x="222443" y="0"/>
                  </a:lnTo>
                  <a:cubicBezTo>
                    <a:pt x="582812" y="0"/>
                    <a:pt x="874949" y="292137"/>
                    <a:pt x="874949" y="652506"/>
                  </a:cubicBezTo>
                  <a:cubicBezTo>
                    <a:pt x="874949" y="1012875"/>
                    <a:pt x="582812" y="1305012"/>
                    <a:pt x="222443" y="1305012"/>
                  </a:cubicBezTo>
                  <a:lnTo>
                    <a:pt x="96024" y="1305012"/>
                  </a:lnTo>
                  <a:lnTo>
                    <a:pt x="46273" y="1111520"/>
                  </a:lnTo>
                  <a:cubicBezTo>
                    <a:pt x="15933" y="963255"/>
                    <a:pt x="0" y="809741"/>
                    <a:pt x="0" y="652506"/>
                  </a:cubicBezTo>
                  <a:cubicBezTo>
                    <a:pt x="0" y="495271"/>
                    <a:pt x="15933" y="341757"/>
                    <a:pt x="46273" y="193492"/>
                  </a:cubicBezTo>
                  <a:lnTo>
                    <a:pt x="96024"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7" name="Graphic 3076" descr="Chevron arrows">
              <a:extLst>
                <a:ext uri="{FF2B5EF4-FFF2-40B4-BE49-F238E27FC236}">
                  <a16:creationId xmlns:a16="http://schemas.microsoft.com/office/drawing/2014/main" id="{9E9DB725-3646-4DB6-9ECF-91278ACC87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49382" y="3219200"/>
              <a:ext cx="650138" cy="650138"/>
            </a:xfrm>
            <a:prstGeom prst="rect">
              <a:avLst/>
            </a:prstGeom>
          </p:spPr>
        </p:pic>
      </p:grpSp>
      <p:sp>
        <p:nvSpPr>
          <p:cNvPr id="158" name="TextBox 157">
            <a:extLst>
              <a:ext uri="{FF2B5EF4-FFF2-40B4-BE49-F238E27FC236}">
                <a16:creationId xmlns:a16="http://schemas.microsoft.com/office/drawing/2014/main" id="{1609A238-7EBE-43E8-9966-60E8005A22CA}"/>
              </a:ext>
            </a:extLst>
          </p:cNvPr>
          <p:cNvSpPr txBox="1"/>
          <p:nvPr/>
        </p:nvSpPr>
        <p:spPr>
          <a:xfrm>
            <a:off x="2185415" y="3165431"/>
            <a:ext cx="2136940" cy="307777"/>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99B6B8AE-B590-4436-991D-414BF5C0DFC3}"/>
              </a:ext>
            </a:extLst>
          </p:cNvPr>
          <p:cNvSpPr txBox="1"/>
          <p:nvPr/>
        </p:nvSpPr>
        <p:spPr>
          <a:xfrm>
            <a:off x="5552048" y="3429000"/>
            <a:ext cx="2607788"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Agency resources whose actions &amp; behavior result in organizational, social, cultural, or behavioral change  </a:t>
            </a:r>
          </a:p>
        </p:txBody>
      </p:sp>
      <p:pic>
        <p:nvPicPr>
          <p:cNvPr id="3079" name="Graphic 3078" descr="Group success">
            <a:extLst>
              <a:ext uri="{FF2B5EF4-FFF2-40B4-BE49-F238E27FC236}">
                <a16:creationId xmlns:a16="http://schemas.microsoft.com/office/drawing/2014/main" id="{E4559195-D117-41AC-99C5-23D52A3012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1129" y="2353758"/>
            <a:ext cx="1500350" cy="1354675"/>
          </a:xfrm>
          <a:prstGeom prst="rect">
            <a:avLst/>
          </a:prstGeom>
        </p:spPr>
      </p:pic>
      <p:sp>
        <p:nvSpPr>
          <p:cNvPr id="111" name="Freeform: Shape 110">
            <a:extLst>
              <a:ext uri="{FF2B5EF4-FFF2-40B4-BE49-F238E27FC236}">
                <a16:creationId xmlns:a16="http://schemas.microsoft.com/office/drawing/2014/main" id="{87E86160-37B6-4F68-B8C2-1E8D7FC4BC38}"/>
              </a:ext>
            </a:extLst>
          </p:cNvPr>
          <p:cNvSpPr/>
          <p:nvPr/>
        </p:nvSpPr>
        <p:spPr>
          <a:xfrm>
            <a:off x="2717980" y="1128141"/>
            <a:ext cx="3361684" cy="1305012"/>
          </a:xfrm>
          <a:custGeom>
            <a:avLst/>
            <a:gdLst>
              <a:gd name="connsiteX0" fmla="*/ 652506 w 3361684"/>
              <a:gd name="connsiteY0" fmla="*/ 0 h 1305012"/>
              <a:gd name="connsiteX1" fmla="*/ 2837991 w 3361684"/>
              <a:gd name="connsiteY1" fmla="*/ 0 h 1305012"/>
              <a:gd name="connsiteX2" fmla="*/ 3299382 w 3361684"/>
              <a:gd name="connsiteY2" fmla="*/ 191115 h 1305012"/>
              <a:gd name="connsiteX3" fmla="*/ 3361684 w 3361684"/>
              <a:gd name="connsiteY3" fmla="*/ 266626 h 1305012"/>
              <a:gd name="connsiteX4" fmla="*/ 3240464 w 3361684"/>
              <a:gd name="connsiteY4" fmla="*/ 310994 h 1305012"/>
              <a:gd name="connsiteX5" fmla="*/ 2238390 w 3361684"/>
              <a:gd name="connsiteY5" fmla="*/ 1136178 h 1305012"/>
              <a:gd name="connsiteX6" fmla="*/ 2135821 w 3361684"/>
              <a:gd name="connsiteY6" fmla="*/ 1305012 h 1305012"/>
              <a:gd name="connsiteX7" fmla="*/ 652506 w 3361684"/>
              <a:gd name="connsiteY7" fmla="*/ 1305012 h 1305012"/>
              <a:gd name="connsiteX8" fmla="*/ 0 w 3361684"/>
              <a:gd name="connsiteY8" fmla="*/ 652506 h 1305012"/>
              <a:gd name="connsiteX9" fmla="*/ 652506 w 3361684"/>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84" h="1305012">
                <a:moveTo>
                  <a:pt x="652506" y="0"/>
                </a:moveTo>
                <a:lnTo>
                  <a:pt x="2837991" y="0"/>
                </a:lnTo>
                <a:cubicBezTo>
                  <a:pt x="3018175" y="0"/>
                  <a:pt x="3181302" y="73034"/>
                  <a:pt x="3299382" y="191115"/>
                </a:cubicBezTo>
                <a:lnTo>
                  <a:pt x="3361684" y="266626"/>
                </a:lnTo>
                <a:lnTo>
                  <a:pt x="3240464" y="310994"/>
                </a:lnTo>
                <a:cubicBezTo>
                  <a:pt x="2831733" y="483872"/>
                  <a:pt x="2483970" y="772672"/>
                  <a:pt x="2238390" y="1136178"/>
                </a:cubicBezTo>
                <a:lnTo>
                  <a:pt x="2135821"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31EE20BE-11A8-4BA0-A779-83A856750A26}"/>
              </a:ext>
            </a:extLst>
          </p:cNvPr>
          <p:cNvSpPr/>
          <p:nvPr/>
        </p:nvSpPr>
        <p:spPr>
          <a:xfrm>
            <a:off x="7599072" y="1128141"/>
            <a:ext cx="3358291" cy="1305012"/>
          </a:xfrm>
          <a:custGeom>
            <a:avLst/>
            <a:gdLst>
              <a:gd name="connsiteX0" fmla="*/ 520300 w 3358291"/>
              <a:gd name="connsiteY0" fmla="*/ 0 h 1305012"/>
              <a:gd name="connsiteX1" fmla="*/ 2705785 w 3358291"/>
              <a:gd name="connsiteY1" fmla="*/ 0 h 1305012"/>
              <a:gd name="connsiteX2" fmla="*/ 3358291 w 3358291"/>
              <a:gd name="connsiteY2" fmla="*/ 652506 h 1305012"/>
              <a:gd name="connsiteX3" fmla="*/ 2705785 w 3358291"/>
              <a:gd name="connsiteY3" fmla="*/ 1305012 h 1305012"/>
              <a:gd name="connsiteX4" fmla="*/ 1237099 w 3358291"/>
              <a:gd name="connsiteY4" fmla="*/ 1305012 h 1305012"/>
              <a:gd name="connsiteX5" fmla="*/ 1134530 w 3358291"/>
              <a:gd name="connsiteY5" fmla="*/ 1136178 h 1305012"/>
              <a:gd name="connsiteX6" fmla="*/ 132456 w 3358291"/>
              <a:gd name="connsiteY6" fmla="*/ 310994 h 1305012"/>
              <a:gd name="connsiteX7" fmla="*/ 0 w 3358291"/>
              <a:gd name="connsiteY7" fmla="*/ 262514 h 1305012"/>
              <a:gd name="connsiteX8" fmla="*/ 58909 w 3358291"/>
              <a:gd name="connsiteY8" fmla="*/ 191115 h 1305012"/>
              <a:gd name="connsiteX9" fmla="*/ 520300 w 335829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8291" h="1305012">
                <a:moveTo>
                  <a:pt x="520300" y="0"/>
                </a:moveTo>
                <a:lnTo>
                  <a:pt x="2705785" y="0"/>
                </a:lnTo>
                <a:cubicBezTo>
                  <a:pt x="3066154" y="0"/>
                  <a:pt x="3358291" y="292137"/>
                  <a:pt x="3358291" y="652506"/>
                </a:cubicBezTo>
                <a:cubicBezTo>
                  <a:pt x="3358291" y="1012875"/>
                  <a:pt x="3066154" y="1305012"/>
                  <a:pt x="2705785" y="1305012"/>
                </a:cubicBezTo>
                <a:lnTo>
                  <a:pt x="1237099" y="1305012"/>
                </a:lnTo>
                <a:lnTo>
                  <a:pt x="1134530" y="1136178"/>
                </a:lnTo>
                <a:cubicBezTo>
                  <a:pt x="888950" y="772672"/>
                  <a:pt x="541187" y="483872"/>
                  <a:pt x="132456" y="310994"/>
                </a:cubicBezTo>
                <a:lnTo>
                  <a:pt x="0" y="262514"/>
                </a:lnTo>
                <a:lnTo>
                  <a:pt x="58909" y="191115"/>
                </a:lnTo>
                <a:cubicBezTo>
                  <a:pt x="176989" y="73034"/>
                  <a:pt x="340116" y="0"/>
                  <a:pt x="520300"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9F396B2-4D31-4066-BE7C-D21F45C42FC8}"/>
              </a:ext>
            </a:extLst>
          </p:cNvPr>
          <p:cNvSpPr/>
          <p:nvPr/>
        </p:nvSpPr>
        <p:spPr>
          <a:xfrm>
            <a:off x="1951845" y="2885237"/>
            <a:ext cx="2711572" cy="1305012"/>
          </a:xfrm>
          <a:custGeom>
            <a:avLst/>
            <a:gdLst>
              <a:gd name="connsiteX0" fmla="*/ 652506 w 2711572"/>
              <a:gd name="connsiteY0" fmla="*/ 0 h 1305012"/>
              <a:gd name="connsiteX1" fmla="*/ 2711572 w 2711572"/>
              <a:gd name="connsiteY1" fmla="*/ 0 h 1305012"/>
              <a:gd name="connsiteX2" fmla="*/ 2661821 w 2711572"/>
              <a:gd name="connsiteY2" fmla="*/ 193492 h 1305012"/>
              <a:gd name="connsiteX3" fmla="*/ 2615548 w 2711572"/>
              <a:gd name="connsiteY3" fmla="*/ 652506 h 1305012"/>
              <a:gd name="connsiteX4" fmla="*/ 2661821 w 2711572"/>
              <a:gd name="connsiteY4" fmla="*/ 1111520 h 1305012"/>
              <a:gd name="connsiteX5" fmla="*/ 2711572 w 2711572"/>
              <a:gd name="connsiteY5" fmla="*/ 1305012 h 1305012"/>
              <a:gd name="connsiteX6" fmla="*/ 652506 w 2711572"/>
              <a:gd name="connsiteY6" fmla="*/ 1305012 h 1305012"/>
              <a:gd name="connsiteX7" fmla="*/ 0 w 2711572"/>
              <a:gd name="connsiteY7" fmla="*/ 652506 h 1305012"/>
              <a:gd name="connsiteX8" fmla="*/ 652506 w 2711572"/>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572" h="1305012">
                <a:moveTo>
                  <a:pt x="652506" y="0"/>
                </a:moveTo>
                <a:lnTo>
                  <a:pt x="2711572" y="0"/>
                </a:lnTo>
                <a:lnTo>
                  <a:pt x="2661821" y="193492"/>
                </a:lnTo>
                <a:cubicBezTo>
                  <a:pt x="2631481" y="341757"/>
                  <a:pt x="2615548" y="495271"/>
                  <a:pt x="2615548" y="652506"/>
                </a:cubicBezTo>
                <a:cubicBezTo>
                  <a:pt x="2615548" y="809741"/>
                  <a:pt x="2631481" y="963255"/>
                  <a:pt x="2661821" y="1111520"/>
                </a:cubicBezTo>
                <a:lnTo>
                  <a:pt x="2711572"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107" name="Freeform: Shape 106">
            <a:extLst>
              <a:ext uri="{FF2B5EF4-FFF2-40B4-BE49-F238E27FC236}">
                <a16:creationId xmlns:a16="http://schemas.microsoft.com/office/drawing/2014/main" id="{61ACFAAC-42AC-4166-A696-03E14D35E680}"/>
              </a:ext>
            </a:extLst>
          </p:cNvPr>
          <p:cNvSpPr/>
          <p:nvPr/>
        </p:nvSpPr>
        <p:spPr>
          <a:xfrm>
            <a:off x="9026555" y="2885237"/>
            <a:ext cx="2721543" cy="1305012"/>
          </a:xfrm>
          <a:custGeom>
            <a:avLst/>
            <a:gdLst>
              <a:gd name="connsiteX0" fmla="*/ 0 w 2721543"/>
              <a:gd name="connsiteY0" fmla="*/ 0 h 1305012"/>
              <a:gd name="connsiteX1" fmla="*/ 2069037 w 2721543"/>
              <a:gd name="connsiteY1" fmla="*/ 0 h 1305012"/>
              <a:gd name="connsiteX2" fmla="*/ 2721543 w 2721543"/>
              <a:gd name="connsiteY2" fmla="*/ 652506 h 1305012"/>
              <a:gd name="connsiteX3" fmla="*/ 2069037 w 2721543"/>
              <a:gd name="connsiteY3" fmla="*/ 1305012 h 1305012"/>
              <a:gd name="connsiteX4" fmla="*/ 0 w 2721543"/>
              <a:gd name="connsiteY4" fmla="*/ 1305012 h 1305012"/>
              <a:gd name="connsiteX5" fmla="*/ 49751 w 2721543"/>
              <a:gd name="connsiteY5" fmla="*/ 1111520 h 1305012"/>
              <a:gd name="connsiteX6" fmla="*/ 96024 w 2721543"/>
              <a:gd name="connsiteY6" fmla="*/ 652506 h 1305012"/>
              <a:gd name="connsiteX7" fmla="*/ 49751 w 2721543"/>
              <a:gd name="connsiteY7" fmla="*/ 193492 h 1305012"/>
              <a:gd name="connsiteX8" fmla="*/ 0 w 2721543"/>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1543" h="1305012">
                <a:moveTo>
                  <a:pt x="0" y="0"/>
                </a:moveTo>
                <a:lnTo>
                  <a:pt x="2069037" y="0"/>
                </a:lnTo>
                <a:cubicBezTo>
                  <a:pt x="2429406" y="0"/>
                  <a:pt x="2721543" y="292137"/>
                  <a:pt x="2721543" y="652506"/>
                </a:cubicBezTo>
                <a:cubicBezTo>
                  <a:pt x="2721543" y="1012875"/>
                  <a:pt x="2429406" y="1305012"/>
                  <a:pt x="2069037" y="1305012"/>
                </a:cubicBezTo>
                <a:lnTo>
                  <a:pt x="0" y="1305012"/>
                </a:lnTo>
                <a:lnTo>
                  <a:pt x="49751" y="1111520"/>
                </a:lnTo>
                <a:cubicBezTo>
                  <a:pt x="80091" y="963255"/>
                  <a:pt x="96024" y="809741"/>
                  <a:pt x="96024" y="652506"/>
                </a:cubicBezTo>
                <a:cubicBezTo>
                  <a:pt x="96024" y="495271"/>
                  <a:pt x="80091" y="341757"/>
                  <a:pt x="49751" y="193492"/>
                </a:cubicBezTo>
                <a:lnTo>
                  <a:pt x="0"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760CC1B6-7F56-4C3A-8A81-7FB960DC46EA}"/>
              </a:ext>
            </a:extLst>
          </p:cNvPr>
          <p:cNvSpPr/>
          <p:nvPr/>
        </p:nvSpPr>
        <p:spPr>
          <a:xfrm>
            <a:off x="2717980" y="4615723"/>
            <a:ext cx="3344821" cy="1305012"/>
          </a:xfrm>
          <a:custGeom>
            <a:avLst/>
            <a:gdLst>
              <a:gd name="connsiteX0" fmla="*/ 652506 w 3344821"/>
              <a:gd name="connsiteY0" fmla="*/ 0 h 1305012"/>
              <a:gd name="connsiteX1" fmla="*/ 2120618 w 3344821"/>
              <a:gd name="connsiteY1" fmla="*/ 0 h 1305012"/>
              <a:gd name="connsiteX2" fmla="*/ 2124306 w 3344821"/>
              <a:gd name="connsiteY2" fmla="*/ 7656 h 1305012"/>
              <a:gd name="connsiteX3" fmla="*/ 3240464 w 3344821"/>
              <a:gd name="connsiteY3" fmla="*/ 1020628 h 1305012"/>
              <a:gd name="connsiteX4" fmla="*/ 3344821 w 3344821"/>
              <a:gd name="connsiteY4" fmla="*/ 1058824 h 1305012"/>
              <a:gd name="connsiteX5" fmla="*/ 3299382 w 3344821"/>
              <a:gd name="connsiteY5" fmla="*/ 1113897 h 1305012"/>
              <a:gd name="connsiteX6" fmla="*/ 2837991 w 3344821"/>
              <a:gd name="connsiteY6" fmla="*/ 1305012 h 1305012"/>
              <a:gd name="connsiteX7" fmla="*/ 652506 w 3344821"/>
              <a:gd name="connsiteY7" fmla="*/ 1305012 h 1305012"/>
              <a:gd name="connsiteX8" fmla="*/ 0 w 3344821"/>
              <a:gd name="connsiteY8" fmla="*/ 652506 h 1305012"/>
              <a:gd name="connsiteX9" fmla="*/ 652506 w 334482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4821" h="1305012">
                <a:moveTo>
                  <a:pt x="652506" y="0"/>
                </a:moveTo>
                <a:lnTo>
                  <a:pt x="2120618" y="0"/>
                </a:lnTo>
                <a:lnTo>
                  <a:pt x="2124306" y="7656"/>
                </a:lnTo>
                <a:cubicBezTo>
                  <a:pt x="2369742" y="459464"/>
                  <a:pt x="2763611" y="818937"/>
                  <a:pt x="3240464" y="1020628"/>
                </a:cubicBezTo>
                <a:lnTo>
                  <a:pt x="3344821" y="1058824"/>
                </a:lnTo>
                <a:lnTo>
                  <a:pt x="3299382" y="1113897"/>
                </a:lnTo>
                <a:cubicBezTo>
                  <a:pt x="3181302" y="1231978"/>
                  <a:pt x="3018175" y="1305012"/>
                  <a:pt x="2837991" y="1305012"/>
                </a:cubicBez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509B5906-059C-43A2-9253-A78E8FBF17CA}"/>
              </a:ext>
            </a:extLst>
          </p:cNvPr>
          <p:cNvSpPr/>
          <p:nvPr/>
        </p:nvSpPr>
        <p:spPr>
          <a:xfrm>
            <a:off x="7615935" y="4615723"/>
            <a:ext cx="3341428" cy="1305012"/>
          </a:xfrm>
          <a:custGeom>
            <a:avLst/>
            <a:gdLst>
              <a:gd name="connsiteX0" fmla="*/ 1235439 w 3341428"/>
              <a:gd name="connsiteY0" fmla="*/ 0 h 1305012"/>
              <a:gd name="connsiteX1" fmla="*/ 2688922 w 3341428"/>
              <a:gd name="connsiteY1" fmla="*/ 0 h 1305012"/>
              <a:gd name="connsiteX2" fmla="*/ 3341428 w 3341428"/>
              <a:gd name="connsiteY2" fmla="*/ 652506 h 1305012"/>
              <a:gd name="connsiteX3" fmla="*/ 2688922 w 3341428"/>
              <a:gd name="connsiteY3" fmla="*/ 1305012 h 1305012"/>
              <a:gd name="connsiteX4" fmla="*/ 503437 w 3341428"/>
              <a:gd name="connsiteY4" fmla="*/ 1305012 h 1305012"/>
              <a:gd name="connsiteX5" fmla="*/ 42046 w 3341428"/>
              <a:gd name="connsiteY5" fmla="*/ 1113897 h 1305012"/>
              <a:gd name="connsiteX6" fmla="*/ 0 w 3341428"/>
              <a:gd name="connsiteY6" fmla="*/ 1062936 h 1305012"/>
              <a:gd name="connsiteX7" fmla="*/ 115593 w 3341428"/>
              <a:gd name="connsiteY7" fmla="*/ 1020628 h 1305012"/>
              <a:gd name="connsiteX8" fmla="*/ 1231751 w 3341428"/>
              <a:gd name="connsiteY8" fmla="*/ 7656 h 1305012"/>
              <a:gd name="connsiteX9" fmla="*/ 1235439 w 3341428"/>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1428" h="1305012">
                <a:moveTo>
                  <a:pt x="1235439" y="0"/>
                </a:moveTo>
                <a:lnTo>
                  <a:pt x="2688922" y="0"/>
                </a:lnTo>
                <a:cubicBezTo>
                  <a:pt x="3049291" y="0"/>
                  <a:pt x="3341428" y="292137"/>
                  <a:pt x="3341428" y="652506"/>
                </a:cubicBezTo>
                <a:cubicBezTo>
                  <a:pt x="3341428" y="1012875"/>
                  <a:pt x="3049291" y="1305012"/>
                  <a:pt x="2688922" y="1305012"/>
                </a:cubicBezTo>
                <a:lnTo>
                  <a:pt x="503437" y="1305012"/>
                </a:lnTo>
                <a:cubicBezTo>
                  <a:pt x="323253" y="1305012"/>
                  <a:pt x="160126" y="1231978"/>
                  <a:pt x="42046" y="1113897"/>
                </a:cubicBezTo>
                <a:lnTo>
                  <a:pt x="0" y="1062936"/>
                </a:lnTo>
                <a:lnTo>
                  <a:pt x="115593" y="1020628"/>
                </a:lnTo>
                <a:cubicBezTo>
                  <a:pt x="592446" y="818937"/>
                  <a:pt x="986314" y="459464"/>
                  <a:pt x="1231751" y="7656"/>
                </a:cubicBezTo>
                <a:lnTo>
                  <a:pt x="1235439"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5CC920D6-17B9-4EBA-9A85-8DA730365DDE}"/>
              </a:ext>
            </a:extLst>
          </p:cNvPr>
          <p:cNvSpPr txBox="1"/>
          <p:nvPr/>
        </p:nvSpPr>
        <p:spPr>
          <a:xfrm>
            <a:off x="2921948" y="1196384"/>
            <a:ext cx="2550980" cy="113877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Change Facilitator</a:t>
            </a:r>
          </a:p>
          <a:p>
            <a:r>
              <a:rPr lang="en-US" sz="1600" dirty="0">
                <a:latin typeface="Arial" panose="020B0604020202020204" pitchFamily="34" charset="0"/>
                <a:cs typeface="Arial" panose="020B0604020202020204" pitchFamily="34" charset="0"/>
              </a:rPr>
              <a:t>Is passionate about </a:t>
            </a:r>
          </a:p>
          <a:p>
            <a:r>
              <a:rPr lang="en-US" sz="1600" dirty="0">
                <a:latin typeface="Arial" panose="020B0604020202020204" pitchFamily="34" charset="0"/>
                <a:cs typeface="Arial" panose="020B0604020202020204" pitchFamily="34" charset="0"/>
              </a:rPr>
              <a:t>facilitating change </a:t>
            </a:r>
          </a:p>
          <a:p>
            <a:r>
              <a:rPr lang="en-US" sz="1600" dirty="0">
                <a:latin typeface="Arial" panose="020B0604020202020204" pitchFamily="34" charset="0"/>
                <a:cs typeface="Arial" panose="020B0604020202020204" pitchFamily="34" charset="0"/>
              </a:rPr>
              <a:t>through the process</a:t>
            </a:r>
            <a:endParaRPr lang="en-US" dirty="0">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3BCBFA11-C384-4F17-8413-2FB4C96FCC5F}"/>
              </a:ext>
            </a:extLst>
          </p:cNvPr>
          <p:cNvSpPr txBox="1"/>
          <p:nvPr/>
        </p:nvSpPr>
        <p:spPr>
          <a:xfrm>
            <a:off x="8403249" y="1194441"/>
            <a:ext cx="2346212" cy="1138773"/>
          </a:xfrm>
          <a:prstGeom prst="rect">
            <a:avLst/>
          </a:prstGeom>
          <a:noFill/>
        </p:spPr>
        <p:txBody>
          <a:bodyPr wrap="square" rtlCol="0">
            <a:spAutoFit/>
          </a:bodyPr>
          <a:lstStyle/>
          <a:p>
            <a:pPr algn="r"/>
            <a:r>
              <a:rPr lang="en-US" b="1" dirty="0">
                <a:solidFill>
                  <a:sysClr val="windowText" lastClr="000000"/>
                </a:solidFill>
                <a:latin typeface="Arial" panose="020B0604020202020204" pitchFamily="34" charset="0"/>
                <a:cs typeface="Arial" panose="020B0604020202020204" pitchFamily="34" charset="0"/>
              </a:rPr>
              <a:t>Translator</a:t>
            </a:r>
          </a:p>
          <a:p>
            <a:pPr algn="r"/>
            <a:r>
              <a:rPr lang="en-US" sz="1600" dirty="0">
                <a:solidFill>
                  <a:sysClr val="windowText" lastClr="000000"/>
                </a:solidFill>
                <a:latin typeface="Arial" panose="020B0604020202020204" pitchFamily="34" charset="0"/>
                <a:cs typeface="Arial" panose="020B0604020202020204" pitchFamily="34" charset="0"/>
              </a:rPr>
              <a:t>Is able to translate the messages in a way that </a:t>
            </a:r>
          </a:p>
          <a:p>
            <a:pPr algn="r"/>
            <a:r>
              <a:rPr lang="en-US" sz="1600" dirty="0">
                <a:solidFill>
                  <a:sysClr val="windowText" lastClr="000000"/>
                </a:solidFill>
                <a:latin typeface="Arial" panose="020B0604020202020204" pitchFamily="34" charset="0"/>
                <a:cs typeface="Arial" panose="020B0604020202020204" pitchFamily="34" charset="0"/>
              </a:rPr>
              <a:t>is understands</a:t>
            </a:r>
            <a:r>
              <a:rPr lang="en-US" dirty="0">
                <a:solidFill>
                  <a:sysClr val="windowText" lastClr="000000"/>
                </a:solidFill>
                <a:latin typeface="Arial" panose="020B0604020202020204" pitchFamily="34" charset="0"/>
                <a:cs typeface="Arial" panose="020B0604020202020204" pitchFamily="34" charset="0"/>
              </a:rPr>
              <a:t>.</a:t>
            </a:r>
          </a:p>
        </p:txBody>
      </p:sp>
      <p:sp>
        <p:nvSpPr>
          <p:cNvPr id="152" name="TextBox 151">
            <a:extLst>
              <a:ext uri="{FF2B5EF4-FFF2-40B4-BE49-F238E27FC236}">
                <a16:creationId xmlns:a16="http://schemas.microsoft.com/office/drawing/2014/main" id="{26397C7D-2D5F-4F1E-8CF0-997922B8C593}"/>
              </a:ext>
            </a:extLst>
          </p:cNvPr>
          <p:cNvSpPr txBox="1"/>
          <p:nvPr/>
        </p:nvSpPr>
        <p:spPr>
          <a:xfrm>
            <a:off x="9009318" y="2955577"/>
            <a:ext cx="2433168" cy="1384995"/>
          </a:xfrm>
          <a:prstGeom prst="rect">
            <a:avLst/>
          </a:prstGeom>
          <a:noFill/>
        </p:spPr>
        <p:txBody>
          <a:bodyPr wrap="square" rtlCol="0">
            <a:spAutoFit/>
          </a:bodyPr>
          <a:lstStyle/>
          <a:p>
            <a:pPr algn="r"/>
            <a:r>
              <a:rPr lang="en-US" b="1" dirty="0">
                <a:solidFill>
                  <a:sysClr val="windowText" lastClr="000000"/>
                </a:solidFill>
                <a:latin typeface="Arial" panose="020B0604020202020204" pitchFamily="34" charset="0"/>
                <a:cs typeface="Arial" panose="020B0604020202020204" pitchFamily="34" charset="0"/>
              </a:rPr>
              <a:t>Communicator</a:t>
            </a:r>
          </a:p>
          <a:p>
            <a:pPr algn="r"/>
            <a:r>
              <a:rPr lang="en-US" sz="1600" dirty="0">
                <a:solidFill>
                  <a:sysClr val="windowText" lastClr="000000"/>
                </a:solidFill>
                <a:latin typeface="Arial" panose="020B0604020202020204" pitchFamily="34" charset="0"/>
                <a:cs typeface="Arial" panose="020B0604020202020204" pitchFamily="34" charset="0"/>
              </a:rPr>
              <a:t>Promotes proactive</a:t>
            </a:r>
          </a:p>
          <a:p>
            <a:pPr algn="r"/>
            <a:r>
              <a:rPr lang="en-US" sz="1600" dirty="0">
                <a:solidFill>
                  <a:sysClr val="windowText" lastClr="000000"/>
                </a:solidFill>
                <a:latin typeface="Arial" panose="020B0604020202020204" pitchFamily="34" charset="0"/>
                <a:cs typeface="Arial" panose="020B0604020202020204" pitchFamily="34" charset="0"/>
              </a:rPr>
              <a:t>two-way project</a:t>
            </a:r>
          </a:p>
          <a:p>
            <a:pPr algn="r"/>
            <a:r>
              <a:rPr lang="en-US" sz="1600" dirty="0">
                <a:solidFill>
                  <a:sysClr val="windowText" lastClr="000000"/>
                </a:solidFill>
                <a:latin typeface="Arial" panose="020B0604020202020204" pitchFamily="34" charset="0"/>
                <a:cs typeface="Arial" panose="020B0604020202020204" pitchFamily="34" charset="0"/>
              </a:rPr>
              <a:t>communications</a:t>
            </a:r>
          </a:p>
          <a:p>
            <a:pPr algn="r"/>
            <a:endParaRPr lang="en-US" dirty="0">
              <a:solidFill>
                <a:sysClr val="windowText" lastClr="000000"/>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EB1DAA8B-F685-44C0-9DE1-438F29E58A08}"/>
              </a:ext>
            </a:extLst>
          </p:cNvPr>
          <p:cNvSpPr txBox="1"/>
          <p:nvPr/>
        </p:nvSpPr>
        <p:spPr>
          <a:xfrm>
            <a:off x="8394125" y="4709211"/>
            <a:ext cx="2406887" cy="1138773"/>
          </a:xfrm>
          <a:prstGeom prst="rect">
            <a:avLst/>
          </a:prstGeom>
          <a:noFill/>
        </p:spPr>
        <p:txBody>
          <a:bodyPr wrap="square" rtlCol="0">
            <a:spAutoFit/>
          </a:bodyPr>
          <a:lstStyle/>
          <a:p>
            <a:pPr algn="r"/>
            <a:r>
              <a:rPr lang="en-US" b="1" dirty="0">
                <a:latin typeface="Arial" panose="020B0604020202020204" pitchFamily="34" charset="0"/>
                <a:cs typeface="Arial" panose="020B0604020202020204" pitchFamily="34" charset="0"/>
              </a:rPr>
              <a:t>Knowledge Share</a:t>
            </a:r>
          </a:p>
          <a:p>
            <a:pPr algn="r"/>
            <a:r>
              <a:rPr lang="en-US" sz="1600" dirty="0">
                <a:latin typeface="Arial" panose="020B0604020202020204" pitchFamily="34" charset="0"/>
                <a:cs typeface="Arial" panose="020B0604020202020204" pitchFamily="34" charset="0"/>
              </a:rPr>
              <a:t>Shares information, </a:t>
            </a:r>
          </a:p>
          <a:p>
            <a:pPr algn="r"/>
            <a:r>
              <a:rPr lang="en-US" sz="1600" dirty="0">
                <a:latin typeface="Arial" panose="020B0604020202020204" pitchFamily="34" charset="0"/>
                <a:cs typeface="Arial" panose="020B0604020202020204" pitchFamily="34" charset="0"/>
              </a:rPr>
              <a:t>lessons learned, and provides feedback</a:t>
            </a:r>
            <a:endParaRPr lang="en-US" dirty="0">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C7965E0D-59A3-4003-905F-C7166139AE88}"/>
              </a:ext>
            </a:extLst>
          </p:cNvPr>
          <p:cNvSpPr txBox="1"/>
          <p:nvPr/>
        </p:nvSpPr>
        <p:spPr>
          <a:xfrm>
            <a:off x="2958595" y="4720147"/>
            <a:ext cx="2512525" cy="110799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Connector</a:t>
            </a:r>
          </a:p>
          <a:p>
            <a:r>
              <a:rPr lang="en-US" sz="1600" dirty="0">
                <a:latin typeface="Arial" panose="020B0604020202020204" pitchFamily="34" charset="0"/>
                <a:cs typeface="Arial" panose="020B0604020202020204" pitchFamily="34" charset="0"/>
              </a:rPr>
              <a:t>Connects and links up people, projects, resources, activities, etc.</a:t>
            </a:r>
          </a:p>
        </p:txBody>
      </p:sp>
      <p:sp>
        <p:nvSpPr>
          <p:cNvPr id="157" name="TextBox 156">
            <a:extLst>
              <a:ext uri="{FF2B5EF4-FFF2-40B4-BE49-F238E27FC236}">
                <a16:creationId xmlns:a16="http://schemas.microsoft.com/office/drawing/2014/main" id="{874B459F-06CA-4338-A101-0C8CC281604B}"/>
              </a:ext>
            </a:extLst>
          </p:cNvPr>
          <p:cNvSpPr txBox="1"/>
          <p:nvPr/>
        </p:nvSpPr>
        <p:spPr>
          <a:xfrm>
            <a:off x="2144506" y="2977591"/>
            <a:ext cx="2441031" cy="144655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Change Driver</a:t>
            </a:r>
          </a:p>
          <a:p>
            <a:r>
              <a:rPr lang="en-US" sz="1600" dirty="0">
                <a:latin typeface="Arial" panose="020B0604020202020204" pitchFamily="34" charset="0"/>
                <a:cs typeface="Arial" panose="020B0604020202020204" pitchFamily="34" charset="0"/>
              </a:rPr>
              <a:t>Has a sense of urgency to make and drive the change</a:t>
            </a:r>
            <a:endParaRPr lang="en-US"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6403F69F-8586-44B8-8280-18E7EE26A868}"/>
              </a:ext>
            </a:extLst>
          </p:cNvPr>
          <p:cNvGrpSpPr/>
          <p:nvPr/>
        </p:nvGrpSpPr>
        <p:grpSpPr>
          <a:xfrm>
            <a:off x="-14876" y="938491"/>
            <a:ext cx="12218686" cy="5408781"/>
            <a:chOff x="-10679016" y="938491"/>
            <a:chExt cx="12218686" cy="5408781"/>
          </a:xfrm>
        </p:grpSpPr>
        <p:grpSp>
          <p:nvGrpSpPr>
            <p:cNvPr id="59" name="Group 58">
              <a:extLst>
                <a:ext uri="{FF2B5EF4-FFF2-40B4-BE49-F238E27FC236}">
                  <a16:creationId xmlns:a16="http://schemas.microsoft.com/office/drawing/2014/main" id="{7F37A6C3-012B-4244-ACD2-455F23BDA1E6}"/>
                </a:ext>
              </a:extLst>
            </p:cNvPr>
            <p:cNvGrpSpPr/>
            <p:nvPr/>
          </p:nvGrpSpPr>
          <p:grpSpPr>
            <a:xfrm>
              <a:off x="-10679016" y="938491"/>
              <a:ext cx="12218686" cy="5408781"/>
              <a:chOff x="-10666731" y="937428"/>
              <a:chExt cx="12218686" cy="5408781"/>
            </a:xfrm>
          </p:grpSpPr>
          <p:sp>
            <p:nvSpPr>
              <p:cNvPr id="61" name="Rectangle 60">
                <a:extLst>
                  <a:ext uri="{FF2B5EF4-FFF2-40B4-BE49-F238E27FC236}">
                    <a16:creationId xmlns:a16="http://schemas.microsoft.com/office/drawing/2014/main" id="{769E7BBD-9407-4895-B0F9-1F5E27186F1D}"/>
                  </a:ext>
                </a:extLst>
              </p:cNvPr>
              <p:cNvSpPr/>
              <p:nvPr/>
            </p:nvSpPr>
            <p:spPr>
              <a:xfrm>
                <a:off x="-10666731"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F5CC00-741C-4958-AE3A-57DAD47F6041}"/>
                  </a:ext>
                </a:extLst>
              </p:cNvPr>
              <p:cNvSpPr/>
              <p:nvPr/>
            </p:nvSpPr>
            <p:spPr>
              <a:xfrm>
                <a:off x="686334"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E62BBF3-157D-472D-9883-51C5FFE45A46}"/>
                  </a:ext>
                </a:extLst>
              </p:cNvPr>
              <p:cNvSpPr txBox="1"/>
              <p:nvPr/>
            </p:nvSpPr>
            <p:spPr>
              <a:xfrm rot="16200000">
                <a:off x="-89029" y="3386304"/>
                <a:ext cx="2881858" cy="400110"/>
              </a:xfrm>
              <a:prstGeom prst="rect">
                <a:avLst/>
              </a:prstGeom>
              <a:noFill/>
            </p:spPr>
            <p:txBody>
              <a:bodyPr wrap="square" rtlCol="0">
                <a:spAutoFit/>
              </a:bodyPr>
              <a:lstStyle/>
              <a:p>
                <a:pPr algn="ctr"/>
                <a:r>
                  <a:rPr lang="en-US" sz="2000" b="1" dirty="0">
                    <a:solidFill>
                      <a:schemeClr val="bg1"/>
                    </a:solidFill>
                  </a:rPr>
                  <a:t>communications</a:t>
                </a:r>
              </a:p>
            </p:txBody>
          </p:sp>
        </p:grpSp>
        <p:pic>
          <p:nvPicPr>
            <p:cNvPr id="60" name="Graphic 59" descr="Speech">
              <a:extLst>
                <a:ext uri="{FF2B5EF4-FFF2-40B4-BE49-F238E27FC236}">
                  <a16:creationId xmlns:a16="http://schemas.microsoft.com/office/drawing/2014/main" id="{EC550FC7-93E3-4D0E-9197-1193600A9F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1088" y="3374089"/>
              <a:ext cx="483982" cy="483982"/>
            </a:xfrm>
            <a:prstGeom prst="rect">
              <a:avLst/>
            </a:prstGeom>
          </p:spPr>
        </p:pic>
      </p:grpSp>
      <p:sp>
        <p:nvSpPr>
          <p:cNvPr id="81" name="Rectangle 80">
            <a:extLst>
              <a:ext uri="{FF2B5EF4-FFF2-40B4-BE49-F238E27FC236}">
                <a16:creationId xmlns:a16="http://schemas.microsoft.com/office/drawing/2014/main" id="{9BEE98BB-E5FD-49DE-A84D-E2EF5B5BE518}"/>
              </a:ext>
            </a:extLst>
          </p:cNvPr>
          <p:cNvSpPr/>
          <p:nvPr/>
        </p:nvSpPr>
        <p:spPr>
          <a:xfrm>
            <a:off x="2075680" y="1370963"/>
            <a:ext cx="7965833" cy="4093428"/>
          </a:xfrm>
          <a:prstGeom prst="rect">
            <a:avLst/>
          </a:prstGeom>
        </p:spPr>
        <p:txBody>
          <a:bodyPr wrap="square">
            <a:spAutoFit/>
          </a:bodyPr>
          <a:lstStyle/>
          <a:p>
            <a:pPr marL="114300" lvl="1">
              <a:spcBef>
                <a:spcPct val="50000"/>
              </a:spcBef>
              <a:buClr>
                <a:srgbClr val="BE0031"/>
              </a:buClr>
            </a:pPr>
            <a:r>
              <a:rPr lang="en-US" sz="2000" dirty="0">
                <a:solidFill>
                  <a:srgbClr val="092F57"/>
                </a:solidFill>
                <a:latin typeface="Arial" panose="020B0604020202020204" pitchFamily="34" charset="0"/>
                <a:cs typeface="Arial" panose="020B0604020202020204" pitchFamily="34" charset="0"/>
              </a:rPr>
              <a:t>You will:</a:t>
            </a:r>
          </a:p>
          <a:p>
            <a:pPr marL="400050" lvl="1" indent="-285750">
              <a:spcBef>
                <a:spcPts val="1800"/>
              </a:spcBef>
              <a:buClr>
                <a:srgbClr val="FFB81C"/>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Coordinate communications from the project to agency personnel, and agency communications back to the project. </a:t>
            </a:r>
          </a:p>
          <a:p>
            <a:pPr marL="400050" lvl="1" indent="-285750">
              <a:spcBef>
                <a:spcPts val="1800"/>
              </a:spcBef>
              <a:buClr>
                <a:srgbClr val="FFB81C"/>
              </a:buClr>
              <a:buFont typeface="Wingdings" panose="05000000000000000000" pitchFamily="2" charset="2"/>
              <a:buChar char="ü"/>
            </a:pPr>
            <a:r>
              <a:rPr lang="en-CA" sz="2000" dirty="0">
                <a:solidFill>
                  <a:srgbClr val="092F57"/>
                </a:solidFill>
                <a:latin typeface="Arial" panose="020B0604020202020204" pitchFamily="34" charset="0"/>
                <a:cs typeface="Arial" panose="020B0604020202020204" pitchFamily="34" charset="0"/>
              </a:rPr>
              <a:t>Review communication packages/information from the </a:t>
            </a:r>
            <a:r>
              <a:rPr lang="en-CA" sz="2000" dirty="0" err="1">
                <a:solidFill>
                  <a:srgbClr val="092F57"/>
                </a:solidFill>
                <a:latin typeface="Arial" panose="020B0604020202020204" pitchFamily="34" charset="0"/>
                <a:cs typeface="Arial" panose="020B0604020202020204" pitchFamily="34" charset="0"/>
              </a:rPr>
              <a:t>OCM</a:t>
            </a:r>
            <a:r>
              <a:rPr lang="en-CA" sz="2000" dirty="0">
                <a:solidFill>
                  <a:srgbClr val="092F57"/>
                </a:solidFill>
                <a:latin typeface="Arial" panose="020B0604020202020204" pitchFamily="34" charset="0"/>
                <a:cs typeface="Arial" panose="020B0604020202020204" pitchFamily="34" charset="0"/>
              </a:rPr>
              <a:t> team.</a:t>
            </a:r>
          </a:p>
          <a:p>
            <a:pPr marL="400050" lvl="1" indent="-285750">
              <a:spcBef>
                <a:spcPts val="1800"/>
              </a:spcBef>
              <a:buClr>
                <a:srgbClr val="FFB81C"/>
              </a:buClr>
              <a:buFont typeface="Wingdings" panose="05000000000000000000" pitchFamily="2" charset="2"/>
              <a:buChar char="ü"/>
            </a:pPr>
            <a:r>
              <a:rPr lang="en-CA" sz="2000" dirty="0">
                <a:solidFill>
                  <a:srgbClr val="092F57"/>
                </a:solidFill>
                <a:latin typeface="Arial" panose="020B0604020202020204" pitchFamily="34" charset="0"/>
                <a:cs typeface="Arial" panose="020B0604020202020204" pitchFamily="34" charset="0"/>
              </a:rPr>
              <a:t>Distribute communications (such as forwarding newsletters, bulletin boards, posters, campaign advertisements, and so on).</a:t>
            </a:r>
          </a:p>
          <a:p>
            <a:pPr marL="400050" lvl="1" indent="-285750">
              <a:spcBef>
                <a:spcPts val="1800"/>
              </a:spcBef>
              <a:buClr>
                <a:srgbClr val="FFB81C"/>
              </a:buClr>
              <a:buFont typeface="Wingdings" panose="05000000000000000000" pitchFamily="2" charset="2"/>
              <a:buChar char="ü"/>
            </a:pPr>
            <a:r>
              <a:rPr lang="en-CA" sz="2000" dirty="0">
                <a:solidFill>
                  <a:srgbClr val="092F57"/>
                </a:solidFill>
                <a:latin typeface="Arial" panose="020B0604020202020204" pitchFamily="34" charset="0"/>
                <a:cs typeface="Arial" panose="020B0604020202020204" pitchFamily="34" charset="0"/>
              </a:rPr>
              <a:t>Communicate messages discussed in the Change Liaison network meetings and communication kits to peers and solicit feedback/questions from peers. </a:t>
            </a:r>
            <a:endParaRPr lang="en-US" sz="2000" dirty="0">
              <a:solidFill>
                <a:srgbClr val="092F57"/>
              </a:solidFill>
              <a:latin typeface="Arial" panose="020B0604020202020204" pitchFamily="34" charset="0"/>
              <a:cs typeface="Arial" panose="020B0604020202020204" pitchFamily="34" charset="0"/>
            </a:endParaRPr>
          </a:p>
        </p:txBody>
      </p:sp>
      <p:grpSp>
        <p:nvGrpSpPr>
          <p:cNvPr id="64" name="Group 63">
            <a:extLst>
              <a:ext uri="{FF2B5EF4-FFF2-40B4-BE49-F238E27FC236}">
                <a16:creationId xmlns:a16="http://schemas.microsoft.com/office/drawing/2014/main" id="{DD2CAB91-6932-462E-BF1B-4D7F998E3559}"/>
              </a:ext>
            </a:extLst>
          </p:cNvPr>
          <p:cNvGrpSpPr/>
          <p:nvPr/>
        </p:nvGrpSpPr>
        <p:grpSpPr>
          <a:xfrm>
            <a:off x="-11146490" y="937568"/>
            <a:ext cx="12223281" cy="5408781"/>
            <a:chOff x="-11069224" y="937428"/>
            <a:chExt cx="12223281" cy="5408781"/>
          </a:xfrm>
        </p:grpSpPr>
        <p:grpSp>
          <p:nvGrpSpPr>
            <p:cNvPr id="65" name="Group 64">
              <a:extLst>
                <a:ext uri="{FF2B5EF4-FFF2-40B4-BE49-F238E27FC236}">
                  <a16:creationId xmlns:a16="http://schemas.microsoft.com/office/drawing/2014/main" id="{43FF74B2-E8F1-494D-8674-11DB2D5283E3}"/>
                </a:ext>
              </a:extLst>
            </p:cNvPr>
            <p:cNvGrpSpPr/>
            <p:nvPr/>
          </p:nvGrpSpPr>
          <p:grpSpPr>
            <a:xfrm>
              <a:off x="-11069224" y="937428"/>
              <a:ext cx="12223281" cy="5408781"/>
              <a:chOff x="-11069224" y="937428"/>
              <a:chExt cx="12223281" cy="5408781"/>
            </a:xfrm>
          </p:grpSpPr>
          <p:sp>
            <p:nvSpPr>
              <p:cNvPr id="67" name="Rectangle 66">
                <a:extLst>
                  <a:ext uri="{FF2B5EF4-FFF2-40B4-BE49-F238E27FC236}">
                    <a16:creationId xmlns:a16="http://schemas.microsoft.com/office/drawing/2014/main" id="{22DFD838-27DE-4634-B888-F812DAF20012}"/>
                  </a:ext>
                </a:extLst>
              </p:cNvPr>
              <p:cNvSpPr/>
              <p:nvPr/>
            </p:nvSpPr>
            <p:spPr>
              <a:xfrm>
                <a:off x="-11069224"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E59E3F3-CEB7-45EC-A781-7316EB1D9E32}"/>
                  </a:ext>
                </a:extLst>
              </p:cNvPr>
              <p:cNvSpPr/>
              <p:nvPr/>
            </p:nvSpPr>
            <p:spPr>
              <a:xfrm>
                <a:off x="283841"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7C2FF499-4DDD-4F4F-A9CB-CBB5C3B400E7}"/>
                  </a:ext>
                </a:extLst>
              </p:cNvPr>
              <p:cNvSpPr txBox="1"/>
              <p:nvPr/>
            </p:nvSpPr>
            <p:spPr>
              <a:xfrm rot="16200000">
                <a:off x="-486927" y="3386710"/>
                <a:ext cx="2881858" cy="400110"/>
              </a:xfrm>
              <a:prstGeom prst="rect">
                <a:avLst/>
              </a:prstGeom>
              <a:noFill/>
            </p:spPr>
            <p:txBody>
              <a:bodyPr wrap="square" rtlCol="0">
                <a:spAutoFit/>
              </a:bodyPr>
              <a:lstStyle/>
              <a:p>
                <a:pPr algn="ctr"/>
                <a:r>
                  <a:rPr lang="en-US" sz="2000" b="1" dirty="0">
                    <a:solidFill>
                      <a:schemeClr val="bg1"/>
                    </a:solidFill>
                  </a:rPr>
                  <a:t>feedback</a:t>
                </a:r>
              </a:p>
            </p:txBody>
          </p:sp>
        </p:grpSp>
        <p:pic>
          <p:nvPicPr>
            <p:cNvPr id="66" name="Graphic 65" descr="Megaphone">
              <a:extLst>
                <a:ext uri="{FF2B5EF4-FFF2-40B4-BE49-F238E27FC236}">
                  <a16:creationId xmlns:a16="http://schemas.microsoft.com/office/drawing/2014/main" id="{DCFC1BA4-5037-4860-BD53-F814A70D2D5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247" y="3310819"/>
              <a:ext cx="459587" cy="459587"/>
            </a:xfrm>
            <a:prstGeom prst="rect">
              <a:avLst/>
            </a:prstGeom>
          </p:spPr>
        </p:pic>
      </p:grpSp>
      <p:grpSp>
        <p:nvGrpSpPr>
          <p:cNvPr id="70" name="Group 69">
            <a:extLst>
              <a:ext uri="{FF2B5EF4-FFF2-40B4-BE49-F238E27FC236}">
                <a16:creationId xmlns:a16="http://schemas.microsoft.com/office/drawing/2014/main" id="{83D6E269-A450-4BFA-9E22-FFC51294C623}"/>
              </a:ext>
            </a:extLst>
          </p:cNvPr>
          <p:cNvGrpSpPr/>
          <p:nvPr/>
        </p:nvGrpSpPr>
        <p:grpSpPr>
          <a:xfrm>
            <a:off x="-11493850" y="942754"/>
            <a:ext cx="12195233" cy="5408781"/>
            <a:chOff x="-11445271" y="942754"/>
            <a:chExt cx="12195233" cy="5408781"/>
          </a:xfrm>
        </p:grpSpPr>
        <p:grpSp>
          <p:nvGrpSpPr>
            <p:cNvPr id="71" name="Group 70">
              <a:extLst>
                <a:ext uri="{FF2B5EF4-FFF2-40B4-BE49-F238E27FC236}">
                  <a16:creationId xmlns:a16="http://schemas.microsoft.com/office/drawing/2014/main" id="{2DD94236-E457-442D-B10F-8497A78666B5}"/>
                </a:ext>
              </a:extLst>
            </p:cNvPr>
            <p:cNvGrpSpPr/>
            <p:nvPr/>
          </p:nvGrpSpPr>
          <p:grpSpPr>
            <a:xfrm>
              <a:off x="-11445271" y="942754"/>
              <a:ext cx="12195233" cy="5408781"/>
              <a:chOff x="-11445271" y="942754"/>
              <a:chExt cx="12195233" cy="5408781"/>
            </a:xfrm>
          </p:grpSpPr>
          <p:sp>
            <p:nvSpPr>
              <p:cNvPr id="73" name="Rectangle 72">
                <a:extLst>
                  <a:ext uri="{FF2B5EF4-FFF2-40B4-BE49-F238E27FC236}">
                    <a16:creationId xmlns:a16="http://schemas.microsoft.com/office/drawing/2014/main" id="{DA828AA7-85F3-43B3-982F-760DB7B56EF4}"/>
                  </a:ext>
                </a:extLst>
              </p:cNvPr>
              <p:cNvSpPr/>
              <p:nvPr/>
            </p:nvSpPr>
            <p:spPr>
              <a:xfrm>
                <a:off x="-11445271" y="942754"/>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6B02490-E893-47FD-9CB5-4C1B806B2549}"/>
                  </a:ext>
                </a:extLst>
              </p:cNvPr>
              <p:cNvSpPr/>
              <p:nvPr/>
            </p:nvSpPr>
            <p:spPr>
              <a:xfrm>
                <a:off x="-92206" y="2576969"/>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E3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CDB1F24A-5F73-4E13-9905-4B36EDC193B0}"/>
                  </a:ext>
                </a:extLst>
              </p:cNvPr>
              <p:cNvSpPr txBox="1"/>
              <p:nvPr/>
            </p:nvSpPr>
            <p:spPr>
              <a:xfrm rot="16200000">
                <a:off x="-891022" y="3383327"/>
                <a:ext cx="2881858" cy="400110"/>
              </a:xfrm>
              <a:prstGeom prst="rect">
                <a:avLst/>
              </a:prstGeom>
              <a:noFill/>
            </p:spPr>
            <p:txBody>
              <a:bodyPr wrap="square" rtlCol="0">
                <a:spAutoFit/>
              </a:bodyPr>
              <a:lstStyle/>
              <a:p>
                <a:pPr algn="ctr"/>
                <a:r>
                  <a:rPr lang="en-US" sz="2000" b="1" dirty="0">
                    <a:solidFill>
                      <a:schemeClr val="bg1"/>
                    </a:solidFill>
                  </a:rPr>
                  <a:t>spot resistance</a:t>
                </a:r>
              </a:p>
            </p:txBody>
          </p:sp>
        </p:grpSp>
        <p:pic>
          <p:nvPicPr>
            <p:cNvPr id="72" name="Graphic 71" descr="Eye">
              <a:extLst>
                <a:ext uri="{FF2B5EF4-FFF2-40B4-BE49-F238E27FC236}">
                  <a16:creationId xmlns:a16="http://schemas.microsoft.com/office/drawing/2014/main" id="{1421C4B1-DBD5-4D70-8782-358ECDB9A9E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207" y="3351034"/>
              <a:ext cx="473407" cy="473407"/>
            </a:xfrm>
            <a:prstGeom prst="rect">
              <a:avLst/>
            </a:prstGeom>
          </p:spPr>
        </p:pic>
      </p:grpSp>
      <p:grpSp>
        <p:nvGrpSpPr>
          <p:cNvPr id="76" name="Group 75">
            <a:extLst>
              <a:ext uri="{FF2B5EF4-FFF2-40B4-BE49-F238E27FC236}">
                <a16:creationId xmlns:a16="http://schemas.microsoft.com/office/drawing/2014/main" id="{25543486-0775-43E6-916F-1BDFC7D10A8A}"/>
              </a:ext>
            </a:extLst>
          </p:cNvPr>
          <p:cNvGrpSpPr/>
          <p:nvPr/>
        </p:nvGrpSpPr>
        <p:grpSpPr>
          <a:xfrm>
            <a:off x="-11834061" y="935866"/>
            <a:ext cx="12219296" cy="5408781"/>
            <a:chOff x="-11818085" y="937428"/>
            <a:chExt cx="12219296" cy="5408781"/>
          </a:xfrm>
        </p:grpSpPr>
        <p:sp>
          <p:nvSpPr>
            <p:cNvPr id="77" name="Rectangle 76">
              <a:extLst>
                <a:ext uri="{FF2B5EF4-FFF2-40B4-BE49-F238E27FC236}">
                  <a16:creationId xmlns:a16="http://schemas.microsoft.com/office/drawing/2014/main" id="{3ED0DEC9-575E-48C6-B85E-A0E018D98E15}"/>
                </a:ext>
              </a:extLst>
            </p:cNvPr>
            <p:cNvSpPr/>
            <p:nvPr/>
          </p:nvSpPr>
          <p:spPr>
            <a:xfrm>
              <a:off x="-11818085"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808D414B-7521-41CE-95C7-42838FBF6CD2}"/>
                </a:ext>
              </a:extLst>
            </p:cNvPr>
            <p:cNvSpPr/>
            <p:nvPr/>
          </p:nvSpPr>
          <p:spPr>
            <a:xfrm>
              <a:off x="-465020"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80967AF0-1974-44EA-94C1-4EC5176815D2}"/>
                </a:ext>
              </a:extLst>
            </p:cNvPr>
            <p:cNvSpPr txBox="1"/>
            <p:nvPr/>
          </p:nvSpPr>
          <p:spPr>
            <a:xfrm rot="16200000">
              <a:off x="-1239773" y="3386710"/>
              <a:ext cx="2881858" cy="400110"/>
            </a:xfrm>
            <a:prstGeom prst="rect">
              <a:avLst/>
            </a:prstGeom>
            <a:noFill/>
          </p:spPr>
          <p:txBody>
            <a:bodyPr wrap="square" rtlCol="0">
              <a:spAutoFit/>
            </a:bodyPr>
            <a:lstStyle/>
            <a:p>
              <a:pPr algn="ctr"/>
              <a:r>
                <a:rPr lang="en-US" sz="2000" b="1" dirty="0">
                  <a:solidFill>
                    <a:schemeClr val="bg1"/>
                  </a:solidFill>
                </a:rPr>
                <a:t>commitment</a:t>
              </a:r>
            </a:p>
          </p:txBody>
        </p:sp>
        <p:pic>
          <p:nvPicPr>
            <p:cNvPr id="80" name="Graphic 79" descr="Users">
              <a:extLst>
                <a:ext uri="{FF2B5EF4-FFF2-40B4-BE49-F238E27FC236}">
                  <a16:creationId xmlns:a16="http://schemas.microsoft.com/office/drawing/2014/main" id="{0A0642A9-7E9E-4F6D-ACCA-CF745E12F2C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37208" y="3309885"/>
              <a:ext cx="493594" cy="493594"/>
            </a:xfrm>
            <a:prstGeom prst="rect">
              <a:avLst/>
            </a:prstGeom>
          </p:spPr>
        </p:pic>
      </p:grpSp>
    </p:spTree>
    <p:extLst>
      <p:ext uri="{BB962C8B-B14F-4D97-AF65-F5344CB8AC3E}">
        <p14:creationId xmlns:p14="http://schemas.microsoft.com/office/powerpoint/2010/main" val="329992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r>
              <a:rPr lang="en-US" dirty="0">
                <a:solidFill>
                  <a:schemeClr val="tx1"/>
                </a:solidFill>
              </a:rPr>
              <a:t>Change Liaison Key Responsibilities</a:t>
            </a:r>
          </a:p>
        </p:txBody>
      </p:sp>
      <p:sp>
        <p:nvSpPr>
          <p:cNvPr id="40" name="Slide Number Placeholder 2">
            <a:extLst>
              <a:ext uri="{FF2B5EF4-FFF2-40B4-BE49-F238E27FC236}">
                <a16:creationId xmlns:a16="http://schemas.microsoft.com/office/drawing/2014/main" id="{55C95BF8-DDA4-4388-9BC6-0E3516DF225A}"/>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26</a:t>
            </a:fld>
            <a:endParaRPr lang="en-US" dirty="0"/>
          </a:p>
        </p:txBody>
      </p:sp>
      <p:sp>
        <p:nvSpPr>
          <p:cNvPr id="4" name="Rectangle 3">
            <a:extLst>
              <a:ext uri="{FF2B5EF4-FFF2-40B4-BE49-F238E27FC236}">
                <a16:creationId xmlns:a16="http://schemas.microsoft.com/office/drawing/2014/main" id="{6B03F504-187F-4F7F-B538-C5C864AB7BD8}"/>
              </a:ext>
            </a:extLst>
          </p:cNvPr>
          <p:cNvSpPr/>
          <p:nvPr/>
        </p:nvSpPr>
        <p:spPr>
          <a:xfrm>
            <a:off x="0" y="937428"/>
            <a:ext cx="12192000" cy="5408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DDC2E9D-65A5-460B-BEA7-F1E103DFACE7}"/>
              </a:ext>
            </a:extLst>
          </p:cNvPr>
          <p:cNvGrpSpPr/>
          <p:nvPr/>
        </p:nvGrpSpPr>
        <p:grpSpPr>
          <a:xfrm>
            <a:off x="4853801" y="1394767"/>
            <a:ext cx="1354676" cy="1038386"/>
            <a:chOff x="4853801" y="1394767"/>
            <a:chExt cx="1354676" cy="1038386"/>
          </a:xfrm>
        </p:grpSpPr>
        <p:sp>
          <p:nvSpPr>
            <p:cNvPr id="116" name="Freeform: Shape 115">
              <a:extLst>
                <a:ext uri="{FF2B5EF4-FFF2-40B4-BE49-F238E27FC236}">
                  <a16:creationId xmlns:a16="http://schemas.microsoft.com/office/drawing/2014/main" id="{08CB816B-22AB-4806-A67B-32F6B5D416F0}"/>
                </a:ext>
              </a:extLst>
            </p:cNvPr>
            <p:cNvSpPr/>
            <p:nvPr/>
          </p:nvSpPr>
          <p:spPr>
            <a:xfrm>
              <a:off x="4853801" y="1394767"/>
              <a:ext cx="1354676" cy="1038386"/>
            </a:xfrm>
            <a:custGeom>
              <a:avLst/>
              <a:gdLst>
                <a:gd name="connsiteX0" fmla="*/ 1225863 w 1354676"/>
                <a:gd name="connsiteY0" fmla="*/ 0 h 1038386"/>
                <a:gd name="connsiteX1" fmla="*/ 1243238 w 1354676"/>
                <a:gd name="connsiteY1" fmla="*/ 21058 h 1038386"/>
                <a:gd name="connsiteX2" fmla="*/ 1354676 w 1354676"/>
                <a:gd name="connsiteY2" fmla="*/ 385880 h 1038386"/>
                <a:gd name="connsiteX3" fmla="*/ 702170 w 1354676"/>
                <a:gd name="connsiteY3" fmla="*/ 1038386 h 1038386"/>
                <a:gd name="connsiteX4" fmla="*/ 0 w 1354676"/>
                <a:gd name="connsiteY4" fmla="*/ 1038386 h 1038386"/>
                <a:gd name="connsiteX5" fmla="*/ 102569 w 1354676"/>
                <a:gd name="connsiteY5" fmla="*/ 869552 h 1038386"/>
                <a:gd name="connsiteX6" fmla="*/ 1104643 w 1354676"/>
                <a:gd name="connsiteY6" fmla="*/ 44368 h 1038386"/>
                <a:gd name="connsiteX7" fmla="*/ 1225863 w 1354676"/>
                <a:gd name="connsiteY7" fmla="*/ 0 h 103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676" h="1038386">
                  <a:moveTo>
                    <a:pt x="1225863" y="0"/>
                  </a:moveTo>
                  <a:lnTo>
                    <a:pt x="1243238" y="21058"/>
                  </a:lnTo>
                  <a:cubicBezTo>
                    <a:pt x="1313594" y="125198"/>
                    <a:pt x="1354676" y="250742"/>
                    <a:pt x="1354676" y="385880"/>
                  </a:cubicBezTo>
                  <a:cubicBezTo>
                    <a:pt x="1354676" y="746249"/>
                    <a:pt x="1062539" y="1038386"/>
                    <a:pt x="702170" y="1038386"/>
                  </a:cubicBezTo>
                  <a:lnTo>
                    <a:pt x="0" y="1038386"/>
                  </a:lnTo>
                  <a:lnTo>
                    <a:pt x="102569" y="869552"/>
                  </a:lnTo>
                  <a:cubicBezTo>
                    <a:pt x="348149" y="506046"/>
                    <a:pt x="695912" y="217246"/>
                    <a:pt x="1104643" y="44368"/>
                  </a:cubicBezTo>
                  <a:lnTo>
                    <a:pt x="1225863"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descr="Bullseye">
              <a:extLst>
                <a:ext uri="{FF2B5EF4-FFF2-40B4-BE49-F238E27FC236}">
                  <a16:creationId xmlns:a16="http://schemas.microsoft.com/office/drawing/2014/main" id="{0BCC7F9A-8FA9-4069-AD52-03BEBC6C6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1120" y="1744551"/>
              <a:ext cx="490399" cy="490399"/>
            </a:xfrm>
            <a:prstGeom prst="rect">
              <a:avLst/>
            </a:prstGeom>
          </p:spPr>
        </p:pic>
      </p:grpSp>
      <p:grpSp>
        <p:nvGrpSpPr>
          <p:cNvPr id="3" name="Group 2">
            <a:extLst>
              <a:ext uri="{FF2B5EF4-FFF2-40B4-BE49-F238E27FC236}">
                <a16:creationId xmlns:a16="http://schemas.microsoft.com/office/drawing/2014/main" id="{B95FFCA0-A999-4905-B2AD-7D875D8853CE}"/>
              </a:ext>
            </a:extLst>
          </p:cNvPr>
          <p:cNvGrpSpPr/>
          <p:nvPr/>
        </p:nvGrpSpPr>
        <p:grpSpPr>
          <a:xfrm>
            <a:off x="7466866" y="1390655"/>
            <a:ext cx="1369305" cy="1042498"/>
            <a:chOff x="7466866" y="1390655"/>
            <a:chExt cx="1369305" cy="1042498"/>
          </a:xfrm>
        </p:grpSpPr>
        <p:sp>
          <p:nvSpPr>
            <p:cNvPr id="117" name="Freeform: Shape 116">
              <a:extLst>
                <a:ext uri="{FF2B5EF4-FFF2-40B4-BE49-F238E27FC236}">
                  <a16:creationId xmlns:a16="http://schemas.microsoft.com/office/drawing/2014/main" id="{D806293D-9B84-4CD3-A538-403998F240D4}"/>
                </a:ext>
              </a:extLst>
            </p:cNvPr>
            <p:cNvSpPr/>
            <p:nvPr/>
          </p:nvSpPr>
          <p:spPr>
            <a:xfrm>
              <a:off x="7466866" y="1390655"/>
              <a:ext cx="1369305" cy="1042498"/>
            </a:xfrm>
            <a:custGeom>
              <a:avLst/>
              <a:gdLst>
                <a:gd name="connsiteX0" fmla="*/ 132206 w 1369305"/>
                <a:gd name="connsiteY0" fmla="*/ 0 h 1042498"/>
                <a:gd name="connsiteX1" fmla="*/ 264662 w 1369305"/>
                <a:gd name="connsiteY1" fmla="*/ 48480 h 1042498"/>
                <a:gd name="connsiteX2" fmla="*/ 1266736 w 1369305"/>
                <a:gd name="connsiteY2" fmla="*/ 873664 h 1042498"/>
                <a:gd name="connsiteX3" fmla="*/ 1369305 w 1369305"/>
                <a:gd name="connsiteY3" fmla="*/ 1042498 h 1042498"/>
                <a:gd name="connsiteX4" fmla="*/ 652506 w 1369305"/>
                <a:gd name="connsiteY4" fmla="*/ 1042498 h 1042498"/>
                <a:gd name="connsiteX5" fmla="*/ 0 w 1369305"/>
                <a:gd name="connsiteY5" fmla="*/ 389992 h 1042498"/>
                <a:gd name="connsiteX6" fmla="*/ 111438 w 1369305"/>
                <a:gd name="connsiteY6" fmla="*/ 25170 h 1042498"/>
                <a:gd name="connsiteX7" fmla="*/ 132206 w 1369305"/>
                <a:gd name="connsiteY7" fmla="*/ 0 h 10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305" h="1042498">
                  <a:moveTo>
                    <a:pt x="132206" y="0"/>
                  </a:moveTo>
                  <a:lnTo>
                    <a:pt x="264662" y="48480"/>
                  </a:lnTo>
                  <a:cubicBezTo>
                    <a:pt x="673393" y="221358"/>
                    <a:pt x="1021156" y="510158"/>
                    <a:pt x="1266736" y="873664"/>
                  </a:cubicBezTo>
                  <a:lnTo>
                    <a:pt x="1369305" y="1042498"/>
                  </a:lnTo>
                  <a:lnTo>
                    <a:pt x="652506" y="1042498"/>
                  </a:lnTo>
                  <a:cubicBezTo>
                    <a:pt x="292137" y="1042498"/>
                    <a:pt x="0" y="750361"/>
                    <a:pt x="0" y="389992"/>
                  </a:cubicBezTo>
                  <a:cubicBezTo>
                    <a:pt x="0" y="254854"/>
                    <a:pt x="41082" y="129310"/>
                    <a:pt x="111438" y="25170"/>
                  </a:cubicBezTo>
                  <a:lnTo>
                    <a:pt x="1322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Graphic 119" descr="Chat">
              <a:extLst>
                <a:ext uri="{FF2B5EF4-FFF2-40B4-BE49-F238E27FC236}">
                  <a16:creationId xmlns:a16="http://schemas.microsoft.com/office/drawing/2014/main" id="{1F41DE57-FC6C-4C29-A844-064F683035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8772" y="1725735"/>
              <a:ext cx="591681" cy="591681"/>
            </a:xfrm>
            <a:prstGeom prst="rect">
              <a:avLst/>
            </a:prstGeom>
          </p:spPr>
        </p:pic>
      </p:grpSp>
      <p:grpSp>
        <p:nvGrpSpPr>
          <p:cNvPr id="9" name="Group 8">
            <a:extLst>
              <a:ext uri="{FF2B5EF4-FFF2-40B4-BE49-F238E27FC236}">
                <a16:creationId xmlns:a16="http://schemas.microsoft.com/office/drawing/2014/main" id="{ED2516B3-28FE-4EBD-895A-F67E3DF159ED}"/>
              </a:ext>
            </a:extLst>
          </p:cNvPr>
          <p:cNvGrpSpPr/>
          <p:nvPr/>
        </p:nvGrpSpPr>
        <p:grpSpPr>
          <a:xfrm>
            <a:off x="8257601" y="2885237"/>
            <a:ext cx="864978" cy="1305012"/>
            <a:chOff x="8257601" y="2885237"/>
            <a:chExt cx="864978" cy="1305012"/>
          </a:xfrm>
        </p:grpSpPr>
        <p:sp>
          <p:nvSpPr>
            <p:cNvPr id="114" name="Freeform: Shape 113">
              <a:extLst>
                <a:ext uri="{FF2B5EF4-FFF2-40B4-BE49-F238E27FC236}">
                  <a16:creationId xmlns:a16="http://schemas.microsoft.com/office/drawing/2014/main" id="{FF5C1C7C-4468-4A75-AFFB-68092EB1E15F}"/>
                </a:ext>
              </a:extLst>
            </p:cNvPr>
            <p:cNvSpPr/>
            <p:nvPr/>
          </p:nvSpPr>
          <p:spPr>
            <a:xfrm>
              <a:off x="8257601" y="2885237"/>
              <a:ext cx="864978" cy="1305012"/>
            </a:xfrm>
            <a:custGeom>
              <a:avLst/>
              <a:gdLst>
                <a:gd name="connsiteX0" fmla="*/ 652506 w 864978"/>
                <a:gd name="connsiteY0" fmla="*/ 0 h 1305012"/>
                <a:gd name="connsiteX1" fmla="*/ 768954 w 864978"/>
                <a:gd name="connsiteY1" fmla="*/ 0 h 1305012"/>
                <a:gd name="connsiteX2" fmla="*/ 818705 w 864978"/>
                <a:gd name="connsiteY2" fmla="*/ 193492 h 1305012"/>
                <a:gd name="connsiteX3" fmla="*/ 864978 w 864978"/>
                <a:gd name="connsiteY3" fmla="*/ 652506 h 1305012"/>
                <a:gd name="connsiteX4" fmla="*/ 818705 w 864978"/>
                <a:gd name="connsiteY4" fmla="*/ 1111520 h 1305012"/>
                <a:gd name="connsiteX5" fmla="*/ 768954 w 864978"/>
                <a:gd name="connsiteY5" fmla="*/ 1305012 h 1305012"/>
                <a:gd name="connsiteX6" fmla="*/ 652506 w 864978"/>
                <a:gd name="connsiteY6" fmla="*/ 1305012 h 1305012"/>
                <a:gd name="connsiteX7" fmla="*/ 0 w 864978"/>
                <a:gd name="connsiteY7" fmla="*/ 652506 h 1305012"/>
                <a:gd name="connsiteX8" fmla="*/ 652506 w 864978"/>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978" h="1305012">
                  <a:moveTo>
                    <a:pt x="652506" y="0"/>
                  </a:moveTo>
                  <a:lnTo>
                    <a:pt x="768954" y="0"/>
                  </a:lnTo>
                  <a:lnTo>
                    <a:pt x="818705" y="193492"/>
                  </a:lnTo>
                  <a:cubicBezTo>
                    <a:pt x="849045" y="341757"/>
                    <a:pt x="864978" y="495271"/>
                    <a:pt x="864978" y="652506"/>
                  </a:cubicBezTo>
                  <a:cubicBezTo>
                    <a:pt x="864978" y="809741"/>
                    <a:pt x="849045" y="963255"/>
                    <a:pt x="818705" y="1111520"/>
                  </a:cubicBezTo>
                  <a:lnTo>
                    <a:pt x="768954" y="1305012"/>
                  </a:lnTo>
                  <a:lnTo>
                    <a:pt x="652506" y="1305012"/>
                  </a:lnTo>
                  <a:cubicBezTo>
                    <a:pt x="292137" y="1305012"/>
                    <a:pt x="0" y="1012875"/>
                    <a:pt x="0" y="652506"/>
                  </a:cubicBezTo>
                  <a:cubicBezTo>
                    <a:pt x="0" y="292137"/>
                    <a:pt x="292137" y="0"/>
                    <a:pt x="652506"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4" name="Graphic 123" descr="Marketing">
              <a:extLst>
                <a:ext uri="{FF2B5EF4-FFF2-40B4-BE49-F238E27FC236}">
                  <a16:creationId xmlns:a16="http://schemas.microsoft.com/office/drawing/2014/main" id="{E6F1C264-2954-4C33-98BC-08EFFF13F2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3249" y="3265820"/>
              <a:ext cx="623306" cy="623306"/>
            </a:xfrm>
            <a:prstGeom prst="rect">
              <a:avLst/>
            </a:prstGeom>
          </p:spPr>
        </p:pic>
      </p:grpSp>
      <p:grpSp>
        <p:nvGrpSpPr>
          <p:cNvPr id="7" name="Group 6">
            <a:extLst>
              <a:ext uri="{FF2B5EF4-FFF2-40B4-BE49-F238E27FC236}">
                <a16:creationId xmlns:a16="http://schemas.microsoft.com/office/drawing/2014/main" id="{AA756CB9-4057-4FAE-8E54-4A34C3C7E329}"/>
              </a:ext>
            </a:extLst>
          </p:cNvPr>
          <p:cNvGrpSpPr/>
          <p:nvPr/>
        </p:nvGrpSpPr>
        <p:grpSpPr>
          <a:xfrm>
            <a:off x="7466866" y="4615723"/>
            <a:ext cx="1384508" cy="1062936"/>
            <a:chOff x="7466866" y="4615723"/>
            <a:chExt cx="1384508" cy="1062936"/>
          </a:xfrm>
        </p:grpSpPr>
        <p:sp>
          <p:nvSpPr>
            <p:cNvPr id="112" name="Freeform: Shape 111">
              <a:extLst>
                <a:ext uri="{FF2B5EF4-FFF2-40B4-BE49-F238E27FC236}">
                  <a16:creationId xmlns:a16="http://schemas.microsoft.com/office/drawing/2014/main" id="{43B75A1F-6C79-4A32-AE4A-69798C2EB3DC}"/>
                </a:ext>
              </a:extLst>
            </p:cNvPr>
            <p:cNvSpPr/>
            <p:nvPr/>
          </p:nvSpPr>
          <p:spPr>
            <a:xfrm>
              <a:off x="7466866" y="4615723"/>
              <a:ext cx="1384508" cy="1062936"/>
            </a:xfrm>
            <a:custGeom>
              <a:avLst/>
              <a:gdLst>
                <a:gd name="connsiteX0" fmla="*/ 652506 w 1384508"/>
                <a:gd name="connsiteY0" fmla="*/ 0 h 1062936"/>
                <a:gd name="connsiteX1" fmla="*/ 1384508 w 1384508"/>
                <a:gd name="connsiteY1" fmla="*/ 0 h 1062936"/>
                <a:gd name="connsiteX2" fmla="*/ 1380820 w 1384508"/>
                <a:gd name="connsiteY2" fmla="*/ 7656 h 1062936"/>
                <a:gd name="connsiteX3" fmla="*/ 264662 w 1384508"/>
                <a:gd name="connsiteY3" fmla="*/ 1020628 h 1062936"/>
                <a:gd name="connsiteX4" fmla="*/ 149069 w 1384508"/>
                <a:gd name="connsiteY4" fmla="*/ 1062936 h 1062936"/>
                <a:gd name="connsiteX5" fmla="*/ 111438 w 1384508"/>
                <a:gd name="connsiteY5" fmla="*/ 1017328 h 1062936"/>
                <a:gd name="connsiteX6" fmla="*/ 0 w 1384508"/>
                <a:gd name="connsiteY6" fmla="*/ 652506 h 1062936"/>
                <a:gd name="connsiteX7" fmla="*/ 652506 w 1384508"/>
                <a:gd name="connsiteY7" fmla="*/ 0 h 106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508" h="1062936">
                  <a:moveTo>
                    <a:pt x="652506" y="0"/>
                  </a:moveTo>
                  <a:lnTo>
                    <a:pt x="1384508" y="0"/>
                  </a:lnTo>
                  <a:lnTo>
                    <a:pt x="1380820" y="7656"/>
                  </a:lnTo>
                  <a:cubicBezTo>
                    <a:pt x="1135383" y="459464"/>
                    <a:pt x="741515" y="818937"/>
                    <a:pt x="264662" y="1020628"/>
                  </a:cubicBezTo>
                  <a:lnTo>
                    <a:pt x="149069" y="1062936"/>
                  </a:lnTo>
                  <a:lnTo>
                    <a:pt x="111438" y="1017328"/>
                  </a:lnTo>
                  <a:cubicBezTo>
                    <a:pt x="41082" y="913188"/>
                    <a:pt x="0" y="787645"/>
                    <a:pt x="0" y="652506"/>
                  </a:cubicBezTo>
                  <a:cubicBezTo>
                    <a:pt x="0" y="292137"/>
                    <a:pt x="292137" y="0"/>
                    <a:pt x="652506"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6" name="Graphic 125" descr="Download">
              <a:extLst>
                <a:ext uri="{FF2B5EF4-FFF2-40B4-BE49-F238E27FC236}">
                  <a16:creationId xmlns:a16="http://schemas.microsoft.com/office/drawing/2014/main" id="{9783F835-94B5-49A1-93C1-8FEBB684B0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3634" y="4804259"/>
              <a:ext cx="541422" cy="541422"/>
            </a:xfrm>
            <a:prstGeom prst="rect">
              <a:avLst/>
            </a:prstGeom>
          </p:spPr>
        </p:pic>
      </p:grpSp>
      <p:grpSp>
        <p:nvGrpSpPr>
          <p:cNvPr id="6" name="Group 5">
            <a:extLst>
              <a:ext uri="{FF2B5EF4-FFF2-40B4-BE49-F238E27FC236}">
                <a16:creationId xmlns:a16="http://schemas.microsoft.com/office/drawing/2014/main" id="{8684A02A-DD94-45DE-8057-25BE2691CA58}"/>
              </a:ext>
            </a:extLst>
          </p:cNvPr>
          <p:cNvGrpSpPr/>
          <p:nvPr/>
        </p:nvGrpSpPr>
        <p:grpSpPr>
          <a:xfrm>
            <a:off x="4838598" y="4615723"/>
            <a:ext cx="1369879" cy="1058824"/>
            <a:chOff x="4838598" y="4615723"/>
            <a:chExt cx="1369879" cy="1058824"/>
          </a:xfrm>
        </p:grpSpPr>
        <p:sp>
          <p:nvSpPr>
            <p:cNvPr id="113" name="Freeform: Shape 112">
              <a:extLst>
                <a:ext uri="{FF2B5EF4-FFF2-40B4-BE49-F238E27FC236}">
                  <a16:creationId xmlns:a16="http://schemas.microsoft.com/office/drawing/2014/main" id="{44E480FE-866E-42DC-B5CC-8568E7B70DEB}"/>
                </a:ext>
              </a:extLst>
            </p:cNvPr>
            <p:cNvSpPr/>
            <p:nvPr/>
          </p:nvSpPr>
          <p:spPr>
            <a:xfrm>
              <a:off x="4838598" y="4615723"/>
              <a:ext cx="1369879" cy="1058824"/>
            </a:xfrm>
            <a:custGeom>
              <a:avLst/>
              <a:gdLst>
                <a:gd name="connsiteX0" fmla="*/ 0 w 1369879"/>
                <a:gd name="connsiteY0" fmla="*/ 0 h 1058824"/>
                <a:gd name="connsiteX1" fmla="*/ 717373 w 1369879"/>
                <a:gd name="connsiteY1" fmla="*/ 0 h 1058824"/>
                <a:gd name="connsiteX2" fmla="*/ 1369879 w 1369879"/>
                <a:gd name="connsiteY2" fmla="*/ 652506 h 1058824"/>
                <a:gd name="connsiteX3" fmla="*/ 1258441 w 1369879"/>
                <a:gd name="connsiteY3" fmla="*/ 1017328 h 1058824"/>
                <a:gd name="connsiteX4" fmla="*/ 1224203 w 1369879"/>
                <a:gd name="connsiteY4" fmla="*/ 1058824 h 1058824"/>
                <a:gd name="connsiteX5" fmla="*/ 1119846 w 1369879"/>
                <a:gd name="connsiteY5" fmla="*/ 1020628 h 1058824"/>
                <a:gd name="connsiteX6" fmla="*/ 3688 w 1369879"/>
                <a:gd name="connsiteY6" fmla="*/ 7656 h 1058824"/>
                <a:gd name="connsiteX7" fmla="*/ 0 w 1369879"/>
                <a:gd name="connsiteY7" fmla="*/ 0 h 105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879" h="1058824">
                  <a:moveTo>
                    <a:pt x="0" y="0"/>
                  </a:moveTo>
                  <a:lnTo>
                    <a:pt x="717373" y="0"/>
                  </a:lnTo>
                  <a:cubicBezTo>
                    <a:pt x="1077742" y="0"/>
                    <a:pt x="1369879" y="292137"/>
                    <a:pt x="1369879" y="652506"/>
                  </a:cubicBezTo>
                  <a:cubicBezTo>
                    <a:pt x="1369879" y="787645"/>
                    <a:pt x="1328797" y="913188"/>
                    <a:pt x="1258441" y="1017328"/>
                  </a:cubicBezTo>
                  <a:lnTo>
                    <a:pt x="1224203" y="1058824"/>
                  </a:lnTo>
                  <a:lnTo>
                    <a:pt x="1119846" y="1020628"/>
                  </a:lnTo>
                  <a:cubicBezTo>
                    <a:pt x="642993" y="818937"/>
                    <a:pt x="249124" y="459464"/>
                    <a:pt x="3688" y="7656"/>
                  </a:cubicBezTo>
                  <a:lnTo>
                    <a:pt x="0"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2" name="Graphic 3071" descr="Cycle with people">
              <a:extLst>
                <a:ext uri="{FF2B5EF4-FFF2-40B4-BE49-F238E27FC236}">
                  <a16:creationId xmlns:a16="http://schemas.microsoft.com/office/drawing/2014/main" id="{40C7948A-29B1-46FA-9243-689522DD07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6129" y="4752748"/>
              <a:ext cx="620380" cy="620380"/>
            </a:xfrm>
            <a:prstGeom prst="rect">
              <a:avLst/>
            </a:prstGeom>
          </p:spPr>
        </p:pic>
      </p:grpSp>
      <p:grpSp>
        <p:nvGrpSpPr>
          <p:cNvPr id="5" name="Group 4">
            <a:extLst>
              <a:ext uri="{FF2B5EF4-FFF2-40B4-BE49-F238E27FC236}">
                <a16:creationId xmlns:a16="http://schemas.microsoft.com/office/drawing/2014/main" id="{30C239E9-95C1-44A3-BDA7-062DF1B9E934}"/>
              </a:ext>
            </a:extLst>
          </p:cNvPr>
          <p:cNvGrpSpPr/>
          <p:nvPr/>
        </p:nvGrpSpPr>
        <p:grpSpPr>
          <a:xfrm>
            <a:off x="4567393" y="2885237"/>
            <a:ext cx="874949" cy="1305012"/>
            <a:chOff x="4567393" y="2885237"/>
            <a:chExt cx="874949" cy="1305012"/>
          </a:xfrm>
        </p:grpSpPr>
        <p:sp>
          <p:nvSpPr>
            <p:cNvPr id="115" name="Freeform: Shape 114">
              <a:extLst>
                <a:ext uri="{FF2B5EF4-FFF2-40B4-BE49-F238E27FC236}">
                  <a16:creationId xmlns:a16="http://schemas.microsoft.com/office/drawing/2014/main" id="{0F14E71E-7B9B-43E4-ABE8-9D20C0CB31EB}"/>
                </a:ext>
              </a:extLst>
            </p:cNvPr>
            <p:cNvSpPr/>
            <p:nvPr/>
          </p:nvSpPr>
          <p:spPr>
            <a:xfrm>
              <a:off x="4567393" y="2885237"/>
              <a:ext cx="874949" cy="1305012"/>
            </a:xfrm>
            <a:custGeom>
              <a:avLst/>
              <a:gdLst>
                <a:gd name="connsiteX0" fmla="*/ 96024 w 874949"/>
                <a:gd name="connsiteY0" fmla="*/ 0 h 1305012"/>
                <a:gd name="connsiteX1" fmla="*/ 222443 w 874949"/>
                <a:gd name="connsiteY1" fmla="*/ 0 h 1305012"/>
                <a:gd name="connsiteX2" fmla="*/ 874949 w 874949"/>
                <a:gd name="connsiteY2" fmla="*/ 652506 h 1305012"/>
                <a:gd name="connsiteX3" fmla="*/ 222443 w 874949"/>
                <a:gd name="connsiteY3" fmla="*/ 1305012 h 1305012"/>
                <a:gd name="connsiteX4" fmla="*/ 96024 w 874949"/>
                <a:gd name="connsiteY4" fmla="*/ 1305012 h 1305012"/>
                <a:gd name="connsiteX5" fmla="*/ 46273 w 874949"/>
                <a:gd name="connsiteY5" fmla="*/ 1111520 h 1305012"/>
                <a:gd name="connsiteX6" fmla="*/ 0 w 874949"/>
                <a:gd name="connsiteY6" fmla="*/ 652506 h 1305012"/>
                <a:gd name="connsiteX7" fmla="*/ 46273 w 874949"/>
                <a:gd name="connsiteY7" fmla="*/ 193492 h 1305012"/>
                <a:gd name="connsiteX8" fmla="*/ 96024 w 874949"/>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49" h="1305012">
                  <a:moveTo>
                    <a:pt x="96024" y="0"/>
                  </a:moveTo>
                  <a:lnTo>
                    <a:pt x="222443" y="0"/>
                  </a:lnTo>
                  <a:cubicBezTo>
                    <a:pt x="582812" y="0"/>
                    <a:pt x="874949" y="292137"/>
                    <a:pt x="874949" y="652506"/>
                  </a:cubicBezTo>
                  <a:cubicBezTo>
                    <a:pt x="874949" y="1012875"/>
                    <a:pt x="582812" y="1305012"/>
                    <a:pt x="222443" y="1305012"/>
                  </a:cubicBezTo>
                  <a:lnTo>
                    <a:pt x="96024" y="1305012"/>
                  </a:lnTo>
                  <a:lnTo>
                    <a:pt x="46273" y="1111520"/>
                  </a:lnTo>
                  <a:cubicBezTo>
                    <a:pt x="15933" y="963255"/>
                    <a:pt x="0" y="809741"/>
                    <a:pt x="0" y="652506"/>
                  </a:cubicBezTo>
                  <a:cubicBezTo>
                    <a:pt x="0" y="495271"/>
                    <a:pt x="15933" y="341757"/>
                    <a:pt x="46273" y="193492"/>
                  </a:cubicBezTo>
                  <a:lnTo>
                    <a:pt x="96024"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7" name="Graphic 3076" descr="Chevron arrows">
              <a:extLst>
                <a:ext uri="{FF2B5EF4-FFF2-40B4-BE49-F238E27FC236}">
                  <a16:creationId xmlns:a16="http://schemas.microsoft.com/office/drawing/2014/main" id="{9E9DB725-3646-4DB6-9ECF-91278ACC87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49382" y="3219200"/>
              <a:ext cx="650138" cy="650138"/>
            </a:xfrm>
            <a:prstGeom prst="rect">
              <a:avLst/>
            </a:prstGeom>
          </p:spPr>
        </p:pic>
      </p:grpSp>
      <p:sp>
        <p:nvSpPr>
          <p:cNvPr id="158" name="TextBox 157">
            <a:extLst>
              <a:ext uri="{FF2B5EF4-FFF2-40B4-BE49-F238E27FC236}">
                <a16:creationId xmlns:a16="http://schemas.microsoft.com/office/drawing/2014/main" id="{1609A238-7EBE-43E8-9966-60E8005A22CA}"/>
              </a:ext>
            </a:extLst>
          </p:cNvPr>
          <p:cNvSpPr txBox="1"/>
          <p:nvPr/>
        </p:nvSpPr>
        <p:spPr>
          <a:xfrm>
            <a:off x="2185415" y="3165431"/>
            <a:ext cx="2136940" cy="307777"/>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99B6B8AE-B590-4436-991D-414BF5C0DFC3}"/>
              </a:ext>
            </a:extLst>
          </p:cNvPr>
          <p:cNvSpPr txBox="1"/>
          <p:nvPr/>
        </p:nvSpPr>
        <p:spPr>
          <a:xfrm>
            <a:off x="5552048" y="3429000"/>
            <a:ext cx="2607788"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Agency resources whose actions &amp; behavior result in organizational, social, cultural, or behavioral change  </a:t>
            </a:r>
          </a:p>
        </p:txBody>
      </p:sp>
      <p:pic>
        <p:nvPicPr>
          <p:cNvPr id="3079" name="Graphic 3078" descr="Group success">
            <a:extLst>
              <a:ext uri="{FF2B5EF4-FFF2-40B4-BE49-F238E27FC236}">
                <a16:creationId xmlns:a16="http://schemas.microsoft.com/office/drawing/2014/main" id="{E4559195-D117-41AC-99C5-23D52A3012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1129" y="2353758"/>
            <a:ext cx="1500350" cy="1354675"/>
          </a:xfrm>
          <a:prstGeom prst="rect">
            <a:avLst/>
          </a:prstGeom>
        </p:spPr>
      </p:pic>
      <p:sp>
        <p:nvSpPr>
          <p:cNvPr id="111" name="Freeform: Shape 110">
            <a:extLst>
              <a:ext uri="{FF2B5EF4-FFF2-40B4-BE49-F238E27FC236}">
                <a16:creationId xmlns:a16="http://schemas.microsoft.com/office/drawing/2014/main" id="{87E86160-37B6-4F68-B8C2-1E8D7FC4BC38}"/>
              </a:ext>
            </a:extLst>
          </p:cNvPr>
          <p:cNvSpPr/>
          <p:nvPr/>
        </p:nvSpPr>
        <p:spPr>
          <a:xfrm>
            <a:off x="2717980" y="1128141"/>
            <a:ext cx="3361684" cy="1305012"/>
          </a:xfrm>
          <a:custGeom>
            <a:avLst/>
            <a:gdLst>
              <a:gd name="connsiteX0" fmla="*/ 652506 w 3361684"/>
              <a:gd name="connsiteY0" fmla="*/ 0 h 1305012"/>
              <a:gd name="connsiteX1" fmla="*/ 2837991 w 3361684"/>
              <a:gd name="connsiteY1" fmla="*/ 0 h 1305012"/>
              <a:gd name="connsiteX2" fmla="*/ 3299382 w 3361684"/>
              <a:gd name="connsiteY2" fmla="*/ 191115 h 1305012"/>
              <a:gd name="connsiteX3" fmla="*/ 3361684 w 3361684"/>
              <a:gd name="connsiteY3" fmla="*/ 266626 h 1305012"/>
              <a:gd name="connsiteX4" fmla="*/ 3240464 w 3361684"/>
              <a:gd name="connsiteY4" fmla="*/ 310994 h 1305012"/>
              <a:gd name="connsiteX5" fmla="*/ 2238390 w 3361684"/>
              <a:gd name="connsiteY5" fmla="*/ 1136178 h 1305012"/>
              <a:gd name="connsiteX6" fmla="*/ 2135821 w 3361684"/>
              <a:gd name="connsiteY6" fmla="*/ 1305012 h 1305012"/>
              <a:gd name="connsiteX7" fmla="*/ 652506 w 3361684"/>
              <a:gd name="connsiteY7" fmla="*/ 1305012 h 1305012"/>
              <a:gd name="connsiteX8" fmla="*/ 0 w 3361684"/>
              <a:gd name="connsiteY8" fmla="*/ 652506 h 1305012"/>
              <a:gd name="connsiteX9" fmla="*/ 652506 w 3361684"/>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84" h="1305012">
                <a:moveTo>
                  <a:pt x="652506" y="0"/>
                </a:moveTo>
                <a:lnTo>
                  <a:pt x="2837991" y="0"/>
                </a:lnTo>
                <a:cubicBezTo>
                  <a:pt x="3018175" y="0"/>
                  <a:pt x="3181302" y="73034"/>
                  <a:pt x="3299382" y="191115"/>
                </a:cubicBezTo>
                <a:lnTo>
                  <a:pt x="3361684" y="266626"/>
                </a:lnTo>
                <a:lnTo>
                  <a:pt x="3240464" y="310994"/>
                </a:lnTo>
                <a:cubicBezTo>
                  <a:pt x="2831733" y="483872"/>
                  <a:pt x="2483970" y="772672"/>
                  <a:pt x="2238390" y="1136178"/>
                </a:cubicBezTo>
                <a:lnTo>
                  <a:pt x="2135821"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31EE20BE-11A8-4BA0-A779-83A856750A26}"/>
              </a:ext>
            </a:extLst>
          </p:cNvPr>
          <p:cNvSpPr/>
          <p:nvPr/>
        </p:nvSpPr>
        <p:spPr>
          <a:xfrm>
            <a:off x="7599072" y="1128141"/>
            <a:ext cx="3358291" cy="1305012"/>
          </a:xfrm>
          <a:custGeom>
            <a:avLst/>
            <a:gdLst>
              <a:gd name="connsiteX0" fmla="*/ 520300 w 3358291"/>
              <a:gd name="connsiteY0" fmla="*/ 0 h 1305012"/>
              <a:gd name="connsiteX1" fmla="*/ 2705785 w 3358291"/>
              <a:gd name="connsiteY1" fmla="*/ 0 h 1305012"/>
              <a:gd name="connsiteX2" fmla="*/ 3358291 w 3358291"/>
              <a:gd name="connsiteY2" fmla="*/ 652506 h 1305012"/>
              <a:gd name="connsiteX3" fmla="*/ 2705785 w 3358291"/>
              <a:gd name="connsiteY3" fmla="*/ 1305012 h 1305012"/>
              <a:gd name="connsiteX4" fmla="*/ 1237099 w 3358291"/>
              <a:gd name="connsiteY4" fmla="*/ 1305012 h 1305012"/>
              <a:gd name="connsiteX5" fmla="*/ 1134530 w 3358291"/>
              <a:gd name="connsiteY5" fmla="*/ 1136178 h 1305012"/>
              <a:gd name="connsiteX6" fmla="*/ 132456 w 3358291"/>
              <a:gd name="connsiteY6" fmla="*/ 310994 h 1305012"/>
              <a:gd name="connsiteX7" fmla="*/ 0 w 3358291"/>
              <a:gd name="connsiteY7" fmla="*/ 262514 h 1305012"/>
              <a:gd name="connsiteX8" fmla="*/ 58909 w 3358291"/>
              <a:gd name="connsiteY8" fmla="*/ 191115 h 1305012"/>
              <a:gd name="connsiteX9" fmla="*/ 520300 w 335829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8291" h="1305012">
                <a:moveTo>
                  <a:pt x="520300" y="0"/>
                </a:moveTo>
                <a:lnTo>
                  <a:pt x="2705785" y="0"/>
                </a:lnTo>
                <a:cubicBezTo>
                  <a:pt x="3066154" y="0"/>
                  <a:pt x="3358291" y="292137"/>
                  <a:pt x="3358291" y="652506"/>
                </a:cubicBezTo>
                <a:cubicBezTo>
                  <a:pt x="3358291" y="1012875"/>
                  <a:pt x="3066154" y="1305012"/>
                  <a:pt x="2705785" y="1305012"/>
                </a:cubicBezTo>
                <a:lnTo>
                  <a:pt x="1237099" y="1305012"/>
                </a:lnTo>
                <a:lnTo>
                  <a:pt x="1134530" y="1136178"/>
                </a:lnTo>
                <a:cubicBezTo>
                  <a:pt x="888950" y="772672"/>
                  <a:pt x="541187" y="483872"/>
                  <a:pt x="132456" y="310994"/>
                </a:cubicBezTo>
                <a:lnTo>
                  <a:pt x="0" y="262514"/>
                </a:lnTo>
                <a:lnTo>
                  <a:pt x="58909" y="191115"/>
                </a:lnTo>
                <a:cubicBezTo>
                  <a:pt x="176989" y="73034"/>
                  <a:pt x="340116" y="0"/>
                  <a:pt x="520300"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9F396B2-4D31-4066-BE7C-D21F45C42FC8}"/>
              </a:ext>
            </a:extLst>
          </p:cNvPr>
          <p:cNvSpPr/>
          <p:nvPr/>
        </p:nvSpPr>
        <p:spPr>
          <a:xfrm>
            <a:off x="1951845" y="2885237"/>
            <a:ext cx="2711572" cy="1305012"/>
          </a:xfrm>
          <a:custGeom>
            <a:avLst/>
            <a:gdLst>
              <a:gd name="connsiteX0" fmla="*/ 652506 w 2711572"/>
              <a:gd name="connsiteY0" fmla="*/ 0 h 1305012"/>
              <a:gd name="connsiteX1" fmla="*/ 2711572 w 2711572"/>
              <a:gd name="connsiteY1" fmla="*/ 0 h 1305012"/>
              <a:gd name="connsiteX2" fmla="*/ 2661821 w 2711572"/>
              <a:gd name="connsiteY2" fmla="*/ 193492 h 1305012"/>
              <a:gd name="connsiteX3" fmla="*/ 2615548 w 2711572"/>
              <a:gd name="connsiteY3" fmla="*/ 652506 h 1305012"/>
              <a:gd name="connsiteX4" fmla="*/ 2661821 w 2711572"/>
              <a:gd name="connsiteY4" fmla="*/ 1111520 h 1305012"/>
              <a:gd name="connsiteX5" fmla="*/ 2711572 w 2711572"/>
              <a:gd name="connsiteY5" fmla="*/ 1305012 h 1305012"/>
              <a:gd name="connsiteX6" fmla="*/ 652506 w 2711572"/>
              <a:gd name="connsiteY6" fmla="*/ 1305012 h 1305012"/>
              <a:gd name="connsiteX7" fmla="*/ 0 w 2711572"/>
              <a:gd name="connsiteY7" fmla="*/ 652506 h 1305012"/>
              <a:gd name="connsiteX8" fmla="*/ 652506 w 2711572"/>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572" h="1305012">
                <a:moveTo>
                  <a:pt x="652506" y="0"/>
                </a:moveTo>
                <a:lnTo>
                  <a:pt x="2711572" y="0"/>
                </a:lnTo>
                <a:lnTo>
                  <a:pt x="2661821" y="193492"/>
                </a:lnTo>
                <a:cubicBezTo>
                  <a:pt x="2631481" y="341757"/>
                  <a:pt x="2615548" y="495271"/>
                  <a:pt x="2615548" y="652506"/>
                </a:cubicBezTo>
                <a:cubicBezTo>
                  <a:pt x="2615548" y="809741"/>
                  <a:pt x="2631481" y="963255"/>
                  <a:pt x="2661821" y="1111520"/>
                </a:cubicBezTo>
                <a:lnTo>
                  <a:pt x="2711572"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107" name="Freeform: Shape 106">
            <a:extLst>
              <a:ext uri="{FF2B5EF4-FFF2-40B4-BE49-F238E27FC236}">
                <a16:creationId xmlns:a16="http://schemas.microsoft.com/office/drawing/2014/main" id="{61ACFAAC-42AC-4166-A696-03E14D35E680}"/>
              </a:ext>
            </a:extLst>
          </p:cNvPr>
          <p:cNvSpPr/>
          <p:nvPr/>
        </p:nvSpPr>
        <p:spPr>
          <a:xfrm>
            <a:off x="9026555" y="2885237"/>
            <a:ext cx="2721543" cy="1305012"/>
          </a:xfrm>
          <a:custGeom>
            <a:avLst/>
            <a:gdLst>
              <a:gd name="connsiteX0" fmla="*/ 0 w 2721543"/>
              <a:gd name="connsiteY0" fmla="*/ 0 h 1305012"/>
              <a:gd name="connsiteX1" fmla="*/ 2069037 w 2721543"/>
              <a:gd name="connsiteY1" fmla="*/ 0 h 1305012"/>
              <a:gd name="connsiteX2" fmla="*/ 2721543 w 2721543"/>
              <a:gd name="connsiteY2" fmla="*/ 652506 h 1305012"/>
              <a:gd name="connsiteX3" fmla="*/ 2069037 w 2721543"/>
              <a:gd name="connsiteY3" fmla="*/ 1305012 h 1305012"/>
              <a:gd name="connsiteX4" fmla="*/ 0 w 2721543"/>
              <a:gd name="connsiteY4" fmla="*/ 1305012 h 1305012"/>
              <a:gd name="connsiteX5" fmla="*/ 49751 w 2721543"/>
              <a:gd name="connsiteY5" fmla="*/ 1111520 h 1305012"/>
              <a:gd name="connsiteX6" fmla="*/ 96024 w 2721543"/>
              <a:gd name="connsiteY6" fmla="*/ 652506 h 1305012"/>
              <a:gd name="connsiteX7" fmla="*/ 49751 w 2721543"/>
              <a:gd name="connsiteY7" fmla="*/ 193492 h 1305012"/>
              <a:gd name="connsiteX8" fmla="*/ 0 w 2721543"/>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1543" h="1305012">
                <a:moveTo>
                  <a:pt x="0" y="0"/>
                </a:moveTo>
                <a:lnTo>
                  <a:pt x="2069037" y="0"/>
                </a:lnTo>
                <a:cubicBezTo>
                  <a:pt x="2429406" y="0"/>
                  <a:pt x="2721543" y="292137"/>
                  <a:pt x="2721543" y="652506"/>
                </a:cubicBezTo>
                <a:cubicBezTo>
                  <a:pt x="2721543" y="1012875"/>
                  <a:pt x="2429406" y="1305012"/>
                  <a:pt x="2069037" y="1305012"/>
                </a:cubicBezTo>
                <a:lnTo>
                  <a:pt x="0" y="1305012"/>
                </a:lnTo>
                <a:lnTo>
                  <a:pt x="49751" y="1111520"/>
                </a:lnTo>
                <a:cubicBezTo>
                  <a:pt x="80091" y="963255"/>
                  <a:pt x="96024" y="809741"/>
                  <a:pt x="96024" y="652506"/>
                </a:cubicBezTo>
                <a:cubicBezTo>
                  <a:pt x="96024" y="495271"/>
                  <a:pt x="80091" y="341757"/>
                  <a:pt x="49751" y="193492"/>
                </a:cubicBezTo>
                <a:lnTo>
                  <a:pt x="0"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760CC1B6-7F56-4C3A-8A81-7FB960DC46EA}"/>
              </a:ext>
            </a:extLst>
          </p:cNvPr>
          <p:cNvSpPr/>
          <p:nvPr/>
        </p:nvSpPr>
        <p:spPr>
          <a:xfrm>
            <a:off x="2717980" y="4615723"/>
            <a:ext cx="3344821" cy="1305012"/>
          </a:xfrm>
          <a:custGeom>
            <a:avLst/>
            <a:gdLst>
              <a:gd name="connsiteX0" fmla="*/ 652506 w 3344821"/>
              <a:gd name="connsiteY0" fmla="*/ 0 h 1305012"/>
              <a:gd name="connsiteX1" fmla="*/ 2120618 w 3344821"/>
              <a:gd name="connsiteY1" fmla="*/ 0 h 1305012"/>
              <a:gd name="connsiteX2" fmla="*/ 2124306 w 3344821"/>
              <a:gd name="connsiteY2" fmla="*/ 7656 h 1305012"/>
              <a:gd name="connsiteX3" fmla="*/ 3240464 w 3344821"/>
              <a:gd name="connsiteY3" fmla="*/ 1020628 h 1305012"/>
              <a:gd name="connsiteX4" fmla="*/ 3344821 w 3344821"/>
              <a:gd name="connsiteY4" fmla="*/ 1058824 h 1305012"/>
              <a:gd name="connsiteX5" fmla="*/ 3299382 w 3344821"/>
              <a:gd name="connsiteY5" fmla="*/ 1113897 h 1305012"/>
              <a:gd name="connsiteX6" fmla="*/ 2837991 w 3344821"/>
              <a:gd name="connsiteY6" fmla="*/ 1305012 h 1305012"/>
              <a:gd name="connsiteX7" fmla="*/ 652506 w 3344821"/>
              <a:gd name="connsiteY7" fmla="*/ 1305012 h 1305012"/>
              <a:gd name="connsiteX8" fmla="*/ 0 w 3344821"/>
              <a:gd name="connsiteY8" fmla="*/ 652506 h 1305012"/>
              <a:gd name="connsiteX9" fmla="*/ 652506 w 334482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4821" h="1305012">
                <a:moveTo>
                  <a:pt x="652506" y="0"/>
                </a:moveTo>
                <a:lnTo>
                  <a:pt x="2120618" y="0"/>
                </a:lnTo>
                <a:lnTo>
                  <a:pt x="2124306" y="7656"/>
                </a:lnTo>
                <a:cubicBezTo>
                  <a:pt x="2369742" y="459464"/>
                  <a:pt x="2763611" y="818937"/>
                  <a:pt x="3240464" y="1020628"/>
                </a:cubicBezTo>
                <a:lnTo>
                  <a:pt x="3344821" y="1058824"/>
                </a:lnTo>
                <a:lnTo>
                  <a:pt x="3299382" y="1113897"/>
                </a:lnTo>
                <a:cubicBezTo>
                  <a:pt x="3181302" y="1231978"/>
                  <a:pt x="3018175" y="1305012"/>
                  <a:pt x="2837991" y="1305012"/>
                </a:cubicBez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509B5906-059C-43A2-9253-A78E8FBF17CA}"/>
              </a:ext>
            </a:extLst>
          </p:cNvPr>
          <p:cNvSpPr/>
          <p:nvPr/>
        </p:nvSpPr>
        <p:spPr>
          <a:xfrm>
            <a:off x="7615935" y="4615723"/>
            <a:ext cx="3341428" cy="1305012"/>
          </a:xfrm>
          <a:custGeom>
            <a:avLst/>
            <a:gdLst>
              <a:gd name="connsiteX0" fmla="*/ 1235439 w 3341428"/>
              <a:gd name="connsiteY0" fmla="*/ 0 h 1305012"/>
              <a:gd name="connsiteX1" fmla="*/ 2688922 w 3341428"/>
              <a:gd name="connsiteY1" fmla="*/ 0 h 1305012"/>
              <a:gd name="connsiteX2" fmla="*/ 3341428 w 3341428"/>
              <a:gd name="connsiteY2" fmla="*/ 652506 h 1305012"/>
              <a:gd name="connsiteX3" fmla="*/ 2688922 w 3341428"/>
              <a:gd name="connsiteY3" fmla="*/ 1305012 h 1305012"/>
              <a:gd name="connsiteX4" fmla="*/ 503437 w 3341428"/>
              <a:gd name="connsiteY4" fmla="*/ 1305012 h 1305012"/>
              <a:gd name="connsiteX5" fmla="*/ 42046 w 3341428"/>
              <a:gd name="connsiteY5" fmla="*/ 1113897 h 1305012"/>
              <a:gd name="connsiteX6" fmla="*/ 0 w 3341428"/>
              <a:gd name="connsiteY6" fmla="*/ 1062936 h 1305012"/>
              <a:gd name="connsiteX7" fmla="*/ 115593 w 3341428"/>
              <a:gd name="connsiteY7" fmla="*/ 1020628 h 1305012"/>
              <a:gd name="connsiteX8" fmla="*/ 1231751 w 3341428"/>
              <a:gd name="connsiteY8" fmla="*/ 7656 h 1305012"/>
              <a:gd name="connsiteX9" fmla="*/ 1235439 w 3341428"/>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1428" h="1305012">
                <a:moveTo>
                  <a:pt x="1235439" y="0"/>
                </a:moveTo>
                <a:lnTo>
                  <a:pt x="2688922" y="0"/>
                </a:lnTo>
                <a:cubicBezTo>
                  <a:pt x="3049291" y="0"/>
                  <a:pt x="3341428" y="292137"/>
                  <a:pt x="3341428" y="652506"/>
                </a:cubicBezTo>
                <a:cubicBezTo>
                  <a:pt x="3341428" y="1012875"/>
                  <a:pt x="3049291" y="1305012"/>
                  <a:pt x="2688922" y="1305012"/>
                </a:cubicBezTo>
                <a:lnTo>
                  <a:pt x="503437" y="1305012"/>
                </a:lnTo>
                <a:cubicBezTo>
                  <a:pt x="323253" y="1305012"/>
                  <a:pt x="160126" y="1231978"/>
                  <a:pt x="42046" y="1113897"/>
                </a:cubicBezTo>
                <a:lnTo>
                  <a:pt x="0" y="1062936"/>
                </a:lnTo>
                <a:lnTo>
                  <a:pt x="115593" y="1020628"/>
                </a:lnTo>
                <a:cubicBezTo>
                  <a:pt x="592446" y="818937"/>
                  <a:pt x="986314" y="459464"/>
                  <a:pt x="1231751" y="7656"/>
                </a:cubicBezTo>
                <a:lnTo>
                  <a:pt x="1235439"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5CC920D6-17B9-4EBA-9A85-8DA730365DDE}"/>
              </a:ext>
            </a:extLst>
          </p:cNvPr>
          <p:cNvSpPr txBox="1"/>
          <p:nvPr/>
        </p:nvSpPr>
        <p:spPr>
          <a:xfrm>
            <a:off x="2921948" y="1196384"/>
            <a:ext cx="2550980" cy="113877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Change Facilitator</a:t>
            </a:r>
          </a:p>
          <a:p>
            <a:r>
              <a:rPr lang="en-US" sz="1600" dirty="0">
                <a:latin typeface="Arial" panose="020B0604020202020204" pitchFamily="34" charset="0"/>
                <a:cs typeface="Arial" panose="020B0604020202020204" pitchFamily="34" charset="0"/>
              </a:rPr>
              <a:t>Is passionate about </a:t>
            </a:r>
          </a:p>
          <a:p>
            <a:r>
              <a:rPr lang="en-US" sz="1600" dirty="0">
                <a:latin typeface="Arial" panose="020B0604020202020204" pitchFamily="34" charset="0"/>
                <a:cs typeface="Arial" panose="020B0604020202020204" pitchFamily="34" charset="0"/>
              </a:rPr>
              <a:t>facilitating change </a:t>
            </a:r>
          </a:p>
          <a:p>
            <a:r>
              <a:rPr lang="en-US" sz="1600" dirty="0">
                <a:latin typeface="Arial" panose="020B0604020202020204" pitchFamily="34" charset="0"/>
                <a:cs typeface="Arial" panose="020B0604020202020204" pitchFamily="34" charset="0"/>
              </a:rPr>
              <a:t>through the process</a:t>
            </a:r>
            <a:endParaRPr lang="en-US" dirty="0">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3BCBFA11-C384-4F17-8413-2FB4C96FCC5F}"/>
              </a:ext>
            </a:extLst>
          </p:cNvPr>
          <p:cNvSpPr txBox="1"/>
          <p:nvPr/>
        </p:nvSpPr>
        <p:spPr>
          <a:xfrm>
            <a:off x="8403249" y="1194441"/>
            <a:ext cx="2346212" cy="1138773"/>
          </a:xfrm>
          <a:prstGeom prst="rect">
            <a:avLst/>
          </a:prstGeom>
          <a:noFill/>
        </p:spPr>
        <p:txBody>
          <a:bodyPr wrap="square" rtlCol="0">
            <a:spAutoFit/>
          </a:bodyPr>
          <a:lstStyle/>
          <a:p>
            <a:pPr algn="r"/>
            <a:r>
              <a:rPr lang="en-US" b="1" dirty="0">
                <a:solidFill>
                  <a:sysClr val="windowText" lastClr="000000"/>
                </a:solidFill>
                <a:latin typeface="Arial" panose="020B0604020202020204" pitchFamily="34" charset="0"/>
                <a:cs typeface="Arial" panose="020B0604020202020204" pitchFamily="34" charset="0"/>
              </a:rPr>
              <a:t>Translator</a:t>
            </a:r>
          </a:p>
          <a:p>
            <a:pPr algn="r"/>
            <a:r>
              <a:rPr lang="en-US" sz="1600" dirty="0">
                <a:solidFill>
                  <a:sysClr val="windowText" lastClr="000000"/>
                </a:solidFill>
                <a:latin typeface="Arial" panose="020B0604020202020204" pitchFamily="34" charset="0"/>
                <a:cs typeface="Arial" panose="020B0604020202020204" pitchFamily="34" charset="0"/>
              </a:rPr>
              <a:t>Is able to translate the messages in a way that </a:t>
            </a:r>
          </a:p>
          <a:p>
            <a:pPr algn="r"/>
            <a:r>
              <a:rPr lang="en-US" sz="1600" dirty="0">
                <a:solidFill>
                  <a:sysClr val="windowText" lastClr="000000"/>
                </a:solidFill>
                <a:latin typeface="Arial" panose="020B0604020202020204" pitchFamily="34" charset="0"/>
                <a:cs typeface="Arial" panose="020B0604020202020204" pitchFamily="34" charset="0"/>
              </a:rPr>
              <a:t>is understands</a:t>
            </a:r>
            <a:r>
              <a:rPr lang="en-US" dirty="0">
                <a:solidFill>
                  <a:sysClr val="windowText" lastClr="000000"/>
                </a:solidFill>
                <a:latin typeface="Arial" panose="020B0604020202020204" pitchFamily="34" charset="0"/>
                <a:cs typeface="Arial" panose="020B0604020202020204" pitchFamily="34" charset="0"/>
              </a:rPr>
              <a:t>.</a:t>
            </a:r>
          </a:p>
        </p:txBody>
      </p:sp>
      <p:sp>
        <p:nvSpPr>
          <p:cNvPr id="152" name="TextBox 151">
            <a:extLst>
              <a:ext uri="{FF2B5EF4-FFF2-40B4-BE49-F238E27FC236}">
                <a16:creationId xmlns:a16="http://schemas.microsoft.com/office/drawing/2014/main" id="{26397C7D-2D5F-4F1E-8CF0-997922B8C593}"/>
              </a:ext>
            </a:extLst>
          </p:cNvPr>
          <p:cNvSpPr txBox="1"/>
          <p:nvPr/>
        </p:nvSpPr>
        <p:spPr>
          <a:xfrm>
            <a:off x="9009318" y="2955577"/>
            <a:ext cx="2433168" cy="1384995"/>
          </a:xfrm>
          <a:prstGeom prst="rect">
            <a:avLst/>
          </a:prstGeom>
          <a:noFill/>
        </p:spPr>
        <p:txBody>
          <a:bodyPr wrap="square" rtlCol="0">
            <a:spAutoFit/>
          </a:bodyPr>
          <a:lstStyle/>
          <a:p>
            <a:pPr algn="r"/>
            <a:r>
              <a:rPr lang="en-US" b="1" dirty="0">
                <a:solidFill>
                  <a:sysClr val="windowText" lastClr="000000"/>
                </a:solidFill>
                <a:latin typeface="Arial" panose="020B0604020202020204" pitchFamily="34" charset="0"/>
                <a:cs typeface="Arial" panose="020B0604020202020204" pitchFamily="34" charset="0"/>
              </a:rPr>
              <a:t>Communicator</a:t>
            </a:r>
          </a:p>
          <a:p>
            <a:pPr algn="r"/>
            <a:r>
              <a:rPr lang="en-US" sz="1600" dirty="0">
                <a:solidFill>
                  <a:sysClr val="windowText" lastClr="000000"/>
                </a:solidFill>
                <a:latin typeface="Arial" panose="020B0604020202020204" pitchFamily="34" charset="0"/>
                <a:cs typeface="Arial" panose="020B0604020202020204" pitchFamily="34" charset="0"/>
              </a:rPr>
              <a:t>Promotes proactive</a:t>
            </a:r>
          </a:p>
          <a:p>
            <a:pPr algn="r"/>
            <a:r>
              <a:rPr lang="en-US" sz="1600" dirty="0">
                <a:solidFill>
                  <a:sysClr val="windowText" lastClr="000000"/>
                </a:solidFill>
                <a:latin typeface="Arial" panose="020B0604020202020204" pitchFamily="34" charset="0"/>
                <a:cs typeface="Arial" panose="020B0604020202020204" pitchFamily="34" charset="0"/>
              </a:rPr>
              <a:t>two-way project</a:t>
            </a:r>
          </a:p>
          <a:p>
            <a:pPr algn="r"/>
            <a:r>
              <a:rPr lang="en-US" sz="1600" dirty="0">
                <a:solidFill>
                  <a:sysClr val="windowText" lastClr="000000"/>
                </a:solidFill>
                <a:latin typeface="Arial" panose="020B0604020202020204" pitchFamily="34" charset="0"/>
                <a:cs typeface="Arial" panose="020B0604020202020204" pitchFamily="34" charset="0"/>
              </a:rPr>
              <a:t>communications</a:t>
            </a:r>
          </a:p>
          <a:p>
            <a:pPr algn="r"/>
            <a:endParaRPr lang="en-US" dirty="0">
              <a:solidFill>
                <a:sysClr val="windowText" lastClr="000000"/>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EB1DAA8B-F685-44C0-9DE1-438F29E58A08}"/>
              </a:ext>
            </a:extLst>
          </p:cNvPr>
          <p:cNvSpPr txBox="1"/>
          <p:nvPr/>
        </p:nvSpPr>
        <p:spPr>
          <a:xfrm>
            <a:off x="8394125" y="4709211"/>
            <a:ext cx="2406887" cy="1138773"/>
          </a:xfrm>
          <a:prstGeom prst="rect">
            <a:avLst/>
          </a:prstGeom>
          <a:noFill/>
        </p:spPr>
        <p:txBody>
          <a:bodyPr wrap="square" rtlCol="0">
            <a:spAutoFit/>
          </a:bodyPr>
          <a:lstStyle/>
          <a:p>
            <a:pPr algn="r"/>
            <a:r>
              <a:rPr lang="en-US" b="1" dirty="0">
                <a:latin typeface="Arial" panose="020B0604020202020204" pitchFamily="34" charset="0"/>
                <a:cs typeface="Arial" panose="020B0604020202020204" pitchFamily="34" charset="0"/>
              </a:rPr>
              <a:t>Knowledge Share</a:t>
            </a:r>
          </a:p>
          <a:p>
            <a:pPr algn="r"/>
            <a:r>
              <a:rPr lang="en-US" sz="1600" dirty="0">
                <a:latin typeface="Arial" panose="020B0604020202020204" pitchFamily="34" charset="0"/>
                <a:cs typeface="Arial" panose="020B0604020202020204" pitchFamily="34" charset="0"/>
              </a:rPr>
              <a:t>Shares information, </a:t>
            </a:r>
          </a:p>
          <a:p>
            <a:pPr algn="r"/>
            <a:r>
              <a:rPr lang="en-US" sz="1600" dirty="0">
                <a:latin typeface="Arial" panose="020B0604020202020204" pitchFamily="34" charset="0"/>
                <a:cs typeface="Arial" panose="020B0604020202020204" pitchFamily="34" charset="0"/>
              </a:rPr>
              <a:t>lessons learned, and provides feedback</a:t>
            </a:r>
            <a:endParaRPr lang="en-US" dirty="0">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C7965E0D-59A3-4003-905F-C7166139AE88}"/>
              </a:ext>
            </a:extLst>
          </p:cNvPr>
          <p:cNvSpPr txBox="1"/>
          <p:nvPr/>
        </p:nvSpPr>
        <p:spPr>
          <a:xfrm>
            <a:off x="2958595" y="4720147"/>
            <a:ext cx="2512525" cy="110799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Connector</a:t>
            </a:r>
          </a:p>
          <a:p>
            <a:r>
              <a:rPr lang="en-US" sz="1600" dirty="0">
                <a:latin typeface="Arial" panose="020B0604020202020204" pitchFamily="34" charset="0"/>
                <a:cs typeface="Arial" panose="020B0604020202020204" pitchFamily="34" charset="0"/>
              </a:rPr>
              <a:t>Connects and links up people, projects, resources, activities, etc.</a:t>
            </a:r>
          </a:p>
        </p:txBody>
      </p:sp>
      <p:sp>
        <p:nvSpPr>
          <p:cNvPr id="157" name="TextBox 156">
            <a:extLst>
              <a:ext uri="{FF2B5EF4-FFF2-40B4-BE49-F238E27FC236}">
                <a16:creationId xmlns:a16="http://schemas.microsoft.com/office/drawing/2014/main" id="{874B459F-06CA-4338-A101-0C8CC281604B}"/>
              </a:ext>
            </a:extLst>
          </p:cNvPr>
          <p:cNvSpPr txBox="1"/>
          <p:nvPr/>
        </p:nvSpPr>
        <p:spPr>
          <a:xfrm>
            <a:off x="2144506" y="2977591"/>
            <a:ext cx="2441031" cy="144655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Change Driver</a:t>
            </a:r>
          </a:p>
          <a:p>
            <a:r>
              <a:rPr lang="en-US" sz="1600" dirty="0">
                <a:latin typeface="Arial" panose="020B0604020202020204" pitchFamily="34" charset="0"/>
                <a:cs typeface="Arial" panose="020B0604020202020204" pitchFamily="34" charset="0"/>
              </a:rPr>
              <a:t>Has a sense of urgency to make and drive the change</a:t>
            </a:r>
            <a:endParaRPr lang="en-US"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6403F69F-8586-44B8-8280-18E7EE26A868}"/>
              </a:ext>
            </a:extLst>
          </p:cNvPr>
          <p:cNvGrpSpPr/>
          <p:nvPr/>
        </p:nvGrpSpPr>
        <p:grpSpPr>
          <a:xfrm>
            <a:off x="-14876" y="938491"/>
            <a:ext cx="12218686" cy="5408781"/>
            <a:chOff x="-10679016" y="938491"/>
            <a:chExt cx="12218686" cy="5408781"/>
          </a:xfrm>
        </p:grpSpPr>
        <p:grpSp>
          <p:nvGrpSpPr>
            <p:cNvPr id="59" name="Group 58">
              <a:extLst>
                <a:ext uri="{FF2B5EF4-FFF2-40B4-BE49-F238E27FC236}">
                  <a16:creationId xmlns:a16="http://schemas.microsoft.com/office/drawing/2014/main" id="{7F37A6C3-012B-4244-ACD2-455F23BDA1E6}"/>
                </a:ext>
              </a:extLst>
            </p:cNvPr>
            <p:cNvGrpSpPr/>
            <p:nvPr/>
          </p:nvGrpSpPr>
          <p:grpSpPr>
            <a:xfrm>
              <a:off x="-10679016" y="938491"/>
              <a:ext cx="12218686" cy="5408781"/>
              <a:chOff x="-10666731" y="937428"/>
              <a:chExt cx="12218686" cy="5408781"/>
            </a:xfrm>
          </p:grpSpPr>
          <p:sp>
            <p:nvSpPr>
              <p:cNvPr id="61" name="Rectangle 60">
                <a:extLst>
                  <a:ext uri="{FF2B5EF4-FFF2-40B4-BE49-F238E27FC236}">
                    <a16:creationId xmlns:a16="http://schemas.microsoft.com/office/drawing/2014/main" id="{769E7BBD-9407-4895-B0F9-1F5E27186F1D}"/>
                  </a:ext>
                </a:extLst>
              </p:cNvPr>
              <p:cNvSpPr/>
              <p:nvPr/>
            </p:nvSpPr>
            <p:spPr>
              <a:xfrm>
                <a:off x="-10666731"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F5CC00-741C-4958-AE3A-57DAD47F6041}"/>
                  </a:ext>
                </a:extLst>
              </p:cNvPr>
              <p:cNvSpPr/>
              <p:nvPr/>
            </p:nvSpPr>
            <p:spPr>
              <a:xfrm>
                <a:off x="686334"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E62BBF3-157D-472D-9883-51C5FFE45A46}"/>
                  </a:ext>
                </a:extLst>
              </p:cNvPr>
              <p:cNvSpPr txBox="1"/>
              <p:nvPr/>
            </p:nvSpPr>
            <p:spPr>
              <a:xfrm rot="16200000">
                <a:off x="-89029" y="3386304"/>
                <a:ext cx="2881858" cy="400110"/>
              </a:xfrm>
              <a:prstGeom prst="rect">
                <a:avLst/>
              </a:prstGeom>
              <a:noFill/>
            </p:spPr>
            <p:txBody>
              <a:bodyPr wrap="square" rtlCol="0">
                <a:spAutoFit/>
              </a:bodyPr>
              <a:lstStyle/>
              <a:p>
                <a:pPr algn="ctr"/>
                <a:r>
                  <a:rPr lang="en-US" sz="2000" b="1" dirty="0">
                    <a:solidFill>
                      <a:schemeClr val="bg1"/>
                    </a:solidFill>
                  </a:rPr>
                  <a:t>communications</a:t>
                </a:r>
              </a:p>
            </p:txBody>
          </p:sp>
        </p:grpSp>
        <p:pic>
          <p:nvPicPr>
            <p:cNvPr id="60" name="Graphic 59" descr="Speech">
              <a:extLst>
                <a:ext uri="{FF2B5EF4-FFF2-40B4-BE49-F238E27FC236}">
                  <a16:creationId xmlns:a16="http://schemas.microsoft.com/office/drawing/2014/main" id="{EC550FC7-93E3-4D0E-9197-1193600A9F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1088" y="3374089"/>
              <a:ext cx="483982" cy="483982"/>
            </a:xfrm>
            <a:prstGeom prst="rect">
              <a:avLst/>
            </a:prstGeom>
          </p:spPr>
        </p:pic>
      </p:grpSp>
      <p:grpSp>
        <p:nvGrpSpPr>
          <p:cNvPr id="64" name="Group 63">
            <a:extLst>
              <a:ext uri="{FF2B5EF4-FFF2-40B4-BE49-F238E27FC236}">
                <a16:creationId xmlns:a16="http://schemas.microsoft.com/office/drawing/2014/main" id="{DD2CAB91-6932-462E-BF1B-4D7F998E3559}"/>
              </a:ext>
            </a:extLst>
          </p:cNvPr>
          <p:cNvGrpSpPr/>
          <p:nvPr/>
        </p:nvGrpSpPr>
        <p:grpSpPr>
          <a:xfrm>
            <a:off x="-348810" y="937568"/>
            <a:ext cx="12223281" cy="5408781"/>
            <a:chOff x="-11069224" y="937428"/>
            <a:chExt cx="12223281" cy="5408781"/>
          </a:xfrm>
        </p:grpSpPr>
        <p:grpSp>
          <p:nvGrpSpPr>
            <p:cNvPr id="65" name="Group 64">
              <a:extLst>
                <a:ext uri="{FF2B5EF4-FFF2-40B4-BE49-F238E27FC236}">
                  <a16:creationId xmlns:a16="http://schemas.microsoft.com/office/drawing/2014/main" id="{43FF74B2-E8F1-494D-8674-11DB2D5283E3}"/>
                </a:ext>
              </a:extLst>
            </p:cNvPr>
            <p:cNvGrpSpPr/>
            <p:nvPr/>
          </p:nvGrpSpPr>
          <p:grpSpPr>
            <a:xfrm>
              <a:off x="-11069224" y="937428"/>
              <a:ext cx="12223281" cy="5408781"/>
              <a:chOff x="-11069224" y="937428"/>
              <a:chExt cx="12223281" cy="5408781"/>
            </a:xfrm>
          </p:grpSpPr>
          <p:sp>
            <p:nvSpPr>
              <p:cNvPr id="67" name="Rectangle 66">
                <a:extLst>
                  <a:ext uri="{FF2B5EF4-FFF2-40B4-BE49-F238E27FC236}">
                    <a16:creationId xmlns:a16="http://schemas.microsoft.com/office/drawing/2014/main" id="{22DFD838-27DE-4634-B888-F812DAF20012}"/>
                  </a:ext>
                </a:extLst>
              </p:cNvPr>
              <p:cNvSpPr/>
              <p:nvPr/>
            </p:nvSpPr>
            <p:spPr>
              <a:xfrm>
                <a:off x="-11069224"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E59E3F3-CEB7-45EC-A781-7316EB1D9E32}"/>
                  </a:ext>
                </a:extLst>
              </p:cNvPr>
              <p:cNvSpPr/>
              <p:nvPr/>
            </p:nvSpPr>
            <p:spPr>
              <a:xfrm>
                <a:off x="283841"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7C2FF499-4DDD-4F4F-A9CB-CBB5C3B400E7}"/>
                  </a:ext>
                </a:extLst>
              </p:cNvPr>
              <p:cNvSpPr txBox="1"/>
              <p:nvPr/>
            </p:nvSpPr>
            <p:spPr>
              <a:xfrm rot="16200000">
                <a:off x="-486927" y="3386710"/>
                <a:ext cx="2881858" cy="400110"/>
              </a:xfrm>
              <a:prstGeom prst="rect">
                <a:avLst/>
              </a:prstGeom>
              <a:noFill/>
            </p:spPr>
            <p:txBody>
              <a:bodyPr wrap="square" rtlCol="0">
                <a:spAutoFit/>
              </a:bodyPr>
              <a:lstStyle/>
              <a:p>
                <a:pPr algn="ctr"/>
                <a:r>
                  <a:rPr lang="en-US" sz="2000" b="1" dirty="0">
                    <a:solidFill>
                      <a:schemeClr val="bg1"/>
                    </a:solidFill>
                  </a:rPr>
                  <a:t>feedback</a:t>
                </a:r>
              </a:p>
            </p:txBody>
          </p:sp>
        </p:grpSp>
        <p:pic>
          <p:nvPicPr>
            <p:cNvPr id="66" name="Graphic 65" descr="Megaphone">
              <a:extLst>
                <a:ext uri="{FF2B5EF4-FFF2-40B4-BE49-F238E27FC236}">
                  <a16:creationId xmlns:a16="http://schemas.microsoft.com/office/drawing/2014/main" id="{DCFC1BA4-5037-4860-BD53-F814A70D2D5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247" y="3310819"/>
              <a:ext cx="459587" cy="459587"/>
            </a:xfrm>
            <a:prstGeom prst="rect">
              <a:avLst/>
            </a:prstGeom>
          </p:spPr>
        </p:pic>
      </p:grpSp>
      <p:sp>
        <p:nvSpPr>
          <p:cNvPr id="81" name="Rectangle 80">
            <a:extLst>
              <a:ext uri="{FF2B5EF4-FFF2-40B4-BE49-F238E27FC236}">
                <a16:creationId xmlns:a16="http://schemas.microsoft.com/office/drawing/2014/main" id="{87E07DC7-11AD-4039-9C61-70EBA1ABCDD9}"/>
              </a:ext>
            </a:extLst>
          </p:cNvPr>
          <p:cNvSpPr/>
          <p:nvPr/>
        </p:nvSpPr>
        <p:spPr>
          <a:xfrm>
            <a:off x="2075680" y="1370963"/>
            <a:ext cx="7965833" cy="4401205"/>
          </a:xfrm>
          <a:prstGeom prst="rect">
            <a:avLst/>
          </a:prstGeom>
        </p:spPr>
        <p:txBody>
          <a:bodyPr wrap="square">
            <a:spAutoFit/>
          </a:bodyPr>
          <a:lstStyle/>
          <a:p>
            <a:pPr marL="114300" lvl="1">
              <a:spcBef>
                <a:spcPct val="50000"/>
              </a:spcBef>
              <a:buClr>
                <a:srgbClr val="BE0031"/>
              </a:buClr>
            </a:pPr>
            <a:r>
              <a:rPr lang="en-US" sz="2000" dirty="0">
                <a:solidFill>
                  <a:srgbClr val="092F57"/>
                </a:solidFill>
                <a:latin typeface="Arial" panose="020B0604020202020204" pitchFamily="34" charset="0"/>
                <a:cs typeface="Arial" panose="020B0604020202020204" pitchFamily="34" charset="0"/>
              </a:rPr>
              <a:t>You will:</a:t>
            </a:r>
          </a:p>
          <a:p>
            <a:pPr lvl="1" indent="-342900">
              <a:spcBef>
                <a:spcPts val="180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Provide feedback to help the </a:t>
            </a:r>
            <a:r>
              <a:rPr lang="en-US" sz="2000" dirty="0" err="1">
                <a:latin typeface="Arial" panose="020B0604020202020204" pitchFamily="34" charset="0"/>
                <a:cs typeface="Arial" panose="020B0604020202020204" pitchFamily="34" charset="0"/>
              </a:rPr>
              <a:t>OCM</a:t>
            </a:r>
            <a:r>
              <a:rPr lang="en-US" sz="2000" dirty="0">
                <a:latin typeface="Arial" panose="020B0604020202020204" pitchFamily="34" charset="0"/>
                <a:cs typeface="Arial" panose="020B0604020202020204" pitchFamily="34" charset="0"/>
              </a:rPr>
              <a:t> team determine if there is enough communication, if messages are clear and consistent, and how employees are responding to them.</a:t>
            </a:r>
          </a:p>
          <a:p>
            <a:pPr lvl="1" indent="-342900">
              <a:spcBef>
                <a:spcPts val="180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Help us coordinate, track, and monitor execution of agency-specific tasks for Project Luma (Data cleansing and conversion, integration development, testing, role to position mapping, agency specific training, and change impact assessments).</a:t>
            </a:r>
          </a:p>
          <a:p>
            <a:pPr lvl="1" indent="-342900">
              <a:spcBef>
                <a:spcPts val="1800"/>
              </a:spcBef>
              <a:buFont typeface="Wingdings" panose="05000000000000000000" pitchFamily="2" charset="2"/>
              <a:buChar char="ü"/>
            </a:pPr>
            <a:r>
              <a:rPr lang="en-CA" sz="2000" dirty="0">
                <a:latin typeface="Arial" panose="020B0604020202020204" pitchFamily="34" charset="0"/>
                <a:cs typeface="Arial" panose="020B0604020202020204" pitchFamily="34" charset="0"/>
              </a:rPr>
              <a:t>Collect feedback to share with the </a:t>
            </a:r>
            <a:r>
              <a:rPr lang="en-CA" sz="2000" dirty="0" err="1">
                <a:latin typeface="Arial" panose="020B0604020202020204" pitchFamily="34" charset="0"/>
                <a:cs typeface="Arial" panose="020B0604020202020204" pitchFamily="34" charset="0"/>
              </a:rPr>
              <a:t>OCM</a:t>
            </a:r>
            <a:r>
              <a:rPr lang="en-CA" sz="2000" dirty="0">
                <a:latin typeface="Arial" panose="020B0604020202020204" pitchFamily="34" charset="0"/>
                <a:cs typeface="Arial" panose="020B0604020202020204" pitchFamily="34" charset="0"/>
              </a:rPr>
              <a:t> team and the network.</a:t>
            </a:r>
          </a:p>
          <a:p>
            <a:pPr lvl="1" indent="-342900">
              <a:spcBef>
                <a:spcPts val="1800"/>
              </a:spcBef>
              <a:buFont typeface="Wingdings" panose="05000000000000000000" pitchFamily="2" charset="2"/>
              <a:buChar char="ü"/>
            </a:pPr>
            <a:r>
              <a:rPr lang="en-US" sz="2000" dirty="0">
                <a:latin typeface="Arial" panose="020B0604020202020204" pitchFamily="34" charset="0"/>
                <a:cs typeface="Arial" panose="020B0604020202020204" pitchFamily="34" charset="0"/>
              </a:rPr>
              <a:t>Complete a brief feedback form to provide an update on the feedback/questions you’ve heard from your peers.</a:t>
            </a:r>
            <a:endParaRPr lang="en-US" sz="2000" dirty="0">
              <a:solidFill>
                <a:srgbClr val="092F57"/>
              </a:solidFill>
              <a:latin typeface="Arial" panose="020B0604020202020204" pitchFamily="34" charset="0"/>
              <a:cs typeface="Arial" panose="020B0604020202020204" pitchFamily="34" charset="0"/>
            </a:endParaRPr>
          </a:p>
        </p:txBody>
      </p:sp>
      <p:grpSp>
        <p:nvGrpSpPr>
          <p:cNvPr id="70" name="Group 69">
            <a:extLst>
              <a:ext uri="{FF2B5EF4-FFF2-40B4-BE49-F238E27FC236}">
                <a16:creationId xmlns:a16="http://schemas.microsoft.com/office/drawing/2014/main" id="{83D6E269-A450-4BFA-9E22-FFC51294C623}"/>
              </a:ext>
            </a:extLst>
          </p:cNvPr>
          <p:cNvGrpSpPr/>
          <p:nvPr/>
        </p:nvGrpSpPr>
        <p:grpSpPr>
          <a:xfrm>
            <a:off x="-11493850" y="942754"/>
            <a:ext cx="12195233" cy="5408781"/>
            <a:chOff x="-11445271" y="942754"/>
            <a:chExt cx="12195233" cy="5408781"/>
          </a:xfrm>
        </p:grpSpPr>
        <p:grpSp>
          <p:nvGrpSpPr>
            <p:cNvPr id="71" name="Group 70">
              <a:extLst>
                <a:ext uri="{FF2B5EF4-FFF2-40B4-BE49-F238E27FC236}">
                  <a16:creationId xmlns:a16="http://schemas.microsoft.com/office/drawing/2014/main" id="{2DD94236-E457-442D-B10F-8497A78666B5}"/>
                </a:ext>
              </a:extLst>
            </p:cNvPr>
            <p:cNvGrpSpPr/>
            <p:nvPr/>
          </p:nvGrpSpPr>
          <p:grpSpPr>
            <a:xfrm>
              <a:off x="-11445271" y="942754"/>
              <a:ext cx="12195233" cy="5408781"/>
              <a:chOff x="-11445271" y="942754"/>
              <a:chExt cx="12195233" cy="5408781"/>
            </a:xfrm>
          </p:grpSpPr>
          <p:sp>
            <p:nvSpPr>
              <p:cNvPr id="73" name="Rectangle 72">
                <a:extLst>
                  <a:ext uri="{FF2B5EF4-FFF2-40B4-BE49-F238E27FC236}">
                    <a16:creationId xmlns:a16="http://schemas.microsoft.com/office/drawing/2014/main" id="{DA828AA7-85F3-43B3-982F-760DB7B56EF4}"/>
                  </a:ext>
                </a:extLst>
              </p:cNvPr>
              <p:cNvSpPr/>
              <p:nvPr/>
            </p:nvSpPr>
            <p:spPr>
              <a:xfrm>
                <a:off x="-11445271" y="942754"/>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6B02490-E893-47FD-9CB5-4C1B806B2549}"/>
                  </a:ext>
                </a:extLst>
              </p:cNvPr>
              <p:cNvSpPr/>
              <p:nvPr/>
            </p:nvSpPr>
            <p:spPr>
              <a:xfrm>
                <a:off x="-92206" y="2576969"/>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E3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CDB1F24A-5F73-4E13-9905-4B36EDC193B0}"/>
                  </a:ext>
                </a:extLst>
              </p:cNvPr>
              <p:cNvSpPr txBox="1"/>
              <p:nvPr/>
            </p:nvSpPr>
            <p:spPr>
              <a:xfrm rot="16200000">
                <a:off x="-891022" y="3383327"/>
                <a:ext cx="2881858" cy="400110"/>
              </a:xfrm>
              <a:prstGeom prst="rect">
                <a:avLst/>
              </a:prstGeom>
              <a:noFill/>
            </p:spPr>
            <p:txBody>
              <a:bodyPr wrap="square" rtlCol="0">
                <a:spAutoFit/>
              </a:bodyPr>
              <a:lstStyle/>
              <a:p>
                <a:pPr algn="ctr"/>
                <a:r>
                  <a:rPr lang="en-US" sz="2000" b="1" dirty="0">
                    <a:solidFill>
                      <a:schemeClr val="bg1"/>
                    </a:solidFill>
                  </a:rPr>
                  <a:t>spot resistance</a:t>
                </a:r>
              </a:p>
            </p:txBody>
          </p:sp>
        </p:grpSp>
        <p:pic>
          <p:nvPicPr>
            <p:cNvPr id="72" name="Graphic 71" descr="Eye">
              <a:extLst>
                <a:ext uri="{FF2B5EF4-FFF2-40B4-BE49-F238E27FC236}">
                  <a16:creationId xmlns:a16="http://schemas.microsoft.com/office/drawing/2014/main" id="{1421C4B1-DBD5-4D70-8782-358ECDB9A9E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207" y="3351034"/>
              <a:ext cx="473407" cy="473407"/>
            </a:xfrm>
            <a:prstGeom prst="rect">
              <a:avLst/>
            </a:prstGeom>
          </p:spPr>
        </p:pic>
      </p:grpSp>
      <p:grpSp>
        <p:nvGrpSpPr>
          <p:cNvPr id="76" name="Group 75">
            <a:extLst>
              <a:ext uri="{FF2B5EF4-FFF2-40B4-BE49-F238E27FC236}">
                <a16:creationId xmlns:a16="http://schemas.microsoft.com/office/drawing/2014/main" id="{25543486-0775-43E6-916F-1BDFC7D10A8A}"/>
              </a:ext>
            </a:extLst>
          </p:cNvPr>
          <p:cNvGrpSpPr/>
          <p:nvPr/>
        </p:nvGrpSpPr>
        <p:grpSpPr>
          <a:xfrm>
            <a:off x="-11834061" y="935866"/>
            <a:ext cx="12219296" cy="5408781"/>
            <a:chOff x="-11818085" y="937428"/>
            <a:chExt cx="12219296" cy="5408781"/>
          </a:xfrm>
        </p:grpSpPr>
        <p:sp>
          <p:nvSpPr>
            <p:cNvPr id="77" name="Rectangle 76">
              <a:extLst>
                <a:ext uri="{FF2B5EF4-FFF2-40B4-BE49-F238E27FC236}">
                  <a16:creationId xmlns:a16="http://schemas.microsoft.com/office/drawing/2014/main" id="{3ED0DEC9-575E-48C6-B85E-A0E018D98E15}"/>
                </a:ext>
              </a:extLst>
            </p:cNvPr>
            <p:cNvSpPr/>
            <p:nvPr/>
          </p:nvSpPr>
          <p:spPr>
            <a:xfrm>
              <a:off x="-11818085"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808D414B-7521-41CE-95C7-42838FBF6CD2}"/>
                </a:ext>
              </a:extLst>
            </p:cNvPr>
            <p:cNvSpPr/>
            <p:nvPr/>
          </p:nvSpPr>
          <p:spPr>
            <a:xfrm>
              <a:off x="-465020"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80967AF0-1974-44EA-94C1-4EC5176815D2}"/>
                </a:ext>
              </a:extLst>
            </p:cNvPr>
            <p:cNvSpPr txBox="1"/>
            <p:nvPr/>
          </p:nvSpPr>
          <p:spPr>
            <a:xfrm rot="16200000">
              <a:off x="-1239773" y="3386710"/>
              <a:ext cx="2881858" cy="400110"/>
            </a:xfrm>
            <a:prstGeom prst="rect">
              <a:avLst/>
            </a:prstGeom>
            <a:noFill/>
          </p:spPr>
          <p:txBody>
            <a:bodyPr wrap="square" rtlCol="0">
              <a:spAutoFit/>
            </a:bodyPr>
            <a:lstStyle/>
            <a:p>
              <a:pPr algn="ctr"/>
              <a:r>
                <a:rPr lang="en-US" sz="2000" b="1" dirty="0">
                  <a:solidFill>
                    <a:schemeClr val="bg1"/>
                  </a:solidFill>
                </a:rPr>
                <a:t>commitment</a:t>
              </a:r>
            </a:p>
          </p:txBody>
        </p:sp>
        <p:pic>
          <p:nvPicPr>
            <p:cNvPr id="80" name="Graphic 79" descr="Users">
              <a:extLst>
                <a:ext uri="{FF2B5EF4-FFF2-40B4-BE49-F238E27FC236}">
                  <a16:creationId xmlns:a16="http://schemas.microsoft.com/office/drawing/2014/main" id="{0A0642A9-7E9E-4F6D-ACCA-CF745E12F2C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37208" y="3309885"/>
              <a:ext cx="493594" cy="493594"/>
            </a:xfrm>
            <a:prstGeom prst="rect">
              <a:avLst/>
            </a:prstGeom>
          </p:spPr>
        </p:pic>
      </p:grpSp>
    </p:spTree>
    <p:extLst>
      <p:ext uri="{BB962C8B-B14F-4D97-AF65-F5344CB8AC3E}">
        <p14:creationId xmlns:p14="http://schemas.microsoft.com/office/powerpoint/2010/main" val="300077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r>
              <a:rPr lang="en-US" dirty="0">
                <a:solidFill>
                  <a:schemeClr val="tx1"/>
                </a:solidFill>
              </a:rPr>
              <a:t>Change Liaison Key Responsibilities</a:t>
            </a:r>
          </a:p>
        </p:txBody>
      </p:sp>
      <p:sp>
        <p:nvSpPr>
          <p:cNvPr id="40" name="Slide Number Placeholder 2">
            <a:extLst>
              <a:ext uri="{FF2B5EF4-FFF2-40B4-BE49-F238E27FC236}">
                <a16:creationId xmlns:a16="http://schemas.microsoft.com/office/drawing/2014/main" id="{55C95BF8-DDA4-4388-9BC6-0E3516DF225A}"/>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27</a:t>
            </a:fld>
            <a:endParaRPr lang="en-US" dirty="0"/>
          </a:p>
        </p:txBody>
      </p:sp>
      <p:sp>
        <p:nvSpPr>
          <p:cNvPr id="4" name="Rectangle 3">
            <a:extLst>
              <a:ext uri="{FF2B5EF4-FFF2-40B4-BE49-F238E27FC236}">
                <a16:creationId xmlns:a16="http://schemas.microsoft.com/office/drawing/2014/main" id="{6B03F504-187F-4F7F-B538-C5C864AB7BD8}"/>
              </a:ext>
            </a:extLst>
          </p:cNvPr>
          <p:cNvSpPr/>
          <p:nvPr/>
        </p:nvSpPr>
        <p:spPr>
          <a:xfrm>
            <a:off x="0" y="937428"/>
            <a:ext cx="12192000" cy="5408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DDC2E9D-65A5-460B-BEA7-F1E103DFACE7}"/>
              </a:ext>
            </a:extLst>
          </p:cNvPr>
          <p:cNvGrpSpPr/>
          <p:nvPr/>
        </p:nvGrpSpPr>
        <p:grpSpPr>
          <a:xfrm>
            <a:off x="4853801" y="1394767"/>
            <a:ext cx="1354676" cy="1038386"/>
            <a:chOff x="4853801" y="1394767"/>
            <a:chExt cx="1354676" cy="1038386"/>
          </a:xfrm>
        </p:grpSpPr>
        <p:sp>
          <p:nvSpPr>
            <p:cNvPr id="116" name="Freeform: Shape 115">
              <a:extLst>
                <a:ext uri="{FF2B5EF4-FFF2-40B4-BE49-F238E27FC236}">
                  <a16:creationId xmlns:a16="http://schemas.microsoft.com/office/drawing/2014/main" id="{08CB816B-22AB-4806-A67B-32F6B5D416F0}"/>
                </a:ext>
              </a:extLst>
            </p:cNvPr>
            <p:cNvSpPr/>
            <p:nvPr/>
          </p:nvSpPr>
          <p:spPr>
            <a:xfrm>
              <a:off x="4853801" y="1394767"/>
              <a:ext cx="1354676" cy="1038386"/>
            </a:xfrm>
            <a:custGeom>
              <a:avLst/>
              <a:gdLst>
                <a:gd name="connsiteX0" fmla="*/ 1225863 w 1354676"/>
                <a:gd name="connsiteY0" fmla="*/ 0 h 1038386"/>
                <a:gd name="connsiteX1" fmla="*/ 1243238 w 1354676"/>
                <a:gd name="connsiteY1" fmla="*/ 21058 h 1038386"/>
                <a:gd name="connsiteX2" fmla="*/ 1354676 w 1354676"/>
                <a:gd name="connsiteY2" fmla="*/ 385880 h 1038386"/>
                <a:gd name="connsiteX3" fmla="*/ 702170 w 1354676"/>
                <a:gd name="connsiteY3" fmla="*/ 1038386 h 1038386"/>
                <a:gd name="connsiteX4" fmla="*/ 0 w 1354676"/>
                <a:gd name="connsiteY4" fmla="*/ 1038386 h 1038386"/>
                <a:gd name="connsiteX5" fmla="*/ 102569 w 1354676"/>
                <a:gd name="connsiteY5" fmla="*/ 869552 h 1038386"/>
                <a:gd name="connsiteX6" fmla="*/ 1104643 w 1354676"/>
                <a:gd name="connsiteY6" fmla="*/ 44368 h 1038386"/>
                <a:gd name="connsiteX7" fmla="*/ 1225863 w 1354676"/>
                <a:gd name="connsiteY7" fmla="*/ 0 h 103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676" h="1038386">
                  <a:moveTo>
                    <a:pt x="1225863" y="0"/>
                  </a:moveTo>
                  <a:lnTo>
                    <a:pt x="1243238" y="21058"/>
                  </a:lnTo>
                  <a:cubicBezTo>
                    <a:pt x="1313594" y="125198"/>
                    <a:pt x="1354676" y="250742"/>
                    <a:pt x="1354676" y="385880"/>
                  </a:cubicBezTo>
                  <a:cubicBezTo>
                    <a:pt x="1354676" y="746249"/>
                    <a:pt x="1062539" y="1038386"/>
                    <a:pt x="702170" y="1038386"/>
                  </a:cubicBezTo>
                  <a:lnTo>
                    <a:pt x="0" y="1038386"/>
                  </a:lnTo>
                  <a:lnTo>
                    <a:pt x="102569" y="869552"/>
                  </a:lnTo>
                  <a:cubicBezTo>
                    <a:pt x="348149" y="506046"/>
                    <a:pt x="695912" y="217246"/>
                    <a:pt x="1104643" y="44368"/>
                  </a:cubicBezTo>
                  <a:lnTo>
                    <a:pt x="1225863"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descr="Bullseye">
              <a:extLst>
                <a:ext uri="{FF2B5EF4-FFF2-40B4-BE49-F238E27FC236}">
                  <a16:creationId xmlns:a16="http://schemas.microsoft.com/office/drawing/2014/main" id="{0BCC7F9A-8FA9-4069-AD52-03BEBC6C6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1120" y="1744551"/>
              <a:ext cx="490399" cy="490399"/>
            </a:xfrm>
            <a:prstGeom prst="rect">
              <a:avLst/>
            </a:prstGeom>
          </p:spPr>
        </p:pic>
      </p:grpSp>
      <p:grpSp>
        <p:nvGrpSpPr>
          <p:cNvPr id="3" name="Group 2">
            <a:extLst>
              <a:ext uri="{FF2B5EF4-FFF2-40B4-BE49-F238E27FC236}">
                <a16:creationId xmlns:a16="http://schemas.microsoft.com/office/drawing/2014/main" id="{B95FFCA0-A999-4905-B2AD-7D875D8853CE}"/>
              </a:ext>
            </a:extLst>
          </p:cNvPr>
          <p:cNvGrpSpPr/>
          <p:nvPr/>
        </p:nvGrpSpPr>
        <p:grpSpPr>
          <a:xfrm>
            <a:off x="7466866" y="1390655"/>
            <a:ext cx="1369305" cy="1042498"/>
            <a:chOff x="7466866" y="1390655"/>
            <a:chExt cx="1369305" cy="1042498"/>
          </a:xfrm>
        </p:grpSpPr>
        <p:sp>
          <p:nvSpPr>
            <p:cNvPr id="117" name="Freeform: Shape 116">
              <a:extLst>
                <a:ext uri="{FF2B5EF4-FFF2-40B4-BE49-F238E27FC236}">
                  <a16:creationId xmlns:a16="http://schemas.microsoft.com/office/drawing/2014/main" id="{D806293D-9B84-4CD3-A538-403998F240D4}"/>
                </a:ext>
              </a:extLst>
            </p:cNvPr>
            <p:cNvSpPr/>
            <p:nvPr/>
          </p:nvSpPr>
          <p:spPr>
            <a:xfrm>
              <a:off x="7466866" y="1390655"/>
              <a:ext cx="1369305" cy="1042498"/>
            </a:xfrm>
            <a:custGeom>
              <a:avLst/>
              <a:gdLst>
                <a:gd name="connsiteX0" fmla="*/ 132206 w 1369305"/>
                <a:gd name="connsiteY0" fmla="*/ 0 h 1042498"/>
                <a:gd name="connsiteX1" fmla="*/ 264662 w 1369305"/>
                <a:gd name="connsiteY1" fmla="*/ 48480 h 1042498"/>
                <a:gd name="connsiteX2" fmla="*/ 1266736 w 1369305"/>
                <a:gd name="connsiteY2" fmla="*/ 873664 h 1042498"/>
                <a:gd name="connsiteX3" fmla="*/ 1369305 w 1369305"/>
                <a:gd name="connsiteY3" fmla="*/ 1042498 h 1042498"/>
                <a:gd name="connsiteX4" fmla="*/ 652506 w 1369305"/>
                <a:gd name="connsiteY4" fmla="*/ 1042498 h 1042498"/>
                <a:gd name="connsiteX5" fmla="*/ 0 w 1369305"/>
                <a:gd name="connsiteY5" fmla="*/ 389992 h 1042498"/>
                <a:gd name="connsiteX6" fmla="*/ 111438 w 1369305"/>
                <a:gd name="connsiteY6" fmla="*/ 25170 h 1042498"/>
                <a:gd name="connsiteX7" fmla="*/ 132206 w 1369305"/>
                <a:gd name="connsiteY7" fmla="*/ 0 h 10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305" h="1042498">
                  <a:moveTo>
                    <a:pt x="132206" y="0"/>
                  </a:moveTo>
                  <a:lnTo>
                    <a:pt x="264662" y="48480"/>
                  </a:lnTo>
                  <a:cubicBezTo>
                    <a:pt x="673393" y="221358"/>
                    <a:pt x="1021156" y="510158"/>
                    <a:pt x="1266736" y="873664"/>
                  </a:cubicBezTo>
                  <a:lnTo>
                    <a:pt x="1369305" y="1042498"/>
                  </a:lnTo>
                  <a:lnTo>
                    <a:pt x="652506" y="1042498"/>
                  </a:lnTo>
                  <a:cubicBezTo>
                    <a:pt x="292137" y="1042498"/>
                    <a:pt x="0" y="750361"/>
                    <a:pt x="0" y="389992"/>
                  </a:cubicBezTo>
                  <a:cubicBezTo>
                    <a:pt x="0" y="254854"/>
                    <a:pt x="41082" y="129310"/>
                    <a:pt x="111438" y="25170"/>
                  </a:cubicBezTo>
                  <a:lnTo>
                    <a:pt x="1322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Graphic 119" descr="Chat">
              <a:extLst>
                <a:ext uri="{FF2B5EF4-FFF2-40B4-BE49-F238E27FC236}">
                  <a16:creationId xmlns:a16="http://schemas.microsoft.com/office/drawing/2014/main" id="{1F41DE57-FC6C-4C29-A844-064F683035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8772" y="1725735"/>
              <a:ext cx="591681" cy="591681"/>
            </a:xfrm>
            <a:prstGeom prst="rect">
              <a:avLst/>
            </a:prstGeom>
          </p:spPr>
        </p:pic>
      </p:grpSp>
      <p:grpSp>
        <p:nvGrpSpPr>
          <p:cNvPr id="9" name="Group 8">
            <a:extLst>
              <a:ext uri="{FF2B5EF4-FFF2-40B4-BE49-F238E27FC236}">
                <a16:creationId xmlns:a16="http://schemas.microsoft.com/office/drawing/2014/main" id="{ED2516B3-28FE-4EBD-895A-F67E3DF159ED}"/>
              </a:ext>
            </a:extLst>
          </p:cNvPr>
          <p:cNvGrpSpPr/>
          <p:nvPr/>
        </p:nvGrpSpPr>
        <p:grpSpPr>
          <a:xfrm>
            <a:off x="8257601" y="2885237"/>
            <a:ext cx="864978" cy="1305012"/>
            <a:chOff x="8257601" y="2885237"/>
            <a:chExt cx="864978" cy="1305012"/>
          </a:xfrm>
        </p:grpSpPr>
        <p:sp>
          <p:nvSpPr>
            <p:cNvPr id="114" name="Freeform: Shape 113">
              <a:extLst>
                <a:ext uri="{FF2B5EF4-FFF2-40B4-BE49-F238E27FC236}">
                  <a16:creationId xmlns:a16="http://schemas.microsoft.com/office/drawing/2014/main" id="{FF5C1C7C-4468-4A75-AFFB-68092EB1E15F}"/>
                </a:ext>
              </a:extLst>
            </p:cNvPr>
            <p:cNvSpPr/>
            <p:nvPr/>
          </p:nvSpPr>
          <p:spPr>
            <a:xfrm>
              <a:off x="8257601" y="2885237"/>
              <a:ext cx="864978" cy="1305012"/>
            </a:xfrm>
            <a:custGeom>
              <a:avLst/>
              <a:gdLst>
                <a:gd name="connsiteX0" fmla="*/ 652506 w 864978"/>
                <a:gd name="connsiteY0" fmla="*/ 0 h 1305012"/>
                <a:gd name="connsiteX1" fmla="*/ 768954 w 864978"/>
                <a:gd name="connsiteY1" fmla="*/ 0 h 1305012"/>
                <a:gd name="connsiteX2" fmla="*/ 818705 w 864978"/>
                <a:gd name="connsiteY2" fmla="*/ 193492 h 1305012"/>
                <a:gd name="connsiteX3" fmla="*/ 864978 w 864978"/>
                <a:gd name="connsiteY3" fmla="*/ 652506 h 1305012"/>
                <a:gd name="connsiteX4" fmla="*/ 818705 w 864978"/>
                <a:gd name="connsiteY4" fmla="*/ 1111520 h 1305012"/>
                <a:gd name="connsiteX5" fmla="*/ 768954 w 864978"/>
                <a:gd name="connsiteY5" fmla="*/ 1305012 h 1305012"/>
                <a:gd name="connsiteX6" fmla="*/ 652506 w 864978"/>
                <a:gd name="connsiteY6" fmla="*/ 1305012 h 1305012"/>
                <a:gd name="connsiteX7" fmla="*/ 0 w 864978"/>
                <a:gd name="connsiteY7" fmla="*/ 652506 h 1305012"/>
                <a:gd name="connsiteX8" fmla="*/ 652506 w 864978"/>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978" h="1305012">
                  <a:moveTo>
                    <a:pt x="652506" y="0"/>
                  </a:moveTo>
                  <a:lnTo>
                    <a:pt x="768954" y="0"/>
                  </a:lnTo>
                  <a:lnTo>
                    <a:pt x="818705" y="193492"/>
                  </a:lnTo>
                  <a:cubicBezTo>
                    <a:pt x="849045" y="341757"/>
                    <a:pt x="864978" y="495271"/>
                    <a:pt x="864978" y="652506"/>
                  </a:cubicBezTo>
                  <a:cubicBezTo>
                    <a:pt x="864978" y="809741"/>
                    <a:pt x="849045" y="963255"/>
                    <a:pt x="818705" y="1111520"/>
                  </a:cubicBezTo>
                  <a:lnTo>
                    <a:pt x="768954" y="1305012"/>
                  </a:lnTo>
                  <a:lnTo>
                    <a:pt x="652506" y="1305012"/>
                  </a:lnTo>
                  <a:cubicBezTo>
                    <a:pt x="292137" y="1305012"/>
                    <a:pt x="0" y="1012875"/>
                    <a:pt x="0" y="652506"/>
                  </a:cubicBezTo>
                  <a:cubicBezTo>
                    <a:pt x="0" y="292137"/>
                    <a:pt x="292137" y="0"/>
                    <a:pt x="652506"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4" name="Graphic 123" descr="Marketing">
              <a:extLst>
                <a:ext uri="{FF2B5EF4-FFF2-40B4-BE49-F238E27FC236}">
                  <a16:creationId xmlns:a16="http://schemas.microsoft.com/office/drawing/2014/main" id="{E6F1C264-2954-4C33-98BC-08EFFF13F2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3249" y="3265820"/>
              <a:ext cx="623306" cy="623306"/>
            </a:xfrm>
            <a:prstGeom prst="rect">
              <a:avLst/>
            </a:prstGeom>
          </p:spPr>
        </p:pic>
      </p:grpSp>
      <p:grpSp>
        <p:nvGrpSpPr>
          <p:cNvPr id="7" name="Group 6">
            <a:extLst>
              <a:ext uri="{FF2B5EF4-FFF2-40B4-BE49-F238E27FC236}">
                <a16:creationId xmlns:a16="http://schemas.microsoft.com/office/drawing/2014/main" id="{AA756CB9-4057-4FAE-8E54-4A34C3C7E329}"/>
              </a:ext>
            </a:extLst>
          </p:cNvPr>
          <p:cNvGrpSpPr/>
          <p:nvPr/>
        </p:nvGrpSpPr>
        <p:grpSpPr>
          <a:xfrm>
            <a:off x="7466866" y="4615723"/>
            <a:ext cx="1384508" cy="1062936"/>
            <a:chOff x="7466866" y="4615723"/>
            <a:chExt cx="1384508" cy="1062936"/>
          </a:xfrm>
        </p:grpSpPr>
        <p:sp>
          <p:nvSpPr>
            <p:cNvPr id="112" name="Freeform: Shape 111">
              <a:extLst>
                <a:ext uri="{FF2B5EF4-FFF2-40B4-BE49-F238E27FC236}">
                  <a16:creationId xmlns:a16="http://schemas.microsoft.com/office/drawing/2014/main" id="{43B75A1F-6C79-4A32-AE4A-69798C2EB3DC}"/>
                </a:ext>
              </a:extLst>
            </p:cNvPr>
            <p:cNvSpPr/>
            <p:nvPr/>
          </p:nvSpPr>
          <p:spPr>
            <a:xfrm>
              <a:off x="7466866" y="4615723"/>
              <a:ext cx="1384508" cy="1062936"/>
            </a:xfrm>
            <a:custGeom>
              <a:avLst/>
              <a:gdLst>
                <a:gd name="connsiteX0" fmla="*/ 652506 w 1384508"/>
                <a:gd name="connsiteY0" fmla="*/ 0 h 1062936"/>
                <a:gd name="connsiteX1" fmla="*/ 1384508 w 1384508"/>
                <a:gd name="connsiteY1" fmla="*/ 0 h 1062936"/>
                <a:gd name="connsiteX2" fmla="*/ 1380820 w 1384508"/>
                <a:gd name="connsiteY2" fmla="*/ 7656 h 1062936"/>
                <a:gd name="connsiteX3" fmla="*/ 264662 w 1384508"/>
                <a:gd name="connsiteY3" fmla="*/ 1020628 h 1062936"/>
                <a:gd name="connsiteX4" fmla="*/ 149069 w 1384508"/>
                <a:gd name="connsiteY4" fmla="*/ 1062936 h 1062936"/>
                <a:gd name="connsiteX5" fmla="*/ 111438 w 1384508"/>
                <a:gd name="connsiteY5" fmla="*/ 1017328 h 1062936"/>
                <a:gd name="connsiteX6" fmla="*/ 0 w 1384508"/>
                <a:gd name="connsiteY6" fmla="*/ 652506 h 1062936"/>
                <a:gd name="connsiteX7" fmla="*/ 652506 w 1384508"/>
                <a:gd name="connsiteY7" fmla="*/ 0 h 106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508" h="1062936">
                  <a:moveTo>
                    <a:pt x="652506" y="0"/>
                  </a:moveTo>
                  <a:lnTo>
                    <a:pt x="1384508" y="0"/>
                  </a:lnTo>
                  <a:lnTo>
                    <a:pt x="1380820" y="7656"/>
                  </a:lnTo>
                  <a:cubicBezTo>
                    <a:pt x="1135383" y="459464"/>
                    <a:pt x="741515" y="818937"/>
                    <a:pt x="264662" y="1020628"/>
                  </a:cubicBezTo>
                  <a:lnTo>
                    <a:pt x="149069" y="1062936"/>
                  </a:lnTo>
                  <a:lnTo>
                    <a:pt x="111438" y="1017328"/>
                  </a:lnTo>
                  <a:cubicBezTo>
                    <a:pt x="41082" y="913188"/>
                    <a:pt x="0" y="787645"/>
                    <a:pt x="0" y="652506"/>
                  </a:cubicBezTo>
                  <a:cubicBezTo>
                    <a:pt x="0" y="292137"/>
                    <a:pt x="292137" y="0"/>
                    <a:pt x="652506"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6" name="Graphic 125" descr="Download">
              <a:extLst>
                <a:ext uri="{FF2B5EF4-FFF2-40B4-BE49-F238E27FC236}">
                  <a16:creationId xmlns:a16="http://schemas.microsoft.com/office/drawing/2014/main" id="{9783F835-94B5-49A1-93C1-8FEBB684B0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3634" y="4804259"/>
              <a:ext cx="541422" cy="541422"/>
            </a:xfrm>
            <a:prstGeom prst="rect">
              <a:avLst/>
            </a:prstGeom>
          </p:spPr>
        </p:pic>
      </p:grpSp>
      <p:grpSp>
        <p:nvGrpSpPr>
          <p:cNvPr id="6" name="Group 5">
            <a:extLst>
              <a:ext uri="{FF2B5EF4-FFF2-40B4-BE49-F238E27FC236}">
                <a16:creationId xmlns:a16="http://schemas.microsoft.com/office/drawing/2014/main" id="{8684A02A-DD94-45DE-8057-25BE2691CA58}"/>
              </a:ext>
            </a:extLst>
          </p:cNvPr>
          <p:cNvGrpSpPr/>
          <p:nvPr/>
        </p:nvGrpSpPr>
        <p:grpSpPr>
          <a:xfrm>
            <a:off x="4838598" y="4615723"/>
            <a:ext cx="1369879" cy="1058824"/>
            <a:chOff x="4838598" y="4615723"/>
            <a:chExt cx="1369879" cy="1058824"/>
          </a:xfrm>
        </p:grpSpPr>
        <p:sp>
          <p:nvSpPr>
            <p:cNvPr id="113" name="Freeform: Shape 112">
              <a:extLst>
                <a:ext uri="{FF2B5EF4-FFF2-40B4-BE49-F238E27FC236}">
                  <a16:creationId xmlns:a16="http://schemas.microsoft.com/office/drawing/2014/main" id="{44E480FE-866E-42DC-B5CC-8568E7B70DEB}"/>
                </a:ext>
              </a:extLst>
            </p:cNvPr>
            <p:cNvSpPr/>
            <p:nvPr/>
          </p:nvSpPr>
          <p:spPr>
            <a:xfrm>
              <a:off x="4838598" y="4615723"/>
              <a:ext cx="1369879" cy="1058824"/>
            </a:xfrm>
            <a:custGeom>
              <a:avLst/>
              <a:gdLst>
                <a:gd name="connsiteX0" fmla="*/ 0 w 1369879"/>
                <a:gd name="connsiteY0" fmla="*/ 0 h 1058824"/>
                <a:gd name="connsiteX1" fmla="*/ 717373 w 1369879"/>
                <a:gd name="connsiteY1" fmla="*/ 0 h 1058824"/>
                <a:gd name="connsiteX2" fmla="*/ 1369879 w 1369879"/>
                <a:gd name="connsiteY2" fmla="*/ 652506 h 1058824"/>
                <a:gd name="connsiteX3" fmla="*/ 1258441 w 1369879"/>
                <a:gd name="connsiteY3" fmla="*/ 1017328 h 1058824"/>
                <a:gd name="connsiteX4" fmla="*/ 1224203 w 1369879"/>
                <a:gd name="connsiteY4" fmla="*/ 1058824 h 1058824"/>
                <a:gd name="connsiteX5" fmla="*/ 1119846 w 1369879"/>
                <a:gd name="connsiteY5" fmla="*/ 1020628 h 1058824"/>
                <a:gd name="connsiteX6" fmla="*/ 3688 w 1369879"/>
                <a:gd name="connsiteY6" fmla="*/ 7656 h 1058824"/>
                <a:gd name="connsiteX7" fmla="*/ 0 w 1369879"/>
                <a:gd name="connsiteY7" fmla="*/ 0 h 105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879" h="1058824">
                  <a:moveTo>
                    <a:pt x="0" y="0"/>
                  </a:moveTo>
                  <a:lnTo>
                    <a:pt x="717373" y="0"/>
                  </a:lnTo>
                  <a:cubicBezTo>
                    <a:pt x="1077742" y="0"/>
                    <a:pt x="1369879" y="292137"/>
                    <a:pt x="1369879" y="652506"/>
                  </a:cubicBezTo>
                  <a:cubicBezTo>
                    <a:pt x="1369879" y="787645"/>
                    <a:pt x="1328797" y="913188"/>
                    <a:pt x="1258441" y="1017328"/>
                  </a:cubicBezTo>
                  <a:lnTo>
                    <a:pt x="1224203" y="1058824"/>
                  </a:lnTo>
                  <a:lnTo>
                    <a:pt x="1119846" y="1020628"/>
                  </a:lnTo>
                  <a:cubicBezTo>
                    <a:pt x="642993" y="818937"/>
                    <a:pt x="249124" y="459464"/>
                    <a:pt x="3688" y="7656"/>
                  </a:cubicBezTo>
                  <a:lnTo>
                    <a:pt x="0"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2" name="Graphic 3071" descr="Cycle with people">
              <a:extLst>
                <a:ext uri="{FF2B5EF4-FFF2-40B4-BE49-F238E27FC236}">
                  <a16:creationId xmlns:a16="http://schemas.microsoft.com/office/drawing/2014/main" id="{40C7948A-29B1-46FA-9243-689522DD07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6129" y="4752748"/>
              <a:ext cx="620380" cy="620380"/>
            </a:xfrm>
            <a:prstGeom prst="rect">
              <a:avLst/>
            </a:prstGeom>
          </p:spPr>
        </p:pic>
      </p:grpSp>
      <p:grpSp>
        <p:nvGrpSpPr>
          <p:cNvPr id="5" name="Group 4">
            <a:extLst>
              <a:ext uri="{FF2B5EF4-FFF2-40B4-BE49-F238E27FC236}">
                <a16:creationId xmlns:a16="http://schemas.microsoft.com/office/drawing/2014/main" id="{30C239E9-95C1-44A3-BDA7-062DF1B9E934}"/>
              </a:ext>
            </a:extLst>
          </p:cNvPr>
          <p:cNvGrpSpPr/>
          <p:nvPr/>
        </p:nvGrpSpPr>
        <p:grpSpPr>
          <a:xfrm>
            <a:off x="4567393" y="2885237"/>
            <a:ext cx="874949" cy="1305012"/>
            <a:chOff x="4567393" y="2885237"/>
            <a:chExt cx="874949" cy="1305012"/>
          </a:xfrm>
        </p:grpSpPr>
        <p:sp>
          <p:nvSpPr>
            <p:cNvPr id="115" name="Freeform: Shape 114">
              <a:extLst>
                <a:ext uri="{FF2B5EF4-FFF2-40B4-BE49-F238E27FC236}">
                  <a16:creationId xmlns:a16="http://schemas.microsoft.com/office/drawing/2014/main" id="{0F14E71E-7B9B-43E4-ABE8-9D20C0CB31EB}"/>
                </a:ext>
              </a:extLst>
            </p:cNvPr>
            <p:cNvSpPr/>
            <p:nvPr/>
          </p:nvSpPr>
          <p:spPr>
            <a:xfrm>
              <a:off x="4567393" y="2885237"/>
              <a:ext cx="874949" cy="1305012"/>
            </a:xfrm>
            <a:custGeom>
              <a:avLst/>
              <a:gdLst>
                <a:gd name="connsiteX0" fmla="*/ 96024 w 874949"/>
                <a:gd name="connsiteY0" fmla="*/ 0 h 1305012"/>
                <a:gd name="connsiteX1" fmla="*/ 222443 w 874949"/>
                <a:gd name="connsiteY1" fmla="*/ 0 h 1305012"/>
                <a:gd name="connsiteX2" fmla="*/ 874949 w 874949"/>
                <a:gd name="connsiteY2" fmla="*/ 652506 h 1305012"/>
                <a:gd name="connsiteX3" fmla="*/ 222443 w 874949"/>
                <a:gd name="connsiteY3" fmla="*/ 1305012 h 1305012"/>
                <a:gd name="connsiteX4" fmla="*/ 96024 w 874949"/>
                <a:gd name="connsiteY4" fmla="*/ 1305012 h 1305012"/>
                <a:gd name="connsiteX5" fmla="*/ 46273 w 874949"/>
                <a:gd name="connsiteY5" fmla="*/ 1111520 h 1305012"/>
                <a:gd name="connsiteX6" fmla="*/ 0 w 874949"/>
                <a:gd name="connsiteY6" fmla="*/ 652506 h 1305012"/>
                <a:gd name="connsiteX7" fmla="*/ 46273 w 874949"/>
                <a:gd name="connsiteY7" fmla="*/ 193492 h 1305012"/>
                <a:gd name="connsiteX8" fmla="*/ 96024 w 874949"/>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49" h="1305012">
                  <a:moveTo>
                    <a:pt x="96024" y="0"/>
                  </a:moveTo>
                  <a:lnTo>
                    <a:pt x="222443" y="0"/>
                  </a:lnTo>
                  <a:cubicBezTo>
                    <a:pt x="582812" y="0"/>
                    <a:pt x="874949" y="292137"/>
                    <a:pt x="874949" y="652506"/>
                  </a:cubicBezTo>
                  <a:cubicBezTo>
                    <a:pt x="874949" y="1012875"/>
                    <a:pt x="582812" y="1305012"/>
                    <a:pt x="222443" y="1305012"/>
                  </a:cubicBezTo>
                  <a:lnTo>
                    <a:pt x="96024" y="1305012"/>
                  </a:lnTo>
                  <a:lnTo>
                    <a:pt x="46273" y="1111520"/>
                  </a:lnTo>
                  <a:cubicBezTo>
                    <a:pt x="15933" y="963255"/>
                    <a:pt x="0" y="809741"/>
                    <a:pt x="0" y="652506"/>
                  </a:cubicBezTo>
                  <a:cubicBezTo>
                    <a:pt x="0" y="495271"/>
                    <a:pt x="15933" y="341757"/>
                    <a:pt x="46273" y="193492"/>
                  </a:cubicBezTo>
                  <a:lnTo>
                    <a:pt x="96024"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7" name="Graphic 3076" descr="Chevron arrows">
              <a:extLst>
                <a:ext uri="{FF2B5EF4-FFF2-40B4-BE49-F238E27FC236}">
                  <a16:creationId xmlns:a16="http://schemas.microsoft.com/office/drawing/2014/main" id="{9E9DB725-3646-4DB6-9ECF-91278ACC87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49382" y="3219200"/>
              <a:ext cx="650138" cy="650138"/>
            </a:xfrm>
            <a:prstGeom prst="rect">
              <a:avLst/>
            </a:prstGeom>
          </p:spPr>
        </p:pic>
      </p:grpSp>
      <p:sp>
        <p:nvSpPr>
          <p:cNvPr id="158" name="TextBox 157">
            <a:extLst>
              <a:ext uri="{FF2B5EF4-FFF2-40B4-BE49-F238E27FC236}">
                <a16:creationId xmlns:a16="http://schemas.microsoft.com/office/drawing/2014/main" id="{1609A238-7EBE-43E8-9966-60E8005A22CA}"/>
              </a:ext>
            </a:extLst>
          </p:cNvPr>
          <p:cNvSpPr txBox="1"/>
          <p:nvPr/>
        </p:nvSpPr>
        <p:spPr>
          <a:xfrm>
            <a:off x="2185415" y="3165431"/>
            <a:ext cx="2136940" cy="307777"/>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99B6B8AE-B590-4436-991D-414BF5C0DFC3}"/>
              </a:ext>
            </a:extLst>
          </p:cNvPr>
          <p:cNvSpPr txBox="1"/>
          <p:nvPr/>
        </p:nvSpPr>
        <p:spPr>
          <a:xfrm>
            <a:off x="5552048" y="3429000"/>
            <a:ext cx="2607788"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Agency resources whose actions &amp; behavior result in organizational, social, cultural, or behavioral change  </a:t>
            </a:r>
          </a:p>
        </p:txBody>
      </p:sp>
      <p:pic>
        <p:nvPicPr>
          <p:cNvPr id="3079" name="Graphic 3078" descr="Group success">
            <a:extLst>
              <a:ext uri="{FF2B5EF4-FFF2-40B4-BE49-F238E27FC236}">
                <a16:creationId xmlns:a16="http://schemas.microsoft.com/office/drawing/2014/main" id="{E4559195-D117-41AC-99C5-23D52A3012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1129" y="2353758"/>
            <a:ext cx="1500350" cy="1354675"/>
          </a:xfrm>
          <a:prstGeom prst="rect">
            <a:avLst/>
          </a:prstGeom>
        </p:spPr>
      </p:pic>
      <p:sp>
        <p:nvSpPr>
          <p:cNvPr id="111" name="Freeform: Shape 110">
            <a:extLst>
              <a:ext uri="{FF2B5EF4-FFF2-40B4-BE49-F238E27FC236}">
                <a16:creationId xmlns:a16="http://schemas.microsoft.com/office/drawing/2014/main" id="{87E86160-37B6-4F68-B8C2-1E8D7FC4BC38}"/>
              </a:ext>
            </a:extLst>
          </p:cNvPr>
          <p:cNvSpPr/>
          <p:nvPr/>
        </p:nvSpPr>
        <p:spPr>
          <a:xfrm>
            <a:off x="2717980" y="1128141"/>
            <a:ext cx="3361684" cy="1305012"/>
          </a:xfrm>
          <a:custGeom>
            <a:avLst/>
            <a:gdLst>
              <a:gd name="connsiteX0" fmla="*/ 652506 w 3361684"/>
              <a:gd name="connsiteY0" fmla="*/ 0 h 1305012"/>
              <a:gd name="connsiteX1" fmla="*/ 2837991 w 3361684"/>
              <a:gd name="connsiteY1" fmla="*/ 0 h 1305012"/>
              <a:gd name="connsiteX2" fmla="*/ 3299382 w 3361684"/>
              <a:gd name="connsiteY2" fmla="*/ 191115 h 1305012"/>
              <a:gd name="connsiteX3" fmla="*/ 3361684 w 3361684"/>
              <a:gd name="connsiteY3" fmla="*/ 266626 h 1305012"/>
              <a:gd name="connsiteX4" fmla="*/ 3240464 w 3361684"/>
              <a:gd name="connsiteY4" fmla="*/ 310994 h 1305012"/>
              <a:gd name="connsiteX5" fmla="*/ 2238390 w 3361684"/>
              <a:gd name="connsiteY5" fmla="*/ 1136178 h 1305012"/>
              <a:gd name="connsiteX6" fmla="*/ 2135821 w 3361684"/>
              <a:gd name="connsiteY6" fmla="*/ 1305012 h 1305012"/>
              <a:gd name="connsiteX7" fmla="*/ 652506 w 3361684"/>
              <a:gd name="connsiteY7" fmla="*/ 1305012 h 1305012"/>
              <a:gd name="connsiteX8" fmla="*/ 0 w 3361684"/>
              <a:gd name="connsiteY8" fmla="*/ 652506 h 1305012"/>
              <a:gd name="connsiteX9" fmla="*/ 652506 w 3361684"/>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84" h="1305012">
                <a:moveTo>
                  <a:pt x="652506" y="0"/>
                </a:moveTo>
                <a:lnTo>
                  <a:pt x="2837991" y="0"/>
                </a:lnTo>
                <a:cubicBezTo>
                  <a:pt x="3018175" y="0"/>
                  <a:pt x="3181302" y="73034"/>
                  <a:pt x="3299382" y="191115"/>
                </a:cubicBezTo>
                <a:lnTo>
                  <a:pt x="3361684" y="266626"/>
                </a:lnTo>
                <a:lnTo>
                  <a:pt x="3240464" y="310994"/>
                </a:lnTo>
                <a:cubicBezTo>
                  <a:pt x="2831733" y="483872"/>
                  <a:pt x="2483970" y="772672"/>
                  <a:pt x="2238390" y="1136178"/>
                </a:cubicBezTo>
                <a:lnTo>
                  <a:pt x="2135821"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31EE20BE-11A8-4BA0-A779-83A856750A26}"/>
              </a:ext>
            </a:extLst>
          </p:cNvPr>
          <p:cNvSpPr/>
          <p:nvPr/>
        </p:nvSpPr>
        <p:spPr>
          <a:xfrm>
            <a:off x="7599072" y="1128141"/>
            <a:ext cx="3358291" cy="1305012"/>
          </a:xfrm>
          <a:custGeom>
            <a:avLst/>
            <a:gdLst>
              <a:gd name="connsiteX0" fmla="*/ 520300 w 3358291"/>
              <a:gd name="connsiteY0" fmla="*/ 0 h 1305012"/>
              <a:gd name="connsiteX1" fmla="*/ 2705785 w 3358291"/>
              <a:gd name="connsiteY1" fmla="*/ 0 h 1305012"/>
              <a:gd name="connsiteX2" fmla="*/ 3358291 w 3358291"/>
              <a:gd name="connsiteY2" fmla="*/ 652506 h 1305012"/>
              <a:gd name="connsiteX3" fmla="*/ 2705785 w 3358291"/>
              <a:gd name="connsiteY3" fmla="*/ 1305012 h 1305012"/>
              <a:gd name="connsiteX4" fmla="*/ 1237099 w 3358291"/>
              <a:gd name="connsiteY4" fmla="*/ 1305012 h 1305012"/>
              <a:gd name="connsiteX5" fmla="*/ 1134530 w 3358291"/>
              <a:gd name="connsiteY5" fmla="*/ 1136178 h 1305012"/>
              <a:gd name="connsiteX6" fmla="*/ 132456 w 3358291"/>
              <a:gd name="connsiteY6" fmla="*/ 310994 h 1305012"/>
              <a:gd name="connsiteX7" fmla="*/ 0 w 3358291"/>
              <a:gd name="connsiteY7" fmla="*/ 262514 h 1305012"/>
              <a:gd name="connsiteX8" fmla="*/ 58909 w 3358291"/>
              <a:gd name="connsiteY8" fmla="*/ 191115 h 1305012"/>
              <a:gd name="connsiteX9" fmla="*/ 520300 w 335829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8291" h="1305012">
                <a:moveTo>
                  <a:pt x="520300" y="0"/>
                </a:moveTo>
                <a:lnTo>
                  <a:pt x="2705785" y="0"/>
                </a:lnTo>
                <a:cubicBezTo>
                  <a:pt x="3066154" y="0"/>
                  <a:pt x="3358291" y="292137"/>
                  <a:pt x="3358291" y="652506"/>
                </a:cubicBezTo>
                <a:cubicBezTo>
                  <a:pt x="3358291" y="1012875"/>
                  <a:pt x="3066154" y="1305012"/>
                  <a:pt x="2705785" y="1305012"/>
                </a:cubicBezTo>
                <a:lnTo>
                  <a:pt x="1237099" y="1305012"/>
                </a:lnTo>
                <a:lnTo>
                  <a:pt x="1134530" y="1136178"/>
                </a:lnTo>
                <a:cubicBezTo>
                  <a:pt x="888950" y="772672"/>
                  <a:pt x="541187" y="483872"/>
                  <a:pt x="132456" y="310994"/>
                </a:cubicBezTo>
                <a:lnTo>
                  <a:pt x="0" y="262514"/>
                </a:lnTo>
                <a:lnTo>
                  <a:pt x="58909" y="191115"/>
                </a:lnTo>
                <a:cubicBezTo>
                  <a:pt x="176989" y="73034"/>
                  <a:pt x="340116" y="0"/>
                  <a:pt x="520300"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9F396B2-4D31-4066-BE7C-D21F45C42FC8}"/>
              </a:ext>
            </a:extLst>
          </p:cNvPr>
          <p:cNvSpPr/>
          <p:nvPr/>
        </p:nvSpPr>
        <p:spPr>
          <a:xfrm>
            <a:off x="1951845" y="2885237"/>
            <a:ext cx="2711572" cy="1305012"/>
          </a:xfrm>
          <a:custGeom>
            <a:avLst/>
            <a:gdLst>
              <a:gd name="connsiteX0" fmla="*/ 652506 w 2711572"/>
              <a:gd name="connsiteY0" fmla="*/ 0 h 1305012"/>
              <a:gd name="connsiteX1" fmla="*/ 2711572 w 2711572"/>
              <a:gd name="connsiteY1" fmla="*/ 0 h 1305012"/>
              <a:gd name="connsiteX2" fmla="*/ 2661821 w 2711572"/>
              <a:gd name="connsiteY2" fmla="*/ 193492 h 1305012"/>
              <a:gd name="connsiteX3" fmla="*/ 2615548 w 2711572"/>
              <a:gd name="connsiteY3" fmla="*/ 652506 h 1305012"/>
              <a:gd name="connsiteX4" fmla="*/ 2661821 w 2711572"/>
              <a:gd name="connsiteY4" fmla="*/ 1111520 h 1305012"/>
              <a:gd name="connsiteX5" fmla="*/ 2711572 w 2711572"/>
              <a:gd name="connsiteY5" fmla="*/ 1305012 h 1305012"/>
              <a:gd name="connsiteX6" fmla="*/ 652506 w 2711572"/>
              <a:gd name="connsiteY6" fmla="*/ 1305012 h 1305012"/>
              <a:gd name="connsiteX7" fmla="*/ 0 w 2711572"/>
              <a:gd name="connsiteY7" fmla="*/ 652506 h 1305012"/>
              <a:gd name="connsiteX8" fmla="*/ 652506 w 2711572"/>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572" h="1305012">
                <a:moveTo>
                  <a:pt x="652506" y="0"/>
                </a:moveTo>
                <a:lnTo>
                  <a:pt x="2711572" y="0"/>
                </a:lnTo>
                <a:lnTo>
                  <a:pt x="2661821" y="193492"/>
                </a:lnTo>
                <a:cubicBezTo>
                  <a:pt x="2631481" y="341757"/>
                  <a:pt x="2615548" y="495271"/>
                  <a:pt x="2615548" y="652506"/>
                </a:cubicBezTo>
                <a:cubicBezTo>
                  <a:pt x="2615548" y="809741"/>
                  <a:pt x="2631481" y="963255"/>
                  <a:pt x="2661821" y="1111520"/>
                </a:cubicBezTo>
                <a:lnTo>
                  <a:pt x="2711572"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107" name="Freeform: Shape 106">
            <a:extLst>
              <a:ext uri="{FF2B5EF4-FFF2-40B4-BE49-F238E27FC236}">
                <a16:creationId xmlns:a16="http://schemas.microsoft.com/office/drawing/2014/main" id="{61ACFAAC-42AC-4166-A696-03E14D35E680}"/>
              </a:ext>
            </a:extLst>
          </p:cNvPr>
          <p:cNvSpPr/>
          <p:nvPr/>
        </p:nvSpPr>
        <p:spPr>
          <a:xfrm>
            <a:off x="9026555" y="2885237"/>
            <a:ext cx="2721543" cy="1305012"/>
          </a:xfrm>
          <a:custGeom>
            <a:avLst/>
            <a:gdLst>
              <a:gd name="connsiteX0" fmla="*/ 0 w 2721543"/>
              <a:gd name="connsiteY0" fmla="*/ 0 h 1305012"/>
              <a:gd name="connsiteX1" fmla="*/ 2069037 w 2721543"/>
              <a:gd name="connsiteY1" fmla="*/ 0 h 1305012"/>
              <a:gd name="connsiteX2" fmla="*/ 2721543 w 2721543"/>
              <a:gd name="connsiteY2" fmla="*/ 652506 h 1305012"/>
              <a:gd name="connsiteX3" fmla="*/ 2069037 w 2721543"/>
              <a:gd name="connsiteY3" fmla="*/ 1305012 h 1305012"/>
              <a:gd name="connsiteX4" fmla="*/ 0 w 2721543"/>
              <a:gd name="connsiteY4" fmla="*/ 1305012 h 1305012"/>
              <a:gd name="connsiteX5" fmla="*/ 49751 w 2721543"/>
              <a:gd name="connsiteY5" fmla="*/ 1111520 h 1305012"/>
              <a:gd name="connsiteX6" fmla="*/ 96024 w 2721543"/>
              <a:gd name="connsiteY6" fmla="*/ 652506 h 1305012"/>
              <a:gd name="connsiteX7" fmla="*/ 49751 w 2721543"/>
              <a:gd name="connsiteY7" fmla="*/ 193492 h 1305012"/>
              <a:gd name="connsiteX8" fmla="*/ 0 w 2721543"/>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1543" h="1305012">
                <a:moveTo>
                  <a:pt x="0" y="0"/>
                </a:moveTo>
                <a:lnTo>
                  <a:pt x="2069037" y="0"/>
                </a:lnTo>
                <a:cubicBezTo>
                  <a:pt x="2429406" y="0"/>
                  <a:pt x="2721543" y="292137"/>
                  <a:pt x="2721543" y="652506"/>
                </a:cubicBezTo>
                <a:cubicBezTo>
                  <a:pt x="2721543" y="1012875"/>
                  <a:pt x="2429406" y="1305012"/>
                  <a:pt x="2069037" y="1305012"/>
                </a:cubicBezTo>
                <a:lnTo>
                  <a:pt x="0" y="1305012"/>
                </a:lnTo>
                <a:lnTo>
                  <a:pt x="49751" y="1111520"/>
                </a:lnTo>
                <a:cubicBezTo>
                  <a:pt x="80091" y="963255"/>
                  <a:pt x="96024" y="809741"/>
                  <a:pt x="96024" y="652506"/>
                </a:cubicBezTo>
                <a:cubicBezTo>
                  <a:pt x="96024" y="495271"/>
                  <a:pt x="80091" y="341757"/>
                  <a:pt x="49751" y="193492"/>
                </a:cubicBezTo>
                <a:lnTo>
                  <a:pt x="0"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760CC1B6-7F56-4C3A-8A81-7FB960DC46EA}"/>
              </a:ext>
            </a:extLst>
          </p:cNvPr>
          <p:cNvSpPr/>
          <p:nvPr/>
        </p:nvSpPr>
        <p:spPr>
          <a:xfrm>
            <a:off x="2717980" y="4615723"/>
            <a:ext cx="3344821" cy="1305012"/>
          </a:xfrm>
          <a:custGeom>
            <a:avLst/>
            <a:gdLst>
              <a:gd name="connsiteX0" fmla="*/ 652506 w 3344821"/>
              <a:gd name="connsiteY0" fmla="*/ 0 h 1305012"/>
              <a:gd name="connsiteX1" fmla="*/ 2120618 w 3344821"/>
              <a:gd name="connsiteY1" fmla="*/ 0 h 1305012"/>
              <a:gd name="connsiteX2" fmla="*/ 2124306 w 3344821"/>
              <a:gd name="connsiteY2" fmla="*/ 7656 h 1305012"/>
              <a:gd name="connsiteX3" fmla="*/ 3240464 w 3344821"/>
              <a:gd name="connsiteY3" fmla="*/ 1020628 h 1305012"/>
              <a:gd name="connsiteX4" fmla="*/ 3344821 w 3344821"/>
              <a:gd name="connsiteY4" fmla="*/ 1058824 h 1305012"/>
              <a:gd name="connsiteX5" fmla="*/ 3299382 w 3344821"/>
              <a:gd name="connsiteY5" fmla="*/ 1113897 h 1305012"/>
              <a:gd name="connsiteX6" fmla="*/ 2837991 w 3344821"/>
              <a:gd name="connsiteY6" fmla="*/ 1305012 h 1305012"/>
              <a:gd name="connsiteX7" fmla="*/ 652506 w 3344821"/>
              <a:gd name="connsiteY7" fmla="*/ 1305012 h 1305012"/>
              <a:gd name="connsiteX8" fmla="*/ 0 w 3344821"/>
              <a:gd name="connsiteY8" fmla="*/ 652506 h 1305012"/>
              <a:gd name="connsiteX9" fmla="*/ 652506 w 334482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4821" h="1305012">
                <a:moveTo>
                  <a:pt x="652506" y="0"/>
                </a:moveTo>
                <a:lnTo>
                  <a:pt x="2120618" y="0"/>
                </a:lnTo>
                <a:lnTo>
                  <a:pt x="2124306" y="7656"/>
                </a:lnTo>
                <a:cubicBezTo>
                  <a:pt x="2369742" y="459464"/>
                  <a:pt x="2763611" y="818937"/>
                  <a:pt x="3240464" y="1020628"/>
                </a:cubicBezTo>
                <a:lnTo>
                  <a:pt x="3344821" y="1058824"/>
                </a:lnTo>
                <a:lnTo>
                  <a:pt x="3299382" y="1113897"/>
                </a:lnTo>
                <a:cubicBezTo>
                  <a:pt x="3181302" y="1231978"/>
                  <a:pt x="3018175" y="1305012"/>
                  <a:pt x="2837991" y="1305012"/>
                </a:cubicBez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509B5906-059C-43A2-9253-A78E8FBF17CA}"/>
              </a:ext>
            </a:extLst>
          </p:cNvPr>
          <p:cNvSpPr/>
          <p:nvPr/>
        </p:nvSpPr>
        <p:spPr>
          <a:xfrm>
            <a:off x="7615935" y="4615723"/>
            <a:ext cx="3341428" cy="1305012"/>
          </a:xfrm>
          <a:custGeom>
            <a:avLst/>
            <a:gdLst>
              <a:gd name="connsiteX0" fmla="*/ 1235439 w 3341428"/>
              <a:gd name="connsiteY0" fmla="*/ 0 h 1305012"/>
              <a:gd name="connsiteX1" fmla="*/ 2688922 w 3341428"/>
              <a:gd name="connsiteY1" fmla="*/ 0 h 1305012"/>
              <a:gd name="connsiteX2" fmla="*/ 3341428 w 3341428"/>
              <a:gd name="connsiteY2" fmla="*/ 652506 h 1305012"/>
              <a:gd name="connsiteX3" fmla="*/ 2688922 w 3341428"/>
              <a:gd name="connsiteY3" fmla="*/ 1305012 h 1305012"/>
              <a:gd name="connsiteX4" fmla="*/ 503437 w 3341428"/>
              <a:gd name="connsiteY4" fmla="*/ 1305012 h 1305012"/>
              <a:gd name="connsiteX5" fmla="*/ 42046 w 3341428"/>
              <a:gd name="connsiteY5" fmla="*/ 1113897 h 1305012"/>
              <a:gd name="connsiteX6" fmla="*/ 0 w 3341428"/>
              <a:gd name="connsiteY6" fmla="*/ 1062936 h 1305012"/>
              <a:gd name="connsiteX7" fmla="*/ 115593 w 3341428"/>
              <a:gd name="connsiteY7" fmla="*/ 1020628 h 1305012"/>
              <a:gd name="connsiteX8" fmla="*/ 1231751 w 3341428"/>
              <a:gd name="connsiteY8" fmla="*/ 7656 h 1305012"/>
              <a:gd name="connsiteX9" fmla="*/ 1235439 w 3341428"/>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1428" h="1305012">
                <a:moveTo>
                  <a:pt x="1235439" y="0"/>
                </a:moveTo>
                <a:lnTo>
                  <a:pt x="2688922" y="0"/>
                </a:lnTo>
                <a:cubicBezTo>
                  <a:pt x="3049291" y="0"/>
                  <a:pt x="3341428" y="292137"/>
                  <a:pt x="3341428" y="652506"/>
                </a:cubicBezTo>
                <a:cubicBezTo>
                  <a:pt x="3341428" y="1012875"/>
                  <a:pt x="3049291" y="1305012"/>
                  <a:pt x="2688922" y="1305012"/>
                </a:cubicBezTo>
                <a:lnTo>
                  <a:pt x="503437" y="1305012"/>
                </a:lnTo>
                <a:cubicBezTo>
                  <a:pt x="323253" y="1305012"/>
                  <a:pt x="160126" y="1231978"/>
                  <a:pt x="42046" y="1113897"/>
                </a:cubicBezTo>
                <a:lnTo>
                  <a:pt x="0" y="1062936"/>
                </a:lnTo>
                <a:lnTo>
                  <a:pt x="115593" y="1020628"/>
                </a:lnTo>
                <a:cubicBezTo>
                  <a:pt x="592446" y="818937"/>
                  <a:pt x="986314" y="459464"/>
                  <a:pt x="1231751" y="7656"/>
                </a:cubicBezTo>
                <a:lnTo>
                  <a:pt x="1235439"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5CC920D6-17B9-4EBA-9A85-8DA730365DDE}"/>
              </a:ext>
            </a:extLst>
          </p:cNvPr>
          <p:cNvSpPr txBox="1"/>
          <p:nvPr/>
        </p:nvSpPr>
        <p:spPr>
          <a:xfrm>
            <a:off x="2921948" y="1196384"/>
            <a:ext cx="2550980" cy="113877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Change Facilitator</a:t>
            </a:r>
          </a:p>
          <a:p>
            <a:r>
              <a:rPr lang="en-US" sz="1600" dirty="0">
                <a:latin typeface="Arial" panose="020B0604020202020204" pitchFamily="34" charset="0"/>
                <a:cs typeface="Arial" panose="020B0604020202020204" pitchFamily="34" charset="0"/>
              </a:rPr>
              <a:t>Is passionate about </a:t>
            </a:r>
          </a:p>
          <a:p>
            <a:r>
              <a:rPr lang="en-US" sz="1600" dirty="0">
                <a:latin typeface="Arial" panose="020B0604020202020204" pitchFamily="34" charset="0"/>
                <a:cs typeface="Arial" panose="020B0604020202020204" pitchFamily="34" charset="0"/>
              </a:rPr>
              <a:t>facilitating change </a:t>
            </a:r>
          </a:p>
          <a:p>
            <a:r>
              <a:rPr lang="en-US" sz="1600" dirty="0">
                <a:latin typeface="Arial" panose="020B0604020202020204" pitchFamily="34" charset="0"/>
                <a:cs typeface="Arial" panose="020B0604020202020204" pitchFamily="34" charset="0"/>
              </a:rPr>
              <a:t>through the process</a:t>
            </a:r>
            <a:endParaRPr lang="en-US" dirty="0">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3BCBFA11-C384-4F17-8413-2FB4C96FCC5F}"/>
              </a:ext>
            </a:extLst>
          </p:cNvPr>
          <p:cNvSpPr txBox="1"/>
          <p:nvPr/>
        </p:nvSpPr>
        <p:spPr>
          <a:xfrm>
            <a:off x="8403249" y="1194441"/>
            <a:ext cx="2346212" cy="1138773"/>
          </a:xfrm>
          <a:prstGeom prst="rect">
            <a:avLst/>
          </a:prstGeom>
          <a:noFill/>
        </p:spPr>
        <p:txBody>
          <a:bodyPr wrap="square" rtlCol="0">
            <a:spAutoFit/>
          </a:bodyPr>
          <a:lstStyle/>
          <a:p>
            <a:pPr algn="r"/>
            <a:r>
              <a:rPr lang="en-US" b="1" dirty="0">
                <a:solidFill>
                  <a:sysClr val="windowText" lastClr="000000"/>
                </a:solidFill>
                <a:latin typeface="Arial" panose="020B0604020202020204" pitchFamily="34" charset="0"/>
                <a:cs typeface="Arial" panose="020B0604020202020204" pitchFamily="34" charset="0"/>
              </a:rPr>
              <a:t>Translator</a:t>
            </a:r>
          </a:p>
          <a:p>
            <a:pPr algn="r"/>
            <a:r>
              <a:rPr lang="en-US" sz="1600" dirty="0">
                <a:solidFill>
                  <a:sysClr val="windowText" lastClr="000000"/>
                </a:solidFill>
                <a:latin typeface="Arial" panose="020B0604020202020204" pitchFamily="34" charset="0"/>
                <a:cs typeface="Arial" panose="020B0604020202020204" pitchFamily="34" charset="0"/>
              </a:rPr>
              <a:t>Is able to translate the messages in a way that </a:t>
            </a:r>
          </a:p>
          <a:p>
            <a:pPr algn="r"/>
            <a:r>
              <a:rPr lang="en-US" sz="1600" dirty="0">
                <a:solidFill>
                  <a:sysClr val="windowText" lastClr="000000"/>
                </a:solidFill>
                <a:latin typeface="Arial" panose="020B0604020202020204" pitchFamily="34" charset="0"/>
                <a:cs typeface="Arial" panose="020B0604020202020204" pitchFamily="34" charset="0"/>
              </a:rPr>
              <a:t>is understands</a:t>
            </a:r>
            <a:r>
              <a:rPr lang="en-US" dirty="0">
                <a:solidFill>
                  <a:sysClr val="windowText" lastClr="000000"/>
                </a:solidFill>
                <a:latin typeface="Arial" panose="020B0604020202020204" pitchFamily="34" charset="0"/>
                <a:cs typeface="Arial" panose="020B0604020202020204" pitchFamily="34" charset="0"/>
              </a:rPr>
              <a:t>.</a:t>
            </a:r>
          </a:p>
        </p:txBody>
      </p:sp>
      <p:sp>
        <p:nvSpPr>
          <p:cNvPr id="152" name="TextBox 151">
            <a:extLst>
              <a:ext uri="{FF2B5EF4-FFF2-40B4-BE49-F238E27FC236}">
                <a16:creationId xmlns:a16="http://schemas.microsoft.com/office/drawing/2014/main" id="{26397C7D-2D5F-4F1E-8CF0-997922B8C593}"/>
              </a:ext>
            </a:extLst>
          </p:cNvPr>
          <p:cNvSpPr txBox="1"/>
          <p:nvPr/>
        </p:nvSpPr>
        <p:spPr>
          <a:xfrm>
            <a:off x="9009318" y="2955577"/>
            <a:ext cx="2433168" cy="1384995"/>
          </a:xfrm>
          <a:prstGeom prst="rect">
            <a:avLst/>
          </a:prstGeom>
          <a:noFill/>
        </p:spPr>
        <p:txBody>
          <a:bodyPr wrap="square" rtlCol="0">
            <a:spAutoFit/>
          </a:bodyPr>
          <a:lstStyle/>
          <a:p>
            <a:pPr algn="r"/>
            <a:r>
              <a:rPr lang="en-US" b="1" dirty="0">
                <a:solidFill>
                  <a:sysClr val="windowText" lastClr="000000"/>
                </a:solidFill>
                <a:latin typeface="Arial" panose="020B0604020202020204" pitchFamily="34" charset="0"/>
                <a:cs typeface="Arial" panose="020B0604020202020204" pitchFamily="34" charset="0"/>
              </a:rPr>
              <a:t>Communicator</a:t>
            </a:r>
          </a:p>
          <a:p>
            <a:pPr algn="r"/>
            <a:r>
              <a:rPr lang="en-US" sz="1600" dirty="0">
                <a:solidFill>
                  <a:sysClr val="windowText" lastClr="000000"/>
                </a:solidFill>
                <a:latin typeface="Arial" panose="020B0604020202020204" pitchFamily="34" charset="0"/>
                <a:cs typeface="Arial" panose="020B0604020202020204" pitchFamily="34" charset="0"/>
              </a:rPr>
              <a:t>Promotes proactive</a:t>
            </a:r>
          </a:p>
          <a:p>
            <a:pPr algn="r"/>
            <a:r>
              <a:rPr lang="en-US" sz="1600" dirty="0">
                <a:solidFill>
                  <a:sysClr val="windowText" lastClr="000000"/>
                </a:solidFill>
                <a:latin typeface="Arial" panose="020B0604020202020204" pitchFamily="34" charset="0"/>
                <a:cs typeface="Arial" panose="020B0604020202020204" pitchFamily="34" charset="0"/>
              </a:rPr>
              <a:t>two-way project</a:t>
            </a:r>
          </a:p>
          <a:p>
            <a:pPr algn="r"/>
            <a:r>
              <a:rPr lang="en-US" sz="1600" dirty="0">
                <a:solidFill>
                  <a:sysClr val="windowText" lastClr="000000"/>
                </a:solidFill>
                <a:latin typeface="Arial" panose="020B0604020202020204" pitchFamily="34" charset="0"/>
                <a:cs typeface="Arial" panose="020B0604020202020204" pitchFamily="34" charset="0"/>
              </a:rPr>
              <a:t>communications</a:t>
            </a:r>
          </a:p>
          <a:p>
            <a:pPr algn="r"/>
            <a:endParaRPr lang="en-US" dirty="0">
              <a:solidFill>
                <a:sysClr val="windowText" lastClr="000000"/>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EB1DAA8B-F685-44C0-9DE1-438F29E58A08}"/>
              </a:ext>
            </a:extLst>
          </p:cNvPr>
          <p:cNvSpPr txBox="1"/>
          <p:nvPr/>
        </p:nvSpPr>
        <p:spPr>
          <a:xfrm>
            <a:off x="8394125" y="4709211"/>
            <a:ext cx="2406887" cy="1138773"/>
          </a:xfrm>
          <a:prstGeom prst="rect">
            <a:avLst/>
          </a:prstGeom>
          <a:noFill/>
        </p:spPr>
        <p:txBody>
          <a:bodyPr wrap="square" rtlCol="0">
            <a:spAutoFit/>
          </a:bodyPr>
          <a:lstStyle/>
          <a:p>
            <a:pPr algn="r"/>
            <a:r>
              <a:rPr lang="en-US" b="1" dirty="0">
                <a:latin typeface="Arial" panose="020B0604020202020204" pitchFamily="34" charset="0"/>
                <a:cs typeface="Arial" panose="020B0604020202020204" pitchFamily="34" charset="0"/>
              </a:rPr>
              <a:t>Knowledge Share</a:t>
            </a:r>
          </a:p>
          <a:p>
            <a:pPr algn="r"/>
            <a:r>
              <a:rPr lang="en-US" sz="1600" dirty="0">
                <a:latin typeface="Arial" panose="020B0604020202020204" pitchFamily="34" charset="0"/>
                <a:cs typeface="Arial" panose="020B0604020202020204" pitchFamily="34" charset="0"/>
              </a:rPr>
              <a:t>Shares information, </a:t>
            </a:r>
          </a:p>
          <a:p>
            <a:pPr algn="r"/>
            <a:r>
              <a:rPr lang="en-US" sz="1600" dirty="0">
                <a:latin typeface="Arial" panose="020B0604020202020204" pitchFamily="34" charset="0"/>
                <a:cs typeface="Arial" panose="020B0604020202020204" pitchFamily="34" charset="0"/>
              </a:rPr>
              <a:t>lessons learned, and provides feedback</a:t>
            </a:r>
            <a:endParaRPr lang="en-US" dirty="0">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C7965E0D-59A3-4003-905F-C7166139AE88}"/>
              </a:ext>
            </a:extLst>
          </p:cNvPr>
          <p:cNvSpPr txBox="1"/>
          <p:nvPr/>
        </p:nvSpPr>
        <p:spPr>
          <a:xfrm>
            <a:off x="2958595" y="4720147"/>
            <a:ext cx="2512525" cy="110799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Connector</a:t>
            </a:r>
          </a:p>
          <a:p>
            <a:r>
              <a:rPr lang="en-US" sz="1600" dirty="0">
                <a:latin typeface="Arial" panose="020B0604020202020204" pitchFamily="34" charset="0"/>
                <a:cs typeface="Arial" panose="020B0604020202020204" pitchFamily="34" charset="0"/>
              </a:rPr>
              <a:t>Connects and links up people, projects, resources, activities, etc.</a:t>
            </a:r>
          </a:p>
        </p:txBody>
      </p:sp>
      <p:sp>
        <p:nvSpPr>
          <p:cNvPr id="157" name="TextBox 156">
            <a:extLst>
              <a:ext uri="{FF2B5EF4-FFF2-40B4-BE49-F238E27FC236}">
                <a16:creationId xmlns:a16="http://schemas.microsoft.com/office/drawing/2014/main" id="{874B459F-06CA-4338-A101-0C8CC281604B}"/>
              </a:ext>
            </a:extLst>
          </p:cNvPr>
          <p:cNvSpPr txBox="1"/>
          <p:nvPr/>
        </p:nvSpPr>
        <p:spPr>
          <a:xfrm>
            <a:off x="2144506" y="2977591"/>
            <a:ext cx="2441031" cy="144655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Change Driver</a:t>
            </a:r>
          </a:p>
          <a:p>
            <a:r>
              <a:rPr lang="en-US" sz="1600" dirty="0">
                <a:latin typeface="Arial" panose="020B0604020202020204" pitchFamily="34" charset="0"/>
                <a:cs typeface="Arial" panose="020B0604020202020204" pitchFamily="34" charset="0"/>
              </a:rPr>
              <a:t>Has a sense of urgency to make and drive the change</a:t>
            </a:r>
            <a:endParaRPr lang="en-US"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6403F69F-8586-44B8-8280-18E7EE26A868}"/>
              </a:ext>
            </a:extLst>
          </p:cNvPr>
          <p:cNvGrpSpPr/>
          <p:nvPr/>
        </p:nvGrpSpPr>
        <p:grpSpPr>
          <a:xfrm>
            <a:off x="-14876" y="938491"/>
            <a:ext cx="12218686" cy="5408781"/>
            <a:chOff x="-10679016" y="938491"/>
            <a:chExt cx="12218686" cy="5408781"/>
          </a:xfrm>
        </p:grpSpPr>
        <p:grpSp>
          <p:nvGrpSpPr>
            <p:cNvPr id="59" name="Group 58">
              <a:extLst>
                <a:ext uri="{FF2B5EF4-FFF2-40B4-BE49-F238E27FC236}">
                  <a16:creationId xmlns:a16="http://schemas.microsoft.com/office/drawing/2014/main" id="{7F37A6C3-012B-4244-ACD2-455F23BDA1E6}"/>
                </a:ext>
              </a:extLst>
            </p:cNvPr>
            <p:cNvGrpSpPr/>
            <p:nvPr/>
          </p:nvGrpSpPr>
          <p:grpSpPr>
            <a:xfrm>
              <a:off x="-10679016" y="938491"/>
              <a:ext cx="12218686" cy="5408781"/>
              <a:chOff x="-10666731" y="937428"/>
              <a:chExt cx="12218686" cy="5408781"/>
            </a:xfrm>
          </p:grpSpPr>
          <p:sp>
            <p:nvSpPr>
              <p:cNvPr id="61" name="Rectangle 60">
                <a:extLst>
                  <a:ext uri="{FF2B5EF4-FFF2-40B4-BE49-F238E27FC236}">
                    <a16:creationId xmlns:a16="http://schemas.microsoft.com/office/drawing/2014/main" id="{769E7BBD-9407-4895-B0F9-1F5E27186F1D}"/>
                  </a:ext>
                </a:extLst>
              </p:cNvPr>
              <p:cNvSpPr/>
              <p:nvPr/>
            </p:nvSpPr>
            <p:spPr>
              <a:xfrm>
                <a:off x="-10666731"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F5CC00-741C-4958-AE3A-57DAD47F6041}"/>
                  </a:ext>
                </a:extLst>
              </p:cNvPr>
              <p:cNvSpPr/>
              <p:nvPr/>
            </p:nvSpPr>
            <p:spPr>
              <a:xfrm>
                <a:off x="686334"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E62BBF3-157D-472D-9883-51C5FFE45A46}"/>
                  </a:ext>
                </a:extLst>
              </p:cNvPr>
              <p:cNvSpPr txBox="1"/>
              <p:nvPr/>
            </p:nvSpPr>
            <p:spPr>
              <a:xfrm rot="16200000">
                <a:off x="-89029" y="3386304"/>
                <a:ext cx="2881858" cy="400110"/>
              </a:xfrm>
              <a:prstGeom prst="rect">
                <a:avLst/>
              </a:prstGeom>
              <a:noFill/>
            </p:spPr>
            <p:txBody>
              <a:bodyPr wrap="square" rtlCol="0">
                <a:spAutoFit/>
              </a:bodyPr>
              <a:lstStyle/>
              <a:p>
                <a:pPr algn="ctr"/>
                <a:r>
                  <a:rPr lang="en-US" sz="2000" b="1" dirty="0">
                    <a:solidFill>
                      <a:schemeClr val="bg1"/>
                    </a:solidFill>
                  </a:rPr>
                  <a:t>communications</a:t>
                </a:r>
              </a:p>
            </p:txBody>
          </p:sp>
        </p:grpSp>
        <p:pic>
          <p:nvPicPr>
            <p:cNvPr id="60" name="Graphic 59" descr="Speech">
              <a:extLst>
                <a:ext uri="{FF2B5EF4-FFF2-40B4-BE49-F238E27FC236}">
                  <a16:creationId xmlns:a16="http://schemas.microsoft.com/office/drawing/2014/main" id="{EC550FC7-93E3-4D0E-9197-1193600A9F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1088" y="3374089"/>
              <a:ext cx="483982" cy="483982"/>
            </a:xfrm>
            <a:prstGeom prst="rect">
              <a:avLst/>
            </a:prstGeom>
          </p:spPr>
        </p:pic>
      </p:grpSp>
      <p:grpSp>
        <p:nvGrpSpPr>
          <p:cNvPr id="64" name="Group 63">
            <a:extLst>
              <a:ext uri="{FF2B5EF4-FFF2-40B4-BE49-F238E27FC236}">
                <a16:creationId xmlns:a16="http://schemas.microsoft.com/office/drawing/2014/main" id="{DD2CAB91-6932-462E-BF1B-4D7F998E3559}"/>
              </a:ext>
            </a:extLst>
          </p:cNvPr>
          <p:cNvGrpSpPr/>
          <p:nvPr/>
        </p:nvGrpSpPr>
        <p:grpSpPr>
          <a:xfrm>
            <a:off x="-348810" y="937568"/>
            <a:ext cx="12223281" cy="5408781"/>
            <a:chOff x="-11069224" y="937428"/>
            <a:chExt cx="12223281" cy="5408781"/>
          </a:xfrm>
        </p:grpSpPr>
        <p:grpSp>
          <p:nvGrpSpPr>
            <p:cNvPr id="65" name="Group 64">
              <a:extLst>
                <a:ext uri="{FF2B5EF4-FFF2-40B4-BE49-F238E27FC236}">
                  <a16:creationId xmlns:a16="http://schemas.microsoft.com/office/drawing/2014/main" id="{43FF74B2-E8F1-494D-8674-11DB2D5283E3}"/>
                </a:ext>
              </a:extLst>
            </p:cNvPr>
            <p:cNvGrpSpPr/>
            <p:nvPr/>
          </p:nvGrpSpPr>
          <p:grpSpPr>
            <a:xfrm>
              <a:off x="-11069224" y="937428"/>
              <a:ext cx="12223281" cy="5408781"/>
              <a:chOff x="-11069224" y="937428"/>
              <a:chExt cx="12223281" cy="5408781"/>
            </a:xfrm>
          </p:grpSpPr>
          <p:sp>
            <p:nvSpPr>
              <p:cNvPr id="67" name="Rectangle 66">
                <a:extLst>
                  <a:ext uri="{FF2B5EF4-FFF2-40B4-BE49-F238E27FC236}">
                    <a16:creationId xmlns:a16="http://schemas.microsoft.com/office/drawing/2014/main" id="{22DFD838-27DE-4634-B888-F812DAF20012}"/>
                  </a:ext>
                </a:extLst>
              </p:cNvPr>
              <p:cNvSpPr/>
              <p:nvPr/>
            </p:nvSpPr>
            <p:spPr>
              <a:xfrm>
                <a:off x="-11069224"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E59E3F3-CEB7-45EC-A781-7316EB1D9E32}"/>
                  </a:ext>
                </a:extLst>
              </p:cNvPr>
              <p:cNvSpPr/>
              <p:nvPr/>
            </p:nvSpPr>
            <p:spPr>
              <a:xfrm>
                <a:off x="283841"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7C2FF499-4DDD-4F4F-A9CB-CBB5C3B400E7}"/>
                  </a:ext>
                </a:extLst>
              </p:cNvPr>
              <p:cNvSpPr txBox="1"/>
              <p:nvPr/>
            </p:nvSpPr>
            <p:spPr>
              <a:xfrm rot="16200000">
                <a:off x="-486927" y="3386710"/>
                <a:ext cx="2881858" cy="400110"/>
              </a:xfrm>
              <a:prstGeom prst="rect">
                <a:avLst/>
              </a:prstGeom>
              <a:noFill/>
            </p:spPr>
            <p:txBody>
              <a:bodyPr wrap="square" rtlCol="0">
                <a:spAutoFit/>
              </a:bodyPr>
              <a:lstStyle/>
              <a:p>
                <a:pPr algn="ctr"/>
                <a:r>
                  <a:rPr lang="en-US" sz="2000" b="1" dirty="0">
                    <a:solidFill>
                      <a:schemeClr val="bg1"/>
                    </a:solidFill>
                  </a:rPr>
                  <a:t>feedback</a:t>
                </a:r>
              </a:p>
            </p:txBody>
          </p:sp>
        </p:grpSp>
        <p:pic>
          <p:nvPicPr>
            <p:cNvPr id="66" name="Graphic 65" descr="Megaphone">
              <a:extLst>
                <a:ext uri="{FF2B5EF4-FFF2-40B4-BE49-F238E27FC236}">
                  <a16:creationId xmlns:a16="http://schemas.microsoft.com/office/drawing/2014/main" id="{DCFC1BA4-5037-4860-BD53-F814A70D2D5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247" y="3310819"/>
              <a:ext cx="459587" cy="459587"/>
            </a:xfrm>
            <a:prstGeom prst="rect">
              <a:avLst/>
            </a:prstGeom>
          </p:spPr>
        </p:pic>
      </p:grpSp>
      <p:grpSp>
        <p:nvGrpSpPr>
          <p:cNvPr id="70" name="Group 69">
            <a:extLst>
              <a:ext uri="{FF2B5EF4-FFF2-40B4-BE49-F238E27FC236}">
                <a16:creationId xmlns:a16="http://schemas.microsoft.com/office/drawing/2014/main" id="{83D6E269-A450-4BFA-9E22-FFC51294C623}"/>
              </a:ext>
            </a:extLst>
          </p:cNvPr>
          <p:cNvGrpSpPr/>
          <p:nvPr/>
        </p:nvGrpSpPr>
        <p:grpSpPr>
          <a:xfrm>
            <a:off x="-729491" y="942754"/>
            <a:ext cx="12195233" cy="5408781"/>
            <a:chOff x="-11445271" y="942754"/>
            <a:chExt cx="12195233" cy="5408781"/>
          </a:xfrm>
        </p:grpSpPr>
        <p:grpSp>
          <p:nvGrpSpPr>
            <p:cNvPr id="71" name="Group 70">
              <a:extLst>
                <a:ext uri="{FF2B5EF4-FFF2-40B4-BE49-F238E27FC236}">
                  <a16:creationId xmlns:a16="http://schemas.microsoft.com/office/drawing/2014/main" id="{2DD94236-E457-442D-B10F-8497A78666B5}"/>
                </a:ext>
              </a:extLst>
            </p:cNvPr>
            <p:cNvGrpSpPr/>
            <p:nvPr/>
          </p:nvGrpSpPr>
          <p:grpSpPr>
            <a:xfrm>
              <a:off x="-11445271" y="942754"/>
              <a:ext cx="12195233" cy="5408781"/>
              <a:chOff x="-11445271" y="942754"/>
              <a:chExt cx="12195233" cy="5408781"/>
            </a:xfrm>
          </p:grpSpPr>
          <p:sp>
            <p:nvSpPr>
              <p:cNvPr id="73" name="Rectangle 72">
                <a:extLst>
                  <a:ext uri="{FF2B5EF4-FFF2-40B4-BE49-F238E27FC236}">
                    <a16:creationId xmlns:a16="http://schemas.microsoft.com/office/drawing/2014/main" id="{DA828AA7-85F3-43B3-982F-760DB7B56EF4}"/>
                  </a:ext>
                </a:extLst>
              </p:cNvPr>
              <p:cNvSpPr/>
              <p:nvPr/>
            </p:nvSpPr>
            <p:spPr>
              <a:xfrm>
                <a:off x="-11445271" y="942754"/>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6B02490-E893-47FD-9CB5-4C1B806B2549}"/>
                  </a:ext>
                </a:extLst>
              </p:cNvPr>
              <p:cNvSpPr/>
              <p:nvPr/>
            </p:nvSpPr>
            <p:spPr>
              <a:xfrm>
                <a:off x="-92206" y="2576969"/>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E3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CDB1F24A-5F73-4E13-9905-4B36EDC193B0}"/>
                  </a:ext>
                </a:extLst>
              </p:cNvPr>
              <p:cNvSpPr txBox="1"/>
              <p:nvPr/>
            </p:nvSpPr>
            <p:spPr>
              <a:xfrm rot="16200000">
                <a:off x="-891022" y="3383327"/>
                <a:ext cx="2881858" cy="400110"/>
              </a:xfrm>
              <a:prstGeom prst="rect">
                <a:avLst/>
              </a:prstGeom>
              <a:noFill/>
            </p:spPr>
            <p:txBody>
              <a:bodyPr wrap="square" rtlCol="0">
                <a:spAutoFit/>
              </a:bodyPr>
              <a:lstStyle/>
              <a:p>
                <a:pPr algn="ctr"/>
                <a:r>
                  <a:rPr lang="en-US" sz="2000" b="1" dirty="0">
                    <a:solidFill>
                      <a:schemeClr val="bg1"/>
                    </a:solidFill>
                  </a:rPr>
                  <a:t>spot resistance</a:t>
                </a:r>
              </a:p>
            </p:txBody>
          </p:sp>
        </p:grpSp>
        <p:pic>
          <p:nvPicPr>
            <p:cNvPr id="72" name="Graphic 71" descr="Eye">
              <a:extLst>
                <a:ext uri="{FF2B5EF4-FFF2-40B4-BE49-F238E27FC236}">
                  <a16:creationId xmlns:a16="http://schemas.microsoft.com/office/drawing/2014/main" id="{1421C4B1-DBD5-4D70-8782-358ECDB9A9E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207" y="3351034"/>
              <a:ext cx="473407" cy="473407"/>
            </a:xfrm>
            <a:prstGeom prst="rect">
              <a:avLst/>
            </a:prstGeom>
          </p:spPr>
        </p:pic>
      </p:grpSp>
      <p:sp>
        <p:nvSpPr>
          <p:cNvPr id="81" name="Rectangle 80">
            <a:extLst>
              <a:ext uri="{FF2B5EF4-FFF2-40B4-BE49-F238E27FC236}">
                <a16:creationId xmlns:a16="http://schemas.microsoft.com/office/drawing/2014/main" id="{633F5205-250A-4A13-B5B7-31E77BA9AAC5}"/>
              </a:ext>
            </a:extLst>
          </p:cNvPr>
          <p:cNvSpPr/>
          <p:nvPr/>
        </p:nvSpPr>
        <p:spPr>
          <a:xfrm>
            <a:off x="2075680" y="1370963"/>
            <a:ext cx="7965833" cy="3477875"/>
          </a:xfrm>
          <a:prstGeom prst="rect">
            <a:avLst/>
          </a:prstGeom>
        </p:spPr>
        <p:txBody>
          <a:bodyPr wrap="square">
            <a:spAutoFit/>
          </a:bodyPr>
          <a:lstStyle/>
          <a:p>
            <a:pPr marL="114300" lvl="1">
              <a:spcBef>
                <a:spcPct val="50000"/>
              </a:spcBef>
              <a:buClr>
                <a:srgbClr val="BE0031"/>
              </a:buClr>
            </a:pPr>
            <a:r>
              <a:rPr lang="en-US" sz="2000" dirty="0">
                <a:solidFill>
                  <a:srgbClr val="092F57"/>
                </a:solidFill>
                <a:latin typeface="Arial" panose="020B0604020202020204" pitchFamily="34" charset="0"/>
                <a:cs typeface="Arial" panose="020B0604020202020204" pitchFamily="34" charset="0"/>
              </a:rPr>
              <a:t>You will:</a:t>
            </a:r>
          </a:p>
          <a:p>
            <a:pPr lvl="1" indent="-342900">
              <a:spcBef>
                <a:spcPts val="1800"/>
              </a:spcBef>
              <a:buClr>
                <a:srgbClr val="E34237"/>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Help anticipate and spot resistance to change so that it can be managed effectively through communication and feedback.</a:t>
            </a:r>
          </a:p>
          <a:p>
            <a:pPr lvl="1" indent="-342900">
              <a:spcBef>
                <a:spcPts val="1800"/>
              </a:spcBef>
              <a:buClr>
                <a:srgbClr val="E34237"/>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Demonstrate early adoption of the project. </a:t>
            </a:r>
            <a:r>
              <a:rPr lang="en-CA" sz="2000" dirty="0">
                <a:latin typeface="Arial" panose="020B0604020202020204" pitchFamily="34" charset="0"/>
                <a:cs typeface="Arial" panose="020B0604020202020204" pitchFamily="34" charset="0"/>
              </a:rPr>
              <a:t>Encourage peers to embrace the Luma Project.</a:t>
            </a:r>
          </a:p>
          <a:p>
            <a:pPr lvl="1" indent="-342900">
              <a:spcBef>
                <a:spcPts val="1800"/>
              </a:spcBef>
              <a:buClr>
                <a:srgbClr val="E34237"/>
              </a:buClr>
              <a:buFont typeface="Wingdings" panose="05000000000000000000" pitchFamily="2" charset="2"/>
              <a:buChar char="ü"/>
            </a:pPr>
            <a:r>
              <a:rPr lang="en-CA" sz="2000" dirty="0">
                <a:latin typeface="Arial" panose="020B0604020202020204" pitchFamily="34" charset="0"/>
                <a:cs typeface="Arial" panose="020B0604020202020204" pitchFamily="34" charset="0"/>
              </a:rPr>
              <a:t>Escalate any problem to the </a:t>
            </a:r>
            <a:r>
              <a:rPr lang="en-CA" sz="2000" dirty="0" err="1">
                <a:latin typeface="Arial" panose="020B0604020202020204" pitchFamily="34" charset="0"/>
                <a:cs typeface="Arial" panose="020B0604020202020204" pitchFamily="34" charset="0"/>
              </a:rPr>
              <a:t>OCM</a:t>
            </a:r>
            <a:r>
              <a:rPr lang="en-CA" sz="2000" dirty="0">
                <a:latin typeface="Arial" panose="020B0604020202020204" pitchFamily="34" charset="0"/>
                <a:cs typeface="Arial" panose="020B0604020202020204" pitchFamily="34" charset="0"/>
              </a:rPr>
              <a:t> team and jointly determine solutions.</a:t>
            </a:r>
          </a:p>
          <a:p>
            <a:pPr lvl="1" indent="-342900">
              <a:spcBef>
                <a:spcPts val="1800"/>
              </a:spcBef>
              <a:buClr>
                <a:srgbClr val="E34237"/>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Report updates and concerns to </a:t>
            </a:r>
            <a:r>
              <a:rPr lang="en-US" sz="2000" dirty="0" err="1">
                <a:latin typeface="Arial" panose="020B0604020202020204" pitchFamily="34" charset="0"/>
                <a:cs typeface="Arial" panose="020B0604020202020204" pitchFamily="34" charset="0"/>
              </a:rPr>
              <a:t>OCM</a:t>
            </a:r>
            <a:r>
              <a:rPr lang="en-US" sz="2000" dirty="0">
                <a:latin typeface="Arial" panose="020B0604020202020204" pitchFamily="34" charset="0"/>
                <a:cs typeface="Arial" panose="020B0604020202020204" pitchFamily="34" charset="0"/>
              </a:rPr>
              <a:t> team.</a:t>
            </a:r>
          </a:p>
        </p:txBody>
      </p:sp>
      <p:grpSp>
        <p:nvGrpSpPr>
          <p:cNvPr id="76" name="Group 75">
            <a:extLst>
              <a:ext uri="{FF2B5EF4-FFF2-40B4-BE49-F238E27FC236}">
                <a16:creationId xmlns:a16="http://schemas.microsoft.com/office/drawing/2014/main" id="{25543486-0775-43E6-916F-1BDFC7D10A8A}"/>
              </a:ext>
            </a:extLst>
          </p:cNvPr>
          <p:cNvGrpSpPr/>
          <p:nvPr/>
        </p:nvGrpSpPr>
        <p:grpSpPr>
          <a:xfrm>
            <a:off x="-11834061" y="935866"/>
            <a:ext cx="12219296" cy="5408781"/>
            <a:chOff x="-11818085" y="937428"/>
            <a:chExt cx="12219296" cy="5408781"/>
          </a:xfrm>
        </p:grpSpPr>
        <p:sp>
          <p:nvSpPr>
            <p:cNvPr id="77" name="Rectangle 76">
              <a:extLst>
                <a:ext uri="{FF2B5EF4-FFF2-40B4-BE49-F238E27FC236}">
                  <a16:creationId xmlns:a16="http://schemas.microsoft.com/office/drawing/2014/main" id="{3ED0DEC9-575E-48C6-B85E-A0E018D98E15}"/>
                </a:ext>
              </a:extLst>
            </p:cNvPr>
            <p:cNvSpPr/>
            <p:nvPr/>
          </p:nvSpPr>
          <p:spPr>
            <a:xfrm>
              <a:off x="-11818085"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808D414B-7521-41CE-95C7-42838FBF6CD2}"/>
                </a:ext>
              </a:extLst>
            </p:cNvPr>
            <p:cNvSpPr/>
            <p:nvPr/>
          </p:nvSpPr>
          <p:spPr>
            <a:xfrm>
              <a:off x="-465020"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80967AF0-1974-44EA-94C1-4EC5176815D2}"/>
                </a:ext>
              </a:extLst>
            </p:cNvPr>
            <p:cNvSpPr txBox="1"/>
            <p:nvPr/>
          </p:nvSpPr>
          <p:spPr>
            <a:xfrm rot="16200000">
              <a:off x="-1239773" y="3386710"/>
              <a:ext cx="2881858" cy="400110"/>
            </a:xfrm>
            <a:prstGeom prst="rect">
              <a:avLst/>
            </a:prstGeom>
            <a:noFill/>
          </p:spPr>
          <p:txBody>
            <a:bodyPr wrap="square" rtlCol="0">
              <a:spAutoFit/>
            </a:bodyPr>
            <a:lstStyle/>
            <a:p>
              <a:pPr algn="ctr"/>
              <a:r>
                <a:rPr lang="en-US" sz="2000" b="1" dirty="0">
                  <a:solidFill>
                    <a:schemeClr val="bg1"/>
                  </a:solidFill>
                </a:rPr>
                <a:t>commitment</a:t>
              </a:r>
            </a:p>
          </p:txBody>
        </p:sp>
        <p:pic>
          <p:nvPicPr>
            <p:cNvPr id="80" name="Graphic 79" descr="Users">
              <a:extLst>
                <a:ext uri="{FF2B5EF4-FFF2-40B4-BE49-F238E27FC236}">
                  <a16:creationId xmlns:a16="http://schemas.microsoft.com/office/drawing/2014/main" id="{0A0642A9-7E9E-4F6D-ACCA-CF745E12F2C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37208" y="3309885"/>
              <a:ext cx="493594" cy="493594"/>
            </a:xfrm>
            <a:prstGeom prst="rect">
              <a:avLst/>
            </a:prstGeom>
          </p:spPr>
        </p:pic>
      </p:grpSp>
    </p:spTree>
    <p:extLst>
      <p:ext uri="{BB962C8B-B14F-4D97-AF65-F5344CB8AC3E}">
        <p14:creationId xmlns:p14="http://schemas.microsoft.com/office/powerpoint/2010/main" val="298113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r>
              <a:rPr lang="en-US" dirty="0">
                <a:solidFill>
                  <a:schemeClr val="tx1"/>
                </a:solidFill>
              </a:rPr>
              <a:t>Change Liaison Key Responsibilities</a:t>
            </a:r>
          </a:p>
        </p:txBody>
      </p:sp>
      <p:sp>
        <p:nvSpPr>
          <p:cNvPr id="40" name="Slide Number Placeholder 2">
            <a:extLst>
              <a:ext uri="{FF2B5EF4-FFF2-40B4-BE49-F238E27FC236}">
                <a16:creationId xmlns:a16="http://schemas.microsoft.com/office/drawing/2014/main" id="{55C95BF8-DDA4-4388-9BC6-0E3516DF225A}"/>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28</a:t>
            </a:fld>
            <a:endParaRPr lang="en-US" dirty="0"/>
          </a:p>
        </p:txBody>
      </p:sp>
      <p:sp>
        <p:nvSpPr>
          <p:cNvPr id="4" name="Rectangle 3">
            <a:extLst>
              <a:ext uri="{FF2B5EF4-FFF2-40B4-BE49-F238E27FC236}">
                <a16:creationId xmlns:a16="http://schemas.microsoft.com/office/drawing/2014/main" id="{6B03F504-187F-4F7F-B538-C5C864AB7BD8}"/>
              </a:ext>
            </a:extLst>
          </p:cNvPr>
          <p:cNvSpPr/>
          <p:nvPr/>
        </p:nvSpPr>
        <p:spPr>
          <a:xfrm>
            <a:off x="0" y="937428"/>
            <a:ext cx="12192000" cy="54087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DDC2E9D-65A5-460B-BEA7-F1E103DFACE7}"/>
              </a:ext>
            </a:extLst>
          </p:cNvPr>
          <p:cNvGrpSpPr/>
          <p:nvPr/>
        </p:nvGrpSpPr>
        <p:grpSpPr>
          <a:xfrm>
            <a:off x="4853801" y="1394767"/>
            <a:ext cx="1354676" cy="1038386"/>
            <a:chOff x="4853801" y="1394767"/>
            <a:chExt cx="1354676" cy="1038386"/>
          </a:xfrm>
        </p:grpSpPr>
        <p:sp>
          <p:nvSpPr>
            <p:cNvPr id="116" name="Freeform: Shape 115">
              <a:extLst>
                <a:ext uri="{FF2B5EF4-FFF2-40B4-BE49-F238E27FC236}">
                  <a16:creationId xmlns:a16="http://schemas.microsoft.com/office/drawing/2014/main" id="{08CB816B-22AB-4806-A67B-32F6B5D416F0}"/>
                </a:ext>
              </a:extLst>
            </p:cNvPr>
            <p:cNvSpPr/>
            <p:nvPr/>
          </p:nvSpPr>
          <p:spPr>
            <a:xfrm>
              <a:off x="4853801" y="1394767"/>
              <a:ext cx="1354676" cy="1038386"/>
            </a:xfrm>
            <a:custGeom>
              <a:avLst/>
              <a:gdLst>
                <a:gd name="connsiteX0" fmla="*/ 1225863 w 1354676"/>
                <a:gd name="connsiteY0" fmla="*/ 0 h 1038386"/>
                <a:gd name="connsiteX1" fmla="*/ 1243238 w 1354676"/>
                <a:gd name="connsiteY1" fmla="*/ 21058 h 1038386"/>
                <a:gd name="connsiteX2" fmla="*/ 1354676 w 1354676"/>
                <a:gd name="connsiteY2" fmla="*/ 385880 h 1038386"/>
                <a:gd name="connsiteX3" fmla="*/ 702170 w 1354676"/>
                <a:gd name="connsiteY3" fmla="*/ 1038386 h 1038386"/>
                <a:gd name="connsiteX4" fmla="*/ 0 w 1354676"/>
                <a:gd name="connsiteY4" fmla="*/ 1038386 h 1038386"/>
                <a:gd name="connsiteX5" fmla="*/ 102569 w 1354676"/>
                <a:gd name="connsiteY5" fmla="*/ 869552 h 1038386"/>
                <a:gd name="connsiteX6" fmla="*/ 1104643 w 1354676"/>
                <a:gd name="connsiteY6" fmla="*/ 44368 h 1038386"/>
                <a:gd name="connsiteX7" fmla="*/ 1225863 w 1354676"/>
                <a:gd name="connsiteY7" fmla="*/ 0 h 1038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676" h="1038386">
                  <a:moveTo>
                    <a:pt x="1225863" y="0"/>
                  </a:moveTo>
                  <a:lnTo>
                    <a:pt x="1243238" y="21058"/>
                  </a:lnTo>
                  <a:cubicBezTo>
                    <a:pt x="1313594" y="125198"/>
                    <a:pt x="1354676" y="250742"/>
                    <a:pt x="1354676" y="385880"/>
                  </a:cubicBezTo>
                  <a:cubicBezTo>
                    <a:pt x="1354676" y="746249"/>
                    <a:pt x="1062539" y="1038386"/>
                    <a:pt x="702170" y="1038386"/>
                  </a:cubicBezTo>
                  <a:lnTo>
                    <a:pt x="0" y="1038386"/>
                  </a:lnTo>
                  <a:lnTo>
                    <a:pt x="102569" y="869552"/>
                  </a:lnTo>
                  <a:cubicBezTo>
                    <a:pt x="348149" y="506046"/>
                    <a:pt x="695912" y="217246"/>
                    <a:pt x="1104643" y="44368"/>
                  </a:cubicBezTo>
                  <a:lnTo>
                    <a:pt x="1225863"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descr="Bullseye">
              <a:extLst>
                <a:ext uri="{FF2B5EF4-FFF2-40B4-BE49-F238E27FC236}">
                  <a16:creationId xmlns:a16="http://schemas.microsoft.com/office/drawing/2014/main" id="{0BCC7F9A-8FA9-4069-AD52-03BEBC6C6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1120" y="1744551"/>
              <a:ext cx="490399" cy="490399"/>
            </a:xfrm>
            <a:prstGeom prst="rect">
              <a:avLst/>
            </a:prstGeom>
          </p:spPr>
        </p:pic>
      </p:grpSp>
      <p:grpSp>
        <p:nvGrpSpPr>
          <p:cNvPr id="3" name="Group 2">
            <a:extLst>
              <a:ext uri="{FF2B5EF4-FFF2-40B4-BE49-F238E27FC236}">
                <a16:creationId xmlns:a16="http://schemas.microsoft.com/office/drawing/2014/main" id="{B95FFCA0-A999-4905-B2AD-7D875D8853CE}"/>
              </a:ext>
            </a:extLst>
          </p:cNvPr>
          <p:cNvGrpSpPr/>
          <p:nvPr/>
        </p:nvGrpSpPr>
        <p:grpSpPr>
          <a:xfrm>
            <a:off x="7466866" y="1390655"/>
            <a:ext cx="1369305" cy="1042498"/>
            <a:chOff x="7466866" y="1390655"/>
            <a:chExt cx="1369305" cy="1042498"/>
          </a:xfrm>
        </p:grpSpPr>
        <p:sp>
          <p:nvSpPr>
            <p:cNvPr id="117" name="Freeform: Shape 116">
              <a:extLst>
                <a:ext uri="{FF2B5EF4-FFF2-40B4-BE49-F238E27FC236}">
                  <a16:creationId xmlns:a16="http://schemas.microsoft.com/office/drawing/2014/main" id="{D806293D-9B84-4CD3-A538-403998F240D4}"/>
                </a:ext>
              </a:extLst>
            </p:cNvPr>
            <p:cNvSpPr/>
            <p:nvPr/>
          </p:nvSpPr>
          <p:spPr>
            <a:xfrm>
              <a:off x="7466866" y="1390655"/>
              <a:ext cx="1369305" cy="1042498"/>
            </a:xfrm>
            <a:custGeom>
              <a:avLst/>
              <a:gdLst>
                <a:gd name="connsiteX0" fmla="*/ 132206 w 1369305"/>
                <a:gd name="connsiteY0" fmla="*/ 0 h 1042498"/>
                <a:gd name="connsiteX1" fmla="*/ 264662 w 1369305"/>
                <a:gd name="connsiteY1" fmla="*/ 48480 h 1042498"/>
                <a:gd name="connsiteX2" fmla="*/ 1266736 w 1369305"/>
                <a:gd name="connsiteY2" fmla="*/ 873664 h 1042498"/>
                <a:gd name="connsiteX3" fmla="*/ 1369305 w 1369305"/>
                <a:gd name="connsiteY3" fmla="*/ 1042498 h 1042498"/>
                <a:gd name="connsiteX4" fmla="*/ 652506 w 1369305"/>
                <a:gd name="connsiteY4" fmla="*/ 1042498 h 1042498"/>
                <a:gd name="connsiteX5" fmla="*/ 0 w 1369305"/>
                <a:gd name="connsiteY5" fmla="*/ 389992 h 1042498"/>
                <a:gd name="connsiteX6" fmla="*/ 111438 w 1369305"/>
                <a:gd name="connsiteY6" fmla="*/ 25170 h 1042498"/>
                <a:gd name="connsiteX7" fmla="*/ 132206 w 1369305"/>
                <a:gd name="connsiteY7" fmla="*/ 0 h 104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305" h="1042498">
                  <a:moveTo>
                    <a:pt x="132206" y="0"/>
                  </a:moveTo>
                  <a:lnTo>
                    <a:pt x="264662" y="48480"/>
                  </a:lnTo>
                  <a:cubicBezTo>
                    <a:pt x="673393" y="221358"/>
                    <a:pt x="1021156" y="510158"/>
                    <a:pt x="1266736" y="873664"/>
                  </a:cubicBezTo>
                  <a:lnTo>
                    <a:pt x="1369305" y="1042498"/>
                  </a:lnTo>
                  <a:lnTo>
                    <a:pt x="652506" y="1042498"/>
                  </a:lnTo>
                  <a:cubicBezTo>
                    <a:pt x="292137" y="1042498"/>
                    <a:pt x="0" y="750361"/>
                    <a:pt x="0" y="389992"/>
                  </a:cubicBezTo>
                  <a:cubicBezTo>
                    <a:pt x="0" y="254854"/>
                    <a:pt x="41082" y="129310"/>
                    <a:pt x="111438" y="25170"/>
                  </a:cubicBezTo>
                  <a:lnTo>
                    <a:pt x="13220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Graphic 119" descr="Chat">
              <a:extLst>
                <a:ext uri="{FF2B5EF4-FFF2-40B4-BE49-F238E27FC236}">
                  <a16:creationId xmlns:a16="http://schemas.microsoft.com/office/drawing/2014/main" id="{1F41DE57-FC6C-4C29-A844-064F683035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8772" y="1725735"/>
              <a:ext cx="591681" cy="591681"/>
            </a:xfrm>
            <a:prstGeom prst="rect">
              <a:avLst/>
            </a:prstGeom>
          </p:spPr>
        </p:pic>
      </p:grpSp>
      <p:grpSp>
        <p:nvGrpSpPr>
          <p:cNvPr id="9" name="Group 8">
            <a:extLst>
              <a:ext uri="{FF2B5EF4-FFF2-40B4-BE49-F238E27FC236}">
                <a16:creationId xmlns:a16="http://schemas.microsoft.com/office/drawing/2014/main" id="{ED2516B3-28FE-4EBD-895A-F67E3DF159ED}"/>
              </a:ext>
            </a:extLst>
          </p:cNvPr>
          <p:cNvGrpSpPr/>
          <p:nvPr/>
        </p:nvGrpSpPr>
        <p:grpSpPr>
          <a:xfrm>
            <a:off x="8257601" y="2885237"/>
            <a:ext cx="864978" cy="1305012"/>
            <a:chOff x="8257601" y="2885237"/>
            <a:chExt cx="864978" cy="1305012"/>
          </a:xfrm>
        </p:grpSpPr>
        <p:sp>
          <p:nvSpPr>
            <p:cNvPr id="114" name="Freeform: Shape 113">
              <a:extLst>
                <a:ext uri="{FF2B5EF4-FFF2-40B4-BE49-F238E27FC236}">
                  <a16:creationId xmlns:a16="http://schemas.microsoft.com/office/drawing/2014/main" id="{FF5C1C7C-4468-4A75-AFFB-68092EB1E15F}"/>
                </a:ext>
              </a:extLst>
            </p:cNvPr>
            <p:cNvSpPr/>
            <p:nvPr/>
          </p:nvSpPr>
          <p:spPr>
            <a:xfrm>
              <a:off x="8257601" y="2885237"/>
              <a:ext cx="864978" cy="1305012"/>
            </a:xfrm>
            <a:custGeom>
              <a:avLst/>
              <a:gdLst>
                <a:gd name="connsiteX0" fmla="*/ 652506 w 864978"/>
                <a:gd name="connsiteY0" fmla="*/ 0 h 1305012"/>
                <a:gd name="connsiteX1" fmla="*/ 768954 w 864978"/>
                <a:gd name="connsiteY1" fmla="*/ 0 h 1305012"/>
                <a:gd name="connsiteX2" fmla="*/ 818705 w 864978"/>
                <a:gd name="connsiteY2" fmla="*/ 193492 h 1305012"/>
                <a:gd name="connsiteX3" fmla="*/ 864978 w 864978"/>
                <a:gd name="connsiteY3" fmla="*/ 652506 h 1305012"/>
                <a:gd name="connsiteX4" fmla="*/ 818705 w 864978"/>
                <a:gd name="connsiteY4" fmla="*/ 1111520 h 1305012"/>
                <a:gd name="connsiteX5" fmla="*/ 768954 w 864978"/>
                <a:gd name="connsiteY5" fmla="*/ 1305012 h 1305012"/>
                <a:gd name="connsiteX6" fmla="*/ 652506 w 864978"/>
                <a:gd name="connsiteY6" fmla="*/ 1305012 h 1305012"/>
                <a:gd name="connsiteX7" fmla="*/ 0 w 864978"/>
                <a:gd name="connsiteY7" fmla="*/ 652506 h 1305012"/>
                <a:gd name="connsiteX8" fmla="*/ 652506 w 864978"/>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978" h="1305012">
                  <a:moveTo>
                    <a:pt x="652506" y="0"/>
                  </a:moveTo>
                  <a:lnTo>
                    <a:pt x="768954" y="0"/>
                  </a:lnTo>
                  <a:lnTo>
                    <a:pt x="818705" y="193492"/>
                  </a:lnTo>
                  <a:cubicBezTo>
                    <a:pt x="849045" y="341757"/>
                    <a:pt x="864978" y="495271"/>
                    <a:pt x="864978" y="652506"/>
                  </a:cubicBezTo>
                  <a:cubicBezTo>
                    <a:pt x="864978" y="809741"/>
                    <a:pt x="849045" y="963255"/>
                    <a:pt x="818705" y="1111520"/>
                  </a:cubicBezTo>
                  <a:lnTo>
                    <a:pt x="768954" y="1305012"/>
                  </a:lnTo>
                  <a:lnTo>
                    <a:pt x="652506" y="1305012"/>
                  </a:lnTo>
                  <a:cubicBezTo>
                    <a:pt x="292137" y="1305012"/>
                    <a:pt x="0" y="1012875"/>
                    <a:pt x="0" y="652506"/>
                  </a:cubicBezTo>
                  <a:cubicBezTo>
                    <a:pt x="0" y="292137"/>
                    <a:pt x="292137" y="0"/>
                    <a:pt x="652506" y="0"/>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4" name="Graphic 123" descr="Marketing">
              <a:extLst>
                <a:ext uri="{FF2B5EF4-FFF2-40B4-BE49-F238E27FC236}">
                  <a16:creationId xmlns:a16="http://schemas.microsoft.com/office/drawing/2014/main" id="{E6F1C264-2954-4C33-98BC-08EFFF13F2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3249" y="3265820"/>
              <a:ext cx="623306" cy="623306"/>
            </a:xfrm>
            <a:prstGeom prst="rect">
              <a:avLst/>
            </a:prstGeom>
          </p:spPr>
        </p:pic>
      </p:grpSp>
      <p:grpSp>
        <p:nvGrpSpPr>
          <p:cNvPr id="7" name="Group 6">
            <a:extLst>
              <a:ext uri="{FF2B5EF4-FFF2-40B4-BE49-F238E27FC236}">
                <a16:creationId xmlns:a16="http://schemas.microsoft.com/office/drawing/2014/main" id="{AA756CB9-4057-4FAE-8E54-4A34C3C7E329}"/>
              </a:ext>
            </a:extLst>
          </p:cNvPr>
          <p:cNvGrpSpPr/>
          <p:nvPr/>
        </p:nvGrpSpPr>
        <p:grpSpPr>
          <a:xfrm>
            <a:off x="7466866" y="4615723"/>
            <a:ext cx="1384508" cy="1062936"/>
            <a:chOff x="7466866" y="4615723"/>
            <a:chExt cx="1384508" cy="1062936"/>
          </a:xfrm>
        </p:grpSpPr>
        <p:sp>
          <p:nvSpPr>
            <p:cNvPr id="112" name="Freeform: Shape 111">
              <a:extLst>
                <a:ext uri="{FF2B5EF4-FFF2-40B4-BE49-F238E27FC236}">
                  <a16:creationId xmlns:a16="http://schemas.microsoft.com/office/drawing/2014/main" id="{43B75A1F-6C79-4A32-AE4A-69798C2EB3DC}"/>
                </a:ext>
              </a:extLst>
            </p:cNvPr>
            <p:cNvSpPr/>
            <p:nvPr/>
          </p:nvSpPr>
          <p:spPr>
            <a:xfrm>
              <a:off x="7466866" y="4615723"/>
              <a:ext cx="1384508" cy="1062936"/>
            </a:xfrm>
            <a:custGeom>
              <a:avLst/>
              <a:gdLst>
                <a:gd name="connsiteX0" fmla="*/ 652506 w 1384508"/>
                <a:gd name="connsiteY0" fmla="*/ 0 h 1062936"/>
                <a:gd name="connsiteX1" fmla="*/ 1384508 w 1384508"/>
                <a:gd name="connsiteY1" fmla="*/ 0 h 1062936"/>
                <a:gd name="connsiteX2" fmla="*/ 1380820 w 1384508"/>
                <a:gd name="connsiteY2" fmla="*/ 7656 h 1062936"/>
                <a:gd name="connsiteX3" fmla="*/ 264662 w 1384508"/>
                <a:gd name="connsiteY3" fmla="*/ 1020628 h 1062936"/>
                <a:gd name="connsiteX4" fmla="*/ 149069 w 1384508"/>
                <a:gd name="connsiteY4" fmla="*/ 1062936 h 1062936"/>
                <a:gd name="connsiteX5" fmla="*/ 111438 w 1384508"/>
                <a:gd name="connsiteY5" fmla="*/ 1017328 h 1062936"/>
                <a:gd name="connsiteX6" fmla="*/ 0 w 1384508"/>
                <a:gd name="connsiteY6" fmla="*/ 652506 h 1062936"/>
                <a:gd name="connsiteX7" fmla="*/ 652506 w 1384508"/>
                <a:gd name="connsiteY7" fmla="*/ 0 h 106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508" h="1062936">
                  <a:moveTo>
                    <a:pt x="652506" y="0"/>
                  </a:moveTo>
                  <a:lnTo>
                    <a:pt x="1384508" y="0"/>
                  </a:lnTo>
                  <a:lnTo>
                    <a:pt x="1380820" y="7656"/>
                  </a:lnTo>
                  <a:cubicBezTo>
                    <a:pt x="1135383" y="459464"/>
                    <a:pt x="741515" y="818937"/>
                    <a:pt x="264662" y="1020628"/>
                  </a:cubicBezTo>
                  <a:lnTo>
                    <a:pt x="149069" y="1062936"/>
                  </a:lnTo>
                  <a:lnTo>
                    <a:pt x="111438" y="1017328"/>
                  </a:lnTo>
                  <a:cubicBezTo>
                    <a:pt x="41082" y="913188"/>
                    <a:pt x="0" y="787645"/>
                    <a:pt x="0" y="652506"/>
                  </a:cubicBezTo>
                  <a:cubicBezTo>
                    <a:pt x="0" y="292137"/>
                    <a:pt x="292137" y="0"/>
                    <a:pt x="652506" y="0"/>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26" name="Graphic 125" descr="Download">
              <a:extLst>
                <a:ext uri="{FF2B5EF4-FFF2-40B4-BE49-F238E27FC236}">
                  <a16:creationId xmlns:a16="http://schemas.microsoft.com/office/drawing/2014/main" id="{9783F835-94B5-49A1-93C1-8FEBB684B0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03634" y="4804259"/>
              <a:ext cx="541422" cy="541422"/>
            </a:xfrm>
            <a:prstGeom prst="rect">
              <a:avLst/>
            </a:prstGeom>
          </p:spPr>
        </p:pic>
      </p:grpSp>
      <p:grpSp>
        <p:nvGrpSpPr>
          <p:cNvPr id="6" name="Group 5">
            <a:extLst>
              <a:ext uri="{FF2B5EF4-FFF2-40B4-BE49-F238E27FC236}">
                <a16:creationId xmlns:a16="http://schemas.microsoft.com/office/drawing/2014/main" id="{8684A02A-DD94-45DE-8057-25BE2691CA58}"/>
              </a:ext>
            </a:extLst>
          </p:cNvPr>
          <p:cNvGrpSpPr/>
          <p:nvPr/>
        </p:nvGrpSpPr>
        <p:grpSpPr>
          <a:xfrm>
            <a:off x="4838598" y="4615723"/>
            <a:ext cx="1369879" cy="1058824"/>
            <a:chOff x="4838598" y="4615723"/>
            <a:chExt cx="1369879" cy="1058824"/>
          </a:xfrm>
        </p:grpSpPr>
        <p:sp>
          <p:nvSpPr>
            <p:cNvPr id="113" name="Freeform: Shape 112">
              <a:extLst>
                <a:ext uri="{FF2B5EF4-FFF2-40B4-BE49-F238E27FC236}">
                  <a16:creationId xmlns:a16="http://schemas.microsoft.com/office/drawing/2014/main" id="{44E480FE-866E-42DC-B5CC-8568E7B70DEB}"/>
                </a:ext>
              </a:extLst>
            </p:cNvPr>
            <p:cNvSpPr/>
            <p:nvPr/>
          </p:nvSpPr>
          <p:spPr>
            <a:xfrm>
              <a:off x="4838598" y="4615723"/>
              <a:ext cx="1369879" cy="1058824"/>
            </a:xfrm>
            <a:custGeom>
              <a:avLst/>
              <a:gdLst>
                <a:gd name="connsiteX0" fmla="*/ 0 w 1369879"/>
                <a:gd name="connsiteY0" fmla="*/ 0 h 1058824"/>
                <a:gd name="connsiteX1" fmla="*/ 717373 w 1369879"/>
                <a:gd name="connsiteY1" fmla="*/ 0 h 1058824"/>
                <a:gd name="connsiteX2" fmla="*/ 1369879 w 1369879"/>
                <a:gd name="connsiteY2" fmla="*/ 652506 h 1058824"/>
                <a:gd name="connsiteX3" fmla="*/ 1258441 w 1369879"/>
                <a:gd name="connsiteY3" fmla="*/ 1017328 h 1058824"/>
                <a:gd name="connsiteX4" fmla="*/ 1224203 w 1369879"/>
                <a:gd name="connsiteY4" fmla="*/ 1058824 h 1058824"/>
                <a:gd name="connsiteX5" fmla="*/ 1119846 w 1369879"/>
                <a:gd name="connsiteY5" fmla="*/ 1020628 h 1058824"/>
                <a:gd name="connsiteX6" fmla="*/ 3688 w 1369879"/>
                <a:gd name="connsiteY6" fmla="*/ 7656 h 1058824"/>
                <a:gd name="connsiteX7" fmla="*/ 0 w 1369879"/>
                <a:gd name="connsiteY7" fmla="*/ 0 h 105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9879" h="1058824">
                  <a:moveTo>
                    <a:pt x="0" y="0"/>
                  </a:moveTo>
                  <a:lnTo>
                    <a:pt x="717373" y="0"/>
                  </a:lnTo>
                  <a:cubicBezTo>
                    <a:pt x="1077742" y="0"/>
                    <a:pt x="1369879" y="292137"/>
                    <a:pt x="1369879" y="652506"/>
                  </a:cubicBezTo>
                  <a:cubicBezTo>
                    <a:pt x="1369879" y="787645"/>
                    <a:pt x="1328797" y="913188"/>
                    <a:pt x="1258441" y="1017328"/>
                  </a:cubicBezTo>
                  <a:lnTo>
                    <a:pt x="1224203" y="1058824"/>
                  </a:lnTo>
                  <a:lnTo>
                    <a:pt x="1119846" y="1020628"/>
                  </a:lnTo>
                  <a:cubicBezTo>
                    <a:pt x="642993" y="818937"/>
                    <a:pt x="249124" y="459464"/>
                    <a:pt x="3688" y="7656"/>
                  </a:cubicBezTo>
                  <a:lnTo>
                    <a:pt x="0"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2" name="Graphic 3071" descr="Cycle with people">
              <a:extLst>
                <a:ext uri="{FF2B5EF4-FFF2-40B4-BE49-F238E27FC236}">
                  <a16:creationId xmlns:a16="http://schemas.microsoft.com/office/drawing/2014/main" id="{40C7948A-29B1-46FA-9243-689522DD070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6129" y="4752748"/>
              <a:ext cx="620380" cy="620380"/>
            </a:xfrm>
            <a:prstGeom prst="rect">
              <a:avLst/>
            </a:prstGeom>
          </p:spPr>
        </p:pic>
      </p:grpSp>
      <p:grpSp>
        <p:nvGrpSpPr>
          <p:cNvPr id="5" name="Group 4">
            <a:extLst>
              <a:ext uri="{FF2B5EF4-FFF2-40B4-BE49-F238E27FC236}">
                <a16:creationId xmlns:a16="http://schemas.microsoft.com/office/drawing/2014/main" id="{30C239E9-95C1-44A3-BDA7-062DF1B9E934}"/>
              </a:ext>
            </a:extLst>
          </p:cNvPr>
          <p:cNvGrpSpPr/>
          <p:nvPr/>
        </p:nvGrpSpPr>
        <p:grpSpPr>
          <a:xfrm>
            <a:off x="4567393" y="2885237"/>
            <a:ext cx="874949" cy="1305012"/>
            <a:chOff x="4567393" y="2885237"/>
            <a:chExt cx="874949" cy="1305012"/>
          </a:xfrm>
        </p:grpSpPr>
        <p:sp>
          <p:nvSpPr>
            <p:cNvPr id="115" name="Freeform: Shape 114">
              <a:extLst>
                <a:ext uri="{FF2B5EF4-FFF2-40B4-BE49-F238E27FC236}">
                  <a16:creationId xmlns:a16="http://schemas.microsoft.com/office/drawing/2014/main" id="{0F14E71E-7B9B-43E4-ABE8-9D20C0CB31EB}"/>
                </a:ext>
              </a:extLst>
            </p:cNvPr>
            <p:cNvSpPr/>
            <p:nvPr/>
          </p:nvSpPr>
          <p:spPr>
            <a:xfrm>
              <a:off x="4567393" y="2885237"/>
              <a:ext cx="874949" cy="1305012"/>
            </a:xfrm>
            <a:custGeom>
              <a:avLst/>
              <a:gdLst>
                <a:gd name="connsiteX0" fmla="*/ 96024 w 874949"/>
                <a:gd name="connsiteY0" fmla="*/ 0 h 1305012"/>
                <a:gd name="connsiteX1" fmla="*/ 222443 w 874949"/>
                <a:gd name="connsiteY1" fmla="*/ 0 h 1305012"/>
                <a:gd name="connsiteX2" fmla="*/ 874949 w 874949"/>
                <a:gd name="connsiteY2" fmla="*/ 652506 h 1305012"/>
                <a:gd name="connsiteX3" fmla="*/ 222443 w 874949"/>
                <a:gd name="connsiteY3" fmla="*/ 1305012 h 1305012"/>
                <a:gd name="connsiteX4" fmla="*/ 96024 w 874949"/>
                <a:gd name="connsiteY4" fmla="*/ 1305012 h 1305012"/>
                <a:gd name="connsiteX5" fmla="*/ 46273 w 874949"/>
                <a:gd name="connsiteY5" fmla="*/ 1111520 h 1305012"/>
                <a:gd name="connsiteX6" fmla="*/ 0 w 874949"/>
                <a:gd name="connsiteY6" fmla="*/ 652506 h 1305012"/>
                <a:gd name="connsiteX7" fmla="*/ 46273 w 874949"/>
                <a:gd name="connsiteY7" fmla="*/ 193492 h 1305012"/>
                <a:gd name="connsiteX8" fmla="*/ 96024 w 874949"/>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49" h="1305012">
                  <a:moveTo>
                    <a:pt x="96024" y="0"/>
                  </a:moveTo>
                  <a:lnTo>
                    <a:pt x="222443" y="0"/>
                  </a:lnTo>
                  <a:cubicBezTo>
                    <a:pt x="582812" y="0"/>
                    <a:pt x="874949" y="292137"/>
                    <a:pt x="874949" y="652506"/>
                  </a:cubicBezTo>
                  <a:cubicBezTo>
                    <a:pt x="874949" y="1012875"/>
                    <a:pt x="582812" y="1305012"/>
                    <a:pt x="222443" y="1305012"/>
                  </a:cubicBezTo>
                  <a:lnTo>
                    <a:pt x="96024" y="1305012"/>
                  </a:lnTo>
                  <a:lnTo>
                    <a:pt x="46273" y="1111520"/>
                  </a:lnTo>
                  <a:cubicBezTo>
                    <a:pt x="15933" y="963255"/>
                    <a:pt x="0" y="809741"/>
                    <a:pt x="0" y="652506"/>
                  </a:cubicBezTo>
                  <a:cubicBezTo>
                    <a:pt x="0" y="495271"/>
                    <a:pt x="15933" y="341757"/>
                    <a:pt x="46273" y="193492"/>
                  </a:cubicBezTo>
                  <a:lnTo>
                    <a:pt x="96024" y="0"/>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077" name="Graphic 3076" descr="Chevron arrows">
              <a:extLst>
                <a:ext uri="{FF2B5EF4-FFF2-40B4-BE49-F238E27FC236}">
                  <a16:creationId xmlns:a16="http://schemas.microsoft.com/office/drawing/2014/main" id="{9E9DB725-3646-4DB6-9ECF-91278ACC87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49382" y="3219200"/>
              <a:ext cx="650138" cy="650138"/>
            </a:xfrm>
            <a:prstGeom prst="rect">
              <a:avLst/>
            </a:prstGeom>
          </p:spPr>
        </p:pic>
      </p:grpSp>
      <p:sp>
        <p:nvSpPr>
          <p:cNvPr id="158" name="TextBox 157">
            <a:extLst>
              <a:ext uri="{FF2B5EF4-FFF2-40B4-BE49-F238E27FC236}">
                <a16:creationId xmlns:a16="http://schemas.microsoft.com/office/drawing/2014/main" id="{1609A238-7EBE-43E8-9966-60E8005A22CA}"/>
              </a:ext>
            </a:extLst>
          </p:cNvPr>
          <p:cNvSpPr txBox="1"/>
          <p:nvPr/>
        </p:nvSpPr>
        <p:spPr>
          <a:xfrm>
            <a:off x="2185415" y="3165431"/>
            <a:ext cx="2136940" cy="307777"/>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id="{99B6B8AE-B590-4436-991D-414BF5C0DFC3}"/>
              </a:ext>
            </a:extLst>
          </p:cNvPr>
          <p:cNvSpPr txBox="1"/>
          <p:nvPr/>
        </p:nvSpPr>
        <p:spPr>
          <a:xfrm>
            <a:off x="5552048" y="3429000"/>
            <a:ext cx="2607788" cy="1323439"/>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Agency resources whose actions &amp; behavior result in organizational, social, cultural, or behavioral change  </a:t>
            </a:r>
          </a:p>
        </p:txBody>
      </p:sp>
      <p:pic>
        <p:nvPicPr>
          <p:cNvPr id="3079" name="Graphic 3078" descr="Group success">
            <a:extLst>
              <a:ext uri="{FF2B5EF4-FFF2-40B4-BE49-F238E27FC236}">
                <a16:creationId xmlns:a16="http://schemas.microsoft.com/office/drawing/2014/main" id="{E4559195-D117-41AC-99C5-23D52A30128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91129" y="2353758"/>
            <a:ext cx="1500350" cy="1354675"/>
          </a:xfrm>
          <a:prstGeom prst="rect">
            <a:avLst/>
          </a:prstGeom>
        </p:spPr>
      </p:pic>
      <p:sp>
        <p:nvSpPr>
          <p:cNvPr id="111" name="Freeform: Shape 110">
            <a:extLst>
              <a:ext uri="{FF2B5EF4-FFF2-40B4-BE49-F238E27FC236}">
                <a16:creationId xmlns:a16="http://schemas.microsoft.com/office/drawing/2014/main" id="{87E86160-37B6-4F68-B8C2-1E8D7FC4BC38}"/>
              </a:ext>
            </a:extLst>
          </p:cNvPr>
          <p:cNvSpPr/>
          <p:nvPr/>
        </p:nvSpPr>
        <p:spPr>
          <a:xfrm>
            <a:off x="2717980" y="1128141"/>
            <a:ext cx="3361684" cy="1305012"/>
          </a:xfrm>
          <a:custGeom>
            <a:avLst/>
            <a:gdLst>
              <a:gd name="connsiteX0" fmla="*/ 652506 w 3361684"/>
              <a:gd name="connsiteY0" fmla="*/ 0 h 1305012"/>
              <a:gd name="connsiteX1" fmla="*/ 2837991 w 3361684"/>
              <a:gd name="connsiteY1" fmla="*/ 0 h 1305012"/>
              <a:gd name="connsiteX2" fmla="*/ 3299382 w 3361684"/>
              <a:gd name="connsiteY2" fmla="*/ 191115 h 1305012"/>
              <a:gd name="connsiteX3" fmla="*/ 3361684 w 3361684"/>
              <a:gd name="connsiteY3" fmla="*/ 266626 h 1305012"/>
              <a:gd name="connsiteX4" fmla="*/ 3240464 w 3361684"/>
              <a:gd name="connsiteY4" fmla="*/ 310994 h 1305012"/>
              <a:gd name="connsiteX5" fmla="*/ 2238390 w 3361684"/>
              <a:gd name="connsiteY5" fmla="*/ 1136178 h 1305012"/>
              <a:gd name="connsiteX6" fmla="*/ 2135821 w 3361684"/>
              <a:gd name="connsiteY6" fmla="*/ 1305012 h 1305012"/>
              <a:gd name="connsiteX7" fmla="*/ 652506 w 3361684"/>
              <a:gd name="connsiteY7" fmla="*/ 1305012 h 1305012"/>
              <a:gd name="connsiteX8" fmla="*/ 0 w 3361684"/>
              <a:gd name="connsiteY8" fmla="*/ 652506 h 1305012"/>
              <a:gd name="connsiteX9" fmla="*/ 652506 w 3361684"/>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84" h="1305012">
                <a:moveTo>
                  <a:pt x="652506" y="0"/>
                </a:moveTo>
                <a:lnTo>
                  <a:pt x="2837991" y="0"/>
                </a:lnTo>
                <a:cubicBezTo>
                  <a:pt x="3018175" y="0"/>
                  <a:pt x="3181302" y="73034"/>
                  <a:pt x="3299382" y="191115"/>
                </a:cubicBezTo>
                <a:lnTo>
                  <a:pt x="3361684" y="266626"/>
                </a:lnTo>
                <a:lnTo>
                  <a:pt x="3240464" y="310994"/>
                </a:lnTo>
                <a:cubicBezTo>
                  <a:pt x="2831733" y="483872"/>
                  <a:pt x="2483970" y="772672"/>
                  <a:pt x="2238390" y="1136178"/>
                </a:cubicBezTo>
                <a:lnTo>
                  <a:pt x="2135821"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Freeform: Shape 109">
            <a:extLst>
              <a:ext uri="{FF2B5EF4-FFF2-40B4-BE49-F238E27FC236}">
                <a16:creationId xmlns:a16="http://schemas.microsoft.com/office/drawing/2014/main" id="{31EE20BE-11A8-4BA0-A779-83A856750A26}"/>
              </a:ext>
            </a:extLst>
          </p:cNvPr>
          <p:cNvSpPr/>
          <p:nvPr/>
        </p:nvSpPr>
        <p:spPr>
          <a:xfrm>
            <a:off x="7599072" y="1128141"/>
            <a:ext cx="3358291" cy="1305012"/>
          </a:xfrm>
          <a:custGeom>
            <a:avLst/>
            <a:gdLst>
              <a:gd name="connsiteX0" fmla="*/ 520300 w 3358291"/>
              <a:gd name="connsiteY0" fmla="*/ 0 h 1305012"/>
              <a:gd name="connsiteX1" fmla="*/ 2705785 w 3358291"/>
              <a:gd name="connsiteY1" fmla="*/ 0 h 1305012"/>
              <a:gd name="connsiteX2" fmla="*/ 3358291 w 3358291"/>
              <a:gd name="connsiteY2" fmla="*/ 652506 h 1305012"/>
              <a:gd name="connsiteX3" fmla="*/ 2705785 w 3358291"/>
              <a:gd name="connsiteY3" fmla="*/ 1305012 h 1305012"/>
              <a:gd name="connsiteX4" fmla="*/ 1237099 w 3358291"/>
              <a:gd name="connsiteY4" fmla="*/ 1305012 h 1305012"/>
              <a:gd name="connsiteX5" fmla="*/ 1134530 w 3358291"/>
              <a:gd name="connsiteY5" fmla="*/ 1136178 h 1305012"/>
              <a:gd name="connsiteX6" fmla="*/ 132456 w 3358291"/>
              <a:gd name="connsiteY6" fmla="*/ 310994 h 1305012"/>
              <a:gd name="connsiteX7" fmla="*/ 0 w 3358291"/>
              <a:gd name="connsiteY7" fmla="*/ 262514 h 1305012"/>
              <a:gd name="connsiteX8" fmla="*/ 58909 w 3358291"/>
              <a:gd name="connsiteY8" fmla="*/ 191115 h 1305012"/>
              <a:gd name="connsiteX9" fmla="*/ 520300 w 335829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8291" h="1305012">
                <a:moveTo>
                  <a:pt x="520300" y="0"/>
                </a:moveTo>
                <a:lnTo>
                  <a:pt x="2705785" y="0"/>
                </a:lnTo>
                <a:cubicBezTo>
                  <a:pt x="3066154" y="0"/>
                  <a:pt x="3358291" y="292137"/>
                  <a:pt x="3358291" y="652506"/>
                </a:cubicBezTo>
                <a:cubicBezTo>
                  <a:pt x="3358291" y="1012875"/>
                  <a:pt x="3066154" y="1305012"/>
                  <a:pt x="2705785" y="1305012"/>
                </a:cubicBezTo>
                <a:lnTo>
                  <a:pt x="1237099" y="1305012"/>
                </a:lnTo>
                <a:lnTo>
                  <a:pt x="1134530" y="1136178"/>
                </a:lnTo>
                <a:cubicBezTo>
                  <a:pt x="888950" y="772672"/>
                  <a:pt x="541187" y="483872"/>
                  <a:pt x="132456" y="310994"/>
                </a:cubicBezTo>
                <a:lnTo>
                  <a:pt x="0" y="262514"/>
                </a:lnTo>
                <a:lnTo>
                  <a:pt x="58909" y="191115"/>
                </a:lnTo>
                <a:cubicBezTo>
                  <a:pt x="176989" y="73034"/>
                  <a:pt x="340116" y="0"/>
                  <a:pt x="520300"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D9F396B2-4D31-4066-BE7C-D21F45C42FC8}"/>
              </a:ext>
            </a:extLst>
          </p:cNvPr>
          <p:cNvSpPr/>
          <p:nvPr/>
        </p:nvSpPr>
        <p:spPr>
          <a:xfrm>
            <a:off x="1951845" y="2885237"/>
            <a:ext cx="2711572" cy="1305012"/>
          </a:xfrm>
          <a:custGeom>
            <a:avLst/>
            <a:gdLst>
              <a:gd name="connsiteX0" fmla="*/ 652506 w 2711572"/>
              <a:gd name="connsiteY0" fmla="*/ 0 h 1305012"/>
              <a:gd name="connsiteX1" fmla="*/ 2711572 w 2711572"/>
              <a:gd name="connsiteY1" fmla="*/ 0 h 1305012"/>
              <a:gd name="connsiteX2" fmla="*/ 2661821 w 2711572"/>
              <a:gd name="connsiteY2" fmla="*/ 193492 h 1305012"/>
              <a:gd name="connsiteX3" fmla="*/ 2615548 w 2711572"/>
              <a:gd name="connsiteY3" fmla="*/ 652506 h 1305012"/>
              <a:gd name="connsiteX4" fmla="*/ 2661821 w 2711572"/>
              <a:gd name="connsiteY4" fmla="*/ 1111520 h 1305012"/>
              <a:gd name="connsiteX5" fmla="*/ 2711572 w 2711572"/>
              <a:gd name="connsiteY5" fmla="*/ 1305012 h 1305012"/>
              <a:gd name="connsiteX6" fmla="*/ 652506 w 2711572"/>
              <a:gd name="connsiteY6" fmla="*/ 1305012 h 1305012"/>
              <a:gd name="connsiteX7" fmla="*/ 0 w 2711572"/>
              <a:gd name="connsiteY7" fmla="*/ 652506 h 1305012"/>
              <a:gd name="connsiteX8" fmla="*/ 652506 w 2711572"/>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572" h="1305012">
                <a:moveTo>
                  <a:pt x="652506" y="0"/>
                </a:moveTo>
                <a:lnTo>
                  <a:pt x="2711572" y="0"/>
                </a:lnTo>
                <a:lnTo>
                  <a:pt x="2661821" y="193492"/>
                </a:lnTo>
                <a:cubicBezTo>
                  <a:pt x="2631481" y="341757"/>
                  <a:pt x="2615548" y="495271"/>
                  <a:pt x="2615548" y="652506"/>
                </a:cubicBezTo>
                <a:cubicBezTo>
                  <a:pt x="2615548" y="809741"/>
                  <a:pt x="2631481" y="963255"/>
                  <a:pt x="2661821" y="1111520"/>
                </a:cubicBezTo>
                <a:lnTo>
                  <a:pt x="2711572" y="1305012"/>
                </a:ln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p:txBody>
      </p:sp>
      <p:sp>
        <p:nvSpPr>
          <p:cNvPr id="107" name="Freeform: Shape 106">
            <a:extLst>
              <a:ext uri="{FF2B5EF4-FFF2-40B4-BE49-F238E27FC236}">
                <a16:creationId xmlns:a16="http://schemas.microsoft.com/office/drawing/2014/main" id="{61ACFAAC-42AC-4166-A696-03E14D35E680}"/>
              </a:ext>
            </a:extLst>
          </p:cNvPr>
          <p:cNvSpPr/>
          <p:nvPr/>
        </p:nvSpPr>
        <p:spPr>
          <a:xfrm>
            <a:off x="9026555" y="2885237"/>
            <a:ext cx="2721543" cy="1305012"/>
          </a:xfrm>
          <a:custGeom>
            <a:avLst/>
            <a:gdLst>
              <a:gd name="connsiteX0" fmla="*/ 0 w 2721543"/>
              <a:gd name="connsiteY0" fmla="*/ 0 h 1305012"/>
              <a:gd name="connsiteX1" fmla="*/ 2069037 w 2721543"/>
              <a:gd name="connsiteY1" fmla="*/ 0 h 1305012"/>
              <a:gd name="connsiteX2" fmla="*/ 2721543 w 2721543"/>
              <a:gd name="connsiteY2" fmla="*/ 652506 h 1305012"/>
              <a:gd name="connsiteX3" fmla="*/ 2069037 w 2721543"/>
              <a:gd name="connsiteY3" fmla="*/ 1305012 h 1305012"/>
              <a:gd name="connsiteX4" fmla="*/ 0 w 2721543"/>
              <a:gd name="connsiteY4" fmla="*/ 1305012 h 1305012"/>
              <a:gd name="connsiteX5" fmla="*/ 49751 w 2721543"/>
              <a:gd name="connsiteY5" fmla="*/ 1111520 h 1305012"/>
              <a:gd name="connsiteX6" fmla="*/ 96024 w 2721543"/>
              <a:gd name="connsiteY6" fmla="*/ 652506 h 1305012"/>
              <a:gd name="connsiteX7" fmla="*/ 49751 w 2721543"/>
              <a:gd name="connsiteY7" fmla="*/ 193492 h 1305012"/>
              <a:gd name="connsiteX8" fmla="*/ 0 w 2721543"/>
              <a:gd name="connsiteY8"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1543" h="1305012">
                <a:moveTo>
                  <a:pt x="0" y="0"/>
                </a:moveTo>
                <a:lnTo>
                  <a:pt x="2069037" y="0"/>
                </a:lnTo>
                <a:cubicBezTo>
                  <a:pt x="2429406" y="0"/>
                  <a:pt x="2721543" y="292137"/>
                  <a:pt x="2721543" y="652506"/>
                </a:cubicBezTo>
                <a:cubicBezTo>
                  <a:pt x="2721543" y="1012875"/>
                  <a:pt x="2429406" y="1305012"/>
                  <a:pt x="2069037" y="1305012"/>
                </a:cubicBezTo>
                <a:lnTo>
                  <a:pt x="0" y="1305012"/>
                </a:lnTo>
                <a:lnTo>
                  <a:pt x="49751" y="1111520"/>
                </a:lnTo>
                <a:cubicBezTo>
                  <a:pt x="80091" y="963255"/>
                  <a:pt x="96024" y="809741"/>
                  <a:pt x="96024" y="652506"/>
                </a:cubicBezTo>
                <a:cubicBezTo>
                  <a:pt x="96024" y="495271"/>
                  <a:pt x="80091" y="341757"/>
                  <a:pt x="49751" y="193492"/>
                </a:cubicBezTo>
                <a:lnTo>
                  <a:pt x="0"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760CC1B6-7F56-4C3A-8A81-7FB960DC46EA}"/>
              </a:ext>
            </a:extLst>
          </p:cNvPr>
          <p:cNvSpPr/>
          <p:nvPr/>
        </p:nvSpPr>
        <p:spPr>
          <a:xfrm>
            <a:off x="2717980" y="4615723"/>
            <a:ext cx="3344821" cy="1305012"/>
          </a:xfrm>
          <a:custGeom>
            <a:avLst/>
            <a:gdLst>
              <a:gd name="connsiteX0" fmla="*/ 652506 w 3344821"/>
              <a:gd name="connsiteY0" fmla="*/ 0 h 1305012"/>
              <a:gd name="connsiteX1" fmla="*/ 2120618 w 3344821"/>
              <a:gd name="connsiteY1" fmla="*/ 0 h 1305012"/>
              <a:gd name="connsiteX2" fmla="*/ 2124306 w 3344821"/>
              <a:gd name="connsiteY2" fmla="*/ 7656 h 1305012"/>
              <a:gd name="connsiteX3" fmla="*/ 3240464 w 3344821"/>
              <a:gd name="connsiteY3" fmla="*/ 1020628 h 1305012"/>
              <a:gd name="connsiteX4" fmla="*/ 3344821 w 3344821"/>
              <a:gd name="connsiteY4" fmla="*/ 1058824 h 1305012"/>
              <a:gd name="connsiteX5" fmla="*/ 3299382 w 3344821"/>
              <a:gd name="connsiteY5" fmla="*/ 1113897 h 1305012"/>
              <a:gd name="connsiteX6" fmla="*/ 2837991 w 3344821"/>
              <a:gd name="connsiteY6" fmla="*/ 1305012 h 1305012"/>
              <a:gd name="connsiteX7" fmla="*/ 652506 w 3344821"/>
              <a:gd name="connsiteY7" fmla="*/ 1305012 h 1305012"/>
              <a:gd name="connsiteX8" fmla="*/ 0 w 3344821"/>
              <a:gd name="connsiteY8" fmla="*/ 652506 h 1305012"/>
              <a:gd name="connsiteX9" fmla="*/ 652506 w 3344821"/>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4821" h="1305012">
                <a:moveTo>
                  <a:pt x="652506" y="0"/>
                </a:moveTo>
                <a:lnTo>
                  <a:pt x="2120618" y="0"/>
                </a:lnTo>
                <a:lnTo>
                  <a:pt x="2124306" y="7656"/>
                </a:lnTo>
                <a:cubicBezTo>
                  <a:pt x="2369742" y="459464"/>
                  <a:pt x="2763611" y="818937"/>
                  <a:pt x="3240464" y="1020628"/>
                </a:cubicBezTo>
                <a:lnTo>
                  <a:pt x="3344821" y="1058824"/>
                </a:lnTo>
                <a:lnTo>
                  <a:pt x="3299382" y="1113897"/>
                </a:lnTo>
                <a:cubicBezTo>
                  <a:pt x="3181302" y="1231978"/>
                  <a:pt x="3018175" y="1305012"/>
                  <a:pt x="2837991" y="1305012"/>
                </a:cubicBezTo>
                <a:lnTo>
                  <a:pt x="652506" y="1305012"/>
                </a:lnTo>
                <a:cubicBezTo>
                  <a:pt x="292137" y="1305012"/>
                  <a:pt x="0" y="1012875"/>
                  <a:pt x="0" y="652506"/>
                </a:cubicBezTo>
                <a:cubicBezTo>
                  <a:pt x="0" y="292137"/>
                  <a:pt x="292137" y="0"/>
                  <a:pt x="652506" y="0"/>
                </a:cubicBez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509B5906-059C-43A2-9253-A78E8FBF17CA}"/>
              </a:ext>
            </a:extLst>
          </p:cNvPr>
          <p:cNvSpPr/>
          <p:nvPr/>
        </p:nvSpPr>
        <p:spPr>
          <a:xfrm>
            <a:off x="7615935" y="4615723"/>
            <a:ext cx="3341428" cy="1305012"/>
          </a:xfrm>
          <a:custGeom>
            <a:avLst/>
            <a:gdLst>
              <a:gd name="connsiteX0" fmla="*/ 1235439 w 3341428"/>
              <a:gd name="connsiteY0" fmla="*/ 0 h 1305012"/>
              <a:gd name="connsiteX1" fmla="*/ 2688922 w 3341428"/>
              <a:gd name="connsiteY1" fmla="*/ 0 h 1305012"/>
              <a:gd name="connsiteX2" fmla="*/ 3341428 w 3341428"/>
              <a:gd name="connsiteY2" fmla="*/ 652506 h 1305012"/>
              <a:gd name="connsiteX3" fmla="*/ 2688922 w 3341428"/>
              <a:gd name="connsiteY3" fmla="*/ 1305012 h 1305012"/>
              <a:gd name="connsiteX4" fmla="*/ 503437 w 3341428"/>
              <a:gd name="connsiteY4" fmla="*/ 1305012 h 1305012"/>
              <a:gd name="connsiteX5" fmla="*/ 42046 w 3341428"/>
              <a:gd name="connsiteY5" fmla="*/ 1113897 h 1305012"/>
              <a:gd name="connsiteX6" fmla="*/ 0 w 3341428"/>
              <a:gd name="connsiteY6" fmla="*/ 1062936 h 1305012"/>
              <a:gd name="connsiteX7" fmla="*/ 115593 w 3341428"/>
              <a:gd name="connsiteY7" fmla="*/ 1020628 h 1305012"/>
              <a:gd name="connsiteX8" fmla="*/ 1231751 w 3341428"/>
              <a:gd name="connsiteY8" fmla="*/ 7656 h 1305012"/>
              <a:gd name="connsiteX9" fmla="*/ 1235439 w 3341428"/>
              <a:gd name="connsiteY9" fmla="*/ 0 h 13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1428" h="1305012">
                <a:moveTo>
                  <a:pt x="1235439" y="0"/>
                </a:moveTo>
                <a:lnTo>
                  <a:pt x="2688922" y="0"/>
                </a:lnTo>
                <a:cubicBezTo>
                  <a:pt x="3049291" y="0"/>
                  <a:pt x="3341428" y="292137"/>
                  <a:pt x="3341428" y="652506"/>
                </a:cubicBezTo>
                <a:cubicBezTo>
                  <a:pt x="3341428" y="1012875"/>
                  <a:pt x="3049291" y="1305012"/>
                  <a:pt x="2688922" y="1305012"/>
                </a:cubicBezTo>
                <a:lnTo>
                  <a:pt x="503437" y="1305012"/>
                </a:lnTo>
                <a:cubicBezTo>
                  <a:pt x="323253" y="1305012"/>
                  <a:pt x="160126" y="1231978"/>
                  <a:pt x="42046" y="1113897"/>
                </a:cubicBezTo>
                <a:lnTo>
                  <a:pt x="0" y="1062936"/>
                </a:lnTo>
                <a:lnTo>
                  <a:pt x="115593" y="1020628"/>
                </a:lnTo>
                <a:cubicBezTo>
                  <a:pt x="592446" y="818937"/>
                  <a:pt x="986314" y="459464"/>
                  <a:pt x="1231751" y="7656"/>
                </a:cubicBezTo>
                <a:lnTo>
                  <a:pt x="1235439" y="0"/>
                </a:lnTo>
                <a:close/>
              </a:path>
            </a:pathLst>
          </a:custGeom>
          <a:gradFill>
            <a:gsLst>
              <a:gs pos="0">
                <a:schemeClr val="accent1">
                  <a:lumMod val="5000"/>
                  <a:lumOff val="95000"/>
                </a:schemeClr>
              </a:gs>
              <a:gs pos="30000">
                <a:srgbClr val="EAE8E5"/>
              </a:gs>
              <a:gs pos="100000">
                <a:schemeClr val="bg1">
                  <a:lumMod val="85000"/>
                </a:schemeClr>
              </a:gs>
            </a:gsLst>
            <a:lin ang="5400000" scaled="1"/>
          </a:gradFill>
          <a:ln>
            <a:noFill/>
          </a:ln>
          <a:effectLst>
            <a:outerShdw blurRad="127000" sx="102000" sy="102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5CC920D6-17B9-4EBA-9A85-8DA730365DDE}"/>
              </a:ext>
            </a:extLst>
          </p:cNvPr>
          <p:cNvSpPr txBox="1"/>
          <p:nvPr/>
        </p:nvSpPr>
        <p:spPr>
          <a:xfrm>
            <a:off x="2921948" y="1196384"/>
            <a:ext cx="2550980" cy="113877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Change Facilitator</a:t>
            </a:r>
          </a:p>
          <a:p>
            <a:r>
              <a:rPr lang="en-US" sz="1600" dirty="0">
                <a:latin typeface="Arial" panose="020B0604020202020204" pitchFamily="34" charset="0"/>
                <a:cs typeface="Arial" panose="020B0604020202020204" pitchFamily="34" charset="0"/>
              </a:rPr>
              <a:t>Is passionate about </a:t>
            </a:r>
          </a:p>
          <a:p>
            <a:r>
              <a:rPr lang="en-US" sz="1600" dirty="0">
                <a:latin typeface="Arial" panose="020B0604020202020204" pitchFamily="34" charset="0"/>
                <a:cs typeface="Arial" panose="020B0604020202020204" pitchFamily="34" charset="0"/>
              </a:rPr>
              <a:t>facilitating change </a:t>
            </a:r>
          </a:p>
          <a:p>
            <a:r>
              <a:rPr lang="en-US" sz="1600" dirty="0">
                <a:latin typeface="Arial" panose="020B0604020202020204" pitchFamily="34" charset="0"/>
                <a:cs typeface="Arial" panose="020B0604020202020204" pitchFamily="34" charset="0"/>
              </a:rPr>
              <a:t>through the process</a:t>
            </a:r>
            <a:endParaRPr lang="en-US" dirty="0">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3BCBFA11-C384-4F17-8413-2FB4C96FCC5F}"/>
              </a:ext>
            </a:extLst>
          </p:cNvPr>
          <p:cNvSpPr txBox="1"/>
          <p:nvPr/>
        </p:nvSpPr>
        <p:spPr>
          <a:xfrm>
            <a:off x="8403249" y="1194441"/>
            <a:ext cx="2346212" cy="1138773"/>
          </a:xfrm>
          <a:prstGeom prst="rect">
            <a:avLst/>
          </a:prstGeom>
          <a:noFill/>
        </p:spPr>
        <p:txBody>
          <a:bodyPr wrap="square" rtlCol="0">
            <a:spAutoFit/>
          </a:bodyPr>
          <a:lstStyle/>
          <a:p>
            <a:pPr algn="r"/>
            <a:r>
              <a:rPr lang="en-US" b="1" dirty="0">
                <a:solidFill>
                  <a:sysClr val="windowText" lastClr="000000"/>
                </a:solidFill>
                <a:latin typeface="Arial" panose="020B0604020202020204" pitchFamily="34" charset="0"/>
                <a:cs typeface="Arial" panose="020B0604020202020204" pitchFamily="34" charset="0"/>
              </a:rPr>
              <a:t>Translator</a:t>
            </a:r>
          </a:p>
          <a:p>
            <a:pPr algn="r"/>
            <a:r>
              <a:rPr lang="en-US" sz="1600" dirty="0">
                <a:solidFill>
                  <a:sysClr val="windowText" lastClr="000000"/>
                </a:solidFill>
                <a:latin typeface="Arial" panose="020B0604020202020204" pitchFamily="34" charset="0"/>
                <a:cs typeface="Arial" panose="020B0604020202020204" pitchFamily="34" charset="0"/>
              </a:rPr>
              <a:t>Is able to translate the messages in a way that </a:t>
            </a:r>
          </a:p>
          <a:p>
            <a:pPr algn="r"/>
            <a:r>
              <a:rPr lang="en-US" sz="1600" dirty="0">
                <a:solidFill>
                  <a:sysClr val="windowText" lastClr="000000"/>
                </a:solidFill>
                <a:latin typeface="Arial" panose="020B0604020202020204" pitchFamily="34" charset="0"/>
                <a:cs typeface="Arial" panose="020B0604020202020204" pitchFamily="34" charset="0"/>
              </a:rPr>
              <a:t>is understands</a:t>
            </a:r>
            <a:r>
              <a:rPr lang="en-US" dirty="0">
                <a:solidFill>
                  <a:sysClr val="windowText" lastClr="000000"/>
                </a:solidFill>
                <a:latin typeface="Arial" panose="020B0604020202020204" pitchFamily="34" charset="0"/>
                <a:cs typeface="Arial" panose="020B0604020202020204" pitchFamily="34" charset="0"/>
              </a:rPr>
              <a:t>.</a:t>
            </a:r>
          </a:p>
        </p:txBody>
      </p:sp>
      <p:sp>
        <p:nvSpPr>
          <p:cNvPr id="152" name="TextBox 151">
            <a:extLst>
              <a:ext uri="{FF2B5EF4-FFF2-40B4-BE49-F238E27FC236}">
                <a16:creationId xmlns:a16="http://schemas.microsoft.com/office/drawing/2014/main" id="{26397C7D-2D5F-4F1E-8CF0-997922B8C593}"/>
              </a:ext>
            </a:extLst>
          </p:cNvPr>
          <p:cNvSpPr txBox="1"/>
          <p:nvPr/>
        </p:nvSpPr>
        <p:spPr>
          <a:xfrm>
            <a:off x="9009318" y="2955577"/>
            <a:ext cx="2433168" cy="1384995"/>
          </a:xfrm>
          <a:prstGeom prst="rect">
            <a:avLst/>
          </a:prstGeom>
          <a:noFill/>
        </p:spPr>
        <p:txBody>
          <a:bodyPr wrap="square" rtlCol="0">
            <a:spAutoFit/>
          </a:bodyPr>
          <a:lstStyle/>
          <a:p>
            <a:pPr algn="r"/>
            <a:r>
              <a:rPr lang="en-US" b="1" dirty="0">
                <a:solidFill>
                  <a:sysClr val="windowText" lastClr="000000"/>
                </a:solidFill>
                <a:latin typeface="Arial" panose="020B0604020202020204" pitchFamily="34" charset="0"/>
                <a:cs typeface="Arial" panose="020B0604020202020204" pitchFamily="34" charset="0"/>
              </a:rPr>
              <a:t>Communicator</a:t>
            </a:r>
          </a:p>
          <a:p>
            <a:pPr algn="r"/>
            <a:r>
              <a:rPr lang="en-US" sz="1600" dirty="0">
                <a:solidFill>
                  <a:sysClr val="windowText" lastClr="000000"/>
                </a:solidFill>
                <a:latin typeface="Arial" panose="020B0604020202020204" pitchFamily="34" charset="0"/>
                <a:cs typeface="Arial" panose="020B0604020202020204" pitchFamily="34" charset="0"/>
              </a:rPr>
              <a:t>Promotes proactive</a:t>
            </a:r>
          </a:p>
          <a:p>
            <a:pPr algn="r"/>
            <a:r>
              <a:rPr lang="en-US" sz="1600" dirty="0">
                <a:solidFill>
                  <a:sysClr val="windowText" lastClr="000000"/>
                </a:solidFill>
                <a:latin typeface="Arial" panose="020B0604020202020204" pitchFamily="34" charset="0"/>
                <a:cs typeface="Arial" panose="020B0604020202020204" pitchFamily="34" charset="0"/>
              </a:rPr>
              <a:t>two-way project</a:t>
            </a:r>
          </a:p>
          <a:p>
            <a:pPr algn="r"/>
            <a:r>
              <a:rPr lang="en-US" sz="1600" dirty="0">
                <a:solidFill>
                  <a:sysClr val="windowText" lastClr="000000"/>
                </a:solidFill>
                <a:latin typeface="Arial" panose="020B0604020202020204" pitchFamily="34" charset="0"/>
                <a:cs typeface="Arial" panose="020B0604020202020204" pitchFamily="34" charset="0"/>
              </a:rPr>
              <a:t>communications</a:t>
            </a:r>
          </a:p>
          <a:p>
            <a:pPr algn="r"/>
            <a:endParaRPr lang="en-US" dirty="0">
              <a:solidFill>
                <a:sysClr val="windowText" lastClr="000000"/>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EB1DAA8B-F685-44C0-9DE1-438F29E58A08}"/>
              </a:ext>
            </a:extLst>
          </p:cNvPr>
          <p:cNvSpPr txBox="1"/>
          <p:nvPr/>
        </p:nvSpPr>
        <p:spPr>
          <a:xfrm>
            <a:off x="8394125" y="4709211"/>
            <a:ext cx="2406887" cy="1138773"/>
          </a:xfrm>
          <a:prstGeom prst="rect">
            <a:avLst/>
          </a:prstGeom>
          <a:noFill/>
        </p:spPr>
        <p:txBody>
          <a:bodyPr wrap="square" rtlCol="0">
            <a:spAutoFit/>
          </a:bodyPr>
          <a:lstStyle/>
          <a:p>
            <a:pPr algn="r"/>
            <a:r>
              <a:rPr lang="en-US" b="1" dirty="0">
                <a:latin typeface="Arial" panose="020B0604020202020204" pitchFamily="34" charset="0"/>
                <a:cs typeface="Arial" panose="020B0604020202020204" pitchFamily="34" charset="0"/>
              </a:rPr>
              <a:t>Knowledge Share</a:t>
            </a:r>
          </a:p>
          <a:p>
            <a:pPr algn="r"/>
            <a:r>
              <a:rPr lang="en-US" sz="1600" dirty="0">
                <a:latin typeface="Arial" panose="020B0604020202020204" pitchFamily="34" charset="0"/>
                <a:cs typeface="Arial" panose="020B0604020202020204" pitchFamily="34" charset="0"/>
              </a:rPr>
              <a:t>Shares information, </a:t>
            </a:r>
          </a:p>
          <a:p>
            <a:pPr algn="r"/>
            <a:r>
              <a:rPr lang="en-US" sz="1600" dirty="0">
                <a:latin typeface="Arial" panose="020B0604020202020204" pitchFamily="34" charset="0"/>
                <a:cs typeface="Arial" panose="020B0604020202020204" pitchFamily="34" charset="0"/>
              </a:rPr>
              <a:t>lessons learned, and provides feedback</a:t>
            </a:r>
            <a:endParaRPr lang="en-US" dirty="0">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C7965E0D-59A3-4003-905F-C7166139AE88}"/>
              </a:ext>
            </a:extLst>
          </p:cNvPr>
          <p:cNvSpPr txBox="1"/>
          <p:nvPr/>
        </p:nvSpPr>
        <p:spPr>
          <a:xfrm>
            <a:off x="2958595" y="4720147"/>
            <a:ext cx="2512525" cy="110799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Connector</a:t>
            </a:r>
          </a:p>
          <a:p>
            <a:r>
              <a:rPr lang="en-US" sz="1600" dirty="0">
                <a:latin typeface="Arial" panose="020B0604020202020204" pitchFamily="34" charset="0"/>
                <a:cs typeface="Arial" panose="020B0604020202020204" pitchFamily="34" charset="0"/>
              </a:rPr>
              <a:t>Connects and links up people, projects, resources, activities, etc.</a:t>
            </a:r>
          </a:p>
        </p:txBody>
      </p:sp>
      <p:sp>
        <p:nvSpPr>
          <p:cNvPr id="157" name="TextBox 156">
            <a:extLst>
              <a:ext uri="{FF2B5EF4-FFF2-40B4-BE49-F238E27FC236}">
                <a16:creationId xmlns:a16="http://schemas.microsoft.com/office/drawing/2014/main" id="{874B459F-06CA-4338-A101-0C8CC281604B}"/>
              </a:ext>
            </a:extLst>
          </p:cNvPr>
          <p:cNvSpPr txBox="1"/>
          <p:nvPr/>
        </p:nvSpPr>
        <p:spPr>
          <a:xfrm>
            <a:off x="2144506" y="2977591"/>
            <a:ext cx="2441031" cy="144655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Change Driver</a:t>
            </a:r>
          </a:p>
          <a:p>
            <a:r>
              <a:rPr lang="en-US" sz="1600" dirty="0">
                <a:latin typeface="Arial" panose="020B0604020202020204" pitchFamily="34" charset="0"/>
                <a:cs typeface="Arial" panose="020B0604020202020204" pitchFamily="34" charset="0"/>
              </a:rPr>
              <a:t>Has a sense of urgency to make and drive the change</a:t>
            </a:r>
            <a:endParaRPr lang="en-US"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grpSp>
        <p:nvGrpSpPr>
          <p:cNvPr id="58" name="Group 57">
            <a:extLst>
              <a:ext uri="{FF2B5EF4-FFF2-40B4-BE49-F238E27FC236}">
                <a16:creationId xmlns:a16="http://schemas.microsoft.com/office/drawing/2014/main" id="{6403F69F-8586-44B8-8280-18E7EE26A868}"/>
              </a:ext>
            </a:extLst>
          </p:cNvPr>
          <p:cNvGrpSpPr/>
          <p:nvPr/>
        </p:nvGrpSpPr>
        <p:grpSpPr>
          <a:xfrm>
            <a:off x="-14876" y="938491"/>
            <a:ext cx="12218686" cy="5408781"/>
            <a:chOff x="-10679016" y="938491"/>
            <a:chExt cx="12218686" cy="5408781"/>
          </a:xfrm>
        </p:grpSpPr>
        <p:grpSp>
          <p:nvGrpSpPr>
            <p:cNvPr id="59" name="Group 58">
              <a:extLst>
                <a:ext uri="{FF2B5EF4-FFF2-40B4-BE49-F238E27FC236}">
                  <a16:creationId xmlns:a16="http://schemas.microsoft.com/office/drawing/2014/main" id="{7F37A6C3-012B-4244-ACD2-455F23BDA1E6}"/>
                </a:ext>
              </a:extLst>
            </p:cNvPr>
            <p:cNvGrpSpPr/>
            <p:nvPr/>
          </p:nvGrpSpPr>
          <p:grpSpPr>
            <a:xfrm>
              <a:off x="-10679016" y="938491"/>
              <a:ext cx="12218686" cy="5408781"/>
              <a:chOff x="-10666731" y="937428"/>
              <a:chExt cx="12218686" cy="5408781"/>
            </a:xfrm>
          </p:grpSpPr>
          <p:sp>
            <p:nvSpPr>
              <p:cNvPr id="61" name="Rectangle 60">
                <a:extLst>
                  <a:ext uri="{FF2B5EF4-FFF2-40B4-BE49-F238E27FC236}">
                    <a16:creationId xmlns:a16="http://schemas.microsoft.com/office/drawing/2014/main" id="{769E7BBD-9407-4895-B0F9-1F5E27186F1D}"/>
                  </a:ext>
                </a:extLst>
              </p:cNvPr>
              <p:cNvSpPr/>
              <p:nvPr/>
            </p:nvSpPr>
            <p:spPr>
              <a:xfrm>
                <a:off x="-10666731"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67F5CC00-741C-4958-AE3A-57DAD47F6041}"/>
                  </a:ext>
                </a:extLst>
              </p:cNvPr>
              <p:cNvSpPr/>
              <p:nvPr/>
            </p:nvSpPr>
            <p:spPr>
              <a:xfrm>
                <a:off x="686334"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DE62BBF3-157D-472D-9883-51C5FFE45A46}"/>
                  </a:ext>
                </a:extLst>
              </p:cNvPr>
              <p:cNvSpPr txBox="1"/>
              <p:nvPr/>
            </p:nvSpPr>
            <p:spPr>
              <a:xfrm rot="16200000">
                <a:off x="-89029" y="3386304"/>
                <a:ext cx="2881858" cy="400110"/>
              </a:xfrm>
              <a:prstGeom prst="rect">
                <a:avLst/>
              </a:prstGeom>
              <a:noFill/>
            </p:spPr>
            <p:txBody>
              <a:bodyPr wrap="square" rtlCol="0">
                <a:spAutoFit/>
              </a:bodyPr>
              <a:lstStyle/>
              <a:p>
                <a:pPr algn="ctr"/>
                <a:r>
                  <a:rPr lang="en-US" sz="2000" b="1" dirty="0">
                    <a:solidFill>
                      <a:schemeClr val="bg1"/>
                    </a:solidFill>
                  </a:rPr>
                  <a:t>communications</a:t>
                </a:r>
              </a:p>
            </p:txBody>
          </p:sp>
        </p:grpSp>
        <p:pic>
          <p:nvPicPr>
            <p:cNvPr id="60" name="Graphic 59" descr="Speech">
              <a:extLst>
                <a:ext uri="{FF2B5EF4-FFF2-40B4-BE49-F238E27FC236}">
                  <a16:creationId xmlns:a16="http://schemas.microsoft.com/office/drawing/2014/main" id="{EC550FC7-93E3-4D0E-9197-1193600A9FC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1088" y="3374089"/>
              <a:ext cx="483982" cy="483982"/>
            </a:xfrm>
            <a:prstGeom prst="rect">
              <a:avLst/>
            </a:prstGeom>
          </p:spPr>
        </p:pic>
      </p:grpSp>
      <p:grpSp>
        <p:nvGrpSpPr>
          <p:cNvPr id="64" name="Group 63">
            <a:extLst>
              <a:ext uri="{FF2B5EF4-FFF2-40B4-BE49-F238E27FC236}">
                <a16:creationId xmlns:a16="http://schemas.microsoft.com/office/drawing/2014/main" id="{DD2CAB91-6932-462E-BF1B-4D7F998E3559}"/>
              </a:ext>
            </a:extLst>
          </p:cNvPr>
          <p:cNvGrpSpPr/>
          <p:nvPr/>
        </p:nvGrpSpPr>
        <p:grpSpPr>
          <a:xfrm>
            <a:off x="-348810" y="937568"/>
            <a:ext cx="12223281" cy="5408781"/>
            <a:chOff x="-11069224" y="937428"/>
            <a:chExt cx="12223281" cy="5408781"/>
          </a:xfrm>
        </p:grpSpPr>
        <p:grpSp>
          <p:nvGrpSpPr>
            <p:cNvPr id="65" name="Group 64">
              <a:extLst>
                <a:ext uri="{FF2B5EF4-FFF2-40B4-BE49-F238E27FC236}">
                  <a16:creationId xmlns:a16="http://schemas.microsoft.com/office/drawing/2014/main" id="{43FF74B2-E8F1-494D-8674-11DB2D5283E3}"/>
                </a:ext>
              </a:extLst>
            </p:cNvPr>
            <p:cNvGrpSpPr/>
            <p:nvPr/>
          </p:nvGrpSpPr>
          <p:grpSpPr>
            <a:xfrm>
              <a:off x="-11069224" y="937428"/>
              <a:ext cx="12223281" cy="5408781"/>
              <a:chOff x="-11069224" y="937428"/>
              <a:chExt cx="12223281" cy="5408781"/>
            </a:xfrm>
          </p:grpSpPr>
          <p:sp>
            <p:nvSpPr>
              <p:cNvPr id="67" name="Rectangle 66">
                <a:extLst>
                  <a:ext uri="{FF2B5EF4-FFF2-40B4-BE49-F238E27FC236}">
                    <a16:creationId xmlns:a16="http://schemas.microsoft.com/office/drawing/2014/main" id="{22DFD838-27DE-4634-B888-F812DAF20012}"/>
                  </a:ext>
                </a:extLst>
              </p:cNvPr>
              <p:cNvSpPr/>
              <p:nvPr/>
            </p:nvSpPr>
            <p:spPr>
              <a:xfrm>
                <a:off x="-11069224"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E59E3F3-CEB7-45EC-A781-7316EB1D9E32}"/>
                  </a:ext>
                </a:extLst>
              </p:cNvPr>
              <p:cNvSpPr/>
              <p:nvPr/>
            </p:nvSpPr>
            <p:spPr>
              <a:xfrm>
                <a:off x="283841"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7C2FF499-4DDD-4F4F-A9CB-CBB5C3B400E7}"/>
                  </a:ext>
                </a:extLst>
              </p:cNvPr>
              <p:cNvSpPr txBox="1"/>
              <p:nvPr/>
            </p:nvSpPr>
            <p:spPr>
              <a:xfrm rot="16200000">
                <a:off x="-486927" y="3386710"/>
                <a:ext cx="2881858" cy="400110"/>
              </a:xfrm>
              <a:prstGeom prst="rect">
                <a:avLst/>
              </a:prstGeom>
              <a:noFill/>
            </p:spPr>
            <p:txBody>
              <a:bodyPr wrap="square" rtlCol="0">
                <a:spAutoFit/>
              </a:bodyPr>
              <a:lstStyle/>
              <a:p>
                <a:pPr algn="ctr"/>
                <a:r>
                  <a:rPr lang="en-US" sz="2000" b="1" dirty="0">
                    <a:solidFill>
                      <a:schemeClr val="bg1"/>
                    </a:solidFill>
                  </a:rPr>
                  <a:t>feedback</a:t>
                </a:r>
              </a:p>
            </p:txBody>
          </p:sp>
        </p:grpSp>
        <p:pic>
          <p:nvPicPr>
            <p:cNvPr id="66" name="Graphic 65" descr="Megaphone">
              <a:extLst>
                <a:ext uri="{FF2B5EF4-FFF2-40B4-BE49-F238E27FC236}">
                  <a16:creationId xmlns:a16="http://schemas.microsoft.com/office/drawing/2014/main" id="{DCFC1BA4-5037-4860-BD53-F814A70D2D5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7247" y="3310819"/>
              <a:ext cx="459587" cy="459587"/>
            </a:xfrm>
            <a:prstGeom prst="rect">
              <a:avLst/>
            </a:prstGeom>
          </p:spPr>
        </p:pic>
      </p:grpSp>
      <p:grpSp>
        <p:nvGrpSpPr>
          <p:cNvPr id="70" name="Group 69">
            <a:extLst>
              <a:ext uri="{FF2B5EF4-FFF2-40B4-BE49-F238E27FC236}">
                <a16:creationId xmlns:a16="http://schemas.microsoft.com/office/drawing/2014/main" id="{83D6E269-A450-4BFA-9E22-FFC51294C623}"/>
              </a:ext>
            </a:extLst>
          </p:cNvPr>
          <p:cNvGrpSpPr/>
          <p:nvPr/>
        </p:nvGrpSpPr>
        <p:grpSpPr>
          <a:xfrm>
            <a:off x="-729491" y="942754"/>
            <a:ext cx="12195233" cy="5408781"/>
            <a:chOff x="-11445271" y="942754"/>
            <a:chExt cx="12195233" cy="5408781"/>
          </a:xfrm>
        </p:grpSpPr>
        <p:grpSp>
          <p:nvGrpSpPr>
            <p:cNvPr id="71" name="Group 70">
              <a:extLst>
                <a:ext uri="{FF2B5EF4-FFF2-40B4-BE49-F238E27FC236}">
                  <a16:creationId xmlns:a16="http://schemas.microsoft.com/office/drawing/2014/main" id="{2DD94236-E457-442D-B10F-8497A78666B5}"/>
                </a:ext>
              </a:extLst>
            </p:cNvPr>
            <p:cNvGrpSpPr/>
            <p:nvPr/>
          </p:nvGrpSpPr>
          <p:grpSpPr>
            <a:xfrm>
              <a:off x="-11445271" y="942754"/>
              <a:ext cx="12195233" cy="5408781"/>
              <a:chOff x="-11445271" y="942754"/>
              <a:chExt cx="12195233" cy="5408781"/>
            </a:xfrm>
          </p:grpSpPr>
          <p:sp>
            <p:nvSpPr>
              <p:cNvPr id="73" name="Rectangle 72">
                <a:extLst>
                  <a:ext uri="{FF2B5EF4-FFF2-40B4-BE49-F238E27FC236}">
                    <a16:creationId xmlns:a16="http://schemas.microsoft.com/office/drawing/2014/main" id="{DA828AA7-85F3-43B3-982F-760DB7B56EF4}"/>
                  </a:ext>
                </a:extLst>
              </p:cNvPr>
              <p:cNvSpPr/>
              <p:nvPr/>
            </p:nvSpPr>
            <p:spPr>
              <a:xfrm>
                <a:off x="-11445271" y="942754"/>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6B02490-E893-47FD-9CB5-4C1B806B2549}"/>
                  </a:ext>
                </a:extLst>
              </p:cNvPr>
              <p:cNvSpPr/>
              <p:nvPr/>
            </p:nvSpPr>
            <p:spPr>
              <a:xfrm>
                <a:off x="-92206" y="2576969"/>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E3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CDB1F24A-5F73-4E13-9905-4B36EDC193B0}"/>
                  </a:ext>
                </a:extLst>
              </p:cNvPr>
              <p:cNvSpPr txBox="1"/>
              <p:nvPr/>
            </p:nvSpPr>
            <p:spPr>
              <a:xfrm rot="16200000">
                <a:off x="-891022" y="3383327"/>
                <a:ext cx="2881858" cy="400110"/>
              </a:xfrm>
              <a:prstGeom prst="rect">
                <a:avLst/>
              </a:prstGeom>
              <a:noFill/>
            </p:spPr>
            <p:txBody>
              <a:bodyPr wrap="square" rtlCol="0">
                <a:spAutoFit/>
              </a:bodyPr>
              <a:lstStyle/>
              <a:p>
                <a:pPr algn="ctr"/>
                <a:r>
                  <a:rPr lang="en-US" sz="2000" b="1" dirty="0">
                    <a:solidFill>
                      <a:schemeClr val="bg1"/>
                    </a:solidFill>
                  </a:rPr>
                  <a:t>spot resistance</a:t>
                </a:r>
              </a:p>
            </p:txBody>
          </p:sp>
        </p:grpSp>
        <p:pic>
          <p:nvPicPr>
            <p:cNvPr id="72" name="Graphic 71" descr="Eye">
              <a:extLst>
                <a:ext uri="{FF2B5EF4-FFF2-40B4-BE49-F238E27FC236}">
                  <a16:creationId xmlns:a16="http://schemas.microsoft.com/office/drawing/2014/main" id="{1421C4B1-DBD5-4D70-8782-358ECDB9A9E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207" y="3351034"/>
              <a:ext cx="473407" cy="473407"/>
            </a:xfrm>
            <a:prstGeom prst="rect">
              <a:avLst/>
            </a:prstGeom>
          </p:spPr>
        </p:pic>
      </p:grpSp>
      <p:grpSp>
        <p:nvGrpSpPr>
          <p:cNvPr id="76" name="Group 75">
            <a:extLst>
              <a:ext uri="{FF2B5EF4-FFF2-40B4-BE49-F238E27FC236}">
                <a16:creationId xmlns:a16="http://schemas.microsoft.com/office/drawing/2014/main" id="{25543486-0775-43E6-916F-1BDFC7D10A8A}"/>
              </a:ext>
            </a:extLst>
          </p:cNvPr>
          <p:cNvGrpSpPr/>
          <p:nvPr/>
        </p:nvGrpSpPr>
        <p:grpSpPr>
          <a:xfrm>
            <a:off x="-1098024" y="935866"/>
            <a:ext cx="12219296" cy="5408781"/>
            <a:chOff x="-11818085" y="937428"/>
            <a:chExt cx="12219296" cy="5408781"/>
          </a:xfrm>
        </p:grpSpPr>
        <p:sp>
          <p:nvSpPr>
            <p:cNvPr id="77" name="Rectangle 76">
              <a:extLst>
                <a:ext uri="{FF2B5EF4-FFF2-40B4-BE49-F238E27FC236}">
                  <a16:creationId xmlns:a16="http://schemas.microsoft.com/office/drawing/2014/main" id="{3ED0DEC9-575E-48C6-B85E-A0E018D98E15}"/>
                </a:ext>
              </a:extLst>
            </p:cNvPr>
            <p:cNvSpPr/>
            <p:nvPr/>
          </p:nvSpPr>
          <p:spPr>
            <a:xfrm>
              <a:off x="-11818085" y="937428"/>
              <a:ext cx="12192000" cy="5408781"/>
            </a:xfrm>
            <a:prstGeom prst="rect">
              <a:avLst/>
            </a:prstGeom>
            <a:solidFill>
              <a:schemeClr val="bg1">
                <a:lumMod val="95000"/>
              </a:schemeClr>
            </a:solidFill>
            <a:ln>
              <a:noFill/>
            </a:ln>
            <a:effectLst>
              <a:outerShdw blurRad="114300" dist="381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808D414B-7521-41CE-95C7-42838FBF6CD2}"/>
                </a:ext>
              </a:extLst>
            </p:cNvPr>
            <p:cNvSpPr/>
            <p:nvPr/>
          </p:nvSpPr>
          <p:spPr>
            <a:xfrm>
              <a:off x="-465020" y="2571643"/>
              <a:ext cx="838935" cy="2011661"/>
            </a:xfrm>
            <a:custGeom>
              <a:avLst/>
              <a:gdLst>
                <a:gd name="connsiteX0" fmla="*/ 838935 w 838935"/>
                <a:gd name="connsiteY0" fmla="*/ 0 h 2011661"/>
                <a:gd name="connsiteX1" fmla="*/ 838935 w 838935"/>
                <a:gd name="connsiteY1" fmla="*/ 2011661 h 2011661"/>
                <a:gd name="connsiteX2" fmla="*/ 817053 w 838935"/>
                <a:gd name="connsiteY2" fmla="*/ 2008321 h 2011661"/>
                <a:gd name="connsiteX3" fmla="*/ 0 w 838935"/>
                <a:gd name="connsiteY3" fmla="*/ 1005830 h 2011661"/>
                <a:gd name="connsiteX4" fmla="*/ 817053 w 838935"/>
                <a:gd name="connsiteY4" fmla="*/ 3339 h 2011661"/>
                <a:gd name="connsiteX5" fmla="*/ 838935 w 838935"/>
                <a:gd name="connsiteY5" fmla="*/ 0 h 201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935" h="2011661">
                  <a:moveTo>
                    <a:pt x="838935" y="0"/>
                  </a:moveTo>
                  <a:lnTo>
                    <a:pt x="838935" y="2011661"/>
                  </a:lnTo>
                  <a:lnTo>
                    <a:pt x="817053" y="2008321"/>
                  </a:lnTo>
                  <a:cubicBezTo>
                    <a:pt x="350762" y="1912904"/>
                    <a:pt x="0" y="1500329"/>
                    <a:pt x="0" y="1005830"/>
                  </a:cubicBezTo>
                  <a:cubicBezTo>
                    <a:pt x="0" y="511331"/>
                    <a:pt x="350762" y="98757"/>
                    <a:pt x="817053" y="3339"/>
                  </a:cubicBezTo>
                  <a:lnTo>
                    <a:pt x="838935"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80967AF0-1974-44EA-94C1-4EC5176815D2}"/>
                </a:ext>
              </a:extLst>
            </p:cNvPr>
            <p:cNvSpPr txBox="1"/>
            <p:nvPr/>
          </p:nvSpPr>
          <p:spPr>
            <a:xfrm rot="16200000">
              <a:off x="-1239773" y="3386710"/>
              <a:ext cx="2881858" cy="400110"/>
            </a:xfrm>
            <a:prstGeom prst="rect">
              <a:avLst/>
            </a:prstGeom>
            <a:noFill/>
          </p:spPr>
          <p:txBody>
            <a:bodyPr wrap="square" rtlCol="0">
              <a:spAutoFit/>
            </a:bodyPr>
            <a:lstStyle/>
            <a:p>
              <a:pPr algn="ctr"/>
              <a:r>
                <a:rPr lang="en-US" sz="2000" b="1" dirty="0">
                  <a:solidFill>
                    <a:schemeClr val="bg1"/>
                  </a:solidFill>
                </a:rPr>
                <a:t>commitment</a:t>
              </a:r>
            </a:p>
          </p:txBody>
        </p:sp>
        <p:pic>
          <p:nvPicPr>
            <p:cNvPr id="80" name="Graphic 79" descr="Users">
              <a:extLst>
                <a:ext uri="{FF2B5EF4-FFF2-40B4-BE49-F238E27FC236}">
                  <a16:creationId xmlns:a16="http://schemas.microsoft.com/office/drawing/2014/main" id="{0A0642A9-7E9E-4F6D-ACCA-CF745E12F2C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37208" y="3309885"/>
              <a:ext cx="493594" cy="493594"/>
            </a:xfrm>
            <a:prstGeom prst="rect">
              <a:avLst/>
            </a:prstGeom>
          </p:spPr>
        </p:pic>
      </p:grpSp>
      <p:sp>
        <p:nvSpPr>
          <p:cNvPr id="81" name="Rectangle 80">
            <a:extLst>
              <a:ext uri="{FF2B5EF4-FFF2-40B4-BE49-F238E27FC236}">
                <a16:creationId xmlns:a16="http://schemas.microsoft.com/office/drawing/2014/main" id="{FFECA461-1E15-4133-863D-259A3FD0851B}"/>
              </a:ext>
            </a:extLst>
          </p:cNvPr>
          <p:cNvSpPr/>
          <p:nvPr/>
        </p:nvSpPr>
        <p:spPr>
          <a:xfrm>
            <a:off x="2075680" y="1370963"/>
            <a:ext cx="7965833" cy="3708708"/>
          </a:xfrm>
          <a:prstGeom prst="rect">
            <a:avLst/>
          </a:prstGeom>
        </p:spPr>
        <p:txBody>
          <a:bodyPr wrap="square">
            <a:spAutoFit/>
          </a:bodyPr>
          <a:lstStyle/>
          <a:p>
            <a:pPr marL="114300" lvl="1">
              <a:spcBef>
                <a:spcPct val="50000"/>
              </a:spcBef>
              <a:buClr>
                <a:srgbClr val="BE0031"/>
              </a:buClr>
            </a:pPr>
            <a:r>
              <a:rPr lang="en-US" sz="2000" dirty="0">
                <a:solidFill>
                  <a:srgbClr val="092F57"/>
                </a:solidFill>
                <a:latin typeface="Arial" panose="020B0604020202020204" pitchFamily="34" charset="0"/>
                <a:cs typeface="Arial" panose="020B0604020202020204" pitchFamily="34" charset="0"/>
              </a:rPr>
              <a:t>You will:</a:t>
            </a:r>
            <a:endParaRPr lang="en-US" sz="2000" dirty="0">
              <a:latin typeface="Arial" panose="020B0604020202020204" pitchFamily="34" charset="0"/>
              <a:cs typeface="Arial" panose="020B0604020202020204" pitchFamily="34" charset="0"/>
            </a:endParaRPr>
          </a:p>
          <a:p>
            <a:pPr lvl="1" indent="-342900">
              <a:spcBef>
                <a:spcPts val="1800"/>
              </a:spcBef>
              <a:buClr>
                <a:srgbClr val="6CC24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Demonstrate a positive attitude toward the change and show commitment to the Change Liaison’s role.</a:t>
            </a:r>
          </a:p>
          <a:p>
            <a:pPr lvl="1" indent="-342900">
              <a:spcBef>
                <a:spcPts val="1800"/>
              </a:spcBef>
              <a:buClr>
                <a:srgbClr val="6CC24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Attend monthly Change Liaison meetings (one hour each).</a:t>
            </a:r>
          </a:p>
          <a:p>
            <a:pPr lvl="1" indent="-342900">
              <a:spcBef>
                <a:spcPts val="1800"/>
              </a:spcBef>
              <a:buClr>
                <a:srgbClr val="6CC24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Complete action items in the Know, Do, Share, Report Document</a:t>
            </a:r>
          </a:p>
          <a:p>
            <a:pPr lvl="1" indent="-342900">
              <a:spcBef>
                <a:spcPts val="1800"/>
              </a:spcBef>
              <a:buClr>
                <a:srgbClr val="6CC24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Assist in the various change activities.</a:t>
            </a:r>
          </a:p>
          <a:p>
            <a:pPr lvl="1" indent="-342900">
              <a:spcBef>
                <a:spcPts val="1800"/>
              </a:spcBef>
              <a:buClr>
                <a:srgbClr val="6CC24A"/>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We estimate the Luma Change Liaison will spend about 15-20 hours on Luma project activities per month.</a:t>
            </a:r>
          </a:p>
        </p:txBody>
      </p:sp>
    </p:spTree>
    <p:extLst>
      <p:ext uri="{BB962C8B-B14F-4D97-AF65-F5344CB8AC3E}">
        <p14:creationId xmlns:p14="http://schemas.microsoft.com/office/powerpoint/2010/main" val="3254856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648200" y="3581400"/>
            <a:ext cx="6492240" cy="2476500"/>
          </a:xfrm>
        </p:spPr>
        <p:txBody>
          <a:bodyPr>
            <a:normAutofit/>
          </a:bodyPr>
          <a:lstStyle/>
          <a:p>
            <a:pPr algn="ctr"/>
            <a:r>
              <a:rPr lang="en-US" sz="4800" dirty="0">
                <a:solidFill>
                  <a:schemeClr val="accent2"/>
                </a:solidFill>
              </a:rPr>
              <a:t>Materials &amp; Resources</a:t>
            </a:r>
            <a:endParaRPr lang="en-US" sz="4500" dirty="0">
              <a:solidFill>
                <a:schemeClr val="accent2"/>
              </a:solidFill>
            </a:endParaRP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29</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10150" y="435292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9937368E-8424-4720-88F2-D5725C87ACEF}"/>
              </a:ext>
            </a:extLst>
          </p:cNvPr>
          <p:cNvGrpSpPr/>
          <p:nvPr/>
        </p:nvGrpSpPr>
        <p:grpSpPr>
          <a:xfrm>
            <a:off x="620858" y="2832026"/>
            <a:ext cx="2564245" cy="2092399"/>
            <a:chOff x="293688" y="654050"/>
            <a:chExt cx="1250950" cy="1020763"/>
          </a:xfrm>
          <a:solidFill>
            <a:schemeClr val="bg1"/>
          </a:solidFill>
        </p:grpSpPr>
        <p:sp>
          <p:nvSpPr>
            <p:cNvPr id="14" name="Freeform 6">
              <a:extLst>
                <a:ext uri="{FF2B5EF4-FFF2-40B4-BE49-F238E27FC236}">
                  <a16:creationId xmlns:a16="http://schemas.microsoft.com/office/drawing/2014/main" id="{7C257E61-F0E6-491C-B8C2-679D7076914C}"/>
                </a:ext>
              </a:extLst>
            </p:cNvPr>
            <p:cNvSpPr>
              <a:spLocks/>
            </p:cNvSpPr>
            <p:nvPr/>
          </p:nvSpPr>
          <p:spPr bwMode="auto">
            <a:xfrm>
              <a:off x="569913" y="1382713"/>
              <a:ext cx="904875" cy="292100"/>
            </a:xfrm>
            <a:custGeom>
              <a:avLst/>
              <a:gdLst>
                <a:gd name="T0" fmla="*/ 381 w 381"/>
                <a:gd name="T1" fmla="*/ 5 h 123"/>
                <a:gd name="T2" fmla="*/ 379 w 381"/>
                <a:gd name="T3" fmla="*/ 17 h 123"/>
                <a:gd name="T4" fmla="*/ 379 w 381"/>
                <a:gd name="T5" fmla="*/ 18 h 123"/>
                <a:gd name="T6" fmla="*/ 372 w 381"/>
                <a:gd name="T7" fmla="*/ 25 h 123"/>
                <a:gd name="T8" fmla="*/ 280 w 381"/>
                <a:gd name="T9" fmla="*/ 117 h 123"/>
                <a:gd name="T10" fmla="*/ 255 w 381"/>
                <a:gd name="T11" fmla="*/ 120 h 123"/>
                <a:gd name="T12" fmla="*/ 241 w 381"/>
                <a:gd name="T13" fmla="*/ 115 h 123"/>
                <a:gd name="T14" fmla="*/ 3 w 381"/>
                <a:gd name="T15" fmla="*/ 10 h 123"/>
                <a:gd name="T16" fmla="*/ 0 w 381"/>
                <a:gd name="T17" fmla="*/ 9 h 123"/>
                <a:gd name="T18" fmla="*/ 0 w 381"/>
                <a:gd name="T19" fmla="*/ 8 h 123"/>
                <a:gd name="T20" fmla="*/ 1 w 381"/>
                <a:gd name="T21" fmla="*/ 0 h 123"/>
                <a:gd name="T22" fmla="*/ 1 w 381"/>
                <a:gd name="T23" fmla="*/ 1 h 123"/>
                <a:gd name="T24" fmla="*/ 242 w 381"/>
                <a:gd name="T25" fmla="*/ 104 h 123"/>
                <a:gd name="T26" fmla="*/ 257 w 381"/>
                <a:gd name="T27" fmla="*/ 109 h 123"/>
                <a:gd name="T28" fmla="*/ 281 w 381"/>
                <a:gd name="T29" fmla="*/ 106 h 123"/>
                <a:gd name="T30" fmla="*/ 379 w 381"/>
                <a:gd name="T31" fmla="*/ 8 h 123"/>
                <a:gd name="T32" fmla="*/ 381 w 381"/>
                <a:gd name="T33" fmla="*/ 6 h 123"/>
                <a:gd name="T34" fmla="*/ 381 w 381"/>
                <a:gd name="T35" fmla="*/ 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 h="123">
                  <a:moveTo>
                    <a:pt x="381" y="5"/>
                  </a:moveTo>
                  <a:cubicBezTo>
                    <a:pt x="379" y="17"/>
                    <a:pt x="379" y="17"/>
                    <a:pt x="379" y="17"/>
                  </a:cubicBezTo>
                  <a:cubicBezTo>
                    <a:pt x="379" y="17"/>
                    <a:pt x="379" y="17"/>
                    <a:pt x="379" y="18"/>
                  </a:cubicBezTo>
                  <a:cubicBezTo>
                    <a:pt x="377" y="20"/>
                    <a:pt x="374" y="22"/>
                    <a:pt x="372" y="25"/>
                  </a:cubicBezTo>
                  <a:cubicBezTo>
                    <a:pt x="341" y="55"/>
                    <a:pt x="311" y="86"/>
                    <a:pt x="280" y="117"/>
                  </a:cubicBezTo>
                  <a:cubicBezTo>
                    <a:pt x="274" y="123"/>
                    <a:pt x="262" y="121"/>
                    <a:pt x="255" y="120"/>
                  </a:cubicBezTo>
                  <a:cubicBezTo>
                    <a:pt x="250" y="119"/>
                    <a:pt x="246" y="117"/>
                    <a:pt x="241" y="115"/>
                  </a:cubicBezTo>
                  <a:cubicBezTo>
                    <a:pt x="161" y="81"/>
                    <a:pt x="82" y="44"/>
                    <a:pt x="3" y="10"/>
                  </a:cubicBezTo>
                  <a:cubicBezTo>
                    <a:pt x="0" y="9"/>
                    <a:pt x="0" y="9"/>
                    <a:pt x="0" y="9"/>
                  </a:cubicBezTo>
                  <a:cubicBezTo>
                    <a:pt x="0" y="9"/>
                    <a:pt x="0" y="8"/>
                    <a:pt x="0" y="8"/>
                  </a:cubicBezTo>
                  <a:cubicBezTo>
                    <a:pt x="1" y="0"/>
                    <a:pt x="1" y="0"/>
                    <a:pt x="1" y="0"/>
                  </a:cubicBezTo>
                  <a:cubicBezTo>
                    <a:pt x="0" y="1"/>
                    <a:pt x="1" y="1"/>
                    <a:pt x="1" y="1"/>
                  </a:cubicBezTo>
                  <a:cubicBezTo>
                    <a:pt x="82" y="35"/>
                    <a:pt x="162" y="69"/>
                    <a:pt x="242" y="104"/>
                  </a:cubicBezTo>
                  <a:cubicBezTo>
                    <a:pt x="247" y="106"/>
                    <a:pt x="251" y="107"/>
                    <a:pt x="257" y="109"/>
                  </a:cubicBezTo>
                  <a:cubicBezTo>
                    <a:pt x="263" y="110"/>
                    <a:pt x="275" y="111"/>
                    <a:pt x="281" y="106"/>
                  </a:cubicBezTo>
                  <a:cubicBezTo>
                    <a:pt x="313" y="73"/>
                    <a:pt x="346" y="40"/>
                    <a:pt x="379" y="8"/>
                  </a:cubicBezTo>
                  <a:cubicBezTo>
                    <a:pt x="379" y="7"/>
                    <a:pt x="380" y="6"/>
                    <a:pt x="381" y="6"/>
                  </a:cubicBezTo>
                  <a:cubicBezTo>
                    <a:pt x="381" y="6"/>
                    <a:pt x="381" y="6"/>
                    <a:pt x="38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515C1BE8-99FF-491E-8F47-2AD98F770C2D}"/>
                </a:ext>
              </a:extLst>
            </p:cNvPr>
            <p:cNvSpPr>
              <a:spLocks/>
            </p:cNvSpPr>
            <p:nvPr/>
          </p:nvSpPr>
          <p:spPr bwMode="auto">
            <a:xfrm>
              <a:off x="871538" y="784225"/>
              <a:ext cx="673100" cy="569913"/>
            </a:xfrm>
            <a:custGeom>
              <a:avLst/>
              <a:gdLst>
                <a:gd name="T0" fmla="*/ 63 w 283"/>
                <a:gd name="T1" fmla="*/ 54 h 240"/>
                <a:gd name="T2" fmla="*/ 260 w 283"/>
                <a:gd name="T3" fmla="*/ 22 h 240"/>
                <a:gd name="T4" fmla="*/ 263 w 283"/>
                <a:gd name="T5" fmla="*/ 24 h 240"/>
                <a:gd name="T6" fmla="*/ 258 w 283"/>
                <a:gd name="T7" fmla="*/ 66 h 240"/>
                <a:gd name="T8" fmla="*/ 253 w 283"/>
                <a:gd name="T9" fmla="*/ 110 h 240"/>
                <a:gd name="T10" fmla="*/ 248 w 283"/>
                <a:gd name="T11" fmla="*/ 150 h 240"/>
                <a:gd name="T12" fmla="*/ 241 w 283"/>
                <a:gd name="T13" fmla="*/ 208 h 240"/>
                <a:gd name="T14" fmla="*/ 238 w 283"/>
                <a:gd name="T15" fmla="*/ 210 h 240"/>
                <a:gd name="T16" fmla="*/ 15 w 283"/>
                <a:gd name="T17" fmla="*/ 201 h 240"/>
                <a:gd name="T18" fmla="*/ 13 w 283"/>
                <a:gd name="T19" fmla="*/ 199 h 240"/>
                <a:gd name="T20" fmla="*/ 14 w 283"/>
                <a:gd name="T21" fmla="*/ 192 h 240"/>
                <a:gd name="T22" fmla="*/ 4 w 283"/>
                <a:gd name="T23" fmla="*/ 189 h 240"/>
                <a:gd name="T24" fmla="*/ 2 w 283"/>
                <a:gd name="T25" fmla="*/ 190 h 240"/>
                <a:gd name="T26" fmla="*/ 1 w 283"/>
                <a:gd name="T27" fmla="*/ 200 h 240"/>
                <a:gd name="T28" fmla="*/ 10 w 283"/>
                <a:gd name="T29" fmla="*/ 216 h 240"/>
                <a:gd name="T30" fmla="*/ 234 w 283"/>
                <a:gd name="T31" fmla="*/ 239 h 240"/>
                <a:gd name="T32" fmla="*/ 259 w 283"/>
                <a:gd name="T33" fmla="*/ 216 h 240"/>
                <a:gd name="T34" fmla="*/ 265 w 283"/>
                <a:gd name="T35" fmla="*/ 165 h 240"/>
                <a:gd name="T36" fmla="*/ 271 w 283"/>
                <a:gd name="T37" fmla="*/ 114 h 240"/>
                <a:gd name="T38" fmla="*/ 276 w 283"/>
                <a:gd name="T39" fmla="*/ 69 h 240"/>
                <a:gd name="T40" fmla="*/ 282 w 283"/>
                <a:gd name="T41" fmla="*/ 19 h 240"/>
                <a:gd name="T42" fmla="*/ 263 w 283"/>
                <a:gd name="T43" fmla="*/ 2 h 240"/>
                <a:gd name="T44" fmla="*/ 33 w 283"/>
                <a:gd name="T45" fmla="*/ 43 h 240"/>
                <a:gd name="T46" fmla="*/ 27 w 283"/>
                <a:gd name="T47" fmla="*/ 46 h 240"/>
                <a:gd name="T48" fmla="*/ 60 w 283"/>
                <a:gd name="T49" fmla="*/ 53 h 240"/>
                <a:gd name="T50" fmla="*/ 63 w 283"/>
                <a:gd name="T51" fmla="*/ 5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3" h="240">
                  <a:moveTo>
                    <a:pt x="63" y="54"/>
                  </a:moveTo>
                  <a:cubicBezTo>
                    <a:pt x="129" y="43"/>
                    <a:pt x="194" y="33"/>
                    <a:pt x="260" y="22"/>
                  </a:cubicBezTo>
                  <a:cubicBezTo>
                    <a:pt x="262" y="22"/>
                    <a:pt x="263" y="23"/>
                    <a:pt x="263" y="24"/>
                  </a:cubicBezTo>
                  <a:cubicBezTo>
                    <a:pt x="261" y="39"/>
                    <a:pt x="260" y="51"/>
                    <a:pt x="258" y="66"/>
                  </a:cubicBezTo>
                  <a:cubicBezTo>
                    <a:pt x="256" y="80"/>
                    <a:pt x="254" y="95"/>
                    <a:pt x="253" y="110"/>
                  </a:cubicBezTo>
                  <a:cubicBezTo>
                    <a:pt x="251" y="124"/>
                    <a:pt x="250" y="135"/>
                    <a:pt x="248" y="150"/>
                  </a:cubicBezTo>
                  <a:cubicBezTo>
                    <a:pt x="246" y="165"/>
                    <a:pt x="243" y="193"/>
                    <a:pt x="241" y="208"/>
                  </a:cubicBezTo>
                  <a:cubicBezTo>
                    <a:pt x="241" y="209"/>
                    <a:pt x="239" y="210"/>
                    <a:pt x="238" y="210"/>
                  </a:cubicBezTo>
                  <a:cubicBezTo>
                    <a:pt x="163" y="207"/>
                    <a:pt x="90" y="204"/>
                    <a:pt x="15" y="201"/>
                  </a:cubicBezTo>
                  <a:cubicBezTo>
                    <a:pt x="14" y="201"/>
                    <a:pt x="13" y="200"/>
                    <a:pt x="13" y="199"/>
                  </a:cubicBezTo>
                  <a:cubicBezTo>
                    <a:pt x="14" y="192"/>
                    <a:pt x="14" y="192"/>
                    <a:pt x="14" y="192"/>
                  </a:cubicBezTo>
                  <a:cubicBezTo>
                    <a:pt x="11" y="191"/>
                    <a:pt x="8" y="190"/>
                    <a:pt x="4" y="189"/>
                  </a:cubicBezTo>
                  <a:cubicBezTo>
                    <a:pt x="2" y="190"/>
                    <a:pt x="2" y="190"/>
                    <a:pt x="2" y="190"/>
                  </a:cubicBezTo>
                  <a:cubicBezTo>
                    <a:pt x="1" y="200"/>
                    <a:pt x="1" y="200"/>
                    <a:pt x="1" y="200"/>
                  </a:cubicBezTo>
                  <a:cubicBezTo>
                    <a:pt x="0" y="209"/>
                    <a:pt x="4" y="216"/>
                    <a:pt x="10" y="216"/>
                  </a:cubicBezTo>
                  <a:cubicBezTo>
                    <a:pt x="234" y="239"/>
                    <a:pt x="234" y="239"/>
                    <a:pt x="234" y="239"/>
                  </a:cubicBezTo>
                  <a:cubicBezTo>
                    <a:pt x="246" y="240"/>
                    <a:pt x="257" y="227"/>
                    <a:pt x="259" y="216"/>
                  </a:cubicBezTo>
                  <a:cubicBezTo>
                    <a:pt x="261" y="199"/>
                    <a:pt x="263" y="182"/>
                    <a:pt x="265" y="165"/>
                  </a:cubicBezTo>
                  <a:cubicBezTo>
                    <a:pt x="267" y="148"/>
                    <a:pt x="269" y="131"/>
                    <a:pt x="271" y="114"/>
                  </a:cubicBezTo>
                  <a:cubicBezTo>
                    <a:pt x="273" y="98"/>
                    <a:pt x="274" y="85"/>
                    <a:pt x="276" y="69"/>
                  </a:cubicBezTo>
                  <a:cubicBezTo>
                    <a:pt x="278" y="52"/>
                    <a:pt x="280" y="36"/>
                    <a:pt x="282" y="19"/>
                  </a:cubicBezTo>
                  <a:cubicBezTo>
                    <a:pt x="283" y="8"/>
                    <a:pt x="275" y="0"/>
                    <a:pt x="263" y="2"/>
                  </a:cubicBezTo>
                  <a:cubicBezTo>
                    <a:pt x="186" y="16"/>
                    <a:pt x="110" y="30"/>
                    <a:pt x="33" y="43"/>
                  </a:cubicBezTo>
                  <a:cubicBezTo>
                    <a:pt x="31" y="44"/>
                    <a:pt x="29" y="45"/>
                    <a:pt x="27" y="46"/>
                  </a:cubicBezTo>
                  <a:cubicBezTo>
                    <a:pt x="38" y="47"/>
                    <a:pt x="49" y="49"/>
                    <a:pt x="60" y="53"/>
                  </a:cubicBezTo>
                  <a:cubicBezTo>
                    <a:pt x="63" y="54"/>
                    <a:pt x="63" y="54"/>
                    <a:pt x="63" y="5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A248FBE-3971-4135-894A-FBD0CC1D3704}"/>
                </a:ext>
              </a:extLst>
            </p:cNvPr>
            <p:cNvSpPr>
              <a:spLocks noEditPoints="1"/>
            </p:cNvSpPr>
            <p:nvPr/>
          </p:nvSpPr>
          <p:spPr bwMode="auto">
            <a:xfrm>
              <a:off x="565151" y="1304925"/>
              <a:ext cx="914400" cy="325438"/>
            </a:xfrm>
            <a:custGeom>
              <a:avLst/>
              <a:gdLst>
                <a:gd name="T0" fmla="*/ 370 w 385"/>
                <a:gd name="T1" fmla="*/ 26 h 137"/>
                <a:gd name="T2" fmla="*/ 132 w 385"/>
                <a:gd name="T3" fmla="*/ 1 h 137"/>
                <a:gd name="T4" fmla="*/ 123 w 385"/>
                <a:gd name="T5" fmla="*/ 1 h 137"/>
                <a:gd name="T6" fmla="*/ 43 w 385"/>
                <a:gd name="T7" fmla="*/ 20 h 137"/>
                <a:gd name="T8" fmla="*/ 8 w 385"/>
                <a:gd name="T9" fmla="*/ 28 h 137"/>
                <a:gd name="T10" fmla="*/ 4 w 385"/>
                <a:gd name="T11" fmla="*/ 31 h 137"/>
                <a:gd name="T12" fmla="*/ 31 w 385"/>
                <a:gd name="T13" fmla="*/ 42 h 137"/>
                <a:gd name="T14" fmla="*/ 70 w 385"/>
                <a:gd name="T15" fmla="*/ 58 h 137"/>
                <a:gd name="T16" fmla="*/ 133 w 385"/>
                <a:gd name="T17" fmla="*/ 84 h 137"/>
                <a:gd name="T18" fmla="*/ 249 w 385"/>
                <a:gd name="T19" fmla="*/ 132 h 137"/>
                <a:gd name="T20" fmla="*/ 283 w 385"/>
                <a:gd name="T21" fmla="*/ 132 h 137"/>
                <a:gd name="T22" fmla="*/ 322 w 385"/>
                <a:gd name="T23" fmla="*/ 93 h 137"/>
                <a:gd name="T24" fmla="*/ 349 w 385"/>
                <a:gd name="T25" fmla="*/ 66 h 137"/>
                <a:gd name="T26" fmla="*/ 368 w 385"/>
                <a:gd name="T27" fmla="*/ 46 h 137"/>
                <a:gd name="T28" fmla="*/ 384 w 385"/>
                <a:gd name="T29" fmla="*/ 31 h 137"/>
                <a:gd name="T30" fmla="*/ 370 w 385"/>
                <a:gd name="T31" fmla="*/ 26 h 137"/>
                <a:gd name="T32" fmla="*/ 131 w 385"/>
                <a:gd name="T33" fmla="*/ 74 h 137"/>
                <a:gd name="T34" fmla="*/ 88 w 385"/>
                <a:gd name="T35" fmla="*/ 58 h 137"/>
                <a:gd name="T36" fmla="*/ 129 w 385"/>
                <a:gd name="T37" fmla="*/ 44 h 137"/>
                <a:gd name="T38" fmla="*/ 174 w 385"/>
                <a:gd name="T39" fmla="*/ 57 h 137"/>
                <a:gd name="T40" fmla="*/ 131 w 385"/>
                <a:gd name="T41" fmla="*/ 74 h 137"/>
                <a:gd name="T42" fmla="*/ 338 w 385"/>
                <a:gd name="T43" fmla="*/ 42 h 137"/>
                <a:gd name="T44" fmla="*/ 325 w 385"/>
                <a:gd name="T45" fmla="*/ 51 h 137"/>
                <a:gd name="T46" fmla="*/ 310 w 385"/>
                <a:gd name="T47" fmla="*/ 63 h 137"/>
                <a:gd name="T48" fmla="*/ 293 w 385"/>
                <a:gd name="T49" fmla="*/ 77 h 137"/>
                <a:gd name="T50" fmla="*/ 69 w 385"/>
                <a:gd name="T51" fmla="*/ 23 h 137"/>
                <a:gd name="T52" fmla="*/ 129 w 385"/>
                <a:gd name="T53" fmla="*/ 9 h 137"/>
                <a:gd name="T54" fmla="*/ 347 w 385"/>
                <a:gd name="T55" fmla="*/ 35 h 137"/>
                <a:gd name="T56" fmla="*/ 338 w 385"/>
                <a:gd name="T57" fmla="*/ 4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5" h="137">
                  <a:moveTo>
                    <a:pt x="370" y="26"/>
                  </a:moveTo>
                  <a:cubicBezTo>
                    <a:pt x="291" y="18"/>
                    <a:pt x="211" y="9"/>
                    <a:pt x="132" y="1"/>
                  </a:cubicBezTo>
                  <a:cubicBezTo>
                    <a:pt x="130" y="0"/>
                    <a:pt x="126" y="1"/>
                    <a:pt x="123" y="1"/>
                  </a:cubicBezTo>
                  <a:cubicBezTo>
                    <a:pt x="97" y="7"/>
                    <a:pt x="70" y="14"/>
                    <a:pt x="43" y="20"/>
                  </a:cubicBezTo>
                  <a:cubicBezTo>
                    <a:pt x="32" y="22"/>
                    <a:pt x="20" y="25"/>
                    <a:pt x="8" y="28"/>
                  </a:cubicBezTo>
                  <a:cubicBezTo>
                    <a:pt x="8" y="28"/>
                    <a:pt x="0" y="30"/>
                    <a:pt x="4" y="31"/>
                  </a:cubicBezTo>
                  <a:cubicBezTo>
                    <a:pt x="12" y="34"/>
                    <a:pt x="21" y="38"/>
                    <a:pt x="31" y="42"/>
                  </a:cubicBezTo>
                  <a:cubicBezTo>
                    <a:pt x="42" y="47"/>
                    <a:pt x="55" y="52"/>
                    <a:pt x="70" y="58"/>
                  </a:cubicBezTo>
                  <a:cubicBezTo>
                    <a:pt x="88" y="65"/>
                    <a:pt x="108" y="74"/>
                    <a:pt x="133" y="84"/>
                  </a:cubicBezTo>
                  <a:cubicBezTo>
                    <a:pt x="163" y="96"/>
                    <a:pt x="201" y="112"/>
                    <a:pt x="249" y="132"/>
                  </a:cubicBezTo>
                  <a:cubicBezTo>
                    <a:pt x="263" y="137"/>
                    <a:pt x="278" y="137"/>
                    <a:pt x="283" y="132"/>
                  </a:cubicBezTo>
                  <a:cubicBezTo>
                    <a:pt x="298" y="117"/>
                    <a:pt x="311" y="104"/>
                    <a:pt x="322" y="93"/>
                  </a:cubicBezTo>
                  <a:cubicBezTo>
                    <a:pt x="332" y="83"/>
                    <a:pt x="341" y="74"/>
                    <a:pt x="349" y="66"/>
                  </a:cubicBezTo>
                  <a:cubicBezTo>
                    <a:pt x="356" y="59"/>
                    <a:pt x="362" y="52"/>
                    <a:pt x="368" y="46"/>
                  </a:cubicBezTo>
                  <a:cubicBezTo>
                    <a:pt x="374" y="40"/>
                    <a:pt x="379" y="35"/>
                    <a:pt x="384" y="31"/>
                  </a:cubicBezTo>
                  <a:cubicBezTo>
                    <a:pt x="385" y="29"/>
                    <a:pt x="379" y="27"/>
                    <a:pt x="370" y="26"/>
                  </a:cubicBezTo>
                  <a:close/>
                  <a:moveTo>
                    <a:pt x="131" y="74"/>
                  </a:moveTo>
                  <a:cubicBezTo>
                    <a:pt x="88" y="58"/>
                    <a:pt x="88" y="58"/>
                    <a:pt x="88" y="58"/>
                  </a:cubicBezTo>
                  <a:cubicBezTo>
                    <a:pt x="129" y="44"/>
                    <a:pt x="129" y="44"/>
                    <a:pt x="129" y="44"/>
                  </a:cubicBezTo>
                  <a:cubicBezTo>
                    <a:pt x="174" y="57"/>
                    <a:pt x="174" y="57"/>
                    <a:pt x="174" y="57"/>
                  </a:cubicBezTo>
                  <a:lnTo>
                    <a:pt x="131" y="74"/>
                  </a:lnTo>
                  <a:close/>
                  <a:moveTo>
                    <a:pt x="338" y="42"/>
                  </a:moveTo>
                  <a:cubicBezTo>
                    <a:pt x="333" y="45"/>
                    <a:pt x="329" y="48"/>
                    <a:pt x="325" y="51"/>
                  </a:cubicBezTo>
                  <a:cubicBezTo>
                    <a:pt x="320" y="55"/>
                    <a:pt x="315" y="59"/>
                    <a:pt x="310" y="63"/>
                  </a:cubicBezTo>
                  <a:cubicBezTo>
                    <a:pt x="304" y="68"/>
                    <a:pt x="299" y="72"/>
                    <a:pt x="293" y="77"/>
                  </a:cubicBezTo>
                  <a:cubicBezTo>
                    <a:pt x="218" y="58"/>
                    <a:pt x="144" y="40"/>
                    <a:pt x="69" y="23"/>
                  </a:cubicBezTo>
                  <a:cubicBezTo>
                    <a:pt x="89" y="18"/>
                    <a:pt x="109" y="13"/>
                    <a:pt x="129" y="9"/>
                  </a:cubicBezTo>
                  <a:cubicBezTo>
                    <a:pt x="202" y="17"/>
                    <a:pt x="274" y="26"/>
                    <a:pt x="347" y="35"/>
                  </a:cubicBezTo>
                  <a:cubicBezTo>
                    <a:pt x="344" y="37"/>
                    <a:pt x="341" y="39"/>
                    <a:pt x="338"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8691730-AEED-4AD1-92E8-8EAFC2C5EF5D}"/>
                </a:ext>
              </a:extLst>
            </p:cNvPr>
            <p:cNvSpPr>
              <a:spLocks noEditPoints="1"/>
            </p:cNvSpPr>
            <p:nvPr/>
          </p:nvSpPr>
          <p:spPr bwMode="auto">
            <a:xfrm>
              <a:off x="584201" y="874713"/>
              <a:ext cx="522288" cy="377825"/>
            </a:xfrm>
            <a:custGeom>
              <a:avLst/>
              <a:gdLst>
                <a:gd name="T0" fmla="*/ 185 w 220"/>
                <a:gd name="T1" fmla="*/ 28 h 159"/>
                <a:gd name="T2" fmla="*/ 180 w 220"/>
                <a:gd name="T3" fmla="*/ 27 h 159"/>
                <a:gd name="T4" fmla="*/ 178 w 220"/>
                <a:gd name="T5" fmla="*/ 22 h 159"/>
                <a:gd name="T6" fmla="*/ 146 w 220"/>
                <a:gd name="T7" fmla="*/ 16 h 159"/>
                <a:gd name="T8" fmla="*/ 110 w 220"/>
                <a:gd name="T9" fmla="*/ 13 h 159"/>
                <a:gd name="T10" fmla="*/ 110 w 220"/>
                <a:gd name="T11" fmla="*/ 13 h 159"/>
                <a:gd name="T12" fmla="*/ 64 w 220"/>
                <a:gd name="T13" fmla="*/ 4 h 159"/>
                <a:gd name="T14" fmla="*/ 10 w 220"/>
                <a:gd name="T15" fmla="*/ 0 h 159"/>
                <a:gd name="T16" fmla="*/ 11 w 220"/>
                <a:gd name="T17" fmla="*/ 7 h 159"/>
                <a:gd name="T18" fmla="*/ 0 w 220"/>
                <a:gd name="T19" fmla="*/ 6 h 159"/>
                <a:gd name="T20" fmla="*/ 28 w 220"/>
                <a:gd name="T21" fmla="*/ 159 h 159"/>
                <a:gd name="T22" fmla="*/ 127 w 220"/>
                <a:gd name="T23" fmla="*/ 143 h 159"/>
                <a:gd name="T24" fmla="*/ 147 w 220"/>
                <a:gd name="T25" fmla="*/ 146 h 159"/>
                <a:gd name="T26" fmla="*/ 162 w 220"/>
                <a:gd name="T27" fmla="*/ 137 h 159"/>
                <a:gd name="T28" fmla="*/ 220 w 220"/>
                <a:gd name="T29" fmla="*/ 128 h 159"/>
                <a:gd name="T30" fmla="*/ 185 w 220"/>
                <a:gd name="T31" fmla="*/ 28 h 159"/>
                <a:gd name="T32" fmla="*/ 95 w 220"/>
                <a:gd name="T33" fmla="*/ 126 h 159"/>
                <a:gd name="T34" fmla="*/ 49 w 220"/>
                <a:gd name="T35" fmla="*/ 135 h 159"/>
                <a:gd name="T36" fmla="*/ 24 w 220"/>
                <a:gd name="T37" fmla="*/ 11 h 159"/>
                <a:gd name="T38" fmla="*/ 65 w 220"/>
                <a:gd name="T39" fmla="*/ 14 h 159"/>
                <a:gd name="T40" fmla="*/ 106 w 220"/>
                <a:gd name="T41" fmla="*/ 21 h 159"/>
                <a:gd name="T42" fmla="*/ 134 w 220"/>
                <a:gd name="T43" fmla="*/ 124 h 159"/>
                <a:gd name="T44" fmla="*/ 95 w 220"/>
                <a:gd name="T45" fmla="*/ 126 h 159"/>
                <a:gd name="T46" fmla="*/ 177 w 220"/>
                <a:gd name="T47" fmla="*/ 116 h 159"/>
                <a:gd name="T48" fmla="*/ 146 w 220"/>
                <a:gd name="T49" fmla="*/ 122 h 159"/>
                <a:gd name="T50" fmla="*/ 118 w 220"/>
                <a:gd name="T51" fmla="*/ 22 h 159"/>
                <a:gd name="T52" fmla="*/ 147 w 220"/>
                <a:gd name="T53" fmla="*/ 24 h 159"/>
                <a:gd name="T54" fmla="*/ 173 w 220"/>
                <a:gd name="T55" fmla="*/ 29 h 159"/>
                <a:gd name="T56" fmla="*/ 202 w 220"/>
                <a:gd name="T57" fmla="*/ 115 h 159"/>
                <a:gd name="T58" fmla="*/ 177 w 220"/>
                <a:gd name="T59" fmla="*/ 11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159">
                  <a:moveTo>
                    <a:pt x="185" y="28"/>
                  </a:moveTo>
                  <a:cubicBezTo>
                    <a:pt x="184" y="28"/>
                    <a:pt x="182" y="28"/>
                    <a:pt x="180" y="27"/>
                  </a:cubicBezTo>
                  <a:cubicBezTo>
                    <a:pt x="179" y="26"/>
                    <a:pt x="179" y="24"/>
                    <a:pt x="178" y="22"/>
                  </a:cubicBezTo>
                  <a:cubicBezTo>
                    <a:pt x="168" y="19"/>
                    <a:pt x="157" y="17"/>
                    <a:pt x="146" y="16"/>
                  </a:cubicBezTo>
                  <a:cubicBezTo>
                    <a:pt x="134" y="14"/>
                    <a:pt x="122" y="14"/>
                    <a:pt x="110" y="13"/>
                  </a:cubicBezTo>
                  <a:cubicBezTo>
                    <a:pt x="110" y="13"/>
                    <a:pt x="110" y="13"/>
                    <a:pt x="110" y="13"/>
                  </a:cubicBezTo>
                  <a:cubicBezTo>
                    <a:pt x="95" y="10"/>
                    <a:pt x="80" y="7"/>
                    <a:pt x="64" y="4"/>
                  </a:cubicBezTo>
                  <a:cubicBezTo>
                    <a:pt x="47" y="2"/>
                    <a:pt x="29" y="0"/>
                    <a:pt x="10" y="0"/>
                  </a:cubicBezTo>
                  <a:cubicBezTo>
                    <a:pt x="11" y="2"/>
                    <a:pt x="11" y="5"/>
                    <a:pt x="11" y="7"/>
                  </a:cubicBezTo>
                  <a:cubicBezTo>
                    <a:pt x="8" y="7"/>
                    <a:pt x="4" y="6"/>
                    <a:pt x="0" y="6"/>
                  </a:cubicBezTo>
                  <a:cubicBezTo>
                    <a:pt x="9" y="57"/>
                    <a:pt x="19" y="108"/>
                    <a:pt x="28" y="159"/>
                  </a:cubicBezTo>
                  <a:cubicBezTo>
                    <a:pt x="61" y="153"/>
                    <a:pt x="94" y="148"/>
                    <a:pt x="127" y="143"/>
                  </a:cubicBezTo>
                  <a:cubicBezTo>
                    <a:pt x="132" y="146"/>
                    <a:pt x="140" y="147"/>
                    <a:pt x="147" y="146"/>
                  </a:cubicBezTo>
                  <a:cubicBezTo>
                    <a:pt x="154" y="144"/>
                    <a:pt x="159" y="141"/>
                    <a:pt x="162" y="137"/>
                  </a:cubicBezTo>
                  <a:cubicBezTo>
                    <a:pt x="181" y="134"/>
                    <a:pt x="200" y="131"/>
                    <a:pt x="220" y="128"/>
                  </a:cubicBezTo>
                  <a:cubicBezTo>
                    <a:pt x="208" y="94"/>
                    <a:pt x="197" y="61"/>
                    <a:pt x="185" y="28"/>
                  </a:cubicBezTo>
                  <a:close/>
                  <a:moveTo>
                    <a:pt x="95" y="126"/>
                  </a:moveTo>
                  <a:cubicBezTo>
                    <a:pt x="79" y="128"/>
                    <a:pt x="64" y="130"/>
                    <a:pt x="49" y="135"/>
                  </a:cubicBezTo>
                  <a:cubicBezTo>
                    <a:pt x="24" y="11"/>
                    <a:pt x="24" y="11"/>
                    <a:pt x="24" y="11"/>
                  </a:cubicBezTo>
                  <a:cubicBezTo>
                    <a:pt x="38" y="11"/>
                    <a:pt x="52" y="12"/>
                    <a:pt x="65" y="14"/>
                  </a:cubicBezTo>
                  <a:cubicBezTo>
                    <a:pt x="79" y="16"/>
                    <a:pt x="92" y="18"/>
                    <a:pt x="106" y="21"/>
                  </a:cubicBezTo>
                  <a:cubicBezTo>
                    <a:pt x="115" y="55"/>
                    <a:pt x="125" y="89"/>
                    <a:pt x="134" y="124"/>
                  </a:cubicBezTo>
                  <a:cubicBezTo>
                    <a:pt x="121" y="124"/>
                    <a:pt x="108" y="124"/>
                    <a:pt x="95" y="126"/>
                  </a:cubicBezTo>
                  <a:close/>
                  <a:moveTo>
                    <a:pt x="177" y="116"/>
                  </a:moveTo>
                  <a:cubicBezTo>
                    <a:pt x="167" y="117"/>
                    <a:pt x="157" y="119"/>
                    <a:pt x="146" y="122"/>
                  </a:cubicBezTo>
                  <a:cubicBezTo>
                    <a:pt x="137" y="89"/>
                    <a:pt x="127" y="56"/>
                    <a:pt x="118" y="22"/>
                  </a:cubicBezTo>
                  <a:cubicBezTo>
                    <a:pt x="128" y="23"/>
                    <a:pt x="138" y="23"/>
                    <a:pt x="147" y="24"/>
                  </a:cubicBezTo>
                  <a:cubicBezTo>
                    <a:pt x="156" y="25"/>
                    <a:pt x="165" y="27"/>
                    <a:pt x="173" y="29"/>
                  </a:cubicBezTo>
                  <a:cubicBezTo>
                    <a:pt x="183" y="58"/>
                    <a:pt x="192" y="86"/>
                    <a:pt x="202" y="115"/>
                  </a:cubicBezTo>
                  <a:cubicBezTo>
                    <a:pt x="194" y="114"/>
                    <a:pt x="185" y="115"/>
                    <a:pt x="177" y="1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41662C3-7241-43FA-A29A-E819DE52C05F}"/>
                </a:ext>
              </a:extLst>
            </p:cNvPr>
            <p:cNvSpPr>
              <a:spLocks noEditPoints="1"/>
            </p:cNvSpPr>
            <p:nvPr/>
          </p:nvSpPr>
          <p:spPr bwMode="auto">
            <a:xfrm>
              <a:off x="527051" y="654050"/>
              <a:ext cx="303213" cy="196850"/>
            </a:xfrm>
            <a:custGeom>
              <a:avLst/>
              <a:gdLst>
                <a:gd name="T0" fmla="*/ 121 w 128"/>
                <a:gd name="T1" fmla="*/ 3 h 83"/>
                <a:gd name="T2" fmla="*/ 122 w 128"/>
                <a:gd name="T3" fmla="*/ 0 h 83"/>
                <a:gd name="T4" fmla="*/ 91 w 128"/>
                <a:gd name="T5" fmla="*/ 2 h 83"/>
                <a:gd name="T6" fmla="*/ 65 w 128"/>
                <a:gd name="T7" fmla="*/ 7 h 83"/>
                <a:gd name="T8" fmla="*/ 65 w 128"/>
                <a:gd name="T9" fmla="*/ 7 h 83"/>
                <a:gd name="T10" fmla="*/ 44 w 128"/>
                <a:gd name="T11" fmla="*/ 9 h 83"/>
                <a:gd name="T12" fmla="*/ 26 w 128"/>
                <a:gd name="T13" fmla="*/ 12 h 83"/>
                <a:gd name="T14" fmla="*/ 25 w 128"/>
                <a:gd name="T15" fmla="*/ 15 h 83"/>
                <a:gd name="T16" fmla="*/ 22 w 128"/>
                <a:gd name="T17" fmla="*/ 15 h 83"/>
                <a:gd name="T18" fmla="*/ 0 w 128"/>
                <a:gd name="T19" fmla="*/ 67 h 83"/>
                <a:gd name="T20" fmla="*/ 36 w 128"/>
                <a:gd name="T21" fmla="*/ 71 h 83"/>
                <a:gd name="T22" fmla="*/ 45 w 128"/>
                <a:gd name="T23" fmla="*/ 76 h 83"/>
                <a:gd name="T24" fmla="*/ 58 w 128"/>
                <a:gd name="T25" fmla="*/ 74 h 83"/>
                <a:gd name="T26" fmla="*/ 123 w 128"/>
                <a:gd name="T27" fmla="*/ 83 h 83"/>
                <a:gd name="T28" fmla="*/ 128 w 128"/>
                <a:gd name="T29" fmla="*/ 2 h 83"/>
                <a:gd name="T30" fmla="*/ 121 w 128"/>
                <a:gd name="T31" fmla="*/ 3 h 83"/>
                <a:gd name="T32" fmla="*/ 45 w 128"/>
                <a:gd name="T33" fmla="*/ 62 h 83"/>
                <a:gd name="T34" fmla="*/ 26 w 128"/>
                <a:gd name="T35" fmla="*/ 59 h 83"/>
                <a:gd name="T36" fmla="*/ 12 w 128"/>
                <a:gd name="T37" fmla="*/ 59 h 83"/>
                <a:gd name="T38" fmla="*/ 29 w 128"/>
                <a:gd name="T39" fmla="*/ 16 h 83"/>
                <a:gd name="T40" fmla="*/ 44 w 128"/>
                <a:gd name="T41" fmla="*/ 14 h 83"/>
                <a:gd name="T42" fmla="*/ 59 w 128"/>
                <a:gd name="T43" fmla="*/ 12 h 83"/>
                <a:gd name="T44" fmla="*/ 45 w 128"/>
                <a:gd name="T45" fmla="*/ 62 h 83"/>
                <a:gd name="T46" fmla="*/ 107 w 128"/>
                <a:gd name="T47" fmla="*/ 68 h 83"/>
                <a:gd name="T48" fmla="*/ 78 w 128"/>
                <a:gd name="T49" fmla="*/ 64 h 83"/>
                <a:gd name="T50" fmla="*/ 53 w 128"/>
                <a:gd name="T51" fmla="*/ 63 h 83"/>
                <a:gd name="T52" fmla="*/ 68 w 128"/>
                <a:gd name="T53" fmla="*/ 12 h 83"/>
                <a:gd name="T54" fmla="*/ 90 w 128"/>
                <a:gd name="T55" fmla="*/ 8 h 83"/>
                <a:gd name="T56" fmla="*/ 114 w 128"/>
                <a:gd name="T57" fmla="*/ 6 h 83"/>
                <a:gd name="T58" fmla="*/ 107 w 128"/>
                <a:gd name="T59" fmla="*/ 6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83">
                  <a:moveTo>
                    <a:pt x="121" y="3"/>
                  </a:moveTo>
                  <a:cubicBezTo>
                    <a:pt x="121" y="2"/>
                    <a:pt x="121" y="1"/>
                    <a:pt x="122" y="0"/>
                  </a:cubicBezTo>
                  <a:cubicBezTo>
                    <a:pt x="110" y="0"/>
                    <a:pt x="100" y="1"/>
                    <a:pt x="91" y="2"/>
                  </a:cubicBezTo>
                  <a:cubicBezTo>
                    <a:pt x="82" y="4"/>
                    <a:pt x="73" y="5"/>
                    <a:pt x="65" y="7"/>
                  </a:cubicBezTo>
                  <a:cubicBezTo>
                    <a:pt x="65" y="7"/>
                    <a:pt x="65" y="7"/>
                    <a:pt x="65" y="7"/>
                  </a:cubicBezTo>
                  <a:cubicBezTo>
                    <a:pt x="58" y="7"/>
                    <a:pt x="51" y="8"/>
                    <a:pt x="44" y="9"/>
                  </a:cubicBezTo>
                  <a:cubicBezTo>
                    <a:pt x="38" y="9"/>
                    <a:pt x="32" y="10"/>
                    <a:pt x="26" y="12"/>
                  </a:cubicBezTo>
                  <a:cubicBezTo>
                    <a:pt x="25" y="13"/>
                    <a:pt x="25" y="14"/>
                    <a:pt x="25" y="15"/>
                  </a:cubicBezTo>
                  <a:cubicBezTo>
                    <a:pt x="24" y="15"/>
                    <a:pt x="23" y="15"/>
                    <a:pt x="22" y="15"/>
                  </a:cubicBezTo>
                  <a:cubicBezTo>
                    <a:pt x="14" y="32"/>
                    <a:pt x="7" y="49"/>
                    <a:pt x="0" y="67"/>
                  </a:cubicBezTo>
                  <a:cubicBezTo>
                    <a:pt x="12" y="68"/>
                    <a:pt x="24" y="70"/>
                    <a:pt x="36" y="71"/>
                  </a:cubicBezTo>
                  <a:cubicBezTo>
                    <a:pt x="38" y="74"/>
                    <a:pt x="41" y="76"/>
                    <a:pt x="45" y="76"/>
                  </a:cubicBezTo>
                  <a:cubicBezTo>
                    <a:pt x="50" y="77"/>
                    <a:pt x="55" y="76"/>
                    <a:pt x="58" y="74"/>
                  </a:cubicBezTo>
                  <a:cubicBezTo>
                    <a:pt x="80" y="77"/>
                    <a:pt x="101" y="80"/>
                    <a:pt x="123" y="83"/>
                  </a:cubicBezTo>
                  <a:cubicBezTo>
                    <a:pt x="124" y="56"/>
                    <a:pt x="126" y="29"/>
                    <a:pt x="128" y="2"/>
                  </a:cubicBezTo>
                  <a:cubicBezTo>
                    <a:pt x="126" y="3"/>
                    <a:pt x="123" y="3"/>
                    <a:pt x="121" y="3"/>
                  </a:cubicBezTo>
                  <a:close/>
                  <a:moveTo>
                    <a:pt x="45" y="62"/>
                  </a:moveTo>
                  <a:cubicBezTo>
                    <a:pt x="39" y="61"/>
                    <a:pt x="32" y="60"/>
                    <a:pt x="26" y="59"/>
                  </a:cubicBezTo>
                  <a:cubicBezTo>
                    <a:pt x="21" y="59"/>
                    <a:pt x="17" y="58"/>
                    <a:pt x="12" y="59"/>
                  </a:cubicBezTo>
                  <a:cubicBezTo>
                    <a:pt x="18" y="44"/>
                    <a:pt x="23" y="30"/>
                    <a:pt x="29" y="16"/>
                  </a:cubicBezTo>
                  <a:cubicBezTo>
                    <a:pt x="34" y="15"/>
                    <a:pt x="39" y="14"/>
                    <a:pt x="44" y="14"/>
                  </a:cubicBezTo>
                  <a:cubicBezTo>
                    <a:pt x="49" y="13"/>
                    <a:pt x="54" y="13"/>
                    <a:pt x="59" y="12"/>
                  </a:cubicBezTo>
                  <a:cubicBezTo>
                    <a:pt x="55" y="29"/>
                    <a:pt x="50" y="46"/>
                    <a:pt x="45" y="62"/>
                  </a:cubicBezTo>
                  <a:close/>
                  <a:moveTo>
                    <a:pt x="107" y="68"/>
                  </a:moveTo>
                  <a:cubicBezTo>
                    <a:pt x="97" y="66"/>
                    <a:pt x="88" y="65"/>
                    <a:pt x="78" y="64"/>
                  </a:cubicBezTo>
                  <a:cubicBezTo>
                    <a:pt x="70" y="63"/>
                    <a:pt x="62" y="63"/>
                    <a:pt x="53" y="63"/>
                  </a:cubicBezTo>
                  <a:cubicBezTo>
                    <a:pt x="58" y="46"/>
                    <a:pt x="63" y="29"/>
                    <a:pt x="68" y="12"/>
                  </a:cubicBezTo>
                  <a:cubicBezTo>
                    <a:pt x="75" y="10"/>
                    <a:pt x="83" y="9"/>
                    <a:pt x="90" y="8"/>
                  </a:cubicBezTo>
                  <a:cubicBezTo>
                    <a:pt x="98" y="7"/>
                    <a:pt x="106" y="6"/>
                    <a:pt x="114" y="6"/>
                  </a:cubicBezTo>
                  <a:cubicBezTo>
                    <a:pt x="111" y="27"/>
                    <a:pt x="109" y="48"/>
                    <a:pt x="107"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9B0579CD-044E-46FA-A7A6-B05CE478BD02}"/>
                </a:ext>
              </a:extLst>
            </p:cNvPr>
            <p:cNvSpPr>
              <a:spLocks noEditPoints="1"/>
            </p:cNvSpPr>
            <p:nvPr/>
          </p:nvSpPr>
          <p:spPr bwMode="auto">
            <a:xfrm>
              <a:off x="293688" y="969963"/>
              <a:ext cx="258763" cy="153988"/>
            </a:xfrm>
            <a:custGeom>
              <a:avLst/>
              <a:gdLst>
                <a:gd name="T0" fmla="*/ 104 w 109"/>
                <a:gd name="T1" fmla="*/ 2 h 65"/>
                <a:gd name="T2" fmla="*/ 105 w 109"/>
                <a:gd name="T3" fmla="*/ 0 h 65"/>
                <a:gd name="T4" fmla="*/ 83 w 109"/>
                <a:gd name="T5" fmla="*/ 1 h 65"/>
                <a:gd name="T6" fmla="*/ 65 w 109"/>
                <a:gd name="T7" fmla="*/ 4 h 65"/>
                <a:gd name="T8" fmla="*/ 65 w 109"/>
                <a:gd name="T9" fmla="*/ 4 h 65"/>
                <a:gd name="T10" fmla="*/ 50 w 109"/>
                <a:gd name="T11" fmla="*/ 5 h 65"/>
                <a:gd name="T12" fmla="*/ 35 w 109"/>
                <a:gd name="T13" fmla="*/ 7 h 65"/>
                <a:gd name="T14" fmla="*/ 34 w 109"/>
                <a:gd name="T15" fmla="*/ 8 h 65"/>
                <a:gd name="T16" fmla="*/ 31 w 109"/>
                <a:gd name="T17" fmla="*/ 9 h 65"/>
                <a:gd name="T18" fmla="*/ 0 w 109"/>
                <a:gd name="T19" fmla="*/ 51 h 65"/>
                <a:gd name="T20" fmla="*/ 29 w 109"/>
                <a:gd name="T21" fmla="*/ 55 h 65"/>
                <a:gd name="T22" fmla="*/ 36 w 109"/>
                <a:gd name="T23" fmla="*/ 59 h 65"/>
                <a:gd name="T24" fmla="*/ 47 w 109"/>
                <a:gd name="T25" fmla="*/ 57 h 65"/>
                <a:gd name="T26" fmla="*/ 98 w 109"/>
                <a:gd name="T27" fmla="*/ 65 h 65"/>
                <a:gd name="T28" fmla="*/ 109 w 109"/>
                <a:gd name="T29" fmla="*/ 2 h 65"/>
                <a:gd name="T30" fmla="*/ 104 w 109"/>
                <a:gd name="T31" fmla="*/ 2 h 65"/>
                <a:gd name="T32" fmla="*/ 39 w 109"/>
                <a:gd name="T33" fmla="*/ 47 h 65"/>
                <a:gd name="T34" fmla="*/ 24 w 109"/>
                <a:gd name="T35" fmla="*/ 44 h 65"/>
                <a:gd name="T36" fmla="*/ 13 w 109"/>
                <a:gd name="T37" fmla="*/ 43 h 65"/>
                <a:gd name="T38" fmla="*/ 37 w 109"/>
                <a:gd name="T39" fmla="*/ 10 h 65"/>
                <a:gd name="T40" fmla="*/ 48 w 109"/>
                <a:gd name="T41" fmla="*/ 8 h 65"/>
                <a:gd name="T42" fmla="*/ 59 w 109"/>
                <a:gd name="T43" fmla="*/ 8 h 65"/>
                <a:gd name="T44" fmla="*/ 39 w 109"/>
                <a:gd name="T45" fmla="*/ 47 h 65"/>
                <a:gd name="T46" fmla="*/ 87 w 109"/>
                <a:gd name="T47" fmla="*/ 52 h 65"/>
                <a:gd name="T48" fmla="*/ 64 w 109"/>
                <a:gd name="T49" fmla="*/ 48 h 65"/>
                <a:gd name="T50" fmla="*/ 46 w 109"/>
                <a:gd name="T51" fmla="*/ 47 h 65"/>
                <a:gd name="T52" fmla="*/ 66 w 109"/>
                <a:gd name="T53" fmla="*/ 7 h 65"/>
                <a:gd name="T54" fmla="*/ 83 w 109"/>
                <a:gd name="T55" fmla="*/ 5 h 65"/>
                <a:gd name="T56" fmla="*/ 98 w 109"/>
                <a:gd name="T57" fmla="*/ 4 h 65"/>
                <a:gd name="T58" fmla="*/ 87 w 109"/>
                <a:gd name="T59"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 h="65">
                  <a:moveTo>
                    <a:pt x="104" y="2"/>
                  </a:moveTo>
                  <a:cubicBezTo>
                    <a:pt x="104" y="1"/>
                    <a:pt x="105" y="1"/>
                    <a:pt x="105" y="0"/>
                  </a:cubicBezTo>
                  <a:cubicBezTo>
                    <a:pt x="97" y="0"/>
                    <a:pt x="90" y="0"/>
                    <a:pt x="83" y="1"/>
                  </a:cubicBezTo>
                  <a:cubicBezTo>
                    <a:pt x="77" y="2"/>
                    <a:pt x="71" y="3"/>
                    <a:pt x="65" y="4"/>
                  </a:cubicBezTo>
                  <a:cubicBezTo>
                    <a:pt x="65" y="4"/>
                    <a:pt x="65" y="4"/>
                    <a:pt x="65" y="4"/>
                  </a:cubicBezTo>
                  <a:cubicBezTo>
                    <a:pt x="59" y="4"/>
                    <a:pt x="54" y="4"/>
                    <a:pt x="50" y="5"/>
                  </a:cubicBezTo>
                  <a:cubicBezTo>
                    <a:pt x="45" y="5"/>
                    <a:pt x="40" y="6"/>
                    <a:pt x="35" y="7"/>
                  </a:cubicBezTo>
                  <a:cubicBezTo>
                    <a:pt x="35" y="7"/>
                    <a:pt x="34" y="8"/>
                    <a:pt x="34" y="8"/>
                  </a:cubicBezTo>
                  <a:cubicBezTo>
                    <a:pt x="33" y="9"/>
                    <a:pt x="32" y="9"/>
                    <a:pt x="31" y="9"/>
                  </a:cubicBezTo>
                  <a:cubicBezTo>
                    <a:pt x="21" y="23"/>
                    <a:pt x="11" y="37"/>
                    <a:pt x="0" y="51"/>
                  </a:cubicBezTo>
                  <a:cubicBezTo>
                    <a:pt x="10" y="52"/>
                    <a:pt x="19" y="53"/>
                    <a:pt x="29" y="55"/>
                  </a:cubicBezTo>
                  <a:cubicBezTo>
                    <a:pt x="30" y="57"/>
                    <a:pt x="33" y="59"/>
                    <a:pt x="36" y="59"/>
                  </a:cubicBezTo>
                  <a:cubicBezTo>
                    <a:pt x="40" y="60"/>
                    <a:pt x="44" y="59"/>
                    <a:pt x="47" y="57"/>
                  </a:cubicBezTo>
                  <a:cubicBezTo>
                    <a:pt x="64" y="60"/>
                    <a:pt x="81" y="63"/>
                    <a:pt x="98" y="65"/>
                  </a:cubicBezTo>
                  <a:cubicBezTo>
                    <a:pt x="101" y="44"/>
                    <a:pt x="105" y="23"/>
                    <a:pt x="109" y="2"/>
                  </a:cubicBezTo>
                  <a:cubicBezTo>
                    <a:pt x="107" y="2"/>
                    <a:pt x="106" y="2"/>
                    <a:pt x="104" y="2"/>
                  </a:cubicBezTo>
                  <a:close/>
                  <a:moveTo>
                    <a:pt x="39" y="47"/>
                  </a:moveTo>
                  <a:cubicBezTo>
                    <a:pt x="34" y="46"/>
                    <a:pt x="29" y="45"/>
                    <a:pt x="24" y="44"/>
                  </a:cubicBezTo>
                  <a:cubicBezTo>
                    <a:pt x="20" y="44"/>
                    <a:pt x="16" y="43"/>
                    <a:pt x="13" y="43"/>
                  </a:cubicBezTo>
                  <a:cubicBezTo>
                    <a:pt x="21" y="32"/>
                    <a:pt x="29" y="21"/>
                    <a:pt x="37" y="10"/>
                  </a:cubicBezTo>
                  <a:cubicBezTo>
                    <a:pt x="41" y="9"/>
                    <a:pt x="45" y="9"/>
                    <a:pt x="48" y="8"/>
                  </a:cubicBezTo>
                  <a:cubicBezTo>
                    <a:pt x="52" y="8"/>
                    <a:pt x="56" y="8"/>
                    <a:pt x="59" y="8"/>
                  </a:cubicBezTo>
                  <a:cubicBezTo>
                    <a:pt x="52" y="21"/>
                    <a:pt x="45" y="34"/>
                    <a:pt x="39" y="47"/>
                  </a:cubicBezTo>
                  <a:close/>
                  <a:moveTo>
                    <a:pt x="87" y="52"/>
                  </a:moveTo>
                  <a:cubicBezTo>
                    <a:pt x="79" y="50"/>
                    <a:pt x="72" y="49"/>
                    <a:pt x="64" y="48"/>
                  </a:cubicBezTo>
                  <a:cubicBezTo>
                    <a:pt x="58" y="48"/>
                    <a:pt x="52" y="47"/>
                    <a:pt x="46" y="47"/>
                  </a:cubicBezTo>
                  <a:cubicBezTo>
                    <a:pt x="52" y="34"/>
                    <a:pt x="59" y="21"/>
                    <a:pt x="66" y="7"/>
                  </a:cubicBezTo>
                  <a:cubicBezTo>
                    <a:pt x="72" y="6"/>
                    <a:pt x="77" y="6"/>
                    <a:pt x="83" y="5"/>
                  </a:cubicBezTo>
                  <a:cubicBezTo>
                    <a:pt x="88" y="5"/>
                    <a:pt x="93" y="4"/>
                    <a:pt x="98" y="4"/>
                  </a:cubicBezTo>
                  <a:cubicBezTo>
                    <a:pt x="94" y="20"/>
                    <a:pt x="91" y="36"/>
                    <a:pt x="87"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3969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36C8D8-804C-48C6-B39E-ACC2B1355DD4}"/>
              </a:ext>
            </a:extLst>
          </p:cNvPr>
          <p:cNvSpPr>
            <a:spLocks noGrp="1"/>
          </p:cNvSpPr>
          <p:nvPr>
            <p:ph type="title"/>
          </p:nvPr>
        </p:nvSpPr>
        <p:spPr/>
        <p:txBody>
          <a:bodyPr/>
          <a:lstStyle/>
          <a:p>
            <a:r>
              <a:rPr lang="en-US" dirty="0">
                <a:solidFill>
                  <a:srgbClr val="092F57"/>
                </a:solidFill>
              </a:rPr>
              <a:t>Meet the Luma Change Management Team</a:t>
            </a:r>
          </a:p>
        </p:txBody>
      </p:sp>
      <p:sp>
        <p:nvSpPr>
          <p:cNvPr id="5" name="Slide Number Placeholder 2">
            <a:extLst>
              <a:ext uri="{FF2B5EF4-FFF2-40B4-BE49-F238E27FC236}">
                <a16:creationId xmlns:a16="http://schemas.microsoft.com/office/drawing/2014/main" id="{72A6CDC6-B4F9-4FAF-9A55-496EEF0388E0}"/>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3</a:t>
            </a:fld>
            <a:endParaRPr lang="en-US" dirty="0"/>
          </a:p>
        </p:txBody>
      </p:sp>
      <p:sp>
        <p:nvSpPr>
          <p:cNvPr id="4" name="TextBox 3">
            <a:extLst>
              <a:ext uri="{FF2B5EF4-FFF2-40B4-BE49-F238E27FC236}">
                <a16:creationId xmlns:a16="http://schemas.microsoft.com/office/drawing/2014/main" id="{E532956F-AB22-4D28-86B6-6DF00A5A38F9}"/>
              </a:ext>
            </a:extLst>
          </p:cNvPr>
          <p:cNvSpPr txBox="1"/>
          <p:nvPr/>
        </p:nvSpPr>
        <p:spPr>
          <a:xfrm>
            <a:off x="1511165" y="1010652"/>
            <a:ext cx="9144001"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Luma Organization Change Management (OCM) Team is housed in the SCO office and is a mix of State and vendor resources.</a:t>
            </a:r>
          </a:p>
        </p:txBody>
      </p:sp>
      <p:sp>
        <p:nvSpPr>
          <p:cNvPr id="24" name="Rectangle 23">
            <a:extLst>
              <a:ext uri="{FF2B5EF4-FFF2-40B4-BE49-F238E27FC236}">
                <a16:creationId xmlns:a16="http://schemas.microsoft.com/office/drawing/2014/main" id="{308C7CB4-A3B5-473B-8773-E14BB57B0DD4}"/>
              </a:ext>
            </a:extLst>
          </p:cNvPr>
          <p:cNvSpPr/>
          <p:nvPr/>
        </p:nvSpPr>
        <p:spPr>
          <a:xfrm>
            <a:off x="155272" y="1993365"/>
            <a:ext cx="1974108" cy="197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C7043DE-1DBA-453B-8D38-F12DCB776E35}"/>
              </a:ext>
            </a:extLst>
          </p:cNvPr>
          <p:cNvSpPr/>
          <p:nvPr/>
        </p:nvSpPr>
        <p:spPr>
          <a:xfrm>
            <a:off x="2129380" y="1993365"/>
            <a:ext cx="1974108" cy="197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2E0A5D6-F797-4B3E-8809-92DE91ABCBA8}"/>
              </a:ext>
            </a:extLst>
          </p:cNvPr>
          <p:cNvSpPr/>
          <p:nvPr/>
        </p:nvSpPr>
        <p:spPr>
          <a:xfrm>
            <a:off x="4103488" y="1993365"/>
            <a:ext cx="1974108" cy="197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4325956-760E-4E3D-96C4-CAC51378C4A2}"/>
              </a:ext>
            </a:extLst>
          </p:cNvPr>
          <p:cNvSpPr/>
          <p:nvPr/>
        </p:nvSpPr>
        <p:spPr>
          <a:xfrm>
            <a:off x="6077596" y="1993365"/>
            <a:ext cx="1974108" cy="197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351D198-2831-4DCD-A9DA-423AE40771D1}"/>
              </a:ext>
            </a:extLst>
          </p:cNvPr>
          <p:cNvSpPr/>
          <p:nvPr/>
        </p:nvSpPr>
        <p:spPr>
          <a:xfrm>
            <a:off x="8051704" y="1993365"/>
            <a:ext cx="1974108" cy="197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3EEAD943-FD66-4AC9-9559-6AAEDBF764E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653" b="89972" l="9973" r="89973">
                        <a14:foregroundMark x1="47925" y1="12697" x2="49488" y2="8653"/>
                        <a14:backgroundMark x1="77574" y1="14598" x2="66038" y2="9988"/>
                        <a14:backgroundMark x1="54933" y1="7804" x2="62372" y2="17347"/>
                        <a14:backgroundMark x1="62372" y1="17347" x2="67601" y2="38091"/>
                        <a14:backgroundMark x1="67601" y1="38091" x2="78976" y2="44642"/>
                        <a14:backgroundMark x1="78976" y1="44642" x2="83019" y2="61787"/>
                        <a14:backgroundMark x1="46577" y1="8330" x2="51267" y2="7683"/>
                        <a14:backgroundMark x1="56388" y1="10675" x2="55148" y2="9705"/>
                        <a14:backgroundMark x1="54987" y1="10028" x2="54394" y2="10473"/>
                      </a14:backgroundRemoval>
                    </a14:imgEffect>
                  </a14:imgLayer>
                </a14:imgProps>
              </a:ext>
              <a:ext uri="{28A0092B-C50C-407E-A947-70E740481C1C}">
                <a14:useLocalDpi xmlns:a14="http://schemas.microsoft.com/office/drawing/2010/main" val="0"/>
              </a:ext>
            </a:extLst>
          </a:blip>
          <a:srcRect l="18723" t="6390" r="19174" b="44791"/>
          <a:stretch/>
        </p:blipFill>
        <p:spPr>
          <a:xfrm>
            <a:off x="226201" y="2072457"/>
            <a:ext cx="1832244" cy="1895016"/>
          </a:xfrm>
          <a:prstGeom prst="rect">
            <a:avLst/>
          </a:prstGeom>
        </p:spPr>
      </p:pic>
      <p:sp>
        <p:nvSpPr>
          <p:cNvPr id="35" name="Freeform: Shape 34">
            <a:extLst>
              <a:ext uri="{FF2B5EF4-FFF2-40B4-BE49-F238E27FC236}">
                <a16:creationId xmlns:a16="http://schemas.microsoft.com/office/drawing/2014/main" id="{69804CA0-BB8E-4BD4-9859-57AC790B17AF}"/>
              </a:ext>
            </a:extLst>
          </p:cNvPr>
          <p:cNvSpPr/>
          <p:nvPr/>
        </p:nvSpPr>
        <p:spPr>
          <a:xfrm>
            <a:off x="155271" y="3725787"/>
            <a:ext cx="1974108" cy="1974108"/>
          </a:xfrm>
          <a:custGeom>
            <a:avLst/>
            <a:gdLst>
              <a:gd name="connsiteX0" fmla="*/ 989745 w 1974108"/>
              <a:gd name="connsiteY0" fmla="*/ 0 h 2215795"/>
              <a:gd name="connsiteX1" fmla="*/ 1172908 w 1974108"/>
              <a:gd name="connsiteY1" fmla="*/ 241687 h 2215795"/>
              <a:gd name="connsiteX2" fmla="*/ 1974108 w 1974108"/>
              <a:gd name="connsiteY2" fmla="*/ 241687 h 2215795"/>
              <a:gd name="connsiteX3" fmla="*/ 1974108 w 1974108"/>
              <a:gd name="connsiteY3" fmla="*/ 2215795 h 2215795"/>
              <a:gd name="connsiteX4" fmla="*/ 0 w 1974108"/>
              <a:gd name="connsiteY4" fmla="*/ 2215795 h 2215795"/>
              <a:gd name="connsiteX5" fmla="*/ 0 w 1974108"/>
              <a:gd name="connsiteY5" fmla="*/ 241687 h 2215795"/>
              <a:gd name="connsiteX6" fmla="*/ 806581 w 1974108"/>
              <a:gd name="connsiteY6" fmla="*/ 241687 h 22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4108" h="2215795">
                <a:moveTo>
                  <a:pt x="989745" y="0"/>
                </a:moveTo>
                <a:lnTo>
                  <a:pt x="1172908" y="241687"/>
                </a:lnTo>
                <a:lnTo>
                  <a:pt x="1974108" y="241687"/>
                </a:lnTo>
                <a:lnTo>
                  <a:pt x="1974108" y="2215795"/>
                </a:lnTo>
                <a:lnTo>
                  <a:pt x="0" y="2215795"/>
                </a:lnTo>
                <a:lnTo>
                  <a:pt x="0" y="241687"/>
                </a:lnTo>
                <a:lnTo>
                  <a:pt x="806581" y="241687"/>
                </a:lnTo>
                <a:close/>
              </a:path>
            </a:pathLst>
          </a:cu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1E7795EB-7208-43C0-82CF-4F54026DD33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988" b="89972" l="9757" r="89973">
                        <a14:foregroundMark x1="40162" y1="50142" x2="55418" y2="53376"/>
                        <a14:foregroundMark x1="55418" y1="53376" x2="56765" y2="53983"/>
                        <a14:foregroundMark x1="33585" y1="51072" x2="37412" y2="62434"/>
                        <a14:foregroundMark x1="37412" y1="62434" x2="40755" y2="64780"/>
                        <a14:foregroundMark x1="28679" y1="51072" x2="35849" y2="61989"/>
                        <a14:foregroundMark x1="30512" y1="54630" x2="9757" y2="68015"/>
                        <a14:foregroundMark x1="71250" y1="41065" x2="71127" y2="40216"/>
                        <a14:backgroundMark x1="13477" y1="8411" x2="14501" y2="55398"/>
                        <a14:backgroundMark x1="30296" y1="8249" x2="30512" y2="33967"/>
                        <a14:backgroundMark x1="17574" y1="78043" x2="14501" y2="78811"/>
                        <a14:backgroundMark x1="70135" y1="80024" x2="70350" y2="76021"/>
                        <a14:backgroundMark x1="77143" y1="53983" x2="69380" y2="43510"/>
                        <a14:backgroundMark x1="69380" y1="43510" x2="69704" y2="21795"/>
                        <a14:backgroundMark x1="78760" y1="48605" x2="73639" y2="46300"/>
                        <a14:backgroundMark x1="72183" y1="40437" x2="75472" y2="43227"/>
                        <a14:backgroundMark x1="71806" y1="44763" x2="70566" y2="39507"/>
                        <a14:backgroundMark x1="76819" y1="54428" x2="74232" y2="49778"/>
                        <a14:backgroundMark x1="76927" y1="54590" x2="74501" y2="49899"/>
                        <a14:backgroundMark x1="71536" y1="46138" x2="73100" y2="43510"/>
                        <a14:backgroundMark x1="71806" y1="43308" x2="71159" y2="39547"/>
                        <a14:backgroundMark x1="72668" y1="45047" x2="70782" y2="39466"/>
                        <a14:backgroundMark x1="70620" y1="44683" x2="73315" y2="45653"/>
                        <a14:backgroundMark x1="69111" y1="41003" x2="71644" y2="42863"/>
                        <a14:backgroundMark x1="71806" y1="43510" x2="71429" y2="41124"/>
                        <a14:backgroundMark x1="59838" y1="23858" x2="63450" y2="29357"/>
                        <a14:backgroundMark x1="62264" y1="28387" x2="59730" y2="25394"/>
                        <a14:backgroundMark x1="34394" y1="30004" x2="34879" y2="32026"/>
                        <a14:backgroundMark x1="35148" y1="32026" x2="36173" y2="30004"/>
                        <a14:backgroundMark x1="33477" y1="33401" x2="35418" y2="31258"/>
                        <a14:backgroundMark x1="66631" y1="41124" x2="65121" y2="36595"/>
                        <a14:backgroundMark x1="69218" y1="42378" x2="65984" y2="36757"/>
                        <a14:backgroundMark x1="67547" y1="39102" x2="71159" y2="40518"/>
                        <a14:backgroundMark x1="69218" y1="45370" x2="71644" y2="40235"/>
                        <a14:backgroundMark x1="72668" y1="44116" x2="70620" y2="41286"/>
                        <a14:backgroundMark x1="67655" y1="41690" x2="65337" y2="36595"/>
                        <a14:backgroundMark x1="77682" y1="54913" x2="73477" y2="49899"/>
                        <a14:backgroundMark x1="80539" y1="58350" x2="73477" y2="50384"/>
                        <a14:backgroundMark x1="76658" y1="55398" x2="74501" y2="51921"/>
                        <a14:backgroundMark x1="75256" y1="52891" x2="73100" y2="47554"/>
                        <a14:backgroundMark x1="73100" y1="42054" x2="70135" y2="40518"/>
                      </a14:backgroundRemoval>
                    </a14:imgEffect>
                  </a14:imgLayer>
                </a14:imgProps>
              </a:ext>
              <a:ext uri="{28A0092B-C50C-407E-A947-70E740481C1C}">
                <a14:useLocalDpi xmlns:a14="http://schemas.microsoft.com/office/drawing/2010/main" val="0"/>
              </a:ext>
            </a:extLst>
          </a:blip>
          <a:srcRect l="15102" t="20730" r="15102" b="29021"/>
          <a:stretch/>
        </p:blipFill>
        <p:spPr>
          <a:xfrm>
            <a:off x="2129377" y="2072456"/>
            <a:ext cx="1974108" cy="1895017"/>
          </a:xfrm>
          <a:prstGeom prst="rect">
            <a:avLst/>
          </a:prstGeom>
        </p:spPr>
      </p:pic>
      <p:sp>
        <p:nvSpPr>
          <p:cNvPr id="36" name="Freeform: Shape 35">
            <a:extLst>
              <a:ext uri="{FF2B5EF4-FFF2-40B4-BE49-F238E27FC236}">
                <a16:creationId xmlns:a16="http://schemas.microsoft.com/office/drawing/2014/main" id="{B8DEE308-7ED3-4313-892F-A828A50B6504}"/>
              </a:ext>
            </a:extLst>
          </p:cNvPr>
          <p:cNvSpPr/>
          <p:nvPr/>
        </p:nvSpPr>
        <p:spPr>
          <a:xfrm>
            <a:off x="2129379" y="3725787"/>
            <a:ext cx="1974108" cy="1974108"/>
          </a:xfrm>
          <a:custGeom>
            <a:avLst/>
            <a:gdLst>
              <a:gd name="connsiteX0" fmla="*/ 989745 w 1974108"/>
              <a:gd name="connsiteY0" fmla="*/ 0 h 2215795"/>
              <a:gd name="connsiteX1" fmla="*/ 1172908 w 1974108"/>
              <a:gd name="connsiteY1" fmla="*/ 241687 h 2215795"/>
              <a:gd name="connsiteX2" fmla="*/ 1974108 w 1974108"/>
              <a:gd name="connsiteY2" fmla="*/ 241687 h 2215795"/>
              <a:gd name="connsiteX3" fmla="*/ 1974108 w 1974108"/>
              <a:gd name="connsiteY3" fmla="*/ 2215795 h 2215795"/>
              <a:gd name="connsiteX4" fmla="*/ 0 w 1974108"/>
              <a:gd name="connsiteY4" fmla="*/ 2215795 h 2215795"/>
              <a:gd name="connsiteX5" fmla="*/ 0 w 1974108"/>
              <a:gd name="connsiteY5" fmla="*/ 241687 h 2215795"/>
              <a:gd name="connsiteX6" fmla="*/ 806581 w 1974108"/>
              <a:gd name="connsiteY6" fmla="*/ 241687 h 22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4108" h="2215795">
                <a:moveTo>
                  <a:pt x="989745" y="0"/>
                </a:moveTo>
                <a:lnTo>
                  <a:pt x="1172908" y="241687"/>
                </a:lnTo>
                <a:lnTo>
                  <a:pt x="1974108" y="241687"/>
                </a:lnTo>
                <a:lnTo>
                  <a:pt x="1974108" y="2215795"/>
                </a:lnTo>
                <a:lnTo>
                  <a:pt x="0" y="2215795"/>
                </a:lnTo>
                <a:lnTo>
                  <a:pt x="0" y="241687"/>
                </a:lnTo>
                <a:lnTo>
                  <a:pt x="806581" y="2416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9C5CF887-1AD8-4CF4-844B-082484913C46}"/>
              </a:ext>
            </a:extLst>
          </p:cNvPr>
          <p:cNvSpPr txBox="1"/>
          <p:nvPr/>
        </p:nvSpPr>
        <p:spPr>
          <a:xfrm>
            <a:off x="164591" y="3998664"/>
            <a:ext cx="1903176" cy="1661993"/>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Sheena Coles</a:t>
            </a:r>
          </a:p>
          <a:p>
            <a:r>
              <a:rPr lang="en-US" sz="1400" dirty="0" err="1">
                <a:solidFill>
                  <a:schemeClr val="bg1"/>
                </a:solidFill>
                <a:latin typeface="Arial" panose="020B0604020202020204" pitchFamily="34" charset="0"/>
                <a:cs typeface="Arial" panose="020B0604020202020204" pitchFamily="34" charset="0"/>
              </a:rPr>
              <a:t>OCM</a:t>
            </a:r>
            <a:r>
              <a:rPr lang="en-US" sz="1400" dirty="0">
                <a:solidFill>
                  <a:schemeClr val="bg1"/>
                </a:solidFill>
                <a:latin typeface="Arial" panose="020B0604020202020204" pitchFamily="34" charset="0"/>
                <a:cs typeface="Arial" panose="020B0604020202020204" pitchFamily="34" charset="0"/>
              </a:rPr>
              <a:t> Manager</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State Controller's Office</a:t>
            </a:r>
            <a:endParaRPr lang="en-US" sz="14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9239A601-DA5A-476C-9120-49DE823784EA}"/>
              </a:ext>
            </a:extLst>
          </p:cNvPr>
          <p:cNvSpPr txBox="1"/>
          <p:nvPr/>
        </p:nvSpPr>
        <p:spPr>
          <a:xfrm>
            <a:off x="2145117" y="3998522"/>
            <a:ext cx="1903176" cy="1723549"/>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Mackenzie Smith</a:t>
            </a:r>
          </a:p>
          <a:p>
            <a:r>
              <a:rPr lang="en-US" sz="1400" dirty="0">
                <a:solidFill>
                  <a:schemeClr val="bg1"/>
                </a:solidFill>
                <a:latin typeface="Arial" panose="020B0604020202020204" pitchFamily="34" charset="0"/>
                <a:cs typeface="Arial" panose="020B0604020202020204" pitchFamily="34" charset="0"/>
              </a:rPr>
              <a:t>Communications Manager</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State Controller's Office</a:t>
            </a:r>
            <a:endParaRPr lang="en-US" sz="1400" dirty="0">
              <a:latin typeface="Arial" panose="020B0604020202020204" pitchFamily="34" charset="0"/>
              <a:cs typeface="Arial" panose="020B0604020202020204" pitchFamily="34" charset="0"/>
            </a:endParaRPr>
          </a:p>
        </p:txBody>
      </p:sp>
      <p:pic>
        <p:nvPicPr>
          <p:cNvPr id="47" name="Picture 46">
            <a:extLst>
              <a:ext uri="{FF2B5EF4-FFF2-40B4-BE49-F238E27FC236}">
                <a16:creationId xmlns:a16="http://schemas.microsoft.com/office/drawing/2014/main" id="{D90262D0-7C8B-47CF-8661-31C8CABEE770}"/>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835" b="97842" l="2878" r="98921">
                        <a14:foregroundMark x1="57194" y1="13309" x2="36331" y2="9353"/>
                        <a14:foregroundMark x1="34532" y1="12230" x2="52518" y2="6835"/>
                        <a14:foregroundMark x1="33453" y1="81655" x2="56475" y2="90647"/>
                        <a14:foregroundMark x1="56475" y1="90647" x2="69065" y2="88489"/>
                        <a14:foregroundMark x1="20144" y1="78777" x2="2878" y2="93525"/>
                        <a14:foregroundMark x1="70863" y1="71583" x2="93165" y2="80935"/>
                        <a14:foregroundMark x1="93165" y1="80935" x2="98561" y2="86331"/>
                        <a14:foregroundMark x1="6835" y1="91007" x2="58273" y2="96763"/>
                        <a14:foregroundMark x1="58273" y1="96763" x2="83094" y2="94964"/>
                        <a14:foregroundMark x1="83094" y1="94964" x2="91367" y2="94964"/>
                        <a14:foregroundMark x1="2518" y1="92446" x2="58993" y2="97842"/>
                        <a14:foregroundMark x1="58993" y1="97842" x2="98921" y2="96763"/>
                        <a14:foregroundMark x1="19784" y1="59353" x2="14029" y2="69784"/>
                        <a14:foregroundMark x1="13669" y1="69065" x2="16187" y2="77698"/>
                      </a14:backgroundRemoval>
                    </a14:imgEffect>
                  </a14:imgLayer>
                </a14:imgProps>
              </a:ext>
              <a:ext uri="{28A0092B-C50C-407E-A947-70E740481C1C}">
                <a14:useLocalDpi xmlns:a14="http://schemas.microsoft.com/office/drawing/2010/main" val="0"/>
              </a:ext>
            </a:extLst>
          </a:blip>
          <a:srcRect b="4007"/>
          <a:stretch/>
        </p:blipFill>
        <p:spPr>
          <a:xfrm>
            <a:off x="6069689" y="2072456"/>
            <a:ext cx="1974108" cy="1895017"/>
          </a:xfrm>
          <a:prstGeom prst="rect">
            <a:avLst/>
          </a:prstGeom>
        </p:spPr>
      </p:pic>
      <p:sp>
        <p:nvSpPr>
          <p:cNvPr id="38" name="Freeform: Shape 37">
            <a:extLst>
              <a:ext uri="{FF2B5EF4-FFF2-40B4-BE49-F238E27FC236}">
                <a16:creationId xmlns:a16="http://schemas.microsoft.com/office/drawing/2014/main" id="{9424E4EC-EF4D-441A-B200-372826BD2C17}"/>
              </a:ext>
            </a:extLst>
          </p:cNvPr>
          <p:cNvSpPr/>
          <p:nvPr/>
        </p:nvSpPr>
        <p:spPr>
          <a:xfrm>
            <a:off x="6077594" y="3725787"/>
            <a:ext cx="1974108" cy="1974108"/>
          </a:xfrm>
          <a:custGeom>
            <a:avLst/>
            <a:gdLst>
              <a:gd name="connsiteX0" fmla="*/ 989745 w 1974108"/>
              <a:gd name="connsiteY0" fmla="*/ 0 h 2215795"/>
              <a:gd name="connsiteX1" fmla="*/ 1172908 w 1974108"/>
              <a:gd name="connsiteY1" fmla="*/ 241687 h 2215795"/>
              <a:gd name="connsiteX2" fmla="*/ 1974108 w 1974108"/>
              <a:gd name="connsiteY2" fmla="*/ 241687 h 2215795"/>
              <a:gd name="connsiteX3" fmla="*/ 1974108 w 1974108"/>
              <a:gd name="connsiteY3" fmla="*/ 2215795 h 2215795"/>
              <a:gd name="connsiteX4" fmla="*/ 0 w 1974108"/>
              <a:gd name="connsiteY4" fmla="*/ 2215795 h 2215795"/>
              <a:gd name="connsiteX5" fmla="*/ 0 w 1974108"/>
              <a:gd name="connsiteY5" fmla="*/ 241687 h 2215795"/>
              <a:gd name="connsiteX6" fmla="*/ 806581 w 1974108"/>
              <a:gd name="connsiteY6" fmla="*/ 241687 h 22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4108" h="2215795">
                <a:moveTo>
                  <a:pt x="989745" y="0"/>
                </a:moveTo>
                <a:lnTo>
                  <a:pt x="1172908" y="241687"/>
                </a:lnTo>
                <a:lnTo>
                  <a:pt x="1974108" y="241687"/>
                </a:lnTo>
                <a:lnTo>
                  <a:pt x="1974108" y="2215795"/>
                </a:lnTo>
                <a:lnTo>
                  <a:pt x="0" y="2215795"/>
                </a:lnTo>
                <a:lnTo>
                  <a:pt x="0" y="241687"/>
                </a:lnTo>
                <a:lnTo>
                  <a:pt x="806581" y="241687"/>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57C3590-6044-4834-940A-3743FF216D19}"/>
              </a:ext>
            </a:extLst>
          </p:cNvPr>
          <p:cNvSpPr/>
          <p:nvPr/>
        </p:nvSpPr>
        <p:spPr>
          <a:xfrm>
            <a:off x="4103487" y="3725787"/>
            <a:ext cx="1974108" cy="1974108"/>
          </a:xfrm>
          <a:custGeom>
            <a:avLst/>
            <a:gdLst>
              <a:gd name="connsiteX0" fmla="*/ 989745 w 1974108"/>
              <a:gd name="connsiteY0" fmla="*/ 0 h 2215795"/>
              <a:gd name="connsiteX1" fmla="*/ 1172908 w 1974108"/>
              <a:gd name="connsiteY1" fmla="*/ 241687 h 2215795"/>
              <a:gd name="connsiteX2" fmla="*/ 1974108 w 1974108"/>
              <a:gd name="connsiteY2" fmla="*/ 241687 h 2215795"/>
              <a:gd name="connsiteX3" fmla="*/ 1974108 w 1974108"/>
              <a:gd name="connsiteY3" fmla="*/ 2215795 h 2215795"/>
              <a:gd name="connsiteX4" fmla="*/ 0 w 1974108"/>
              <a:gd name="connsiteY4" fmla="*/ 2215795 h 2215795"/>
              <a:gd name="connsiteX5" fmla="*/ 0 w 1974108"/>
              <a:gd name="connsiteY5" fmla="*/ 241687 h 2215795"/>
              <a:gd name="connsiteX6" fmla="*/ 806581 w 1974108"/>
              <a:gd name="connsiteY6" fmla="*/ 241687 h 22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4108" h="2215795">
                <a:moveTo>
                  <a:pt x="989745" y="0"/>
                </a:moveTo>
                <a:lnTo>
                  <a:pt x="1172908" y="241687"/>
                </a:lnTo>
                <a:lnTo>
                  <a:pt x="1974108" y="241687"/>
                </a:lnTo>
                <a:lnTo>
                  <a:pt x="1974108" y="2215795"/>
                </a:lnTo>
                <a:lnTo>
                  <a:pt x="0" y="2215795"/>
                </a:lnTo>
                <a:lnTo>
                  <a:pt x="0" y="241687"/>
                </a:lnTo>
                <a:lnTo>
                  <a:pt x="806581" y="24168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656D5612-A3A4-4B80-A7EF-BC30C140BED4}"/>
              </a:ext>
            </a:extLst>
          </p:cNvPr>
          <p:cNvSpPr txBox="1"/>
          <p:nvPr/>
        </p:nvSpPr>
        <p:spPr>
          <a:xfrm>
            <a:off x="4129624" y="3978879"/>
            <a:ext cx="1903176" cy="1661993"/>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Tom Beslic</a:t>
            </a:r>
          </a:p>
          <a:p>
            <a:r>
              <a:rPr lang="en-US" sz="1400" dirty="0" err="1">
                <a:solidFill>
                  <a:schemeClr val="bg1"/>
                </a:solidFill>
                <a:latin typeface="Arial" panose="020B0604020202020204" pitchFamily="34" charset="0"/>
                <a:cs typeface="Arial" panose="020B0604020202020204" pitchFamily="34" charset="0"/>
              </a:rPr>
              <a:t>OCM</a:t>
            </a:r>
            <a:r>
              <a:rPr lang="en-US" sz="1400" dirty="0">
                <a:solidFill>
                  <a:schemeClr val="bg1"/>
                </a:solidFill>
                <a:latin typeface="Arial" panose="020B0604020202020204" pitchFamily="34" charset="0"/>
                <a:cs typeface="Arial" panose="020B0604020202020204" pitchFamily="34" charset="0"/>
              </a:rPr>
              <a:t> Lead</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Deloitte</a:t>
            </a:r>
          </a:p>
        </p:txBody>
      </p:sp>
      <p:sp>
        <p:nvSpPr>
          <p:cNvPr id="50" name="TextBox 49">
            <a:extLst>
              <a:ext uri="{FF2B5EF4-FFF2-40B4-BE49-F238E27FC236}">
                <a16:creationId xmlns:a16="http://schemas.microsoft.com/office/drawing/2014/main" id="{655B592D-69DE-46F9-98FE-3523BDC29FEB}"/>
              </a:ext>
            </a:extLst>
          </p:cNvPr>
          <p:cNvSpPr txBox="1"/>
          <p:nvPr/>
        </p:nvSpPr>
        <p:spPr>
          <a:xfrm>
            <a:off x="6105155" y="3971908"/>
            <a:ext cx="1903176" cy="1723549"/>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Amisha Bhattarai</a:t>
            </a:r>
          </a:p>
          <a:p>
            <a:r>
              <a:rPr lang="en-US" sz="1400" dirty="0" err="1">
                <a:solidFill>
                  <a:schemeClr val="bg1"/>
                </a:solidFill>
                <a:latin typeface="Arial" panose="020B0604020202020204" pitchFamily="34" charset="0"/>
                <a:cs typeface="Arial" panose="020B0604020202020204" pitchFamily="34" charset="0"/>
              </a:rPr>
              <a:t>OCM</a:t>
            </a:r>
            <a:r>
              <a:rPr lang="en-US" sz="1400" dirty="0">
                <a:solidFill>
                  <a:schemeClr val="bg1"/>
                </a:solidFill>
                <a:latin typeface="Arial" panose="020B0604020202020204" pitchFamily="34" charset="0"/>
                <a:cs typeface="Arial" panose="020B0604020202020204" pitchFamily="34" charset="0"/>
              </a:rPr>
              <a:t> Support</a:t>
            </a:r>
          </a:p>
          <a:p>
            <a:endParaRPr lang="en-US" sz="1400" dirty="0">
              <a:solidFill>
                <a:schemeClr val="bg1"/>
              </a:solidFill>
              <a:latin typeface="Arial" panose="020B0604020202020204" pitchFamily="34" charset="0"/>
              <a:cs typeface="Arial" panose="020B0604020202020204" pitchFamily="34" charset="0"/>
            </a:endParaRPr>
          </a:p>
          <a:p>
            <a:br>
              <a:rPr lang="en-US" sz="1400" dirty="0">
                <a:solidFill>
                  <a:schemeClr val="bg1"/>
                </a:solidFill>
                <a:latin typeface="Arial" panose="020B0604020202020204" pitchFamily="34" charset="0"/>
                <a:cs typeface="Arial" panose="020B0604020202020204" pitchFamily="34" charset="0"/>
              </a:rPr>
            </a:b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Deloitte</a:t>
            </a:r>
          </a:p>
        </p:txBody>
      </p:sp>
      <p:sp>
        <p:nvSpPr>
          <p:cNvPr id="25" name="Rectangle 24">
            <a:extLst>
              <a:ext uri="{FF2B5EF4-FFF2-40B4-BE49-F238E27FC236}">
                <a16:creationId xmlns:a16="http://schemas.microsoft.com/office/drawing/2014/main" id="{C95EE105-9E14-4794-9E70-26DE8283E3A2}"/>
              </a:ext>
            </a:extLst>
          </p:cNvPr>
          <p:cNvSpPr/>
          <p:nvPr/>
        </p:nvSpPr>
        <p:spPr>
          <a:xfrm>
            <a:off x="10025101" y="1993365"/>
            <a:ext cx="1974108" cy="197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1E531FA5-2B7F-4777-A274-4DE1F28D9F67}"/>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6259" b="72653" l="36947" r="79425">
                        <a14:foregroundMark x1="63496" y1="57279" x2="68695" y2="65442"/>
                        <a14:foregroundMark x1="68695" y1="65442" x2="75774" y2="71020"/>
                        <a14:foregroundMark x1="75774" y1="71020" x2="83739" y2="72245"/>
                        <a14:foregroundMark x1="83739" y1="72245" x2="66261" y2="65578"/>
                        <a14:foregroundMark x1="66261" y1="65578" x2="70022" y2="55238"/>
                        <a14:foregroundMark x1="70022" y1="55238" x2="78319" y2="54422"/>
                        <a14:foregroundMark x1="78319" y1="54422" x2="84956" y2="50476"/>
                        <a14:foregroundMark x1="84956" y1="50476" x2="78982" y2="42857"/>
                        <a14:foregroundMark x1="78982" y1="42857" x2="62279" y2="37551"/>
                        <a14:foregroundMark x1="62279" y1="37551" x2="67920" y2="30068"/>
                        <a14:foregroundMark x1="67920" y1="30068" x2="79535" y2="26259"/>
                        <a14:foregroundMark x1="64934" y1="63265" x2="69027" y2="71429"/>
                        <a14:foregroundMark x1="69027" y1="71429" x2="74004" y2="72653"/>
                      </a14:backgroundRemoval>
                    </a14:imgEffect>
                  </a14:imgLayer>
                </a14:imgProps>
              </a:ext>
              <a:ext uri="{28A0092B-C50C-407E-A947-70E740481C1C}">
                <a14:useLocalDpi xmlns:a14="http://schemas.microsoft.com/office/drawing/2010/main" val="0"/>
              </a:ext>
            </a:extLst>
          </a:blip>
          <a:srcRect l="35235" t="26473" r="30613" b="26790"/>
          <a:stretch/>
        </p:blipFill>
        <p:spPr>
          <a:xfrm rot="5400000">
            <a:off x="10060696" y="2036853"/>
            <a:ext cx="1895019" cy="1966225"/>
          </a:xfrm>
          <a:prstGeom prst="rect">
            <a:avLst/>
          </a:prstGeom>
        </p:spPr>
      </p:pic>
      <p:sp>
        <p:nvSpPr>
          <p:cNvPr id="27" name="Freeform: Shape 26">
            <a:extLst>
              <a:ext uri="{FF2B5EF4-FFF2-40B4-BE49-F238E27FC236}">
                <a16:creationId xmlns:a16="http://schemas.microsoft.com/office/drawing/2014/main" id="{25AA41F2-2257-46E7-AF5D-14D7C9F9D365}"/>
              </a:ext>
            </a:extLst>
          </p:cNvPr>
          <p:cNvSpPr/>
          <p:nvPr/>
        </p:nvSpPr>
        <p:spPr>
          <a:xfrm>
            <a:off x="10017202" y="3734885"/>
            <a:ext cx="1974108" cy="1974108"/>
          </a:xfrm>
          <a:custGeom>
            <a:avLst/>
            <a:gdLst>
              <a:gd name="connsiteX0" fmla="*/ 989745 w 1974108"/>
              <a:gd name="connsiteY0" fmla="*/ 0 h 2215795"/>
              <a:gd name="connsiteX1" fmla="*/ 1172908 w 1974108"/>
              <a:gd name="connsiteY1" fmla="*/ 241687 h 2215795"/>
              <a:gd name="connsiteX2" fmla="*/ 1974108 w 1974108"/>
              <a:gd name="connsiteY2" fmla="*/ 241687 h 2215795"/>
              <a:gd name="connsiteX3" fmla="*/ 1974108 w 1974108"/>
              <a:gd name="connsiteY3" fmla="*/ 2215795 h 2215795"/>
              <a:gd name="connsiteX4" fmla="*/ 0 w 1974108"/>
              <a:gd name="connsiteY4" fmla="*/ 2215795 h 2215795"/>
              <a:gd name="connsiteX5" fmla="*/ 0 w 1974108"/>
              <a:gd name="connsiteY5" fmla="*/ 241687 h 2215795"/>
              <a:gd name="connsiteX6" fmla="*/ 806581 w 1974108"/>
              <a:gd name="connsiteY6" fmla="*/ 241687 h 22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4108" h="2215795">
                <a:moveTo>
                  <a:pt x="989745" y="0"/>
                </a:moveTo>
                <a:lnTo>
                  <a:pt x="1172908" y="241687"/>
                </a:lnTo>
                <a:lnTo>
                  <a:pt x="1974108" y="241687"/>
                </a:lnTo>
                <a:lnTo>
                  <a:pt x="1974108" y="2215795"/>
                </a:lnTo>
                <a:lnTo>
                  <a:pt x="0" y="2215795"/>
                </a:lnTo>
                <a:lnTo>
                  <a:pt x="0" y="241687"/>
                </a:lnTo>
                <a:lnTo>
                  <a:pt x="806581" y="241687"/>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847E1B8-6A8A-4929-9A5C-5E6027D25F3C}"/>
              </a:ext>
            </a:extLst>
          </p:cNvPr>
          <p:cNvSpPr txBox="1"/>
          <p:nvPr/>
        </p:nvSpPr>
        <p:spPr>
          <a:xfrm>
            <a:off x="10052668" y="3967909"/>
            <a:ext cx="1903176" cy="1661993"/>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Stu Spinner</a:t>
            </a:r>
          </a:p>
          <a:p>
            <a:r>
              <a:rPr lang="en-US" sz="1400" dirty="0" err="1">
                <a:solidFill>
                  <a:schemeClr val="bg1"/>
                </a:solidFill>
                <a:latin typeface="Arial" panose="020B0604020202020204" pitchFamily="34" charset="0"/>
                <a:cs typeface="Arial" panose="020B0604020202020204" pitchFamily="34" charset="0"/>
              </a:rPr>
              <a:t>OCM</a:t>
            </a:r>
            <a:r>
              <a:rPr lang="en-US" sz="1400" dirty="0">
                <a:solidFill>
                  <a:schemeClr val="bg1"/>
                </a:solidFill>
                <a:latin typeface="Arial" panose="020B0604020202020204" pitchFamily="34" charset="0"/>
                <a:cs typeface="Arial" panose="020B0604020202020204" pitchFamily="34" charset="0"/>
              </a:rPr>
              <a:t> Lead</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ISG</a:t>
            </a:r>
          </a:p>
        </p:txBody>
      </p:sp>
      <p:pic>
        <p:nvPicPr>
          <p:cNvPr id="33" name="Picture 32">
            <a:extLst>
              <a:ext uri="{FF2B5EF4-FFF2-40B4-BE49-F238E27FC236}">
                <a16:creationId xmlns:a16="http://schemas.microsoft.com/office/drawing/2014/main" id="{DEE6521E-8EC6-430D-8D51-35C81267D15B}"/>
              </a:ext>
            </a:extLst>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5396" b="99640" l="2158" r="99281">
                        <a14:foregroundMark x1="71583" y1="11871" x2="46043" y2="10432"/>
                        <a14:foregroundMark x1="46043" y1="10432" x2="32734" y2="32014"/>
                        <a14:foregroundMark x1="32734" y1="32014" x2="34476" y2="41594"/>
                        <a14:foregroundMark x1="34346" y1="41598" x2="37410" y2="20144"/>
                        <a14:foregroundMark x1="32734" y1="37770" x2="41727" y2="14029"/>
                        <a14:foregroundMark x1="41727" y1="14029" x2="64748" y2="6115"/>
                        <a14:foregroundMark x1="36331" y1="19424" x2="32201" y2="41665"/>
                        <a14:foregroundMark x1="33094" y1="37050" x2="33453" y2="25180"/>
                        <a14:foregroundMark x1="67266" y1="62950" x2="80216" y2="84892"/>
                        <a14:foregroundMark x1="80216" y1="84892" x2="97122" y2="91727"/>
                        <a14:foregroundMark x1="73741" y1="66906" x2="99281" y2="85252"/>
                        <a14:foregroundMark x1="69065" y1="66547" x2="83453" y2="88129"/>
                        <a14:foregroundMark x1="83453" y1="88129" x2="96043" y2="96043"/>
                        <a14:foregroundMark x1="38849" y1="86691" x2="89928" y2="97122"/>
                        <a14:foregroundMark x1="89928" y1="97122" x2="89928" y2="97122"/>
                        <a14:foregroundMark x1="10462" y1="94493" x2="10075" y2="94649"/>
                        <a14:foregroundMark x1="37770" y1="83453" x2="13282" y2="93353"/>
                        <a14:foregroundMark x1="12763" y1="93688" x2="25043" y2="86796"/>
                        <a14:foregroundMark x1="10075" y1="95637" x2="25138" y2="86897"/>
                        <a14:foregroundMark x1="10075" y1="94462" x2="24555" y2="86277"/>
                        <a14:foregroundMark x1="22529" y1="86927" x2="24120" y2="85814"/>
                        <a14:foregroundMark x1="10075" y1="95646" x2="14199" y2="92759"/>
                        <a14:foregroundMark x1="22555" y1="86872" x2="24208" y2="85908"/>
                        <a14:foregroundMark x1="10075" y1="94153" x2="10824" y2="93716"/>
                        <a14:foregroundMark x1="35382" y1="75707" x2="35612" y2="75540"/>
                        <a14:foregroundMark x1="10075" y1="94061" x2="10610" y2="93673"/>
                        <a14:foregroundMark x1="10075" y1="94530" x2="10665" y2="94058"/>
                        <a14:foregroundMark x1="25180" y1="87770" x2="26190" y2="86760"/>
                        <a14:foregroundMark x1="23022" y1="87410" x2="24526" y2="86246"/>
                        <a14:foregroundMark x1="17626" y1="93165" x2="33453" y2="82734"/>
                        <a14:foregroundMark x1="13677" y1="93097" x2="30935" y2="85252"/>
                        <a14:backgroundMark x1="3957" y1="93885" x2="3957" y2="97842"/>
                        <a14:backgroundMark x1="34173" y1="75540" x2="21223" y2="82734"/>
                        <a14:backgroundMark x1="31295" y1="76259" x2="34532" y2="75180"/>
                        <a14:backgroundMark x1="31295" y1="75540" x2="35252" y2="74460"/>
                        <a14:backgroundMark x1="35252" y1="75540" x2="32734" y2="76259"/>
                        <a14:backgroundMark x1="3957" y1="95683" x2="4317" y2="99640"/>
                        <a14:backgroundMark x1="5396" y1="92446" x2="21942" y2="83453"/>
                        <a14:backgroundMark x1="12590" y1="89928" x2="24820" y2="82014"/>
                        <a14:backgroundMark x1="83453" y1="39209" x2="83453" y2="30935"/>
                        <a14:backgroundMark x1="84173" y1="38849" x2="82734" y2="32014"/>
                        <a14:backgroundMark x1="30216" y1="41727" x2="30576" y2="53237"/>
                      </a14:backgroundRemoval>
                    </a14:imgEffect>
                  </a14:imgLayer>
                </a14:imgProps>
              </a:ext>
              <a:ext uri="{28A0092B-C50C-407E-A947-70E740481C1C}">
                <a14:useLocalDpi xmlns:a14="http://schemas.microsoft.com/office/drawing/2010/main" val="0"/>
              </a:ext>
            </a:extLst>
          </a:blip>
          <a:srcRect l="683" t="-273" r="60" b="273"/>
          <a:stretch/>
        </p:blipFill>
        <p:spPr>
          <a:xfrm>
            <a:off x="8138413" y="2058787"/>
            <a:ext cx="1880902" cy="1895019"/>
          </a:xfrm>
          <a:prstGeom prst="rect">
            <a:avLst/>
          </a:prstGeom>
        </p:spPr>
      </p:pic>
      <p:sp>
        <p:nvSpPr>
          <p:cNvPr id="39" name="Freeform: Shape 38">
            <a:extLst>
              <a:ext uri="{FF2B5EF4-FFF2-40B4-BE49-F238E27FC236}">
                <a16:creationId xmlns:a16="http://schemas.microsoft.com/office/drawing/2014/main" id="{685AAD8C-68B3-4827-9903-FB2B0DC568C1}"/>
              </a:ext>
            </a:extLst>
          </p:cNvPr>
          <p:cNvSpPr/>
          <p:nvPr/>
        </p:nvSpPr>
        <p:spPr>
          <a:xfrm>
            <a:off x="8043805" y="3725787"/>
            <a:ext cx="1974108" cy="1974108"/>
          </a:xfrm>
          <a:custGeom>
            <a:avLst/>
            <a:gdLst>
              <a:gd name="connsiteX0" fmla="*/ 989745 w 1974108"/>
              <a:gd name="connsiteY0" fmla="*/ 0 h 2215795"/>
              <a:gd name="connsiteX1" fmla="*/ 1172908 w 1974108"/>
              <a:gd name="connsiteY1" fmla="*/ 241687 h 2215795"/>
              <a:gd name="connsiteX2" fmla="*/ 1974108 w 1974108"/>
              <a:gd name="connsiteY2" fmla="*/ 241687 h 2215795"/>
              <a:gd name="connsiteX3" fmla="*/ 1974108 w 1974108"/>
              <a:gd name="connsiteY3" fmla="*/ 2215795 h 2215795"/>
              <a:gd name="connsiteX4" fmla="*/ 0 w 1974108"/>
              <a:gd name="connsiteY4" fmla="*/ 2215795 h 2215795"/>
              <a:gd name="connsiteX5" fmla="*/ 0 w 1974108"/>
              <a:gd name="connsiteY5" fmla="*/ 241687 h 2215795"/>
              <a:gd name="connsiteX6" fmla="*/ 806581 w 1974108"/>
              <a:gd name="connsiteY6" fmla="*/ 241687 h 22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4108" h="2215795">
                <a:moveTo>
                  <a:pt x="989745" y="0"/>
                </a:moveTo>
                <a:lnTo>
                  <a:pt x="1172908" y="241687"/>
                </a:lnTo>
                <a:lnTo>
                  <a:pt x="1974108" y="241687"/>
                </a:lnTo>
                <a:lnTo>
                  <a:pt x="1974108" y="2215795"/>
                </a:lnTo>
                <a:lnTo>
                  <a:pt x="0" y="2215795"/>
                </a:lnTo>
                <a:lnTo>
                  <a:pt x="0" y="241687"/>
                </a:lnTo>
                <a:lnTo>
                  <a:pt x="806581" y="241687"/>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158CD727-C673-4FE0-A131-6BDA4A1F6E8F}"/>
              </a:ext>
            </a:extLst>
          </p:cNvPr>
          <p:cNvSpPr txBox="1"/>
          <p:nvPr/>
        </p:nvSpPr>
        <p:spPr>
          <a:xfrm>
            <a:off x="8069940" y="3990095"/>
            <a:ext cx="1903176" cy="1661993"/>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Aaron Reber</a:t>
            </a:r>
          </a:p>
          <a:p>
            <a:r>
              <a:rPr lang="en-US" sz="1400" dirty="0">
                <a:solidFill>
                  <a:schemeClr val="bg1"/>
                </a:solidFill>
                <a:latin typeface="Arial" panose="020B0604020202020204" pitchFamily="34" charset="0"/>
                <a:cs typeface="Arial" panose="020B0604020202020204" pitchFamily="34" charset="0"/>
              </a:rPr>
              <a:t>Training Lead</a:t>
            </a: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Deloitte</a:t>
            </a:r>
          </a:p>
        </p:txBody>
      </p:sp>
      <p:pic>
        <p:nvPicPr>
          <p:cNvPr id="3" name="Picture 2">
            <a:extLst>
              <a:ext uri="{FF2B5EF4-FFF2-40B4-BE49-F238E27FC236}">
                <a16:creationId xmlns:a16="http://schemas.microsoft.com/office/drawing/2014/main" id="{7AB0F7DC-EC42-4646-A7B7-1E1B456782B6}"/>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9430" b="97368" l="2141" r="98777">
                        <a14:foregroundMark x1="3058" y1="86184" x2="21101" y2="76754"/>
                        <a14:foregroundMark x1="69113" y1="72149" x2="95719" y2="78728"/>
                        <a14:foregroundMark x1="51988" y1="79605" x2="86239" y2="81360"/>
                        <a14:foregroundMark x1="86239" y1="81360" x2="97554" y2="78070"/>
                        <a14:foregroundMark x1="61468" y1="80702" x2="98777" y2="95395"/>
                        <a14:foregroundMark x1="19266" y1="81360" x2="51682" y2="90789"/>
                        <a14:foregroundMark x1="51682" y1="90789" x2="77064" y2="92105"/>
                        <a14:foregroundMark x1="3058" y1="84649" x2="92049" y2="97368"/>
                        <a14:foregroundMark x1="8563" y1="95833" x2="42508" y2="93860"/>
                        <a14:foregroundMark x1="42508" y1="93860" x2="62691" y2="95175"/>
                        <a14:foregroundMark x1="44037" y1="9649" x2="50459" y2="9649"/>
                      </a14:backgroundRemoval>
                    </a14:imgEffect>
                  </a14:imgLayer>
                </a14:imgProps>
              </a:ext>
              <a:ext uri="{28A0092B-C50C-407E-A947-70E740481C1C}">
                <a14:useLocalDpi xmlns:a14="http://schemas.microsoft.com/office/drawing/2010/main" val="0"/>
              </a:ext>
            </a:extLst>
          </a:blip>
          <a:stretch>
            <a:fillRect/>
          </a:stretch>
        </p:blipFill>
        <p:spPr>
          <a:xfrm>
            <a:off x="4391525" y="2021617"/>
            <a:ext cx="1395383" cy="1945856"/>
          </a:xfrm>
          <a:prstGeom prst="rect">
            <a:avLst/>
          </a:prstGeom>
        </p:spPr>
      </p:pic>
    </p:spTree>
    <p:extLst>
      <p:ext uri="{BB962C8B-B14F-4D97-AF65-F5344CB8AC3E}">
        <p14:creationId xmlns:p14="http://schemas.microsoft.com/office/powerpoint/2010/main" val="42006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750"/>
                                        <p:tgtEl>
                                          <p:spTgt spid="41"/>
                                        </p:tgtEl>
                                      </p:cBhvr>
                                    </p:animEffect>
                                  </p:childTnLst>
                                </p:cTn>
                              </p:par>
                              <p:par>
                                <p:cTn id="27" presetID="22" presetClass="entr" presetSubtype="4"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750"/>
                                        <p:tgtEl>
                                          <p:spTgt spid="43"/>
                                        </p:tgtEl>
                                      </p:cBhvr>
                                    </p:animEffect>
                                  </p:childTnLst>
                                </p:cTn>
                              </p:par>
                              <p:par>
                                <p:cTn id="30" presetID="22" presetClass="entr" presetSubtype="4"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750"/>
                                        <p:tgtEl>
                                          <p:spTgt spid="47"/>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75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down)">
                                      <p:cBhvr>
                                        <p:cTn id="38" dur="750"/>
                                        <p:tgtEl>
                                          <p:spTgt spid="3"/>
                                        </p:tgtEl>
                                      </p:cBhvr>
                                    </p:animEffect>
                                  </p:childTnLst>
                                </p:cTn>
                              </p:par>
                              <p:par>
                                <p:cTn id="39" presetID="22" presetClass="entr" presetSubtype="4"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750"/>
                                        <p:tgtEl>
                                          <p:spTgt spid="33"/>
                                        </p:tgtEl>
                                      </p:cBhvr>
                                    </p:animEffect>
                                  </p:childTnLst>
                                </p:cTn>
                              </p:par>
                            </p:childTnLst>
                          </p:cTn>
                        </p:par>
                        <p:par>
                          <p:cTn id="42" fill="hold">
                            <p:stCondLst>
                              <p:cond delay="1250"/>
                            </p:stCondLst>
                            <p:childTnLst>
                              <p:par>
                                <p:cTn id="43" presetID="22" presetClass="entr" presetSubtype="4"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down)">
                                      <p:cBhvr>
                                        <p:cTn id="51" dur="500"/>
                                        <p:tgtEl>
                                          <p:spTgt spid="3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childTnLst>
                          </p:cTn>
                        </p:par>
                        <p:par>
                          <p:cTn id="61" fill="hold">
                            <p:stCondLst>
                              <p:cond delay="1750"/>
                            </p:stCondLst>
                            <p:childTnLst>
                              <p:par>
                                <p:cTn id="62" presetID="10" presetClass="entr" presetSubtype="0"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0" grpId="0" animBg="1"/>
      <p:bldP spid="31" grpId="0" animBg="1"/>
      <p:bldP spid="32" grpId="0" animBg="1"/>
      <p:bldP spid="35" grpId="0" animBg="1"/>
      <p:bldP spid="36" grpId="0" animBg="1"/>
      <p:bldP spid="44" grpId="0"/>
      <p:bldP spid="45" grpId="0"/>
      <p:bldP spid="38" grpId="0" animBg="1"/>
      <p:bldP spid="37" grpId="0" animBg="1"/>
      <p:bldP spid="49" grpId="0"/>
      <p:bldP spid="50" grpId="0"/>
      <p:bldP spid="25" grpId="0" animBg="1"/>
      <p:bldP spid="27" grpId="0" animBg="1"/>
      <p:bldP spid="28" grpId="0"/>
      <p:bldP spid="39"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F5A2-EEFE-42E7-94DF-16F3AB6CC129}"/>
              </a:ext>
            </a:extLst>
          </p:cNvPr>
          <p:cNvSpPr>
            <a:spLocks noGrp="1"/>
          </p:cNvSpPr>
          <p:nvPr>
            <p:ph type="title"/>
          </p:nvPr>
        </p:nvSpPr>
        <p:spPr>
          <a:xfrm>
            <a:off x="216647" y="271018"/>
            <a:ext cx="11500338" cy="513496"/>
          </a:xfrm>
        </p:spPr>
        <p:txBody>
          <a:bodyPr/>
          <a:lstStyle/>
          <a:p>
            <a:r>
              <a:rPr lang="en-US" dirty="0"/>
              <a:t>Sign up for Smartsheet</a:t>
            </a:r>
          </a:p>
        </p:txBody>
      </p:sp>
      <p:pic>
        <p:nvPicPr>
          <p:cNvPr id="4" name="Picture 3">
            <a:extLst>
              <a:ext uri="{FF2B5EF4-FFF2-40B4-BE49-F238E27FC236}">
                <a16:creationId xmlns:a16="http://schemas.microsoft.com/office/drawing/2014/main" id="{04F87A51-0770-4CED-A08B-3DAC86C35A6F}"/>
              </a:ext>
            </a:extLst>
          </p:cNvPr>
          <p:cNvPicPr>
            <a:picLocks noChangeAspect="1"/>
          </p:cNvPicPr>
          <p:nvPr/>
        </p:nvPicPr>
        <p:blipFill>
          <a:blip r:embed="rId2"/>
          <a:stretch>
            <a:fillRect/>
          </a:stretch>
        </p:blipFill>
        <p:spPr>
          <a:xfrm>
            <a:off x="0" y="856534"/>
            <a:ext cx="12192000" cy="5473700"/>
          </a:xfrm>
          <a:prstGeom prst="rect">
            <a:avLst/>
          </a:prstGeom>
        </p:spPr>
      </p:pic>
    </p:spTree>
    <p:extLst>
      <p:ext uri="{BB962C8B-B14F-4D97-AF65-F5344CB8AC3E}">
        <p14:creationId xmlns:p14="http://schemas.microsoft.com/office/powerpoint/2010/main" val="131637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F5A2-EEFE-42E7-94DF-16F3AB6CC129}"/>
              </a:ext>
            </a:extLst>
          </p:cNvPr>
          <p:cNvSpPr>
            <a:spLocks noGrp="1"/>
          </p:cNvSpPr>
          <p:nvPr>
            <p:ph type="title"/>
          </p:nvPr>
        </p:nvSpPr>
        <p:spPr>
          <a:xfrm>
            <a:off x="216647" y="271018"/>
            <a:ext cx="11500338" cy="513496"/>
          </a:xfrm>
        </p:spPr>
        <p:txBody>
          <a:bodyPr/>
          <a:lstStyle/>
          <a:p>
            <a:r>
              <a:rPr lang="en-US" dirty="0"/>
              <a:t>Change Liaison Smartsheet Dashboard</a:t>
            </a:r>
          </a:p>
        </p:txBody>
      </p:sp>
      <p:pic>
        <p:nvPicPr>
          <p:cNvPr id="3" name="Picture 2">
            <a:extLst>
              <a:ext uri="{FF2B5EF4-FFF2-40B4-BE49-F238E27FC236}">
                <a16:creationId xmlns:a16="http://schemas.microsoft.com/office/drawing/2014/main" id="{665BA8C0-D780-4001-9CFC-382CC72E7FED}"/>
              </a:ext>
            </a:extLst>
          </p:cNvPr>
          <p:cNvPicPr>
            <a:picLocks noChangeAspect="1"/>
          </p:cNvPicPr>
          <p:nvPr/>
        </p:nvPicPr>
        <p:blipFill>
          <a:blip r:embed="rId3"/>
          <a:stretch>
            <a:fillRect/>
          </a:stretch>
        </p:blipFill>
        <p:spPr>
          <a:xfrm>
            <a:off x="0" y="880115"/>
            <a:ext cx="12192000" cy="545688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0775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F5A2-EEFE-42E7-94DF-16F3AB6CC129}"/>
              </a:ext>
            </a:extLst>
          </p:cNvPr>
          <p:cNvSpPr>
            <a:spLocks noGrp="1"/>
          </p:cNvSpPr>
          <p:nvPr>
            <p:ph type="title"/>
          </p:nvPr>
        </p:nvSpPr>
        <p:spPr>
          <a:xfrm>
            <a:off x="216647" y="271018"/>
            <a:ext cx="11500338" cy="513496"/>
          </a:xfrm>
        </p:spPr>
        <p:txBody>
          <a:bodyPr/>
          <a:lstStyle/>
          <a:p>
            <a:r>
              <a:rPr lang="en-US" dirty="0"/>
              <a:t>Know Do Share Report (</a:t>
            </a:r>
            <a:r>
              <a:rPr lang="en-US" dirty="0" err="1"/>
              <a:t>KDSR</a:t>
            </a:r>
            <a:r>
              <a:rPr lang="en-US" dirty="0"/>
              <a:t>) Document</a:t>
            </a:r>
          </a:p>
        </p:txBody>
      </p:sp>
      <p:sp>
        <p:nvSpPr>
          <p:cNvPr id="4" name="Rectangle 3">
            <a:extLst>
              <a:ext uri="{FF2B5EF4-FFF2-40B4-BE49-F238E27FC236}">
                <a16:creationId xmlns:a16="http://schemas.microsoft.com/office/drawing/2014/main" id="{9DBD55B0-B70D-40B6-8DE5-0CD7FAFE72F1}"/>
              </a:ext>
            </a:extLst>
          </p:cNvPr>
          <p:cNvSpPr/>
          <p:nvPr/>
        </p:nvSpPr>
        <p:spPr>
          <a:xfrm>
            <a:off x="570498" y="860480"/>
            <a:ext cx="2436833" cy="559604"/>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7" b="1" dirty="0">
                <a:latin typeface="Arial" panose="020B0604020202020204" pitchFamily="34" charset="0"/>
                <a:cs typeface="Arial" panose="020B0604020202020204" pitchFamily="34" charset="0"/>
              </a:rPr>
              <a:t>KNOW</a:t>
            </a:r>
          </a:p>
        </p:txBody>
      </p:sp>
      <p:sp>
        <p:nvSpPr>
          <p:cNvPr id="5" name="Rectangle 4">
            <a:extLst>
              <a:ext uri="{FF2B5EF4-FFF2-40B4-BE49-F238E27FC236}">
                <a16:creationId xmlns:a16="http://schemas.microsoft.com/office/drawing/2014/main" id="{F3A65094-0BFF-4A3B-8E64-686C531136DF}"/>
              </a:ext>
            </a:extLst>
          </p:cNvPr>
          <p:cNvSpPr/>
          <p:nvPr/>
        </p:nvSpPr>
        <p:spPr>
          <a:xfrm>
            <a:off x="0" y="864884"/>
            <a:ext cx="496073" cy="538473"/>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27">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222202F-44D2-4FAF-95D0-903B47D5D409}"/>
              </a:ext>
            </a:extLst>
          </p:cNvPr>
          <p:cNvSpPr/>
          <p:nvPr/>
        </p:nvSpPr>
        <p:spPr>
          <a:xfrm>
            <a:off x="3775636" y="873407"/>
            <a:ext cx="2193036" cy="546677"/>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7" b="1" dirty="0">
                <a:latin typeface="Arial" panose="020B0604020202020204" pitchFamily="34" charset="0"/>
                <a:cs typeface="Arial" panose="020B0604020202020204" pitchFamily="34" charset="0"/>
              </a:rPr>
              <a:t>DO</a:t>
            </a:r>
          </a:p>
        </p:txBody>
      </p:sp>
      <p:sp>
        <p:nvSpPr>
          <p:cNvPr id="7" name="Rectangle 6">
            <a:extLst>
              <a:ext uri="{FF2B5EF4-FFF2-40B4-BE49-F238E27FC236}">
                <a16:creationId xmlns:a16="http://schemas.microsoft.com/office/drawing/2014/main" id="{26A6C957-8D01-4169-94C7-A36CF54F3CD2}"/>
              </a:ext>
            </a:extLst>
          </p:cNvPr>
          <p:cNvSpPr/>
          <p:nvPr/>
        </p:nvSpPr>
        <p:spPr>
          <a:xfrm>
            <a:off x="6673986" y="861801"/>
            <a:ext cx="2193037" cy="546677"/>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7" b="1" dirty="0">
                <a:latin typeface="Arial" panose="020B0604020202020204" pitchFamily="34" charset="0"/>
                <a:cs typeface="Arial" panose="020B0604020202020204" pitchFamily="34" charset="0"/>
              </a:rPr>
              <a:t>SHARE</a:t>
            </a:r>
          </a:p>
        </p:txBody>
      </p:sp>
      <p:sp>
        <p:nvSpPr>
          <p:cNvPr id="8" name="Rectangle 7">
            <a:extLst>
              <a:ext uri="{FF2B5EF4-FFF2-40B4-BE49-F238E27FC236}">
                <a16:creationId xmlns:a16="http://schemas.microsoft.com/office/drawing/2014/main" id="{3D0D2C2D-F26C-4661-BFE3-1A98E12EF835}"/>
              </a:ext>
            </a:extLst>
          </p:cNvPr>
          <p:cNvSpPr/>
          <p:nvPr/>
        </p:nvSpPr>
        <p:spPr>
          <a:xfrm>
            <a:off x="9589597" y="873407"/>
            <a:ext cx="2332647" cy="546677"/>
          </a:xfrm>
          <a:prstGeom prst="rect">
            <a:avLst/>
          </a:prstGeom>
          <a:solidFill>
            <a:srgbClr val="092F57"/>
          </a:solidFill>
          <a:ln>
            <a:solidFill>
              <a:srgbClr val="092F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27" b="1" dirty="0">
                <a:latin typeface="Arial" panose="020B0604020202020204" pitchFamily="34" charset="0"/>
                <a:cs typeface="Arial" panose="020B0604020202020204" pitchFamily="34" charset="0"/>
              </a:rPr>
              <a:t>REPORT</a:t>
            </a:r>
          </a:p>
        </p:txBody>
      </p:sp>
      <p:pic>
        <p:nvPicPr>
          <p:cNvPr id="9" name="Graphic 8" descr="Lightbulb">
            <a:extLst>
              <a:ext uri="{FF2B5EF4-FFF2-40B4-BE49-F238E27FC236}">
                <a16:creationId xmlns:a16="http://schemas.microsoft.com/office/drawing/2014/main" id="{7755EB39-39FE-42AE-B2FB-BF99099ECB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883906"/>
            <a:ext cx="507415" cy="507415"/>
          </a:xfrm>
          <a:prstGeom prst="rect">
            <a:avLst/>
          </a:prstGeom>
        </p:spPr>
      </p:pic>
      <p:sp>
        <p:nvSpPr>
          <p:cNvPr id="10" name="TextBox 9">
            <a:extLst>
              <a:ext uri="{FF2B5EF4-FFF2-40B4-BE49-F238E27FC236}">
                <a16:creationId xmlns:a16="http://schemas.microsoft.com/office/drawing/2014/main" id="{40FD2E5E-FAB1-4628-8234-889007D3B67D}"/>
              </a:ext>
            </a:extLst>
          </p:cNvPr>
          <p:cNvSpPr txBox="1"/>
          <p:nvPr/>
        </p:nvSpPr>
        <p:spPr>
          <a:xfrm>
            <a:off x="478958" y="1457174"/>
            <a:ext cx="2517978" cy="738664"/>
          </a:xfrm>
          <a:prstGeom prst="rect">
            <a:avLst/>
          </a:prstGeom>
          <a:noFill/>
        </p:spPr>
        <p:txBody>
          <a:bodyPr wrap="square" rtlCol="0">
            <a:spAutoFit/>
          </a:bodyPr>
          <a:lstStyle/>
          <a:p>
            <a:r>
              <a:rPr lang="en-US" sz="1400" b="1" dirty="0">
                <a:solidFill>
                  <a:schemeClr val="accent5"/>
                </a:solidFill>
                <a:latin typeface="Arial" panose="020B0604020202020204" pitchFamily="34" charset="0"/>
                <a:cs typeface="Arial" panose="020B0604020202020204" pitchFamily="34" charset="0"/>
              </a:rPr>
              <a:t>Read Luma Project news and updates in this column.</a:t>
            </a:r>
          </a:p>
        </p:txBody>
      </p:sp>
      <p:sp>
        <p:nvSpPr>
          <p:cNvPr id="11" name="TextBox 10">
            <a:extLst>
              <a:ext uri="{FF2B5EF4-FFF2-40B4-BE49-F238E27FC236}">
                <a16:creationId xmlns:a16="http://schemas.microsoft.com/office/drawing/2014/main" id="{F8EE9D85-C458-4561-A991-DD348091B907}"/>
              </a:ext>
            </a:extLst>
          </p:cNvPr>
          <p:cNvSpPr txBox="1"/>
          <p:nvPr/>
        </p:nvSpPr>
        <p:spPr>
          <a:xfrm>
            <a:off x="3593922" y="1457174"/>
            <a:ext cx="2522405" cy="954107"/>
          </a:xfrm>
          <a:prstGeom prst="rect">
            <a:avLst/>
          </a:prstGeom>
          <a:noFill/>
        </p:spPr>
        <p:txBody>
          <a:bodyPr wrap="square" rtlCol="0">
            <a:spAutoFit/>
          </a:bodyPr>
          <a:lstStyle/>
          <a:p>
            <a:r>
              <a:rPr lang="en-US" sz="1400" b="1" dirty="0">
                <a:solidFill>
                  <a:schemeClr val="accent5"/>
                </a:solidFill>
                <a:latin typeface="Arial" panose="020B0604020202020204" pitchFamily="34" charset="0"/>
                <a:cs typeface="Arial" panose="020B0604020202020204" pitchFamily="34" charset="0"/>
              </a:rPr>
              <a:t>Meet with employees and leadership in your agency to discuss these messages or action items.</a:t>
            </a:r>
          </a:p>
        </p:txBody>
      </p:sp>
      <p:sp>
        <p:nvSpPr>
          <p:cNvPr id="12" name="TextBox 11">
            <a:extLst>
              <a:ext uri="{FF2B5EF4-FFF2-40B4-BE49-F238E27FC236}">
                <a16:creationId xmlns:a16="http://schemas.microsoft.com/office/drawing/2014/main" id="{39677756-7597-43AD-8E8D-E06315C1E539}"/>
              </a:ext>
            </a:extLst>
          </p:cNvPr>
          <p:cNvSpPr txBox="1"/>
          <p:nvPr/>
        </p:nvSpPr>
        <p:spPr>
          <a:xfrm>
            <a:off x="6598760" y="1457174"/>
            <a:ext cx="2527534" cy="523220"/>
          </a:xfrm>
          <a:prstGeom prst="rect">
            <a:avLst/>
          </a:prstGeom>
          <a:noFill/>
        </p:spPr>
        <p:txBody>
          <a:bodyPr wrap="square" rtlCol="0">
            <a:spAutoFit/>
          </a:bodyPr>
          <a:lstStyle/>
          <a:p>
            <a:r>
              <a:rPr lang="en-US" sz="1400" b="1" dirty="0">
                <a:solidFill>
                  <a:schemeClr val="accent5"/>
                </a:solidFill>
                <a:latin typeface="Arial" panose="020B0604020202020204" pitchFamily="34" charset="0"/>
                <a:cs typeface="Arial" panose="020B0604020202020204" pitchFamily="34" charset="0"/>
              </a:rPr>
              <a:t>Focus on the details on the “Know” section.</a:t>
            </a:r>
          </a:p>
        </p:txBody>
      </p:sp>
      <p:sp>
        <p:nvSpPr>
          <p:cNvPr id="13" name="TextBox 12">
            <a:extLst>
              <a:ext uri="{FF2B5EF4-FFF2-40B4-BE49-F238E27FC236}">
                <a16:creationId xmlns:a16="http://schemas.microsoft.com/office/drawing/2014/main" id="{8ABA55FB-8437-41F6-8F24-D92B1324B143}"/>
              </a:ext>
            </a:extLst>
          </p:cNvPr>
          <p:cNvSpPr txBox="1"/>
          <p:nvPr/>
        </p:nvSpPr>
        <p:spPr>
          <a:xfrm>
            <a:off x="9527682" y="1457174"/>
            <a:ext cx="2517978" cy="1169551"/>
          </a:xfrm>
          <a:prstGeom prst="rect">
            <a:avLst/>
          </a:prstGeom>
          <a:noFill/>
        </p:spPr>
        <p:txBody>
          <a:bodyPr wrap="square" rtlCol="0">
            <a:spAutoFit/>
          </a:bodyPr>
          <a:lstStyle/>
          <a:p>
            <a:r>
              <a:rPr lang="en-US" sz="1400" b="1" dirty="0">
                <a:solidFill>
                  <a:schemeClr val="accent5"/>
                </a:solidFill>
                <a:latin typeface="Arial" panose="020B0604020202020204" pitchFamily="34" charset="0"/>
                <a:cs typeface="Arial" panose="020B0604020202020204" pitchFamily="34" charset="0"/>
              </a:rPr>
              <a:t>Report feedback to the project team or complete action items the Luma project team is requesting from your agency.</a:t>
            </a:r>
          </a:p>
        </p:txBody>
      </p:sp>
      <p:sp>
        <p:nvSpPr>
          <p:cNvPr id="14" name="TextBox 13">
            <a:extLst>
              <a:ext uri="{FF2B5EF4-FFF2-40B4-BE49-F238E27FC236}">
                <a16:creationId xmlns:a16="http://schemas.microsoft.com/office/drawing/2014/main" id="{35179E16-8FD3-4363-919D-DE106C5A07EE}"/>
              </a:ext>
            </a:extLst>
          </p:cNvPr>
          <p:cNvSpPr txBox="1"/>
          <p:nvPr/>
        </p:nvSpPr>
        <p:spPr>
          <a:xfrm>
            <a:off x="489353" y="2549477"/>
            <a:ext cx="2517978" cy="246221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“Know” section has important information you need to know about the Luma project.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These details may be about the project schedule, important events coming up, or ways to think about the changes that will come with the State ERP system.</a:t>
            </a:r>
          </a:p>
        </p:txBody>
      </p:sp>
      <p:sp>
        <p:nvSpPr>
          <p:cNvPr id="15" name="TextBox 14">
            <a:extLst>
              <a:ext uri="{FF2B5EF4-FFF2-40B4-BE49-F238E27FC236}">
                <a16:creationId xmlns:a16="http://schemas.microsoft.com/office/drawing/2014/main" id="{887909FD-7A8C-4E86-AFB2-F77DD3CF9C3C}"/>
              </a:ext>
            </a:extLst>
          </p:cNvPr>
          <p:cNvSpPr txBox="1"/>
          <p:nvPr/>
        </p:nvSpPr>
        <p:spPr>
          <a:xfrm>
            <a:off x="3613165" y="2549477"/>
            <a:ext cx="2517978" cy="1815882"/>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 the “Do” section, you will see actions to take.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These actions my include discussing the information in the “know” section with your team during regularly scheduled meetings.</a:t>
            </a:r>
          </a:p>
        </p:txBody>
      </p:sp>
      <p:sp>
        <p:nvSpPr>
          <p:cNvPr id="16" name="TextBox 15">
            <a:extLst>
              <a:ext uri="{FF2B5EF4-FFF2-40B4-BE49-F238E27FC236}">
                <a16:creationId xmlns:a16="http://schemas.microsoft.com/office/drawing/2014/main" id="{CF50D998-1785-40B8-8480-4865B68374BC}"/>
              </a:ext>
            </a:extLst>
          </p:cNvPr>
          <p:cNvSpPr txBox="1"/>
          <p:nvPr/>
        </p:nvSpPr>
        <p:spPr>
          <a:xfrm>
            <a:off x="6724767" y="2549477"/>
            <a:ext cx="2517978"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“Share” section offers talking point to help you share this information with your team.</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Feel free to put the messages into your own words, but focus on the main points.</a:t>
            </a:r>
          </a:p>
        </p:txBody>
      </p:sp>
      <p:sp>
        <p:nvSpPr>
          <p:cNvPr id="17" name="TextBox 16">
            <a:extLst>
              <a:ext uri="{FF2B5EF4-FFF2-40B4-BE49-F238E27FC236}">
                <a16:creationId xmlns:a16="http://schemas.microsoft.com/office/drawing/2014/main" id="{14CF6720-4548-4523-BA1F-34D875E72520}"/>
              </a:ext>
            </a:extLst>
          </p:cNvPr>
          <p:cNvSpPr txBox="1"/>
          <p:nvPr/>
        </p:nvSpPr>
        <p:spPr>
          <a:xfrm>
            <a:off x="9496931" y="2549477"/>
            <a:ext cx="2517978" cy="3108543"/>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Use the “Report” section to provide details about your conversations with your team, such as when you had meeting and with many employees, questions or concerns, input and feedback.</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section may also request certain feedback or actions the Luma project team is requesting from your agency. </a:t>
            </a:r>
          </a:p>
        </p:txBody>
      </p:sp>
      <p:sp>
        <p:nvSpPr>
          <p:cNvPr id="19" name="Rectangle 18">
            <a:extLst>
              <a:ext uri="{FF2B5EF4-FFF2-40B4-BE49-F238E27FC236}">
                <a16:creationId xmlns:a16="http://schemas.microsoft.com/office/drawing/2014/main" id="{481B9470-1742-4D86-88F0-6365BF763411}"/>
              </a:ext>
            </a:extLst>
          </p:cNvPr>
          <p:cNvSpPr/>
          <p:nvPr/>
        </p:nvSpPr>
        <p:spPr>
          <a:xfrm>
            <a:off x="3191624" y="860480"/>
            <a:ext cx="496073" cy="538473"/>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27">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84AFCE9-2376-414E-9A47-ACDA2ACF1523}"/>
              </a:ext>
            </a:extLst>
          </p:cNvPr>
          <p:cNvSpPr/>
          <p:nvPr/>
        </p:nvSpPr>
        <p:spPr>
          <a:xfrm>
            <a:off x="6092530" y="874381"/>
            <a:ext cx="496073" cy="538473"/>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27">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6079978-AAEF-4B0E-868F-120AC02029ED}"/>
              </a:ext>
            </a:extLst>
          </p:cNvPr>
          <p:cNvSpPr/>
          <p:nvPr/>
        </p:nvSpPr>
        <p:spPr>
          <a:xfrm>
            <a:off x="8994709" y="881654"/>
            <a:ext cx="496073" cy="538473"/>
          </a:xfrm>
          <a:prstGeom prst="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27">
              <a:latin typeface="Arial" panose="020B0604020202020204" pitchFamily="34" charset="0"/>
              <a:cs typeface="Arial" panose="020B0604020202020204" pitchFamily="34" charset="0"/>
            </a:endParaRPr>
          </a:p>
        </p:txBody>
      </p:sp>
      <p:pic>
        <p:nvPicPr>
          <p:cNvPr id="22" name="Graphic 21" descr="Run">
            <a:extLst>
              <a:ext uri="{FF2B5EF4-FFF2-40B4-BE49-F238E27FC236}">
                <a16:creationId xmlns:a16="http://schemas.microsoft.com/office/drawing/2014/main" id="{AAFFBCD1-877C-435A-9E31-1C00F95679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8460" y="922521"/>
            <a:ext cx="448448" cy="448448"/>
          </a:xfrm>
          <a:prstGeom prst="rect">
            <a:avLst/>
          </a:prstGeom>
        </p:spPr>
      </p:pic>
      <p:pic>
        <p:nvPicPr>
          <p:cNvPr id="23" name="Graphic 22" descr="Paper">
            <a:extLst>
              <a:ext uri="{FF2B5EF4-FFF2-40B4-BE49-F238E27FC236}">
                <a16:creationId xmlns:a16="http://schemas.microsoft.com/office/drawing/2014/main" id="{4F5FA439-2328-41B0-A240-517EFC79B9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85751" y="891179"/>
            <a:ext cx="489545" cy="489545"/>
          </a:xfrm>
          <a:prstGeom prst="rect">
            <a:avLst/>
          </a:prstGeom>
        </p:spPr>
      </p:pic>
      <p:pic>
        <p:nvPicPr>
          <p:cNvPr id="24" name="Graphic 23" descr="Speech">
            <a:extLst>
              <a:ext uri="{FF2B5EF4-FFF2-40B4-BE49-F238E27FC236}">
                <a16:creationId xmlns:a16="http://schemas.microsoft.com/office/drawing/2014/main" id="{5539CF83-4302-496E-A799-383256C07A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80142" y="881654"/>
            <a:ext cx="538473" cy="538473"/>
          </a:xfrm>
          <a:prstGeom prst="rect">
            <a:avLst/>
          </a:prstGeom>
        </p:spPr>
      </p:pic>
    </p:spTree>
    <p:extLst>
      <p:ext uri="{BB962C8B-B14F-4D97-AF65-F5344CB8AC3E}">
        <p14:creationId xmlns:p14="http://schemas.microsoft.com/office/powerpoint/2010/main" val="19449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pPr eaLnBrk="1" hangingPunct="1"/>
            <a:r>
              <a:rPr lang="en-US" dirty="0">
                <a:solidFill>
                  <a:schemeClr val="tx1"/>
                </a:solidFill>
              </a:rPr>
              <a:t>Change Liaison Meetings</a:t>
            </a:r>
          </a:p>
        </p:txBody>
      </p:sp>
      <p:sp>
        <p:nvSpPr>
          <p:cNvPr id="5122" name="Rectangle 3"/>
          <p:cNvSpPr>
            <a:spLocks noGrp="1" noChangeArrowheads="1"/>
          </p:cNvSpPr>
          <p:nvPr>
            <p:ph type="body" sz="quarter" idx="13"/>
          </p:nvPr>
        </p:nvSpPr>
        <p:spPr>
          <a:xfrm>
            <a:off x="471114" y="1129916"/>
            <a:ext cx="11500337" cy="604689"/>
          </a:xfrm>
        </p:spPr>
        <p:txBody>
          <a:bodyPr>
            <a:noAutofit/>
          </a:bodyPr>
          <a:lstStyle/>
          <a:p>
            <a:pPr marL="0" indent="0">
              <a:spcBef>
                <a:spcPts val="600"/>
              </a:spcBef>
              <a:buNone/>
            </a:pPr>
            <a:r>
              <a:rPr lang="en-US" sz="2400" dirty="0">
                <a:solidFill>
                  <a:schemeClr val="tx1"/>
                </a:solidFill>
              </a:rPr>
              <a:t>The OCM team will host a </a:t>
            </a:r>
            <a:r>
              <a:rPr lang="en-US" sz="2400" dirty="0" err="1">
                <a:solidFill>
                  <a:schemeClr val="tx1"/>
                </a:solidFill>
              </a:rPr>
              <a:t>Webex</a:t>
            </a:r>
            <a:r>
              <a:rPr lang="en-US" sz="2400" dirty="0">
                <a:solidFill>
                  <a:schemeClr val="tx1"/>
                </a:solidFill>
              </a:rPr>
              <a:t> call each month with the Change Liaison Network to focus on the following activities:</a:t>
            </a:r>
          </a:p>
          <a:p>
            <a:pPr marL="400050" lvl="1" indent="-285750">
              <a:spcBef>
                <a:spcPts val="1800"/>
              </a:spcBef>
              <a:buClrTx/>
              <a:buFont typeface="Arial" pitchFamily="34" charset="0"/>
              <a:buChar char="•"/>
            </a:pPr>
            <a:r>
              <a:rPr lang="en-US" sz="2000" dirty="0">
                <a:solidFill>
                  <a:srgbClr val="092F57"/>
                </a:solidFill>
              </a:rPr>
              <a:t>Share feedback and perspective gained from the end-users, managers, and leaders in your respective agency.</a:t>
            </a:r>
          </a:p>
          <a:p>
            <a:pPr marL="400050" lvl="1" indent="-285750">
              <a:spcBef>
                <a:spcPts val="600"/>
              </a:spcBef>
              <a:buClrTx/>
              <a:buFont typeface="Arial" pitchFamily="34" charset="0"/>
              <a:buChar char="•"/>
            </a:pPr>
            <a:r>
              <a:rPr lang="en-US" altLang="ko-KR" sz="2000" dirty="0">
                <a:solidFill>
                  <a:srgbClr val="092F57"/>
                </a:solidFill>
              </a:rPr>
              <a:t>Solicit ideas and suggestions regarding OCM plans and activities, including frequently asked questions and </a:t>
            </a:r>
            <a:r>
              <a:rPr lang="en-US" altLang="ko-KR" sz="2000" dirty="0" err="1">
                <a:solidFill>
                  <a:srgbClr val="092F57"/>
                </a:solidFill>
              </a:rPr>
              <a:t>Luma</a:t>
            </a:r>
            <a:r>
              <a:rPr lang="en-US" altLang="ko-KR" sz="2000" dirty="0">
                <a:solidFill>
                  <a:srgbClr val="092F57"/>
                </a:solidFill>
              </a:rPr>
              <a:t> website content.</a:t>
            </a:r>
          </a:p>
          <a:p>
            <a:pPr marL="400050" lvl="1" indent="-285750">
              <a:spcBef>
                <a:spcPts val="600"/>
              </a:spcBef>
              <a:buClrTx/>
              <a:buFont typeface="Arial" pitchFamily="34" charset="0"/>
              <a:buChar char="•"/>
            </a:pPr>
            <a:r>
              <a:rPr lang="en-US" sz="2000" dirty="0">
                <a:solidFill>
                  <a:srgbClr val="092F57"/>
                </a:solidFill>
              </a:rPr>
              <a:t>Check progress of communication cascade and identify gaps/actions.</a:t>
            </a:r>
          </a:p>
          <a:p>
            <a:pPr marL="400050" lvl="1" indent="-285750">
              <a:spcBef>
                <a:spcPts val="600"/>
              </a:spcBef>
              <a:buClrTx/>
              <a:buFont typeface="Arial" pitchFamily="34" charset="0"/>
              <a:buChar char="•"/>
            </a:pPr>
            <a:r>
              <a:rPr lang="en-US" altLang="ko-KR" sz="2000" dirty="0">
                <a:solidFill>
                  <a:srgbClr val="092F57"/>
                </a:solidFill>
              </a:rPr>
              <a:t>Preview monthly “Know Do Share Report” and related communication activities</a:t>
            </a:r>
            <a:endParaRPr lang="en-US" altLang="ko-KR" sz="1050" dirty="0"/>
          </a:p>
          <a:p>
            <a:pPr marL="114300" lvl="1" indent="0">
              <a:spcBef>
                <a:spcPts val="600"/>
              </a:spcBef>
              <a:buNone/>
            </a:pPr>
            <a:endParaRPr lang="en-US" altLang="ko-KR" sz="1050" dirty="0"/>
          </a:p>
          <a:p>
            <a:pPr marL="0" lvl="1" indent="0">
              <a:spcBef>
                <a:spcPts val="600"/>
              </a:spcBef>
              <a:buNone/>
            </a:pPr>
            <a:r>
              <a:rPr lang="en-US" altLang="ko-KR" sz="2400" dirty="0">
                <a:solidFill>
                  <a:srgbClr val="092F57"/>
                </a:solidFill>
              </a:rPr>
              <a:t>Each </a:t>
            </a:r>
            <a:r>
              <a:rPr lang="en-US" altLang="ko-KR" sz="2400" dirty="0" err="1">
                <a:solidFill>
                  <a:srgbClr val="092F57"/>
                </a:solidFill>
              </a:rPr>
              <a:t>Webex</a:t>
            </a:r>
            <a:r>
              <a:rPr lang="en-US" altLang="ko-KR" sz="2400" dirty="0">
                <a:solidFill>
                  <a:srgbClr val="092F57"/>
                </a:solidFill>
              </a:rPr>
              <a:t> meeting will be facilitated by an OCM team member and will last approximately one hou</a:t>
            </a:r>
            <a:r>
              <a:rPr lang="en-US" altLang="ko-KR" sz="2400" dirty="0"/>
              <a:t>r. </a:t>
            </a:r>
            <a:endParaRPr lang="en-GB" altLang="ko-KR" sz="2000" dirty="0"/>
          </a:p>
        </p:txBody>
      </p:sp>
      <p:sp>
        <p:nvSpPr>
          <p:cNvPr id="5" name="Slide Number Placeholder 2">
            <a:extLst>
              <a:ext uri="{FF2B5EF4-FFF2-40B4-BE49-F238E27FC236}">
                <a16:creationId xmlns:a16="http://schemas.microsoft.com/office/drawing/2014/main" id="{66FC84C2-F497-4B2C-9DD7-0B0B5BC8A55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33</a:t>
            </a:fld>
            <a:endParaRPr lang="en-US" dirty="0"/>
          </a:p>
        </p:txBody>
      </p:sp>
    </p:spTree>
    <p:extLst>
      <p:ext uri="{BB962C8B-B14F-4D97-AF65-F5344CB8AC3E}">
        <p14:creationId xmlns:p14="http://schemas.microsoft.com/office/powerpoint/2010/main" val="261643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pPr eaLnBrk="1" hangingPunct="1"/>
            <a:r>
              <a:rPr lang="en-US" dirty="0">
                <a:solidFill>
                  <a:schemeClr val="tx1"/>
                </a:solidFill>
              </a:rPr>
              <a:t>Change Liaison Toolkit</a:t>
            </a:r>
          </a:p>
        </p:txBody>
      </p:sp>
      <p:sp>
        <p:nvSpPr>
          <p:cNvPr id="5122" name="Rectangle 3"/>
          <p:cNvSpPr>
            <a:spLocks noGrp="1" noChangeArrowheads="1"/>
          </p:cNvSpPr>
          <p:nvPr>
            <p:ph type="body" sz="quarter" idx="13"/>
          </p:nvPr>
        </p:nvSpPr>
        <p:spPr>
          <a:xfrm>
            <a:off x="490992" y="899700"/>
            <a:ext cx="11500337" cy="604689"/>
          </a:xfrm>
        </p:spPr>
        <p:txBody>
          <a:bodyPr>
            <a:noAutofit/>
          </a:bodyPr>
          <a:lstStyle/>
          <a:p>
            <a:pPr marL="0" indent="0">
              <a:spcBef>
                <a:spcPts val="600"/>
              </a:spcBef>
              <a:buNone/>
            </a:pPr>
            <a:r>
              <a:rPr lang="en-US" sz="2400" dirty="0">
                <a:solidFill>
                  <a:schemeClr val="tx1"/>
                </a:solidFill>
              </a:rPr>
              <a:t>The OCM team will provide monthly updates to the toolkit with all the materials and resources you will need to complete the tasks assigned to you. </a:t>
            </a:r>
          </a:p>
          <a:p>
            <a:pPr marL="0" lvl="1" indent="-285750">
              <a:lnSpc>
                <a:spcPct val="150000"/>
              </a:lnSpc>
              <a:spcBef>
                <a:spcPts val="0"/>
              </a:spcBef>
              <a:spcAft>
                <a:spcPts val="0"/>
              </a:spcAft>
              <a:buClrTx/>
              <a:buFont typeface="Arial" pitchFamily="34" charset="0"/>
              <a:buChar char="•"/>
            </a:pPr>
            <a:r>
              <a:rPr lang="en-US" sz="2000" dirty="0">
                <a:solidFill>
                  <a:srgbClr val="092F57"/>
                </a:solidFill>
              </a:rPr>
              <a:t>Luma Brochure</a:t>
            </a:r>
          </a:p>
          <a:p>
            <a:pPr marL="0" lvl="1" indent="-285750">
              <a:lnSpc>
                <a:spcPct val="150000"/>
              </a:lnSpc>
              <a:spcBef>
                <a:spcPts val="0"/>
              </a:spcBef>
              <a:spcAft>
                <a:spcPts val="0"/>
              </a:spcAft>
              <a:buClrTx/>
              <a:buFont typeface="Arial" pitchFamily="34" charset="0"/>
              <a:buChar char="•"/>
            </a:pPr>
            <a:r>
              <a:rPr lang="en-US" sz="2000" dirty="0">
                <a:solidFill>
                  <a:srgbClr val="092F57"/>
                </a:solidFill>
              </a:rPr>
              <a:t>Change Liaison Kick-off Slide Deck</a:t>
            </a:r>
          </a:p>
          <a:p>
            <a:pPr marL="0" lvl="1" indent="-285750">
              <a:lnSpc>
                <a:spcPct val="150000"/>
              </a:lnSpc>
              <a:spcBef>
                <a:spcPts val="0"/>
              </a:spcBef>
              <a:spcAft>
                <a:spcPts val="0"/>
              </a:spcAft>
              <a:buClrTx/>
              <a:buFont typeface="Arial" pitchFamily="34" charset="0"/>
              <a:buChar char="•"/>
            </a:pPr>
            <a:r>
              <a:rPr lang="en-US" sz="2000" dirty="0">
                <a:solidFill>
                  <a:srgbClr val="092F57"/>
                </a:solidFill>
              </a:rPr>
              <a:t>Know Do Share Report Template</a:t>
            </a:r>
          </a:p>
          <a:p>
            <a:pPr marL="0" lvl="1" indent="-285750">
              <a:lnSpc>
                <a:spcPct val="150000"/>
              </a:lnSpc>
              <a:spcBef>
                <a:spcPts val="0"/>
              </a:spcBef>
              <a:spcAft>
                <a:spcPts val="0"/>
              </a:spcAft>
              <a:buClrTx/>
              <a:buFont typeface="Arial" pitchFamily="34" charset="0"/>
              <a:buChar char="•"/>
            </a:pPr>
            <a:r>
              <a:rPr lang="en-US" sz="2000" dirty="0">
                <a:solidFill>
                  <a:srgbClr val="092F57"/>
                </a:solidFill>
              </a:rPr>
              <a:t>February Know Do Share Report</a:t>
            </a:r>
          </a:p>
          <a:p>
            <a:pPr marL="0" lvl="1" indent="-285750">
              <a:lnSpc>
                <a:spcPct val="150000"/>
              </a:lnSpc>
              <a:spcBef>
                <a:spcPts val="0"/>
              </a:spcBef>
              <a:spcAft>
                <a:spcPts val="0"/>
              </a:spcAft>
              <a:buClrTx/>
              <a:buFont typeface="Arial" pitchFamily="34" charset="0"/>
              <a:buChar char="•"/>
            </a:pPr>
            <a:r>
              <a:rPr lang="en-US" sz="2000" dirty="0">
                <a:solidFill>
                  <a:srgbClr val="092F57"/>
                </a:solidFill>
              </a:rPr>
              <a:t>Change Liaison Messages and FAQ Page</a:t>
            </a:r>
          </a:p>
          <a:p>
            <a:pPr marL="0" lvl="1" indent="-285750">
              <a:lnSpc>
                <a:spcPct val="150000"/>
              </a:lnSpc>
              <a:spcBef>
                <a:spcPts val="600"/>
              </a:spcBef>
              <a:spcAft>
                <a:spcPts val="0"/>
              </a:spcAft>
              <a:buClrTx/>
              <a:buFont typeface="Arial" pitchFamily="34" charset="0"/>
              <a:buChar char="•"/>
            </a:pPr>
            <a:r>
              <a:rPr lang="en-US" altLang="ko-KR" sz="2000" dirty="0">
                <a:solidFill>
                  <a:srgbClr val="092F57"/>
                </a:solidFill>
              </a:rPr>
              <a:t>Luma Change Liaison Dashboard Forms </a:t>
            </a:r>
          </a:p>
          <a:p>
            <a:pPr marL="0" lvl="1" indent="-285750">
              <a:lnSpc>
                <a:spcPct val="150000"/>
              </a:lnSpc>
              <a:spcBef>
                <a:spcPts val="600"/>
              </a:spcBef>
              <a:spcAft>
                <a:spcPts val="0"/>
              </a:spcAft>
              <a:buClrTx/>
              <a:buFont typeface="Arial" pitchFamily="34" charset="0"/>
              <a:buChar char="•"/>
            </a:pPr>
            <a:r>
              <a:rPr lang="en-US" sz="2000" dirty="0">
                <a:solidFill>
                  <a:srgbClr val="092F57"/>
                </a:solidFill>
              </a:rPr>
              <a:t>Timeline</a:t>
            </a:r>
          </a:p>
          <a:p>
            <a:pPr marL="0" lvl="1" indent="-285750">
              <a:lnSpc>
                <a:spcPct val="150000"/>
              </a:lnSpc>
              <a:spcBef>
                <a:spcPts val="600"/>
              </a:spcBef>
              <a:spcAft>
                <a:spcPts val="0"/>
              </a:spcAft>
              <a:buClrTx/>
              <a:buFont typeface="Arial" pitchFamily="34" charset="0"/>
              <a:buChar char="•"/>
            </a:pPr>
            <a:endParaRPr lang="en-US" altLang="ko-KR" sz="2000" dirty="0">
              <a:solidFill>
                <a:srgbClr val="092F57"/>
              </a:solidFill>
            </a:endParaRPr>
          </a:p>
          <a:p>
            <a:pPr marL="114300" lvl="1" indent="0">
              <a:spcBef>
                <a:spcPts val="600"/>
              </a:spcBef>
              <a:buNone/>
            </a:pPr>
            <a:endParaRPr lang="en-US" altLang="ko-KR" sz="1050" dirty="0"/>
          </a:p>
        </p:txBody>
      </p:sp>
      <p:sp>
        <p:nvSpPr>
          <p:cNvPr id="5" name="Slide Number Placeholder 2">
            <a:extLst>
              <a:ext uri="{FF2B5EF4-FFF2-40B4-BE49-F238E27FC236}">
                <a16:creationId xmlns:a16="http://schemas.microsoft.com/office/drawing/2014/main" id="{66FC84C2-F497-4B2C-9DD7-0B0B5BC8A55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34</a:t>
            </a:fld>
            <a:endParaRPr lang="en-US" dirty="0"/>
          </a:p>
        </p:txBody>
      </p:sp>
    </p:spTree>
    <p:extLst>
      <p:ext uri="{BB962C8B-B14F-4D97-AF65-F5344CB8AC3E}">
        <p14:creationId xmlns:p14="http://schemas.microsoft.com/office/powerpoint/2010/main" val="29427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8B268-C823-48DC-9367-411CF1752289}"/>
              </a:ext>
            </a:extLst>
          </p:cNvPr>
          <p:cNvSpPr>
            <a:spLocks noGrp="1"/>
          </p:cNvSpPr>
          <p:nvPr>
            <p:ph idx="1"/>
          </p:nvPr>
        </p:nvSpPr>
        <p:spPr>
          <a:xfrm>
            <a:off x="4800600" y="3047030"/>
            <a:ext cx="6492240" cy="2942289"/>
          </a:xfrm>
        </p:spPr>
        <p:txBody>
          <a:bodyPr>
            <a:normAutofit/>
          </a:bodyPr>
          <a:lstStyle/>
          <a:p>
            <a:pPr algn="ctr"/>
            <a:r>
              <a:rPr lang="en-US" sz="4500" dirty="0">
                <a:solidFill>
                  <a:srgbClr val="092F57"/>
                </a:solidFill>
              </a:rPr>
              <a:t>Action Item</a:t>
            </a:r>
          </a:p>
        </p:txBody>
      </p:sp>
      <p:sp>
        <p:nvSpPr>
          <p:cNvPr id="5" name="Slide Number Placeholder 2">
            <a:extLst>
              <a:ext uri="{FF2B5EF4-FFF2-40B4-BE49-F238E27FC236}">
                <a16:creationId xmlns:a16="http://schemas.microsoft.com/office/drawing/2014/main" id="{8110F6A5-8811-4C38-89AB-AE28686A6AB4}"/>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35</a:t>
            </a:fld>
            <a:endParaRPr lang="en-US" dirty="0"/>
          </a:p>
        </p:txBody>
      </p:sp>
      <p:cxnSp>
        <p:nvCxnSpPr>
          <p:cNvPr id="8" name="Straight Connector 7">
            <a:extLst>
              <a:ext uri="{FF2B5EF4-FFF2-40B4-BE49-F238E27FC236}">
                <a16:creationId xmlns:a16="http://schemas.microsoft.com/office/drawing/2014/main" id="{B8E3B484-02A1-4EBC-8FE6-523C291A3E45}"/>
              </a:ext>
            </a:extLst>
          </p:cNvPr>
          <p:cNvCxnSpPr/>
          <p:nvPr/>
        </p:nvCxnSpPr>
        <p:spPr>
          <a:xfrm>
            <a:off x="5067300" y="386715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03621BA-5200-415C-9008-5B6A36D34E16}"/>
              </a:ext>
            </a:extLst>
          </p:cNvPr>
          <p:cNvGrpSpPr/>
          <p:nvPr/>
        </p:nvGrpSpPr>
        <p:grpSpPr>
          <a:xfrm rot="20580843">
            <a:off x="819444" y="2683586"/>
            <a:ext cx="2341373" cy="1564020"/>
            <a:chOff x="1722437" y="341313"/>
            <a:chExt cx="2792414" cy="1865312"/>
          </a:xfrm>
          <a:solidFill>
            <a:schemeClr val="bg1"/>
          </a:solidFill>
        </p:grpSpPr>
        <p:sp>
          <p:nvSpPr>
            <p:cNvPr id="10" name="Freeform 6">
              <a:extLst>
                <a:ext uri="{FF2B5EF4-FFF2-40B4-BE49-F238E27FC236}">
                  <a16:creationId xmlns:a16="http://schemas.microsoft.com/office/drawing/2014/main" id="{8EE56186-2D40-47EA-9A07-590AA3E30E90}"/>
                </a:ext>
              </a:extLst>
            </p:cNvPr>
            <p:cNvSpPr>
              <a:spLocks/>
            </p:cNvSpPr>
            <p:nvPr/>
          </p:nvSpPr>
          <p:spPr bwMode="auto">
            <a:xfrm>
              <a:off x="4275138" y="993775"/>
              <a:ext cx="239713" cy="609600"/>
            </a:xfrm>
            <a:custGeom>
              <a:avLst/>
              <a:gdLst>
                <a:gd name="T0" fmla="*/ 77 w 174"/>
                <a:gd name="T1" fmla="*/ 0 h 441"/>
                <a:gd name="T2" fmla="*/ 17 w 174"/>
                <a:gd name="T3" fmla="*/ 96 h 441"/>
                <a:gd name="T4" fmla="*/ 56 w 174"/>
                <a:gd name="T5" fmla="*/ 91 h 441"/>
                <a:gd name="T6" fmla="*/ 52 w 174"/>
                <a:gd name="T7" fmla="*/ 252 h 441"/>
                <a:gd name="T8" fmla="*/ 0 w 174"/>
                <a:gd name="T9" fmla="*/ 404 h 441"/>
                <a:gd name="T10" fmla="*/ 70 w 174"/>
                <a:gd name="T11" fmla="*/ 441 h 441"/>
                <a:gd name="T12" fmla="*/ 130 w 174"/>
                <a:gd name="T13" fmla="*/ 266 h 441"/>
                <a:gd name="T14" fmla="*/ 135 w 174"/>
                <a:gd name="T15" fmla="*/ 80 h 441"/>
                <a:gd name="T16" fmla="*/ 174 w 174"/>
                <a:gd name="T17" fmla="*/ 75 h 441"/>
                <a:gd name="T18" fmla="*/ 77 w 174"/>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441">
                  <a:moveTo>
                    <a:pt x="77" y="0"/>
                  </a:moveTo>
                  <a:cubicBezTo>
                    <a:pt x="60" y="35"/>
                    <a:pt x="40" y="68"/>
                    <a:pt x="17" y="96"/>
                  </a:cubicBezTo>
                  <a:cubicBezTo>
                    <a:pt x="56" y="91"/>
                    <a:pt x="56" y="91"/>
                    <a:pt x="56" y="91"/>
                  </a:cubicBezTo>
                  <a:cubicBezTo>
                    <a:pt x="63" y="144"/>
                    <a:pt x="62" y="199"/>
                    <a:pt x="52" y="252"/>
                  </a:cubicBezTo>
                  <a:cubicBezTo>
                    <a:pt x="43" y="305"/>
                    <a:pt x="25" y="356"/>
                    <a:pt x="0" y="404"/>
                  </a:cubicBezTo>
                  <a:cubicBezTo>
                    <a:pt x="70" y="441"/>
                    <a:pt x="70" y="441"/>
                    <a:pt x="70" y="441"/>
                  </a:cubicBezTo>
                  <a:cubicBezTo>
                    <a:pt x="99" y="386"/>
                    <a:pt x="119" y="327"/>
                    <a:pt x="130" y="266"/>
                  </a:cubicBezTo>
                  <a:cubicBezTo>
                    <a:pt x="141" y="205"/>
                    <a:pt x="143" y="142"/>
                    <a:pt x="135" y="80"/>
                  </a:cubicBezTo>
                  <a:cubicBezTo>
                    <a:pt x="174" y="75"/>
                    <a:pt x="174" y="75"/>
                    <a:pt x="174" y="75"/>
                  </a:cubicBezTo>
                  <a:cubicBezTo>
                    <a:pt x="143" y="45"/>
                    <a:pt x="111" y="21"/>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4A45940E-3E41-42F3-B985-C5BD4D514514}"/>
                </a:ext>
              </a:extLst>
            </p:cNvPr>
            <p:cNvSpPr>
              <a:spLocks/>
            </p:cNvSpPr>
            <p:nvPr/>
          </p:nvSpPr>
          <p:spPr bwMode="auto">
            <a:xfrm>
              <a:off x="4213225" y="1600200"/>
              <a:ext cx="125413" cy="112713"/>
            </a:xfrm>
            <a:custGeom>
              <a:avLst/>
              <a:gdLst>
                <a:gd name="T0" fmla="*/ 64 w 91"/>
                <a:gd name="T1" fmla="*/ 81 h 81"/>
                <a:gd name="T2" fmla="*/ 0 w 91"/>
                <a:gd name="T3" fmla="*/ 34 h 81"/>
                <a:gd name="T4" fmla="*/ 23 w 91"/>
                <a:gd name="T5" fmla="*/ 0 h 81"/>
                <a:gd name="T6" fmla="*/ 91 w 91"/>
                <a:gd name="T7" fmla="*/ 43 h 81"/>
                <a:gd name="T8" fmla="*/ 64 w 91"/>
                <a:gd name="T9" fmla="*/ 81 h 81"/>
              </a:gdLst>
              <a:ahLst/>
              <a:cxnLst>
                <a:cxn ang="0">
                  <a:pos x="T0" y="T1"/>
                </a:cxn>
                <a:cxn ang="0">
                  <a:pos x="T2" y="T3"/>
                </a:cxn>
                <a:cxn ang="0">
                  <a:pos x="T4" y="T5"/>
                </a:cxn>
                <a:cxn ang="0">
                  <a:pos x="T6" y="T7"/>
                </a:cxn>
                <a:cxn ang="0">
                  <a:pos x="T8" y="T9"/>
                </a:cxn>
              </a:cxnLst>
              <a:rect l="0" t="0" r="r" b="b"/>
              <a:pathLst>
                <a:path w="91" h="81">
                  <a:moveTo>
                    <a:pt x="64" y="81"/>
                  </a:moveTo>
                  <a:cubicBezTo>
                    <a:pt x="0" y="34"/>
                    <a:pt x="0" y="34"/>
                    <a:pt x="0" y="34"/>
                  </a:cubicBezTo>
                  <a:cubicBezTo>
                    <a:pt x="9" y="23"/>
                    <a:pt x="16" y="12"/>
                    <a:pt x="23" y="0"/>
                  </a:cubicBezTo>
                  <a:cubicBezTo>
                    <a:pt x="91" y="43"/>
                    <a:pt x="91" y="43"/>
                    <a:pt x="91" y="43"/>
                  </a:cubicBezTo>
                  <a:cubicBezTo>
                    <a:pt x="82" y="56"/>
                    <a:pt x="73" y="69"/>
                    <a:pt x="64"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a:extLst>
                <a:ext uri="{FF2B5EF4-FFF2-40B4-BE49-F238E27FC236}">
                  <a16:creationId xmlns:a16="http://schemas.microsoft.com/office/drawing/2014/main" id="{290B3BDD-4249-4652-AE76-3068802D281A}"/>
                </a:ext>
              </a:extLst>
            </p:cNvPr>
            <p:cNvSpPr>
              <a:spLocks/>
            </p:cNvSpPr>
            <p:nvPr/>
          </p:nvSpPr>
          <p:spPr bwMode="auto">
            <a:xfrm>
              <a:off x="4140200" y="1690688"/>
              <a:ext cx="122238" cy="119063"/>
            </a:xfrm>
            <a:custGeom>
              <a:avLst/>
              <a:gdLst>
                <a:gd name="T0" fmla="*/ 56 w 88"/>
                <a:gd name="T1" fmla="*/ 86 h 86"/>
                <a:gd name="T2" fmla="*/ 0 w 88"/>
                <a:gd name="T3" fmla="*/ 30 h 86"/>
                <a:gd name="T4" fmla="*/ 28 w 88"/>
                <a:gd name="T5" fmla="*/ 0 h 86"/>
                <a:gd name="T6" fmla="*/ 88 w 88"/>
                <a:gd name="T7" fmla="*/ 52 h 86"/>
                <a:gd name="T8" fmla="*/ 56 w 88"/>
                <a:gd name="T9" fmla="*/ 86 h 86"/>
              </a:gdLst>
              <a:ahLst/>
              <a:cxnLst>
                <a:cxn ang="0">
                  <a:pos x="T0" y="T1"/>
                </a:cxn>
                <a:cxn ang="0">
                  <a:pos x="T2" y="T3"/>
                </a:cxn>
                <a:cxn ang="0">
                  <a:pos x="T4" y="T5"/>
                </a:cxn>
                <a:cxn ang="0">
                  <a:pos x="T6" y="T7"/>
                </a:cxn>
                <a:cxn ang="0">
                  <a:pos x="T8" y="T9"/>
                </a:cxn>
              </a:cxnLst>
              <a:rect l="0" t="0" r="r" b="b"/>
              <a:pathLst>
                <a:path w="88" h="86">
                  <a:moveTo>
                    <a:pt x="56" y="86"/>
                  </a:moveTo>
                  <a:cubicBezTo>
                    <a:pt x="0" y="30"/>
                    <a:pt x="0" y="30"/>
                    <a:pt x="0" y="30"/>
                  </a:cubicBezTo>
                  <a:cubicBezTo>
                    <a:pt x="10" y="20"/>
                    <a:pt x="19" y="10"/>
                    <a:pt x="28" y="0"/>
                  </a:cubicBezTo>
                  <a:cubicBezTo>
                    <a:pt x="88" y="52"/>
                    <a:pt x="88" y="52"/>
                    <a:pt x="88" y="52"/>
                  </a:cubicBezTo>
                  <a:cubicBezTo>
                    <a:pt x="78" y="64"/>
                    <a:pt x="67" y="75"/>
                    <a:pt x="5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a:extLst>
                <a:ext uri="{FF2B5EF4-FFF2-40B4-BE49-F238E27FC236}">
                  <a16:creationId xmlns:a16="http://schemas.microsoft.com/office/drawing/2014/main" id="{911C5E9B-BF35-41F8-BBE5-00C03523F2EF}"/>
                </a:ext>
              </a:extLst>
            </p:cNvPr>
            <p:cNvSpPr>
              <a:spLocks/>
            </p:cNvSpPr>
            <p:nvPr/>
          </p:nvSpPr>
          <p:spPr bwMode="auto">
            <a:xfrm>
              <a:off x="4054475" y="1770063"/>
              <a:ext cx="114300" cy="122238"/>
            </a:xfrm>
            <a:custGeom>
              <a:avLst/>
              <a:gdLst>
                <a:gd name="T0" fmla="*/ 47 w 83"/>
                <a:gd name="T1" fmla="*/ 89 h 89"/>
                <a:gd name="T2" fmla="*/ 0 w 83"/>
                <a:gd name="T3" fmla="*/ 25 h 89"/>
                <a:gd name="T4" fmla="*/ 32 w 83"/>
                <a:gd name="T5" fmla="*/ 0 h 89"/>
                <a:gd name="T6" fmla="*/ 83 w 83"/>
                <a:gd name="T7" fmla="*/ 61 h 89"/>
                <a:gd name="T8" fmla="*/ 47 w 83"/>
                <a:gd name="T9" fmla="*/ 89 h 89"/>
              </a:gdLst>
              <a:ahLst/>
              <a:cxnLst>
                <a:cxn ang="0">
                  <a:pos x="T0" y="T1"/>
                </a:cxn>
                <a:cxn ang="0">
                  <a:pos x="T2" y="T3"/>
                </a:cxn>
                <a:cxn ang="0">
                  <a:pos x="T4" y="T5"/>
                </a:cxn>
                <a:cxn ang="0">
                  <a:pos x="T6" y="T7"/>
                </a:cxn>
                <a:cxn ang="0">
                  <a:pos x="T8" y="T9"/>
                </a:cxn>
              </a:cxnLst>
              <a:rect l="0" t="0" r="r" b="b"/>
              <a:pathLst>
                <a:path w="83" h="89">
                  <a:moveTo>
                    <a:pt x="47" y="89"/>
                  </a:moveTo>
                  <a:cubicBezTo>
                    <a:pt x="0" y="25"/>
                    <a:pt x="0" y="25"/>
                    <a:pt x="0" y="25"/>
                  </a:cubicBezTo>
                  <a:cubicBezTo>
                    <a:pt x="11" y="17"/>
                    <a:pt x="22" y="8"/>
                    <a:pt x="32" y="0"/>
                  </a:cubicBezTo>
                  <a:cubicBezTo>
                    <a:pt x="83" y="61"/>
                    <a:pt x="83" y="61"/>
                    <a:pt x="83" y="61"/>
                  </a:cubicBezTo>
                  <a:cubicBezTo>
                    <a:pt x="71" y="71"/>
                    <a:pt x="59" y="80"/>
                    <a:pt x="47"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a:extLst>
                <a:ext uri="{FF2B5EF4-FFF2-40B4-BE49-F238E27FC236}">
                  <a16:creationId xmlns:a16="http://schemas.microsoft.com/office/drawing/2014/main" id="{306A5D58-8011-4ACA-8671-51AB93E28753}"/>
                </a:ext>
              </a:extLst>
            </p:cNvPr>
            <p:cNvSpPr>
              <a:spLocks/>
            </p:cNvSpPr>
            <p:nvPr/>
          </p:nvSpPr>
          <p:spPr bwMode="auto">
            <a:xfrm>
              <a:off x="3959225" y="1835150"/>
              <a:ext cx="106363" cy="123825"/>
            </a:xfrm>
            <a:custGeom>
              <a:avLst/>
              <a:gdLst>
                <a:gd name="T0" fmla="*/ 36 w 77"/>
                <a:gd name="T1" fmla="*/ 90 h 90"/>
                <a:gd name="T2" fmla="*/ 0 w 77"/>
                <a:gd name="T3" fmla="*/ 19 h 90"/>
                <a:gd name="T4" fmla="*/ 36 w 77"/>
                <a:gd name="T5" fmla="*/ 0 h 90"/>
                <a:gd name="T6" fmla="*/ 77 w 77"/>
                <a:gd name="T7" fmla="*/ 68 h 90"/>
                <a:gd name="T8" fmla="*/ 36 w 77"/>
                <a:gd name="T9" fmla="*/ 90 h 90"/>
              </a:gdLst>
              <a:ahLst/>
              <a:cxnLst>
                <a:cxn ang="0">
                  <a:pos x="T0" y="T1"/>
                </a:cxn>
                <a:cxn ang="0">
                  <a:pos x="T2" y="T3"/>
                </a:cxn>
                <a:cxn ang="0">
                  <a:pos x="T4" y="T5"/>
                </a:cxn>
                <a:cxn ang="0">
                  <a:pos x="T6" y="T7"/>
                </a:cxn>
                <a:cxn ang="0">
                  <a:pos x="T8" y="T9"/>
                </a:cxn>
              </a:cxnLst>
              <a:rect l="0" t="0" r="r" b="b"/>
              <a:pathLst>
                <a:path w="77" h="90">
                  <a:moveTo>
                    <a:pt x="36" y="90"/>
                  </a:moveTo>
                  <a:cubicBezTo>
                    <a:pt x="0" y="19"/>
                    <a:pt x="0" y="19"/>
                    <a:pt x="0" y="19"/>
                  </a:cubicBezTo>
                  <a:cubicBezTo>
                    <a:pt x="12" y="13"/>
                    <a:pt x="24" y="7"/>
                    <a:pt x="36" y="0"/>
                  </a:cubicBezTo>
                  <a:cubicBezTo>
                    <a:pt x="77" y="68"/>
                    <a:pt x="77" y="68"/>
                    <a:pt x="77" y="68"/>
                  </a:cubicBezTo>
                  <a:cubicBezTo>
                    <a:pt x="63" y="76"/>
                    <a:pt x="50" y="83"/>
                    <a:pt x="36"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8D1E5F31-33C0-44BA-A4CD-3092CD10ED56}"/>
                </a:ext>
              </a:extLst>
            </p:cNvPr>
            <p:cNvSpPr>
              <a:spLocks/>
            </p:cNvSpPr>
            <p:nvPr/>
          </p:nvSpPr>
          <p:spPr bwMode="auto">
            <a:xfrm>
              <a:off x="3856038" y="1884363"/>
              <a:ext cx="93663" cy="123825"/>
            </a:xfrm>
            <a:custGeom>
              <a:avLst/>
              <a:gdLst>
                <a:gd name="T0" fmla="*/ 25 w 68"/>
                <a:gd name="T1" fmla="*/ 90 h 90"/>
                <a:gd name="T2" fmla="*/ 0 w 68"/>
                <a:gd name="T3" fmla="*/ 14 h 90"/>
                <a:gd name="T4" fmla="*/ 38 w 68"/>
                <a:gd name="T5" fmla="*/ 0 h 90"/>
                <a:gd name="T6" fmla="*/ 68 w 68"/>
                <a:gd name="T7" fmla="*/ 74 h 90"/>
                <a:gd name="T8" fmla="*/ 25 w 68"/>
                <a:gd name="T9" fmla="*/ 90 h 90"/>
              </a:gdLst>
              <a:ahLst/>
              <a:cxnLst>
                <a:cxn ang="0">
                  <a:pos x="T0" y="T1"/>
                </a:cxn>
                <a:cxn ang="0">
                  <a:pos x="T2" y="T3"/>
                </a:cxn>
                <a:cxn ang="0">
                  <a:pos x="T4" y="T5"/>
                </a:cxn>
                <a:cxn ang="0">
                  <a:pos x="T6" y="T7"/>
                </a:cxn>
                <a:cxn ang="0">
                  <a:pos x="T8" y="T9"/>
                </a:cxn>
              </a:cxnLst>
              <a:rect l="0" t="0" r="r" b="b"/>
              <a:pathLst>
                <a:path w="68" h="90">
                  <a:moveTo>
                    <a:pt x="25" y="90"/>
                  </a:moveTo>
                  <a:cubicBezTo>
                    <a:pt x="0" y="14"/>
                    <a:pt x="0" y="14"/>
                    <a:pt x="0" y="14"/>
                  </a:cubicBezTo>
                  <a:cubicBezTo>
                    <a:pt x="13" y="10"/>
                    <a:pt x="26" y="5"/>
                    <a:pt x="38" y="0"/>
                  </a:cubicBezTo>
                  <a:cubicBezTo>
                    <a:pt x="68" y="74"/>
                    <a:pt x="68" y="74"/>
                    <a:pt x="68" y="74"/>
                  </a:cubicBezTo>
                  <a:cubicBezTo>
                    <a:pt x="54" y="79"/>
                    <a:pt x="39" y="85"/>
                    <a:pt x="25"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a:extLst>
                <a:ext uri="{FF2B5EF4-FFF2-40B4-BE49-F238E27FC236}">
                  <a16:creationId xmlns:a16="http://schemas.microsoft.com/office/drawing/2014/main" id="{B07D150D-E4F5-40C3-8ABB-525EB122145E}"/>
                </a:ext>
              </a:extLst>
            </p:cNvPr>
            <p:cNvSpPr>
              <a:spLocks/>
            </p:cNvSpPr>
            <p:nvPr/>
          </p:nvSpPr>
          <p:spPr bwMode="auto">
            <a:xfrm>
              <a:off x="3373438" y="341313"/>
              <a:ext cx="611188" cy="215900"/>
            </a:xfrm>
            <a:custGeom>
              <a:avLst/>
              <a:gdLst>
                <a:gd name="T0" fmla="*/ 0 w 441"/>
                <a:gd name="T1" fmla="*/ 100 h 156"/>
                <a:gd name="T2" fmla="*/ 99 w 441"/>
                <a:gd name="T3" fmla="*/ 156 h 156"/>
                <a:gd name="T4" fmla="*/ 92 w 441"/>
                <a:gd name="T5" fmla="*/ 117 h 156"/>
                <a:gd name="T6" fmla="*/ 253 w 441"/>
                <a:gd name="T7" fmla="*/ 112 h 156"/>
                <a:gd name="T8" fmla="*/ 408 w 441"/>
                <a:gd name="T9" fmla="*/ 156 h 156"/>
                <a:gd name="T10" fmla="*/ 441 w 441"/>
                <a:gd name="T11" fmla="*/ 84 h 156"/>
                <a:gd name="T12" fmla="*/ 263 w 441"/>
                <a:gd name="T13" fmla="*/ 33 h 156"/>
                <a:gd name="T14" fmla="*/ 77 w 441"/>
                <a:gd name="T15" fmla="*/ 39 h 156"/>
                <a:gd name="T16" fmla="*/ 70 w 441"/>
                <a:gd name="T17" fmla="*/ 0 h 156"/>
                <a:gd name="T18" fmla="*/ 0 w 441"/>
                <a:gd name="T19" fmla="*/ 10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156">
                  <a:moveTo>
                    <a:pt x="0" y="100"/>
                  </a:moveTo>
                  <a:cubicBezTo>
                    <a:pt x="36" y="116"/>
                    <a:pt x="70" y="134"/>
                    <a:pt x="99" y="156"/>
                  </a:cubicBezTo>
                  <a:cubicBezTo>
                    <a:pt x="92" y="117"/>
                    <a:pt x="92" y="117"/>
                    <a:pt x="92" y="117"/>
                  </a:cubicBezTo>
                  <a:cubicBezTo>
                    <a:pt x="145" y="107"/>
                    <a:pt x="199" y="105"/>
                    <a:pt x="253" y="112"/>
                  </a:cubicBezTo>
                  <a:cubicBezTo>
                    <a:pt x="306" y="118"/>
                    <a:pt x="359" y="134"/>
                    <a:pt x="408" y="156"/>
                  </a:cubicBezTo>
                  <a:cubicBezTo>
                    <a:pt x="441" y="84"/>
                    <a:pt x="441" y="84"/>
                    <a:pt x="441" y="84"/>
                  </a:cubicBezTo>
                  <a:cubicBezTo>
                    <a:pt x="385" y="58"/>
                    <a:pt x="324" y="41"/>
                    <a:pt x="263" y="33"/>
                  </a:cubicBezTo>
                  <a:cubicBezTo>
                    <a:pt x="201" y="25"/>
                    <a:pt x="138" y="27"/>
                    <a:pt x="77" y="39"/>
                  </a:cubicBezTo>
                  <a:cubicBezTo>
                    <a:pt x="70" y="0"/>
                    <a:pt x="70" y="0"/>
                    <a:pt x="70" y="0"/>
                  </a:cubicBezTo>
                  <a:cubicBezTo>
                    <a:pt x="42" y="32"/>
                    <a:pt x="19" y="66"/>
                    <a:pt x="0"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a:extLst>
                <a:ext uri="{FF2B5EF4-FFF2-40B4-BE49-F238E27FC236}">
                  <a16:creationId xmlns:a16="http://schemas.microsoft.com/office/drawing/2014/main" id="{5F33D893-6313-4368-AD7B-85CB78FAB87C}"/>
                </a:ext>
              </a:extLst>
            </p:cNvPr>
            <p:cNvSpPr>
              <a:spLocks/>
            </p:cNvSpPr>
            <p:nvPr/>
          </p:nvSpPr>
          <p:spPr bwMode="auto">
            <a:xfrm>
              <a:off x="3987800" y="487363"/>
              <a:ext cx="107950" cy="125413"/>
            </a:xfrm>
            <a:custGeom>
              <a:avLst/>
              <a:gdLst>
                <a:gd name="T0" fmla="*/ 78 w 78"/>
                <a:gd name="T1" fmla="*/ 24 h 90"/>
                <a:gd name="T2" fmla="*/ 34 w 78"/>
                <a:gd name="T3" fmla="*/ 90 h 90"/>
                <a:gd name="T4" fmla="*/ 0 w 78"/>
                <a:gd name="T5" fmla="*/ 69 h 90"/>
                <a:gd name="T6" fmla="*/ 39 w 78"/>
                <a:gd name="T7" fmla="*/ 0 h 90"/>
                <a:gd name="T8" fmla="*/ 78 w 78"/>
                <a:gd name="T9" fmla="*/ 24 h 90"/>
              </a:gdLst>
              <a:ahLst/>
              <a:cxnLst>
                <a:cxn ang="0">
                  <a:pos x="T0" y="T1"/>
                </a:cxn>
                <a:cxn ang="0">
                  <a:pos x="T2" y="T3"/>
                </a:cxn>
                <a:cxn ang="0">
                  <a:pos x="T4" y="T5"/>
                </a:cxn>
                <a:cxn ang="0">
                  <a:pos x="T6" y="T7"/>
                </a:cxn>
                <a:cxn ang="0">
                  <a:pos x="T8" y="T9"/>
                </a:cxn>
              </a:cxnLst>
              <a:rect l="0" t="0" r="r" b="b"/>
              <a:pathLst>
                <a:path w="78" h="90">
                  <a:moveTo>
                    <a:pt x="78" y="24"/>
                  </a:moveTo>
                  <a:cubicBezTo>
                    <a:pt x="34" y="90"/>
                    <a:pt x="34" y="90"/>
                    <a:pt x="34" y="90"/>
                  </a:cubicBezTo>
                  <a:cubicBezTo>
                    <a:pt x="23" y="82"/>
                    <a:pt x="12" y="75"/>
                    <a:pt x="0" y="69"/>
                  </a:cubicBezTo>
                  <a:cubicBezTo>
                    <a:pt x="39" y="0"/>
                    <a:pt x="39" y="0"/>
                    <a:pt x="39" y="0"/>
                  </a:cubicBezTo>
                  <a:cubicBezTo>
                    <a:pt x="52" y="7"/>
                    <a:pt x="65" y="15"/>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a:extLst>
                <a:ext uri="{FF2B5EF4-FFF2-40B4-BE49-F238E27FC236}">
                  <a16:creationId xmlns:a16="http://schemas.microsoft.com/office/drawing/2014/main" id="{661F281B-3736-491C-8969-6ECF5CD131EA}"/>
                </a:ext>
              </a:extLst>
            </p:cNvPr>
            <p:cNvSpPr>
              <a:spLocks/>
            </p:cNvSpPr>
            <p:nvPr/>
          </p:nvSpPr>
          <p:spPr bwMode="auto">
            <a:xfrm>
              <a:off x="4081463" y="558800"/>
              <a:ext cx="117475" cy="122238"/>
            </a:xfrm>
            <a:custGeom>
              <a:avLst/>
              <a:gdLst>
                <a:gd name="T0" fmla="*/ 85 w 85"/>
                <a:gd name="T1" fmla="*/ 30 h 89"/>
                <a:gd name="T2" fmla="*/ 31 w 85"/>
                <a:gd name="T3" fmla="*/ 89 h 89"/>
                <a:gd name="T4" fmla="*/ 0 w 85"/>
                <a:gd name="T5" fmla="*/ 63 h 89"/>
                <a:gd name="T6" fmla="*/ 49 w 85"/>
                <a:gd name="T7" fmla="*/ 0 h 89"/>
                <a:gd name="T8" fmla="*/ 85 w 85"/>
                <a:gd name="T9" fmla="*/ 30 h 89"/>
              </a:gdLst>
              <a:ahLst/>
              <a:cxnLst>
                <a:cxn ang="0">
                  <a:pos x="T0" y="T1"/>
                </a:cxn>
                <a:cxn ang="0">
                  <a:pos x="T2" y="T3"/>
                </a:cxn>
                <a:cxn ang="0">
                  <a:pos x="T4" y="T5"/>
                </a:cxn>
                <a:cxn ang="0">
                  <a:pos x="T6" y="T7"/>
                </a:cxn>
                <a:cxn ang="0">
                  <a:pos x="T8" y="T9"/>
                </a:cxn>
              </a:cxnLst>
              <a:rect l="0" t="0" r="r" b="b"/>
              <a:pathLst>
                <a:path w="85" h="89">
                  <a:moveTo>
                    <a:pt x="85" y="30"/>
                  </a:moveTo>
                  <a:cubicBezTo>
                    <a:pt x="31" y="89"/>
                    <a:pt x="31" y="89"/>
                    <a:pt x="31" y="89"/>
                  </a:cubicBezTo>
                  <a:cubicBezTo>
                    <a:pt x="21" y="80"/>
                    <a:pt x="11" y="71"/>
                    <a:pt x="0" y="63"/>
                  </a:cubicBezTo>
                  <a:cubicBezTo>
                    <a:pt x="49" y="0"/>
                    <a:pt x="49" y="0"/>
                    <a:pt x="49" y="0"/>
                  </a:cubicBezTo>
                  <a:cubicBezTo>
                    <a:pt x="61" y="10"/>
                    <a:pt x="73" y="20"/>
                    <a:pt x="8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a:extLst>
                <a:ext uri="{FF2B5EF4-FFF2-40B4-BE49-F238E27FC236}">
                  <a16:creationId xmlns:a16="http://schemas.microsoft.com/office/drawing/2014/main" id="{C5FE7210-5E04-4198-863E-3ED139A91F09}"/>
                </a:ext>
              </a:extLst>
            </p:cNvPr>
            <p:cNvSpPr>
              <a:spLocks/>
            </p:cNvSpPr>
            <p:nvPr/>
          </p:nvSpPr>
          <p:spPr bwMode="auto">
            <a:xfrm>
              <a:off x="4164013" y="646113"/>
              <a:ext cx="122238" cy="117475"/>
            </a:xfrm>
            <a:custGeom>
              <a:avLst/>
              <a:gdLst>
                <a:gd name="T0" fmla="*/ 88 w 88"/>
                <a:gd name="T1" fmla="*/ 35 h 85"/>
                <a:gd name="T2" fmla="*/ 26 w 88"/>
                <a:gd name="T3" fmla="*/ 85 h 85"/>
                <a:gd name="T4" fmla="*/ 0 w 88"/>
                <a:gd name="T5" fmla="*/ 54 h 85"/>
                <a:gd name="T6" fmla="*/ 58 w 88"/>
                <a:gd name="T7" fmla="*/ 0 h 85"/>
                <a:gd name="T8" fmla="*/ 88 w 88"/>
                <a:gd name="T9" fmla="*/ 35 h 85"/>
              </a:gdLst>
              <a:ahLst/>
              <a:cxnLst>
                <a:cxn ang="0">
                  <a:pos x="T0" y="T1"/>
                </a:cxn>
                <a:cxn ang="0">
                  <a:pos x="T2" y="T3"/>
                </a:cxn>
                <a:cxn ang="0">
                  <a:pos x="T4" y="T5"/>
                </a:cxn>
                <a:cxn ang="0">
                  <a:pos x="T6" y="T7"/>
                </a:cxn>
                <a:cxn ang="0">
                  <a:pos x="T8" y="T9"/>
                </a:cxn>
              </a:cxnLst>
              <a:rect l="0" t="0" r="r" b="b"/>
              <a:pathLst>
                <a:path w="88" h="85">
                  <a:moveTo>
                    <a:pt x="88" y="35"/>
                  </a:moveTo>
                  <a:cubicBezTo>
                    <a:pt x="26" y="85"/>
                    <a:pt x="26" y="85"/>
                    <a:pt x="26" y="85"/>
                  </a:cubicBezTo>
                  <a:cubicBezTo>
                    <a:pt x="18" y="74"/>
                    <a:pt x="9" y="64"/>
                    <a:pt x="0" y="54"/>
                  </a:cubicBezTo>
                  <a:cubicBezTo>
                    <a:pt x="58" y="0"/>
                    <a:pt x="58" y="0"/>
                    <a:pt x="58" y="0"/>
                  </a:cubicBezTo>
                  <a:cubicBezTo>
                    <a:pt x="68" y="11"/>
                    <a:pt x="79" y="23"/>
                    <a:pt x="8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a:extLst>
                <a:ext uri="{FF2B5EF4-FFF2-40B4-BE49-F238E27FC236}">
                  <a16:creationId xmlns:a16="http://schemas.microsoft.com/office/drawing/2014/main" id="{0EF11ED2-99ED-414D-B7A0-582633E58D0A}"/>
                </a:ext>
              </a:extLst>
            </p:cNvPr>
            <p:cNvSpPr>
              <a:spLocks/>
            </p:cNvSpPr>
            <p:nvPr/>
          </p:nvSpPr>
          <p:spPr bwMode="auto">
            <a:xfrm>
              <a:off x="4232275" y="746125"/>
              <a:ext cx="127000" cy="109538"/>
            </a:xfrm>
            <a:custGeom>
              <a:avLst/>
              <a:gdLst>
                <a:gd name="T0" fmla="*/ 91 w 91"/>
                <a:gd name="T1" fmla="*/ 40 h 79"/>
                <a:gd name="T2" fmla="*/ 22 w 91"/>
                <a:gd name="T3" fmla="*/ 79 h 79"/>
                <a:gd name="T4" fmla="*/ 0 w 91"/>
                <a:gd name="T5" fmla="*/ 44 h 79"/>
                <a:gd name="T6" fmla="*/ 66 w 91"/>
                <a:gd name="T7" fmla="*/ 0 h 79"/>
                <a:gd name="T8" fmla="*/ 91 w 91"/>
                <a:gd name="T9" fmla="*/ 40 h 79"/>
              </a:gdLst>
              <a:ahLst/>
              <a:cxnLst>
                <a:cxn ang="0">
                  <a:pos x="T0" y="T1"/>
                </a:cxn>
                <a:cxn ang="0">
                  <a:pos x="T2" y="T3"/>
                </a:cxn>
                <a:cxn ang="0">
                  <a:pos x="T4" y="T5"/>
                </a:cxn>
                <a:cxn ang="0">
                  <a:pos x="T6" y="T7"/>
                </a:cxn>
                <a:cxn ang="0">
                  <a:pos x="T8" y="T9"/>
                </a:cxn>
              </a:cxnLst>
              <a:rect l="0" t="0" r="r" b="b"/>
              <a:pathLst>
                <a:path w="91" h="79">
                  <a:moveTo>
                    <a:pt x="91" y="40"/>
                  </a:moveTo>
                  <a:cubicBezTo>
                    <a:pt x="22" y="79"/>
                    <a:pt x="22" y="79"/>
                    <a:pt x="22" y="79"/>
                  </a:cubicBezTo>
                  <a:cubicBezTo>
                    <a:pt x="15" y="67"/>
                    <a:pt x="8" y="56"/>
                    <a:pt x="0" y="44"/>
                  </a:cubicBezTo>
                  <a:cubicBezTo>
                    <a:pt x="66" y="0"/>
                    <a:pt x="66" y="0"/>
                    <a:pt x="66" y="0"/>
                  </a:cubicBezTo>
                  <a:cubicBezTo>
                    <a:pt x="75" y="13"/>
                    <a:pt x="83" y="26"/>
                    <a:pt x="9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a:extLst>
                <a:ext uri="{FF2B5EF4-FFF2-40B4-BE49-F238E27FC236}">
                  <a16:creationId xmlns:a16="http://schemas.microsoft.com/office/drawing/2014/main" id="{8F79D48C-C679-41C2-8641-FFF3B2666D52}"/>
                </a:ext>
              </a:extLst>
            </p:cNvPr>
            <p:cNvSpPr>
              <a:spLocks/>
            </p:cNvSpPr>
            <p:nvPr/>
          </p:nvSpPr>
          <p:spPr bwMode="auto">
            <a:xfrm>
              <a:off x="4287838" y="858838"/>
              <a:ext cx="125413" cy="98425"/>
            </a:xfrm>
            <a:custGeom>
              <a:avLst/>
              <a:gdLst>
                <a:gd name="T0" fmla="*/ 90 w 90"/>
                <a:gd name="T1" fmla="*/ 43 h 71"/>
                <a:gd name="T2" fmla="*/ 16 w 90"/>
                <a:gd name="T3" fmla="*/ 71 h 71"/>
                <a:gd name="T4" fmla="*/ 0 w 90"/>
                <a:gd name="T5" fmla="*/ 34 h 71"/>
                <a:gd name="T6" fmla="*/ 72 w 90"/>
                <a:gd name="T7" fmla="*/ 0 h 71"/>
                <a:gd name="T8" fmla="*/ 90 w 90"/>
                <a:gd name="T9" fmla="*/ 43 h 71"/>
              </a:gdLst>
              <a:ahLst/>
              <a:cxnLst>
                <a:cxn ang="0">
                  <a:pos x="T0" y="T1"/>
                </a:cxn>
                <a:cxn ang="0">
                  <a:pos x="T2" y="T3"/>
                </a:cxn>
                <a:cxn ang="0">
                  <a:pos x="T4" y="T5"/>
                </a:cxn>
                <a:cxn ang="0">
                  <a:pos x="T6" y="T7"/>
                </a:cxn>
                <a:cxn ang="0">
                  <a:pos x="T8" y="T9"/>
                </a:cxn>
              </a:cxnLst>
              <a:rect l="0" t="0" r="r" b="b"/>
              <a:pathLst>
                <a:path w="90" h="71">
                  <a:moveTo>
                    <a:pt x="90" y="43"/>
                  </a:moveTo>
                  <a:cubicBezTo>
                    <a:pt x="16" y="71"/>
                    <a:pt x="16" y="71"/>
                    <a:pt x="16" y="71"/>
                  </a:cubicBezTo>
                  <a:cubicBezTo>
                    <a:pt x="11" y="58"/>
                    <a:pt x="6" y="46"/>
                    <a:pt x="0" y="34"/>
                  </a:cubicBezTo>
                  <a:cubicBezTo>
                    <a:pt x="72" y="0"/>
                    <a:pt x="72" y="0"/>
                    <a:pt x="72" y="0"/>
                  </a:cubicBezTo>
                  <a:cubicBezTo>
                    <a:pt x="79" y="14"/>
                    <a:pt x="85" y="28"/>
                    <a:pt x="90"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a:extLst>
                <a:ext uri="{FF2B5EF4-FFF2-40B4-BE49-F238E27FC236}">
                  <a16:creationId xmlns:a16="http://schemas.microsoft.com/office/drawing/2014/main" id="{882A8231-978B-450B-93BB-FEBB1504042C}"/>
                </a:ext>
              </a:extLst>
            </p:cNvPr>
            <p:cNvSpPr>
              <a:spLocks/>
            </p:cNvSpPr>
            <p:nvPr/>
          </p:nvSpPr>
          <p:spPr bwMode="auto">
            <a:xfrm>
              <a:off x="2770188" y="903288"/>
              <a:ext cx="212725" cy="611188"/>
            </a:xfrm>
            <a:custGeom>
              <a:avLst/>
              <a:gdLst>
                <a:gd name="T0" fmla="*/ 95 w 154"/>
                <a:gd name="T1" fmla="*/ 442 h 442"/>
                <a:gd name="T2" fmla="*/ 127 w 154"/>
                <a:gd name="T3" fmla="*/ 391 h 442"/>
                <a:gd name="T4" fmla="*/ 140 w 154"/>
                <a:gd name="T5" fmla="*/ 362 h 442"/>
                <a:gd name="T6" fmla="*/ 144 w 154"/>
                <a:gd name="T7" fmla="*/ 356 h 442"/>
                <a:gd name="T8" fmla="*/ 147 w 154"/>
                <a:gd name="T9" fmla="*/ 350 h 442"/>
                <a:gd name="T10" fmla="*/ 154 w 154"/>
                <a:gd name="T11" fmla="*/ 338 h 442"/>
                <a:gd name="T12" fmla="*/ 116 w 154"/>
                <a:gd name="T13" fmla="*/ 348 h 442"/>
                <a:gd name="T14" fmla="*/ 102 w 154"/>
                <a:gd name="T15" fmla="*/ 187 h 442"/>
                <a:gd name="T16" fmla="*/ 139 w 154"/>
                <a:gd name="T17" fmla="*/ 30 h 442"/>
                <a:gd name="T18" fmla="*/ 65 w 154"/>
                <a:gd name="T19" fmla="*/ 0 h 442"/>
                <a:gd name="T20" fmla="*/ 23 w 154"/>
                <a:gd name="T21" fmla="*/ 181 h 442"/>
                <a:gd name="T22" fmla="*/ 39 w 154"/>
                <a:gd name="T23" fmla="*/ 366 h 442"/>
                <a:gd name="T24" fmla="*/ 0 w 154"/>
                <a:gd name="T25" fmla="*/ 376 h 442"/>
                <a:gd name="T26" fmla="*/ 13 w 154"/>
                <a:gd name="T27" fmla="*/ 385 h 442"/>
                <a:gd name="T28" fmla="*/ 19 w 154"/>
                <a:gd name="T29" fmla="*/ 390 h 442"/>
                <a:gd name="T30" fmla="*/ 25 w 154"/>
                <a:gd name="T31" fmla="*/ 394 h 442"/>
                <a:gd name="T32" fmla="*/ 49 w 154"/>
                <a:gd name="T33" fmla="*/ 408 h 442"/>
                <a:gd name="T34" fmla="*/ 95 w 154"/>
                <a:gd name="T3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442">
                  <a:moveTo>
                    <a:pt x="95" y="442"/>
                  </a:moveTo>
                  <a:cubicBezTo>
                    <a:pt x="107" y="426"/>
                    <a:pt x="117" y="409"/>
                    <a:pt x="127" y="391"/>
                  </a:cubicBezTo>
                  <a:cubicBezTo>
                    <a:pt x="131" y="381"/>
                    <a:pt x="136" y="372"/>
                    <a:pt x="140" y="362"/>
                  </a:cubicBezTo>
                  <a:cubicBezTo>
                    <a:pt x="141" y="360"/>
                    <a:pt x="142" y="358"/>
                    <a:pt x="144" y="356"/>
                  </a:cubicBezTo>
                  <a:cubicBezTo>
                    <a:pt x="147" y="350"/>
                    <a:pt x="147" y="350"/>
                    <a:pt x="147" y="350"/>
                  </a:cubicBezTo>
                  <a:cubicBezTo>
                    <a:pt x="149" y="346"/>
                    <a:pt x="152" y="342"/>
                    <a:pt x="154" y="338"/>
                  </a:cubicBezTo>
                  <a:cubicBezTo>
                    <a:pt x="116" y="348"/>
                    <a:pt x="116" y="348"/>
                    <a:pt x="116" y="348"/>
                  </a:cubicBezTo>
                  <a:cubicBezTo>
                    <a:pt x="103" y="295"/>
                    <a:pt x="98" y="241"/>
                    <a:pt x="102" y="187"/>
                  </a:cubicBezTo>
                  <a:cubicBezTo>
                    <a:pt x="106" y="133"/>
                    <a:pt x="119" y="80"/>
                    <a:pt x="139" y="30"/>
                  </a:cubicBezTo>
                  <a:cubicBezTo>
                    <a:pt x="65" y="0"/>
                    <a:pt x="65" y="0"/>
                    <a:pt x="65" y="0"/>
                  </a:cubicBezTo>
                  <a:cubicBezTo>
                    <a:pt x="42" y="58"/>
                    <a:pt x="28" y="119"/>
                    <a:pt x="23" y="181"/>
                  </a:cubicBezTo>
                  <a:cubicBezTo>
                    <a:pt x="19" y="243"/>
                    <a:pt x="24" y="306"/>
                    <a:pt x="39" y="366"/>
                  </a:cubicBezTo>
                  <a:cubicBezTo>
                    <a:pt x="0" y="376"/>
                    <a:pt x="0" y="376"/>
                    <a:pt x="0" y="376"/>
                  </a:cubicBezTo>
                  <a:cubicBezTo>
                    <a:pt x="4" y="379"/>
                    <a:pt x="8" y="382"/>
                    <a:pt x="13" y="385"/>
                  </a:cubicBezTo>
                  <a:cubicBezTo>
                    <a:pt x="19" y="390"/>
                    <a:pt x="19" y="390"/>
                    <a:pt x="19" y="390"/>
                  </a:cubicBezTo>
                  <a:cubicBezTo>
                    <a:pt x="21" y="391"/>
                    <a:pt x="23" y="393"/>
                    <a:pt x="25" y="394"/>
                  </a:cubicBezTo>
                  <a:cubicBezTo>
                    <a:pt x="33" y="398"/>
                    <a:pt x="41" y="403"/>
                    <a:pt x="49" y="408"/>
                  </a:cubicBezTo>
                  <a:cubicBezTo>
                    <a:pt x="65" y="418"/>
                    <a:pt x="80" y="429"/>
                    <a:pt x="95" y="4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CE9F0B54-6201-4B42-9592-9C09C67DE5E7}"/>
                </a:ext>
              </a:extLst>
            </p:cNvPr>
            <p:cNvSpPr>
              <a:spLocks/>
            </p:cNvSpPr>
            <p:nvPr/>
          </p:nvSpPr>
          <p:spPr bwMode="auto">
            <a:xfrm>
              <a:off x="2886075" y="788988"/>
              <a:ext cx="123825" cy="104775"/>
            </a:xfrm>
            <a:custGeom>
              <a:avLst/>
              <a:gdLst>
                <a:gd name="T0" fmla="*/ 22 w 90"/>
                <a:gd name="T1" fmla="*/ 0 h 76"/>
                <a:gd name="T2" fmla="*/ 90 w 90"/>
                <a:gd name="T3" fmla="*/ 40 h 76"/>
                <a:gd name="T4" fmla="*/ 71 w 90"/>
                <a:gd name="T5" fmla="*/ 76 h 76"/>
                <a:gd name="T6" fmla="*/ 0 w 90"/>
                <a:gd name="T7" fmla="*/ 41 h 76"/>
                <a:gd name="T8" fmla="*/ 22 w 90"/>
                <a:gd name="T9" fmla="*/ 0 h 76"/>
              </a:gdLst>
              <a:ahLst/>
              <a:cxnLst>
                <a:cxn ang="0">
                  <a:pos x="T0" y="T1"/>
                </a:cxn>
                <a:cxn ang="0">
                  <a:pos x="T2" y="T3"/>
                </a:cxn>
                <a:cxn ang="0">
                  <a:pos x="T4" y="T5"/>
                </a:cxn>
                <a:cxn ang="0">
                  <a:pos x="T6" y="T7"/>
                </a:cxn>
                <a:cxn ang="0">
                  <a:pos x="T8" y="T9"/>
                </a:cxn>
              </a:cxnLst>
              <a:rect l="0" t="0" r="r" b="b"/>
              <a:pathLst>
                <a:path w="90" h="76">
                  <a:moveTo>
                    <a:pt x="22" y="0"/>
                  </a:moveTo>
                  <a:cubicBezTo>
                    <a:pt x="90" y="40"/>
                    <a:pt x="90" y="40"/>
                    <a:pt x="90" y="40"/>
                  </a:cubicBezTo>
                  <a:cubicBezTo>
                    <a:pt x="84" y="52"/>
                    <a:pt x="77" y="64"/>
                    <a:pt x="71" y="76"/>
                  </a:cubicBezTo>
                  <a:cubicBezTo>
                    <a:pt x="0" y="41"/>
                    <a:pt x="0" y="41"/>
                    <a:pt x="0" y="41"/>
                  </a:cubicBezTo>
                  <a:cubicBezTo>
                    <a:pt x="7" y="27"/>
                    <a:pt x="14" y="13"/>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a:extLst>
                <a:ext uri="{FF2B5EF4-FFF2-40B4-BE49-F238E27FC236}">
                  <a16:creationId xmlns:a16="http://schemas.microsoft.com/office/drawing/2014/main" id="{5CA06B0B-DB1E-498B-8B68-F95F0ABFC8E5}"/>
                </a:ext>
              </a:extLst>
            </p:cNvPr>
            <p:cNvSpPr>
              <a:spLocks/>
            </p:cNvSpPr>
            <p:nvPr/>
          </p:nvSpPr>
          <p:spPr bwMode="auto">
            <a:xfrm>
              <a:off x="2952750" y="684213"/>
              <a:ext cx="122238" cy="112713"/>
            </a:xfrm>
            <a:custGeom>
              <a:avLst/>
              <a:gdLst>
                <a:gd name="T0" fmla="*/ 28 w 89"/>
                <a:gd name="T1" fmla="*/ 0 h 82"/>
                <a:gd name="T2" fmla="*/ 89 w 89"/>
                <a:gd name="T3" fmla="*/ 50 h 82"/>
                <a:gd name="T4" fmla="*/ 64 w 89"/>
                <a:gd name="T5" fmla="*/ 82 h 82"/>
                <a:gd name="T6" fmla="*/ 0 w 89"/>
                <a:gd name="T7" fmla="*/ 37 h 82"/>
                <a:gd name="T8" fmla="*/ 28 w 89"/>
                <a:gd name="T9" fmla="*/ 0 h 82"/>
              </a:gdLst>
              <a:ahLst/>
              <a:cxnLst>
                <a:cxn ang="0">
                  <a:pos x="T0" y="T1"/>
                </a:cxn>
                <a:cxn ang="0">
                  <a:pos x="T2" y="T3"/>
                </a:cxn>
                <a:cxn ang="0">
                  <a:pos x="T4" y="T5"/>
                </a:cxn>
                <a:cxn ang="0">
                  <a:pos x="T6" y="T7"/>
                </a:cxn>
                <a:cxn ang="0">
                  <a:pos x="T8" y="T9"/>
                </a:cxn>
              </a:cxnLst>
              <a:rect l="0" t="0" r="r" b="b"/>
              <a:pathLst>
                <a:path w="89" h="82">
                  <a:moveTo>
                    <a:pt x="28" y="0"/>
                  </a:moveTo>
                  <a:cubicBezTo>
                    <a:pt x="89" y="50"/>
                    <a:pt x="89" y="50"/>
                    <a:pt x="89" y="50"/>
                  </a:cubicBezTo>
                  <a:cubicBezTo>
                    <a:pt x="80" y="60"/>
                    <a:pt x="72" y="71"/>
                    <a:pt x="64" y="82"/>
                  </a:cubicBezTo>
                  <a:cubicBezTo>
                    <a:pt x="0" y="37"/>
                    <a:pt x="0" y="37"/>
                    <a:pt x="0" y="37"/>
                  </a:cubicBezTo>
                  <a:cubicBezTo>
                    <a:pt x="8" y="24"/>
                    <a:pt x="18" y="12"/>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a:extLst>
                <a:ext uri="{FF2B5EF4-FFF2-40B4-BE49-F238E27FC236}">
                  <a16:creationId xmlns:a16="http://schemas.microsoft.com/office/drawing/2014/main" id="{EB2AAABE-85EA-430E-AF8F-C426B74A62A1}"/>
                </a:ext>
              </a:extLst>
            </p:cNvPr>
            <p:cNvSpPr>
              <a:spLocks/>
            </p:cNvSpPr>
            <p:nvPr/>
          </p:nvSpPr>
          <p:spPr bwMode="auto">
            <a:xfrm>
              <a:off x="3033713" y="590550"/>
              <a:ext cx="119063" cy="120650"/>
            </a:xfrm>
            <a:custGeom>
              <a:avLst/>
              <a:gdLst>
                <a:gd name="T0" fmla="*/ 33 w 86"/>
                <a:gd name="T1" fmla="*/ 0 h 88"/>
                <a:gd name="T2" fmla="*/ 86 w 86"/>
                <a:gd name="T3" fmla="*/ 60 h 88"/>
                <a:gd name="T4" fmla="*/ 57 w 86"/>
                <a:gd name="T5" fmla="*/ 88 h 88"/>
                <a:gd name="T6" fmla="*/ 0 w 86"/>
                <a:gd name="T7" fmla="*/ 33 h 88"/>
                <a:gd name="T8" fmla="*/ 33 w 86"/>
                <a:gd name="T9" fmla="*/ 0 h 88"/>
              </a:gdLst>
              <a:ahLst/>
              <a:cxnLst>
                <a:cxn ang="0">
                  <a:pos x="T0" y="T1"/>
                </a:cxn>
                <a:cxn ang="0">
                  <a:pos x="T2" y="T3"/>
                </a:cxn>
                <a:cxn ang="0">
                  <a:pos x="T4" y="T5"/>
                </a:cxn>
                <a:cxn ang="0">
                  <a:pos x="T6" y="T7"/>
                </a:cxn>
                <a:cxn ang="0">
                  <a:pos x="T8" y="T9"/>
                </a:cxn>
              </a:cxnLst>
              <a:rect l="0" t="0" r="r" b="b"/>
              <a:pathLst>
                <a:path w="86" h="88">
                  <a:moveTo>
                    <a:pt x="33" y="0"/>
                  </a:moveTo>
                  <a:cubicBezTo>
                    <a:pt x="86" y="60"/>
                    <a:pt x="86" y="60"/>
                    <a:pt x="86" y="60"/>
                  </a:cubicBezTo>
                  <a:cubicBezTo>
                    <a:pt x="76" y="69"/>
                    <a:pt x="66" y="78"/>
                    <a:pt x="57" y="88"/>
                  </a:cubicBezTo>
                  <a:cubicBezTo>
                    <a:pt x="0" y="33"/>
                    <a:pt x="0" y="33"/>
                    <a:pt x="0" y="33"/>
                  </a:cubicBezTo>
                  <a:cubicBezTo>
                    <a:pt x="11" y="22"/>
                    <a:pt x="22" y="11"/>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2">
              <a:extLst>
                <a:ext uri="{FF2B5EF4-FFF2-40B4-BE49-F238E27FC236}">
                  <a16:creationId xmlns:a16="http://schemas.microsoft.com/office/drawing/2014/main" id="{9815C1E2-48F9-41FC-97BF-2583BE6EE251}"/>
                </a:ext>
              </a:extLst>
            </p:cNvPr>
            <p:cNvSpPr>
              <a:spLocks/>
            </p:cNvSpPr>
            <p:nvPr/>
          </p:nvSpPr>
          <p:spPr bwMode="auto">
            <a:xfrm>
              <a:off x="3128963" y="512763"/>
              <a:ext cx="114300" cy="123825"/>
            </a:xfrm>
            <a:custGeom>
              <a:avLst/>
              <a:gdLst>
                <a:gd name="T0" fmla="*/ 39 w 82"/>
                <a:gd name="T1" fmla="*/ 0 h 90"/>
                <a:gd name="T2" fmla="*/ 82 w 82"/>
                <a:gd name="T3" fmla="*/ 67 h 90"/>
                <a:gd name="T4" fmla="*/ 48 w 82"/>
                <a:gd name="T5" fmla="*/ 90 h 90"/>
                <a:gd name="T6" fmla="*/ 0 w 82"/>
                <a:gd name="T7" fmla="*/ 27 h 90"/>
                <a:gd name="T8" fmla="*/ 39 w 82"/>
                <a:gd name="T9" fmla="*/ 0 h 90"/>
              </a:gdLst>
              <a:ahLst/>
              <a:cxnLst>
                <a:cxn ang="0">
                  <a:pos x="T0" y="T1"/>
                </a:cxn>
                <a:cxn ang="0">
                  <a:pos x="T2" y="T3"/>
                </a:cxn>
                <a:cxn ang="0">
                  <a:pos x="T4" y="T5"/>
                </a:cxn>
                <a:cxn ang="0">
                  <a:pos x="T6" y="T7"/>
                </a:cxn>
                <a:cxn ang="0">
                  <a:pos x="T8" y="T9"/>
                </a:cxn>
              </a:cxnLst>
              <a:rect l="0" t="0" r="r" b="b"/>
              <a:pathLst>
                <a:path w="82" h="90">
                  <a:moveTo>
                    <a:pt x="39" y="0"/>
                  </a:moveTo>
                  <a:cubicBezTo>
                    <a:pt x="82" y="67"/>
                    <a:pt x="82" y="67"/>
                    <a:pt x="82" y="67"/>
                  </a:cubicBezTo>
                  <a:cubicBezTo>
                    <a:pt x="70" y="74"/>
                    <a:pt x="59" y="82"/>
                    <a:pt x="48" y="90"/>
                  </a:cubicBezTo>
                  <a:cubicBezTo>
                    <a:pt x="0" y="27"/>
                    <a:pt x="0" y="27"/>
                    <a:pt x="0" y="27"/>
                  </a:cubicBezTo>
                  <a:cubicBezTo>
                    <a:pt x="13" y="17"/>
                    <a:pt x="26" y="9"/>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3">
              <a:extLst>
                <a:ext uri="{FF2B5EF4-FFF2-40B4-BE49-F238E27FC236}">
                  <a16:creationId xmlns:a16="http://schemas.microsoft.com/office/drawing/2014/main" id="{45403661-F69D-488E-8BAF-7AE4178B4E56}"/>
                </a:ext>
              </a:extLst>
            </p:cNvPr>
            <p:cNvSpPr>
              <a:spLocks/>
            </p:cNvSpPr>
            <p:nvPr/>
          </p:nvSpPr>
          <p:spPr bwMode="auto">
            <a:xfrm>
              <a:off x="3238500" y="452438"/>
              <a:ext cx="101600" cy="123825"/>
            </a:xfrm>
            <a:custGeom>
              <a:avLst/>
              <a:gdLst>
                <a:gd name="T0" fmla="*/ 42 w 74"/>
                <a:gd name="T1" fmla="*/ 0 h 90"/>
                <a:gd name="T2" fmla="*/ 74 w 74"/>
                <a:gd name="T3" fmla="*/ 73 h 90"/>
                <a:gd name="T4" fmla="*/ 37 w 74"/>
                <a:gd name="T5" fmla="*/ 90 h 90"/>
                <a:gd name="T6" fmla="*/ 0 w 74"/>
                <a:gd name="T7" fmla="*/ 20 h 90"/>
                <a:gd name="T8" fmla="*/ 42 w 74"/>
                <a:gd name="T9" fmla="*/ 0 h 90"/>
              </a:gdLst>
              <a:ahLst/>
              <a:cxnLst>
                <a:cxn ang="0">
                  <a:pos x="T0" y="T1"/>
                </a:cxn>
                <a:cxn ang="0">
                  <a:pos x="T2" y="T3"/>
                </a:cxn>
                <a:cxn ang="0">
                  <a:pos x="T4" y="T5"/>
                </a:cxn>
                <a:cxn ang="0">
                  <a:pos x="T6" y="T7"/>
                </a:cxn>
                <a:cxn ang="0">
                  <a:pos x="T8" y="T9"/>
                </a:cxn>
              </a:cxnLst>
              <a:rect l="0" t="0" r="r" b="b"/>
              <a:pathLst>
                <a:path w="74" h="90">
                  <a:moveTo>
                    <a:pt x="42" y="0"/>
                  </a:moveTo>
                  <a:cubicBezTo>
                    <a:pt x="74" y="73"/>
                    <a:pt x="74" y="73"/>
                    <a:pt x="74" y="73"/>
                  </a:cubicBezTo>
                  <a:cubicBezTo>
                    <a:pt x="61" y="78"/>
                    <a:pt x="49" y="84"/>
                    <a:pt x="37" y="90"/>
                  </a:cubicBezTo>
                  <a:cubicBezTo>
                    <a:pt x="0" y="20"/>
                    <a:pt x="0" y="20"/>
                    <a:pt x="0" y="20"/>
                  </a:cubicBezTo>
                  <a:cubicBezTo>
                    <a:pt x="14" y="13"/>
                    <a:pt x="28" y="6"/>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4">
              <a:extLst>
                <a:ext uri="{FF2B5EF4-FFF2-40B4-BE49-F238E27FC236}">
                  <a16:creationId xmlns:a16="http://schemas.microsoft.com/office/drawing/2014/main" id="{872410D2-54A9-4E3A-B260-371E5E1BA3E4}"/>
                </a:ext>
              </a:extLst>
            </p:cNvPr>
            <p:cNvSpPr>
              <a:spLocks/>
            </p:cNvSpPr>
            <p:nvPr/>
          </p:nvSpPr>
          <p:spPr bwMode="auto">
            <a:xfrm>
              <a:off x="2038350" y="2000250"/>
              <a:ext cx="600075" cy="206375"/>
            </a:xfrm>
            <a:custGeom>
              <a:avLst/>
              <a:gdLst>
                <a:gd name="T0" fmla="*/ 0 w 434"/>
                <a:gd name="T1" fmla="*/ 36 h 149"/>
                <a:gd name="T2" fmla="*/ 51 w 434"/>
                <a:gd name="T3" fmla="*/ 149 h 149"/>
                <a:gd name="T4" fmla="*/ 64 w 434"/>
                <a:gd name="T5" fmla="*/ 112 h 149"/>
                <a:gd name="T6" fmla="*/ 252 w 434"/>
                <a:gd name="T7" fmla="*/ 139 h 149"/>
                <a:gd name="T8" fmla="*/ 434 w 434"/>
                <a:gd name="T9" fmla="*/ 85 h 149"/>
                <a:gd name="T10" fmla="*/ 396 w 434"/>
                <a:gd name="T11" fmla="*/ 15 h 149"/>
                <a:gd name="T12" fmla="*/ 246 w 434"/>
                <a:gd name="T13" fmla="*/ 59 h 149"/>
                <a:gd name="T14" fmla="*/ 92 w 434"/>
                <a:gd name="T15" fmla="*/ 37 h 149"/>
                <a:gd name="T16" fmla="*/ 106 w 434"/>
                <a:gd name="T17" fmla="*/ 0 h 149"/>
                <a:gd name="T18" fmla="*/ 0 w 434"/>
                <a:gd name="T19" fmla="*/ 3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149">
                  <a:moveTo>
                    <a:pt x="0" y="36"/>
                  </a:moveTo>
                  <a:cubicBezTo>
                    <a:pt x="11" y="74"/>
                    <a:pt x="27" y="112"/>
                    <a:pt x="51" y="149"/>
                  </a:cubicBezTo>
                  <a:cubicBezTo>
                    <a:pt x="64" y="112"/>
                    <a:pt x="64" y="112"/>
                    <a:pt x="64" y="112"/>
                  </a:cubicBezTo>
                  <a:cubicBezTo>
                    <a:pt x="124" y="134"/>
                    <a:pt x="189" y="143"/>
                    <a:pt x="252" y="139"/>
                  </a:cubicBezTo>
                  <a:cubicBezTo>
                    <a:pt x="316" y="134"/>
                    <a:pt x="378" y="115"/>
                    <a:pt x="434" y="85"/>
                  </a:cubicBezTo>
                  <a:cubicBezTo>
                    <a:pt x="396" y="15"/>
                    <a:pt x="396" y="15"/>
                    <a:pt x="396" y="15"/>
                  </a:cubicBezTo>
                  <a:cubicBezTo>
                    <a:pt x="350" y="40"/>
                    <a:pt x="299" y="55"/>
                    <a:pt x="246" y="59"/>
                  </a:cubicBezTo>
                  <a:cubicBezTo>
                    <a:pt x="194" y="63"/>
                    <a:pt x="141" y="56"/>
                    <a:pt x="92" y="37"/>
                  </a:cubicBezTo>
                  <a:cubicBezTo>
                    <a:pt x="106" y="0"/>
                    <a:pt x="106" y="0"/>
                    <a:pt x="106" y="0"/>
                  </a:cubicBezTo>
                  <a:cubicBezTo>
                    <a:pt x="75" y="17"/>
                    <a:pt x="39" y="29"/>
                    <a:pt x="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a:extLst>
                <a:ext uri="{FF2B5EF4-FFF2-40B4-BE49-F238E27FC236}">
                  <a16:creationId xmlns:a16="http://schemas.microsoft.com/office/drawing/2014/main" id="{46CCF2D2-9F69-43A7-BF4C-CA3577EB65FF}"/>
                </a:ext>
              </a:extLst>
            </p:cNvPr>
            <p:cNvSpPr>
              <a:spLocks/>
            </p:cNvSpPr>
            <p:nvPr/>
          </p:nvSpPr>
          <p:spPr bwMode="auto">
            <a:xfrm>
              <a:off x="2632075" y="1958975"/>
              <a:ext cx="114300" cy="123825"/>
            </a:xfrm>
            <a:custGeom>
              <a:avLst/>
              <a:gdLst>
                <a:gd name="T0" fmla="*/ 31 w 83"/>
                <a:gd name="T1" fmla="*/ 0 h 89"/>
                <a:gd name="T2" fmla="*/ 83 w 83"/>
                <a:gd name="T3" fmla="*/ 60 h 89"/>
                <a:gd name="T4" fmla="*/ 46 w 83"/>
                <a:gd name="T5" fmla="*/ 89 h 89"/>
                <a:gd name="T6" fmla="*/ 0 w 83"/>
                <a:gd name="T7" fmla="*/ 24 h 89"/>
                <a:gd name="T8" fmla="*/ 31 w 83"/>
                <a:gd name="T9" fmla="*/ 0 h 89"/>
              </a:gdLst>
              <a:ahLst/>
              <a:cxnLst>
                <a:cxn ang="0">
                  <a:pos x="T0" y="T1"/>
                </a:cxn>
                <a:cxn ang="0">
                  <a:pos x="T2" y="T3"/>
                </a:cxn>
                <a:cxn ang="0">
                  <a:pos x="T4" y="T5"/>
                </a:cxn>
                <a:cxn ang="0">
                  <a:pos x="T6" y="T7"/>
                </a:cxn>
                <a:cxn ang="0">
                  <a:pos x="T8" y="T9"/>
                </a:cxn>
              </a:cxnLst>
              <a:rect l="0" t="0" r="r" b="b"/>
              <a:pathLst>
                <a:path w="83" h="89">
                  <a:moveTo>
                    <a:pt x="31" y="0"/>
                  </a:moveTo>
                  <a:cubicBezTo>
                    <a:pt x="83" y="60"/>
                    <a:pt x="83" y="60"/>
                    <a:pt x="83" y="60"/>
                  </a:cubicBezTo>
                  <a:cubicBezTo>
                    <a:pt x="71" y="71"/>
                    <a:pt x="59" y="80"/>
                    <a:pt x="46" y="89"/>
                  </a:cubicBezTo>
                  <a:cubicBezTo>
                    <a:pt x="0" y="24"/>
                    <a:pt x="0" y="24"/>
                    <a:pt x="0" y="24"/>
                  </a:cubicBezTo>
                  <a:cubicBezTo>
                    <a:pt x="11" y="17"/>
                    <a:pt x="21" y="9"/>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a:extLst>
                <a:ext uri="{FF2B5EF4-FFF2-40B4-BE49-F238E27FC236}">
                  <a16:creationId xmlns:a16="http://schemas.microsoft.com/office/drawing/2014/main" id="{60A55C2A-928A-4600-9A1A-7FF90CCC57C9}"/>
                </a:ext>
              </a:extLst>
            </p:cNvPr>
            <p:cNvSpPr>
              <a:spLocks/>
            </p:cNvSpPr>
            <p:nvPr/>
          </p:nvSpPr>
          <p:spPr bwMode="auto">
            <a:xfrm>
              <a:off x="2714625" y="1879600"/>
              <a:ext cx="120650" cy="117475"/>
            </a:xfrm>
            <a:custGeom>
              <a:avLst/>
              <a:gdLst>
                <a:gd name="T0" fmla="*/ 25 w 88"/>
                <a:gd name="T1" fmla="*/ 0 h 84"/>
                <a:gd name="T2" fmla="*/ 88 w 88"/>
                <a:gd name="T3" fmla="*/ 47 h 84"/>
                <a:gd name="T4" fmla="*/ 58 w 88"/>
                <a:gd name="T5" fmla="*/ 84 h 84"/>
                <a:gd name="T6" fmla="*/ 0 w 88"/>
                <a:gd name="T7" fmla="*/ 30 h 84"/>
                <a:gd name="T8" fmla="*/ 25 w 88"/>
                <a:gd name="T9" fmla="*/ 0 h 84"/>
              </a:gdLst>
              <a:ahLst/>
              <a:cxnLst>
                <a:cxn ang="0">
                  <a:pos x="T0" y="T1"/>
                </a:cxn>
                <a:cxn ang="0">
                  <a:pos x="T2" y="T3"/>
                </a:cxn>
                <a:cxn ang="0">
                  <a:pos x="T4" y="T5"/>
                </a:cxn>
                <a:cxn ang="0">
                  <a:pos x="T6" y="T7"/>
                </a:cxn>
                <a:cxn ang="0">
                  <a:pos x="T8" y="T9"/>
                </a:cxn>
              </a:cxnLst>
              <a:rect l="0" t="0" r="r" b="b"/>
              <a:pathLst>
                <a:path w="88" h="84">
                  <a:moveTo>
                    <a:pt x="25" y="0"/>
                  </a:moveTo>
                  <a:cubicBezTo>
                    <a:pt x="88" y="47"/>
                    <a:pt x="88" y="47"/>
                    <a:pt x="88" y="47"/>
                  </a:cubicBezTo>
                  <a:cubicBezTo>
                    <a:pt x="79" y="60"/>
                    <a:pt x="69" y="72"/>
                    <a:pt x="58" y="84"/>
                  </a:cubicBezTo>
                  <a:cubicBezTo>
                    <a:pt x="0" y="30"/>
                    <a:pt x="0" y="30"/>
                    <a:pt x="0" y="30"/>
                  </a:cubicBezTo>
                  <a:cubicBezTo>
                    <a:pt x="8" y="20"/>
                    <a:pt x="17" y="1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a:extLst>
                <a:ext uri="{FF2B5EF4-FFF2-40B4-BE49-F238E27FC236}">
                  <a16:creationId xmlns:a16="http://schemas.microsoft.com/office/drawing/2014/main" id="{E1045B79-1082-476F-A4D6-73233FA93E2B}"/>
                </a:ext>
              </a:extLst>
            </p:cNvPr>
            <p:cNvSpPr>
              <a:spLocks/>
            </p:cNvSpPr>
            <p:nvPr/>
          </p:nvSpPr>
          <p:spPr bwMode="auto">
            <a:xfrm>
              <a:off x="2778125" y="1785938"/>
              <a:ext cx="125413" cy="104775"/>
            </a:xfrm>
            <a:custGeom>
              <a:avLst/>
              <a:gdLst>
                <a:gd name="T0" fmla="*/ 19 w 91"/>
                <a:gd name="T1" fmla="*/ 0 h 75"/>
                <a:gd name="T2" fmla="*/ 91 w 91"/>
                <a:gd name="T3" fmla="*/ 33 h 75"/>
                <a:gd name="T4" fmla="*/ 69 w 91"/>
                <a:gd name="T5" fmla="*/ 75 h 75"/>
                <a:gd name="T6" fmla="*/ 0 w 91"/>
                <a:gd name="T7" fmla="*/ 35 h 75"/>
                <a:gd name="T8" fmla="*/ 19 w 91"/>
                <a:gd name="T9" fmla="*/ 0 h 75"/>
              </a:gdLst>
              <a:ahLst/>
              <a:cxnLst>
                <a:cxn ang="0">
                  <a:pos x="T0" y="T1"/>
                </a:cxn>
                <a:cxn ang="0">
                  <a:pos x="T2" y="T3"/>
                </a:cxn>
                <a:cxn ang="0">
                  <a:pos x="T4" y="T5"/>
                </a:cxn>
                <a:cxn ang="0">
                  <a:pos x="T6" y="T7"/>
                </a:cxn>
                <a:cxn ang="0">
                  <a:pos x="T8" y="T9"/>
                </a:cxn>
              </a:cxnLst>
              <a:rect l="0" t="0" r="r" b="b"/>
              <a:pathLst>
                <a:path w="91" h="75">
                  <a:moveTo>
                    <a:pt x="19" y="0"/>
                  </a:moveTo>
                  <a:cubicBezTo>
                    <a:pt x="91" y="33"/>
                    <a:pt x="91" y="33"/>
                    <a:pt x="91" y="33"/>
                  </a:cubicBezTo>
                  <a:cubicBezTo>
                    <a:pt x="84" y="47"/>
                    <a:pt x="77" y="62"/>
                    <a:pt x="69" y="75"/>
                  </a:cubicBezTo>
                  <a:cubicBezTo>
                    <a:pt x="0" y="35"/>
                    <a:pt x="0" y="35"/>
                    <a:pt x="0" y="35"/>
                  </a:cubicBezTo>
                  <a:cubicBezTo>
                    <a:pt x="7" y="24"/>
                    <a:pt x="13" y="12"/>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a:extLst>
                <a:ext uri="{FF2B5EF4-FFF2-40B4-BE49-F238E27FC236}">
                  <a16:creationId xmlns:a16="http://schemas.microsoft.com/office/drawing/2014/main" id="{A97D4F3E-AD78-419A-A9D9-FAD5CD839864}"/>
                </a:ext>
              </a:extLst>
            </p:cNvPr>
            <p:cNvSpPr>
              <a:spLocks/>
            </p:cNvSpPr>
            <p:nvPr/>
          </p:nvSpPr>
          <p:spPr bwMode="auto">
            <a:xfrm>
              <a:off x="2824163" y="1684338"/>
              <a:ext cx="120650" cy="87313"/>
            </a:xfrm>
            <a:custGeom>
              <a:avLst/>
              <a:gdLst>
                <a:gd name="T0" fmla="*/ 10 w 88"/>
                <a:gd name="T1" fmla="*/ 0 h 63"/>
                <a:gd name="T2" fmla="*/ 88 w 88"/>
                <a:gd name="T3" fmla="*/ 16 h 63"/>
                <a:gd name="T4" fmla="*/ 75 w 88"/>
                <a:gd name="T5" fmla="*/ 63 h 63"/>
                <a:gd name="T6" fmla="*/ 0 w 88"/>
                <a:gd name="T7" fmla="*/ 38 h 63"/>
                <a:gd name="T8" fmla="*/ 10 w 88"/>
                <a:gd name="T9" fmla="*/ 0 h 63"/>
              </a:gdLst>
              <a:ahLst/>
              <a:cxnLst>
                <a:cxn ang="0">
                  <a:pos x="T0" y="T1"/>
                </a:cxn>
                <a:cxn ang="0">
                  <a:pos x="T2" y="T3"/>
                </a:cxn>
                <a:cxn ang="0">
                  <a:pos x="T4" y="T5"/>
                </a:cxn>
                <a:cxn ang="0">
                  <a:pos x="T6" y="T7"/>
                </a:cxn>
                <a:cxn ang="0">
                  <a:pos x="T8" y="T9"/>
                </a:cxn>
              </a:cxnLst>
              <a:rect l="0" t="0" r="r" b="b"/>
              <a:pathLst>
                <a:path w="88" h="63">
                  <a:moveTo>
                    <a:pt x="10" y="0"/>
                  </a:moveTo>
                  <a:cubicBezTo>
                    <a:pt x="88" y="16"/>
                    <a:pt x="88" y="16"/>
                    <a:pt x="88" y="16"/>
                  </a:cubicBezTo>
                  <a:cubicBezTo>
                    <a:pt x="85" y="32"/>
                    <a:pt x="80" y="47"/>
                    <a:pt x="75" y="63"/>
                  </a:cubicBezTo>
                  <a:cubicBezTo>
                    <a:pt x="0" y="38"/>
                    <a:pt x="0" y="38"/>
                    <a:pt x="0" y="38"/>
                  </a:cubicBezTo>
                  <a:cubicBezTo>
                    <a:pt x="4" y="25"/>
                    <a:pt x="8" y="12"/>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a:extLst>
                <a:ext uri="{FF2B5EF4-FFF2-40B4-BE49-F238E27FC236}">
                  <a16:creationId xmlns:a16="http://schemas.microsoft.com/office/drawing/2014/main" id="{541087A5-0CC3-4D24-ABA5-A36672F21DDE}"/>
                </a:ext>
              </a:extLst>
            </p:cNvPr>
            <p:cNvSpPr>
              <a:spLocks/>
            </p:cNvSpPr>
            <p:nvPr/>
          </p:nvSpPr>
          <p:spPr bwMode="auto">
            <a:xfrm>
              <a:off x="2846388" y="1576388"/>
              <a:ext cx="112713" cy="65088"/>
            </a:xfrm>
            <a:custGeom>
              <a:avLst/>
              <a:gdLst>
                <a:gd name="T0" fmla="*/ 2 w 81"/>
                <a:gd name="T1" fmla="*/ 0 h 47"/>
                <a:gd name="T2" fmla="*/ 81 w 81"/>
                <a:gd name="T3" fmla="*/ 0 h 47"/>
                <a:gd name="T4" fmla="*/ 79 w 81"/>
                <a:gd name="T5" fmla="*/ 47 h 47"/>
                <a:gd name="T6" fmla="*/ 0 w 81"/>
                <a:gd name="T7" fmla="*/ 39 h 47"/>
                <a:gd name="T8" fmla="*/ 2 w 81"/>
                <a:gd name="T9" fmla="*/ 0 h 47"/>
              </a:gdLst>
              <a:ahLst/>
              <a:cxnLst>
                <a:cxn ang="0">
                  <a:pos x="T0" y="T1"/>
                </a:cxn>
                <a:cxn ang="0">
                  <a:pos x="T2" y="T3"/>
                </a:cxn>
                <a:cxn ang="0">
                  <a:pos x="T4" y="T5"/>
                </a:cxn>
                <a:cxn ang="0">
                  <a:pos x="T6" y="T7"/>
                </a:cxn>
                <a:cxn ang="0">
                  <a:pos x="T8" y="T9"/>
                </a:cxn>
              </a:cxnLst>
              <a:rect l="0" t="0" r="r" b="b"/>
              <a:pathLst>
                <a:path w="81" h="47">
                  <a:moveTo>
                    <a:pt x="2" y="0"/>
                  </a:moveTo>
                  <a:cubicBezTo>
                    <a:pt x="81" y="0"/>
                    <a:pt x="81" y="0"/>
                    <a:pt x="81" y="0"/>
                  </a:cubicBezTo>
                  <a:cubicBezTo>
                    <a:pt x="81" y="15"/>
                    <a:pt x="80" y="31"/>
                    <a:pt x="79" y="47"/>
                  </a:cubicBezTo>
                  <a:cubicBezTo>
                    <a:pt x="0" y="39"/>
                    <a:pt x="0" y="39"/>
                    <a:pt x="0" y="39"/>
                  </a:cubicBezTo>
                  <a:cubicBezTo>
                    <a:pt x="1" y="26"/>
                    <a:pt x="2" y="13"/>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a:extLst>
                <a:ext uri="{FF2B5EF4-FFF2-40B4-BE49-F238E27FC236}">
                  <a16:creationId xmlns:a16="http://schemas.microsoft.com/office/drawing/2014/main" id="{722AF582-3228-4A53-9A04-3893C77E77A7}"/>
                </a:ext>
              </a:extLst>
            </p:cNvPr>
            <p:cNvSpPr>
              <a:spLocks/>
            </p:cNvSpPr>
            <p:nvPr/>
          </p:nvSpPr>
          <p:spPr bwMode="auto">
            <a:xfrm>
              <a:off x="1731963" y="1000125"/>
              <a:ext cx="428625" cy="487363"/>
            </a:xfrm>
            <a:custGeom>
              <a:avLst/>
              <a:gdLst>
                <a:gd name="T0" fmla="*/ 310 w 310"/>
                <a:gd name="T1" fmla="*/ 31 h 353"/>
                <a:gd name="T2" fmla="*/ 190 w 310"/>
                <a:gd name="T3" fmla="*/ 0 h 353"/>
                <a:gd name="T4" fmla="*/ 211 w 310"/>
                <a:gd name="T5" fmla="*/ 34 h 353"/>
                <a:gd name="T6" fmla="*/ 72 w 310"/>
                <a:gd name="T7" fmla="*/ 164 h 353"/>
                <a:gd name="T8" fmla="*/ 0 w 310"/>
                <a:gd name="T9" fmla="*/ 339 h 353"/>
                <a:gd name="T10" fmla="*/ 78 w 310"/>
                <a:gd name="T11" fmla="*/ 353 h 353"/>
                <a:gd name="T12" fmla="*/ 138 w 310"/>
                <a:gd name="T13" fmla="*/ 209 h 353"/>
                <a:gd name="T14" fmla="*/ 251 w 310"/>
                <a:gd name="T15" fmla="*/ 102 h 353"/>
                <a:gd name="T16" fmla="*/ 272 w 310"/>
                <a:gd name="T17" fmla="*/ 136 h 353"/>
                <a:gd name="T18" fmla="*/ 310 w 310"/>
                <a:gd name="T19" fmla="*/ 3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 h="353">
                  <a:moveTo>
                    <a:pt x="310" y="31"/>
                  </a:moveTo>
                  <a:cubicBezTo>
                    <a:pt x="274" y="16"/>
                    <a:pt x="234" y="5"/>
                    <a:pt x="190" y="0"/>
                  </a:cubicBezTo>
                  <a:cubicBezTo>
                    <a:pt x="211" y="34"/>
                    <a:pt x="211" y="34"/>
                    <a:pt x="211" y="34"/>
                  </a:cubicBezTo>
                  <a:cubicBezTo>
                    <a:pt x="156" y="67"/>
                    <a:pt x="108" y="111"/>
                    <a:pt x="72" y="164"/>
                  </a:cubicBezTo>
                  <a:cubicBezTo>
                    <a:pt x="36" y="216"/>
                    <a:pt x="11" y="277"/>
                    <a:pt x="0" y="339"/>
                  </a:cubicBezTo>
                  <a:cubicBezTo>
                    <a:pt x="78" y="353"/>
                    <a:pt x="78" y="353"/>
                    <a:pt x="78" y="353"/>
                  </a:cubicBezTo>
                  <a:cubicBezTo>
                    <a:pt x="88" y="302"/>
                    <a:pt x="108" y="252"/>
                    <a:pt x="138" y="209"/>
                  </a:cubicBezTo>
                  <a:cubicBezTo>
                    <a:pt x="167" y="166"/>
                    <a:pt x="206" y="129"/>
                    <a:pt x="251" y="102"/>
                  </a:cubicBezTo>
                  <a:cubicBezTo>
                    <a:pt x="272" y="136"/>
                    <a:pt x="272" y="136"/>
                    <a:pt x="272" y="136"/>
                  </a:cubicBezTo>
                  <a:cubicBezTo>
                    <a:pt x="278" y="101"/>
                    <a:pt x="291" y="66"/>
                    <a:pt x="31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a:extLst>
                <a:ext uri="{FF2B5EF4-FFF2-40B4-BE49-F238E27FC236}">
                  <a16:creationId xmlns:a16="http://schemas.microsoft.com/office/drawing/2014/main" id="{C39B3184-CB5F-4715-812E-14436E1E6760}"/>
                </a:ext>
              </a:extLst>
            </p:cNvPr>
            <p:cNvSpPr>
              <a:spLocks/>
            </p:cNvSpPr>
            <p:nvPr/>
          </p:nvSpPr>
          <p:spPr bwMode="auto">
            <a:xfrm>
              <a:off x="1722437" y="1535113"/>
              <a:ext cx="112713" cy="65088"/>
            </a:xfrm>
            <a:custGeom>
              <a:avLst/>
              <a:gdLst>
                <a:gd name="T0" fmla="*/ 80 w 81"/>
                <a:gd name="T1" fmla="*/ 44 h 48"/>
                <a:gd name="T2" fmla="*/ 1 w 81"/>
                <a:gd name="T3" fmla="*/ 48 h 48"/>
                <a:gd name="T4" fmla="*/ 2 w 81"/>
                <a:gd name="T5" fmla="*/ 0 h 48"/>
                <a:gd name="T6" fmla="*/ 81 w 81"/>
                <a:gd name="T7" fmla="*/ 5 h 48"/>
                <a:gd name="T8" fmla="*/ 80 w 81"/>
                <a:gd name="T9" fmla="*/ 44 h 48"/>
              </a:gdLst>
              <a:ahLst/>
              <a:cxnLst>
                <a:cxn ang="0">
                  <a:pos x="T0" y="T1"/>
                </a:cxn>
                <a:cxn ang="0">
                  <a:pos x="T2" y="T3"/>
                </a:cxn>
                <a:cxn ang="0">
                  <a:pos x="T4" y="T5"/>
                </a:cxn>
                <a:cxn ang="0">
                  <a:pos x="T6" y="T7"/>
                </a:cxn>
                <a:cxn ang="0">
                  <a:pos x="T8" y="T9"/>
                </a:cxn>
              </a:cxnLst>
              <a:rect l="0" t="0" r="r" b="b"/>
              <a:pathLst>
                <a:path w="81" h="48">
                  <a:moveTo>
                    <a:pt x="80" y="44"/>
                  </a:moveTo>
                  <a:cubicBezTo>
                    <a:pt x="1" y="48"/>
                    <a:pt x="1" y="48"/>
                    <a:pt x="1" y="48"/>
                  </a:cubicBezTo>
                  <a:cubicBezTo>
                    <a:pt x="0" y="32"/>
                    <a:pt x="0" y="16"/>
                    <a:pt x="2" y="0"/>
                  </a:cubicBezTo>
                  <a:cubicBezTo>
                    <a:pt x="81" y="5"/>
                    <a:pt x="81" y="5"/>
                    <a:pt x="81" y="5"/>
                  </a:cubicBezTo>
                  <a:cubicBezTo>
                    <a:pt x="80" y="18"/>
                    <a:pt x="80" y="31"/>
                    <a:pt x="8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a:extLst>
                <a:ext uri="{FF2B5EF4-FFF2-40B4-BE49-F238E27FC236}">
                  <a16:creationId xmlns:a16="http://schemas.microsoft.com/office/drawing/2014/main" id="{2B191852-C064-48EB-A812-B340A6D51C41}"/>
                </a:ext>
              </a:extLst>
            </p:cNvPr>
            <p:cNvSpPr>
              <a:spLocks/>
            </p:cNvSpPr>
            <p:nvPr/>
          </p:nvSpPr>
          <p:spPr bwMode="auto">
            <a:xfrm>
              <a:off x="1728788" y="1651000"/>
              <a:ext cx="120650" cy="79375"/>
            </a:xfrm>
            <a:custGeom>
              <a:avLst/>
              <a:gdLst>
                <a:gd name="T0" fmla="*/ 87 w 87"/>
                <a:gd name="T1" fmla="*/ 38 h 58"/>
                <a:gd name="T2" fmla="*/ 10 w 87"/>
                <a:gd name="T3" fmla="*/ 58 h 58"/>
                <a:gd name="T4" fmla="*/ 0 w 87"/>
                <a:gd name="T5" fmla="*/ 11 h 58"/>
                <a:gd name="T6" fmla="*/ 79 w 87"/>
                <a:gd name="T7" fmla="*/ 0 h 58"/>
                <a:gd name="T8" fmla="*/ 87 w 87"/>
                <a:gd name="T9" fmla="*/ 38 h 58"/>
              </a:gdLst>
              <a:ahLst/>
              <a:cxnLst>
                <a:cxn ang="0">
                  <a:pos x="T0" y="T1"/>
                </a:cxn>
                <a:cxn ang="0">
                  <a:pos x="T2" y="T3"/>
                </a:cxn>
                <a:cxn ang="0">
                  <a:pos x="T4" y="T5"/>
                </a:cxn>
                <a:cxn ang="0">
                  <a:pos x="T6" y="T7"/>
                </a:cxn>
                <a:cxn ang="0">
                  <a:pos x="T8" y="T9"/>
                </a:cxn>
              </a:cxnLst>
              <a:rect l="0" t="0" r="r" b="b"/>
              <a:pathLst>
                <a:path w="87" h="58">
                  <a:moveTo>
                    <a:pt x="87" y="38"/>
                  </a:moveTo>
                  <a:cubicBezTo>
                    <a:pt x="10" y="58"/>
                    <a:pt x="10" y="58"/>
                    <a:pt x="10" y="58"/>
                  </a:cubicBezTo>
                  <a:cubicBezTo>
                    <a:pt x="6" y="43"/>
                    <a:pt x="3" y="27"/>
                    <a:pt x="0" y="11"/>
                  </a:cubicBezTo>
                  <a:cubicBezTo>
                    <a:pt x="79" y="0"/>
                    <a:pt x="79" y="0"/>
                    <a:pt x="79" y="0"/>
                  </a:cubicBezTo>
                  <a:cubicBezTo>
                    <a:pt x="81" y="12"/>
                    <a:pt x="83" y="25"/>
                    <a:pt x="8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a:extLst>
                <a:ext uri="{FF2B5EF4-FFF2-40B4-BE49-F238E27FC236}">
                  <a16:creationId xmlns:a16="http://schemas.microsoft.com/office/drawing/2014/main" id="{BF904071-5487-4E07-8516-64073D9E6D75}"/>
                </a:ext>
              </a:extLst>
            </p:cNvPr>
            <p:cNvSpPr>
              <a:spLocks/>
            </p:cNvSpPr>
            <p:nvPr/>
          </p:nvSpPr>
          <p:spPr bwMode="auto">
            <a:xfrm>
              <a:off x="1762125" y="1755775"/>
              <a:ext cx="125413" cy="98425"/>
            </a:xfrm>
            <a:custGeom>
              <a:avLst/>
              <a:gdLst>
                <a:gd name="T0" fmla="*/ 90 w 90"/>
                <a:gd name="T1" fmla="*/ 36 h 71"/>
                <a:gd name="T2" fmla="*/ 19 w 90"/>
                <a:gd name="T3" fmla="*/ 71 h 71"/>
                <a:gd name="T4" fmla="*/ 0 w 90"/>
                <a:gd name="T5" fmla="*/ 27 h 71"/>
                <a:gd name="T6" fmla="*/ 75 w 90"/>
                <a:gd name="T7" fmla="*/ 0 h 71"/>
                <a:gd name="T8" fmla="*/ 90 w 90"/>
                <a:gd name="T9" fmla="*/ 36 h 71"/>
              </a:gdLst>
              <a:ahLst/>
              <a:cxnLst>
                <a:cxn ang="0">
                  <a:pos x="T0" y="T1"/>
                </a:cxn>
                <a:cxn ang="0">
                  <a:pos x="T2" y="T3"/>
                </a:cxn>
                <a:cxn ang="0">
                  <a:pos x="T4" y="T5"/>
                </a:cxn>
                <a:cxn ang="0">
                  <a:pos x="T6" y="T7"/>
                </a:cxn>
                <a:cxn ang="0">
                  <a:pos x="T8" y="T9"/>
                </a:cxn>
              </a:cxnLst>
              <a:rect l="0" t="0" r="r" b="b"/>
              <a:pathLst>
                <a:path w="90" h="71">
                  <a:moveTo>
                    <a:pt x="90" y="36"/>
                  </a:moveTo>
                  <a:cubicBezTo>
                    <a:pt x="19" y="71"/>
                    <a:pt x="19" y="71"/>
                    <a:pt x="19" y="71"/>
                  </a:cubicBezTo>
                  <a:cubicBezTo>
                    <a:pt x="12" y="57"/>
                    <a:pt x="6" y="42"/>
                    <a:pt x="0" y="27"/>
                  </a:cubicBezTo>
                  <a:cubicBezTo>
                    <a:pt x="75" y="0"/>
                    <a:pt x="75" y="0"/>
                    <a:pt x="75" y="0"/>
                  </a:cubicBezTo>
                  <a:cubicBezTo>
                    <a:pt x="79" y="12"/>
                    <a:pt x="84" y="24"/>
                    <a:pt x="9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a:extLst>
                <a:ext uri="{FF2B5EF4-FFF2-40B4-BE49-F238E27FC236}">
                  <a16:creationId xmlns:a16="http://schemas.microsoft.com/office/drawing/2014/main" id="{7F5AB5BF-700C-47E1-AEE9-E5F28B42BA9C}"/>
                </a:ext>
              </a:extLst>
            </p:cNvPr>
            <p:cNvSpPr>
              <a:spLocks/>
            </p:cNvSpPr>
            <p:nvPr/>
          </p:nvSpPr>
          <p:spPr bwMode="auto">
            <a:xfrm>
              <a:off x="1822450" y="1852613"/>
              <a:ext cx="123825" cy="112713"/>
            </a:xfrm>
            <a:custGeom>
              <a:avLst/>
              <a:gdLst>
                <a:gd name="T0" fmla="*/ 90 w 90"/>
                <a:gd name="T1" fmla="*/ 31 h 81"/>
                <a:gd name="T2" fmla="*/ 28 w 90"/>
                <a:gd name="T3" fmla="*/ 81 h 81"/>
                <a:gd name="T4" fmla="*/ 0 w 90"/>
                <a:gd name="T5" fmla="*/ 43 h 81"/>
                <a:gd name="T6" fmla="*/ 67 w 90"/>
                <a:gd name="T7" fmla="*/ 0 h 81"/>
                <a:gd name="T8" fmla="*/ 90 w 90"/>
                <a:gd name="T9" fmla="*/ 31 h 81"/>
              </a:gdLst>
              <a:ahLst/>
              <a:cxnLst>
                <a:cxn ang="0">
                  <a:pos x="T0" y="T1"/>
                </a:cxn>
                <a:cxn ang="0">
                  <a:pos x="T2" y="T3"/>
                </a:cxn>
                <a:cxn ang="0">
                  <a:pos x="T4" y="T5"/>
                </a:cxn>
                <a:cxn ang="0">
                  <a:pos x="T6" y="T7"/>
                </a:cxn>
                <a:cxn ang="0">
                  <a:pos x="T8" y="T9"/>
                </a:cxn>
              </a:cxnLst>
              <a:rect l="0" t="0" r="r" b="b"/>
              <a:pathLst>
                <a:path w="90" h="81">
                  <a:moveTo>
                    <a:pt x="90" y="31"/>
                  </a:moveTo>
                  <a:cubicBezTo>
                    <a:pt x="28" y="81"/>
                    <a:pt x="28" y="81"/>
                    <a:pt x="28" y="81"/>
                  </a:cubicBezTo>
                  <a:cubicBezTo>
                    <a:pt x="18" y="69"/>
                    <a:pt x="9" y="56"/>
                    <a:pt x="0" y="43"/>
                  </a:cubicBezTo>
                  <a:cubicBezTo>
                    <a:pt x="67" y="0"/>
                    <a:pt x="67" y="0"/>
                    <a:pt x="67" y="0"/>
                  </a:cubicBezTo>
                  <a:cubicBezTo>
                    <a:pt x="74" y="11"/>
                    <a:pt x="82" y="21"/>
                    <a:pt x="9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5">
              <a:extLst>
                <a:ext uri="{FF2B5EF4-FFF2-40B4-BE49-F238E27FC236}">
                  <a16:creationId xmlns:a16="http://schemas.microsoft.com/office/drawing/2014/main" id="{AC2E9201-419B-4AD2-B0D1-79C587D4B5F4}"/>
                </a:ext>
              </a:extLst>
            </p:cNvPr>
            <p:cNvSpPr>
              <a:spLocks/>
            </p:cNvSpPr>
            <p:nvPr/>
          </p:nvSpPr>
          <p:spPr bwMode="auto">
            <a:xfrm>
              <a:off x="1905000" y="1936750"/>
              <a:ext cx="119063" cy="122238"/>
            </a:xfrm>
            <a:custGeom>
              <a:avLst/>
              <a:gdLst>
                <a:gd name="T0" fmla="*/ 86 w 86"/>
                <a:gd name="T1" fmla="*/ 26 h 88"/>
                <a:gd name="T2" fmla="*/ 36 w 86"/>
                <a:gd name="T3" fmla="*/ 88 h 88"/>
                <a:gd name="T4" fmla="*/ 0 w 86"/>
                <a:gd name="T5" fmla="*/ 56 h 88"/>
                <a:gd name="T6" fmla="*/ 56 w 86"/>
                <a:gd name="T7" fmla="*/ 0 h 88"/>
                <a:gd name="T8" fmla="*/ 86 w 86"/>
                <a:gd name="T9" fmla="*/ 26 h 88"/>
              </a:gdLst>
              <a:ahLst/>
              <a:cxnLst>
                <a:cxn ang="0">
                  <a:pos x="T0" y="T1"/>
                </a:cxn>
                <a:cxn ang="0">
                  <a:pos x="T2" y="T3"/>
                </a:cxn>
                <a:cxn ang="0">
                  <a:pos x="T4" y="T5"/>
                </a:cxn>
                <a:cxn ang="0">
                  <a:pos x="T6" y="T7"/>
                </a:cxn>
                <a:cxn ang="0">
                  <a:pos x="T8" y="T9"/>
                </a:cxn>
              </a:cxnLst>
              <a:rect l="0" t="0" r="r" b="b"/>
              <a:pathLst>
                <a:path w="86" h="88">
                  <a:moveTo>
                    <a:pt x="86" y="26"/>
                  </a:moveTo>
                  <a:cubicBezTo>
                    <a:pt x="36" y="88"/>
                    <a:pt x="36" y="88"/>
                    <a:pt x="36" y="88"/>
                  </a:cubicBezTo>
                  <a:cubicBezTo>
                    <a:pt x="24" y="78"/>
                    <a:pt x="12" y="67"/>
                    <a:pt x="0" y="56"/>
                  </a:cubicBezTo>
                  <a:cubicBezTo>
                    <a:pt x="56" y="0"/>
                    <a:pt x="56" y="0"/>
                    <a:pt x="56" y="0"/>
                  </a:cubicBezTo>
                  <a:cubicBezTo>
                    <a:pt x="66" y="9"/>
                    <a:pt x="75" y="17"/>
                    <a:pt x="86"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524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60485" y="286604"/>
            <a:ext cx="11500338" cy="513496"/>
          </a:xfrm>
        </p:spPr>
        <p:txBody>
          <a:bodyPr>
            <a:normAutofit/>
          </a:bodyPr>
          <a:lstStyle/>
          <a:p>
            <a:r>
              <a:rPr lang="en-US" dirty="0">
                <a:solidFill>
                  <a:srgbClr val="092F57"/>
                </a:solidFill>
                <a:latin typeface="Arial" panose="020B0604020202020204" pitchFamily="34" charset="0"/>
                <a:cs typeface="Arial" panose="020B0604020202020204" pitchFamily="34" charset="0"/>
              </a:rPr>
              <a:t>Chart of Accounts (COA)</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36</a:t>
            </a:fld>
            <a:endParaRPr lang="en-US" dirty="0"/>
          </a:p>
        </p:txBody>
      </p:sp>
      <p:sp>
        <p:nvSpPr>
          <p:cNvPr id="5" name="Rectangle 4">
            <a:extLst>
              <a:ext uri="{FF2B5EF4-FFF2-40B4-BE49-F238E27FC236}">
                <a16:creationId xmlns:a16="http://schemas.microsoft.com/office/drawing/2014/main" id="{CDA9F8B9-1370-421B-A5ED-C037808E3181}"/>
              </a:ext>
            </a:extLst>
          </p:cNvPr>
          <p:cNvSpPr/>
          <p:nvPr/>
        </p:nvSpPr>
        <p:spPr>
          <a:xfrm>
            <a:off x="360485" y="791625"/>
            <a:ext cx="11291776"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COA is a framework to classify and organize State and agency information. This will include financial transactions as well as non-financial data such as project details and performance metrics. The Chart of Accounts captures information at a meaningful level of detail to assist agencies in managing resources.</a:t>
            </a:r>
          </a:p>
        </p:txBody>
      </p:sp>
      <p:grpSp>
        <p:nvGrpSpPr>
          <p:cNvPr id="7" name="Group 6">
            <a:extLst>
              <a:ext uri="{FF2B5EF4-FFF2-40B4-BE49-F238E27FC236}">
                <a16:creationId xmlns:a16="http://schemas.microsoft.com/office/drawing/2014/main" id="{F00FB165-A345-4545-AC8A-A23F28EF3F95}"/>
              </a:ext>
            </a:extLst>
          </p:cNvPr>
          <p:cNvGrpSpPr/>
          <p:nvPr/>
        </p:nvGrpSpPr>
        <p:grpSpPr>
          <a:xfrm>
            <a:off x="151923" y="1714955"/>
            <a:ext cx="4616153" cy="4572749"/>
            <a:chOff x="4104379" y="1971251"/>
            <a:chExt cx="3983245" cy="3989812"/>
          </a:xfrm>
        </p:grpSpPr>
        <p:grpSp>
          <p:nvGrpSpPr>
            <p:cNvPr id="8" name="Group 3">
              <a:extLst>
                <a:ext uri="{FF2B5EF4-FFF2-40B4-BE49-F238E27FC236}">
                  <a16:creationId xmlns:a16="http://schemas.microsoft.com/office/drawing/2014/main" id="{7127B3FB-181F-4DB2-8427-85E9EB2AAFFC}"/>
                </a:ext>
              </a:extLst>
            </p:cNvPr>
            <p:cNvGrpSpPr>
              <a:grpSpLocks/>
            </p:cNvGrpSpPr>
            <p:nvPr/>
          </p:nvGrpSpPr>
          <p:grpSpPr bwMode="auto">
            <a:xfrm>
              <a:off x="6079725" y="1971251"/>
              <a:ext cx="1189726" cy="1998880"/>
              <a:chOff x="3347" y="1725"/>
              <a:chExt cx="687" cy="1156"/>
            </a:xfrm>
            <a:solidFill>
              <a:schemeClr val="accent1"/>
            </a:solidFill>
          </p:grpSpPr>
          <p:sp>
            <p:nvSpPr>
              <p:cNvPr id="42" name="Arc 4">
                <a:extLst>
                  <a:ext uri="{FF2B5EF4-FFF2-40B4-BE49-F238E27FC236}">
                    <a16:creationId xmlns:a16="http://schemas.microsoft.com/office/drawing/2014/main" id="{A8F239E4-8B0B-4A14-831A-EC8E94663910}"/>
                  </a:ext>
                </a:extLst>
              </p:cNvPr>
              <p:cNvSpPr>
                <a:spLocks/>
              </p:cNvSpPr>
              <p:nvPr/>
            </p:nvSpPr>
            <p:spPr bwMode="auto">
              <a:xfrm>
                <a:off x="3356" y="1728"/>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grpFill/>
              <a:ln w="12700">
                <a:solidFill>
                  <a:schemeClr val="bg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Organizational Unit</a:t>
                </a:r>
              </a:p>
            </p:txBody>
          </p:sp>
          <p:sp>
            <p:nvSpPr>
              <p:cNvPr id="43" name="Freeform 78">
                <a:extLst>
                  <a:ext uri="{FF2B5EF4-FFF2-40B4-BE49-F238E27FC236}">
                    <a16:creationId xmlns:a16="http://schemas.microsoft.com/office/drawing/2014/main" id="{202E7B20-51E3-41EE-AEB5-4AA56A370F90}"/>
                  </a:ext>
                </a:extLst>
              </p:cNvPr>
              <p:cNvSpPr>
                <a:spLocks/>
              </p:cNvSpPr>
              <p:nvPr/>
            </p:nvSpPr>
            <p:spPr bwMode="auto">
              <a:xfrm>
                <a:off x="3356" y="1728"/>
                <a:ext cx="678" cy="1153"/>
              </a:xfrm>
              <a:custGeom>
                <a:avLst/>
                <a:gdLst>
                  <a:gd name="T0" fmla="*/ 0 w 678"/>
                  <a:gd name="T1" fmla="*/ 0 h 1153"/>
                  <a:gd name="T2" fmla="*/ 0 w 678"/>
                  <a:gd name="T3" fmla="*/ 1152 h 1153"/>
                  <a:gd name="T4" fmla="*/ 677 w 678"/>
                  <a:gd name="T5" fmla="*/ 22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0"/>
                    </a:moveTo>
                    <a:lnTo>
                      <a:pt x="0" y="1152"/>
                    </a:lnTo>
                    <a:lnTo>
                      <a:pt x="677" y="22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44" name="Arc 4">
                <a:extLst>
                  <a:ext uri="{FF2B5EF4-FFF2-40B4-BE49-F238E27FC236}">
                    <a16:creationId xmlns:a16="http://schemas.microsoft.com/office/drawing/2014/main" id="{F826B3B4-6032-4206-BACC-19DD3C6BBF7A}"/>
                  </a:ext>
                </a:extLst>
              </p:cNvPr>
              <p:cNvSpPr>
                <a:spLocks/>
              </p:cNvSpPr>
              <p:nvPr/>
            </p:nvSpPr>
            <p:spPr bwMode="auto">
              <a:xfrm>
                <a:off x="3347" y="1725"/>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 y="0"/>
                    </a:moveTo>
                    <a:cubicBezTo>
                      <a:pt x="4561" y="0"/>
                      <a:pt x="9005" y="1444"/>
                      <a:pt x="12695" y="4125"/>
                    </a:cubicBezTo>
                  </a:path>
                  <a:path w="12696" h="21600" stroke="0" extrusionOk="0">
                    <a:moveTo>
                      <a:pt x="-1" y="0"/>
                    </a:moveTo>
                    <a:cubicBezTo>
                      <a:pt x="4561" y="0"/>
                      <a:pt x="9005" y="1444"/>
                      <a:pt x="12695" y="4125"/>
                    </a:cubicBezTo>
                    <a:lnTo>
                      <a:pt x="0" y="21600"/>
                    </a:lnTo>
                    <a:close/>
                  </a:path>
                </a:pathLst>
              </a:custGeom>
              <a:solidFill>
                <a:schemeClr val="accent2"/>
              </a:solidFill>
              <a:ln w="12700">
                <a:solidFill>
                  <a:srgbClr val="F1F1F1"/>
                </a:solidFill>
                <a:round/>
                <a:headEnd/>
                <a:tailEnd/>
              </a:ln>
            </p:spPr>
            <p:txBody>
              <a:bodyPr lIns="44450" tIns="44450" rIns="27432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Agency* </a:t>
                </a:r>
              </a:p>
            </p:txBody>
          </p:sp>
        </p:grpSp>
        <p:grpSp>
          <p:nvGrpSpPr>
            <p:cNvPr id="9" name="Group 6">
              <a:extLst>
                <a:ext uri="{FF2B5EF4-FFF2-40B4-BE49-F238E27FC236}">
                  <a16:creationId xmlns:a16="http://schemas.microsoft.com/office/drawing/2014/main" id="{755E12E1-8B0D-4944-8E48-8DF6FF35F656}"/>
                </a:ext>
              </a:extLst>
            </p:cNvPr>
            <p:cNvGrpSpPr>
              <a:grpSpLocks/>
            </p:cNvGrpSpPr>
            <p:nvPr/>
          </p:nvGrpSpPr>
          <p:grpSpPr bwMode="auto">
            <a:xfrm>
              <a:off x="6091852" y="2357240"/>
              <a:ext cx="1900571" cy="1616348"/>
              <a:chOff x="3354" y="1948"/>
              <a:chExt cx="1099" cy="935"/>
            </a:xfrm>
            <a:solidFill>
              <a:schemeClr val="accent1"/>
            </a:solidFill>
          </p:grpSpPr>
          <p:sp>
            <p:nvSpPr>
              <p:cNvPr id="39" name="Arc 7">
                <a:extLst>
                  <a:ext uri="{FF2B5EF4-FFF2-40B4-BE49-F238E27FC236}">
                    <a16:creationId xmlns:a16="http://schemas.microsoft.com/office/drawing/2014/main" id="{4E7B0348-46AE-4732-A846-99CAEE867AF3}"/>
                  </a:ext>
                </a:extLst>
              </p:cNvPr>
              <p:cNvSpPr>
                <a:spLocks/>
              </p:cNvSpPr>
              <p:nvPr/>
            </p:nvSpPr>
            <p:spPr bwMode="auto">
              <a:xfrm>
                <a:off x="3356"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grpFill/>
              <a:ln w="12700">
                <a:solidFill>
                  <a:schemeClr val="bg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sp>
            <p:nvSpPr>
              <p:cNvPr id="40" name="Freeform 76">
                <a:extLst>
                  <a:ext uri="{FF2B5EF4-FFF2-40B4-BE49-F238E27FC236}">
                    <a16:creationId xmlns:a16="http://schemas.microsoft.com/office/drawing/2014/main" id="{ED41C90A-1756-4159-B51E-2DBA8E10EAB4}"/>
                  </a:ext>
                </a:extLst>
              </p:cNvPr>
              <p:cNvSpPr>
                <a:spLocks/>
              </p:cNvSpPr>
              <p:nvPr/>
            </p:nvSpPr>
            <p:spPr bwMode="auto">
              <a:xfrm>
                <a:off x="3356" y="1948"/>
                <a:ext cx="1097" cy="933"/>
              </a:xfrm>
              <a:custGeom>
                <a:avLst/>
                <a:gdLst>
                  <a:gd name="T0" fmla="*/ 677 w 1097"/>
                  <a:gd name="T1" fmla="*/ 0 h 933"/>
                  <a:gd name="T2" fmla="*/ 0 w 1097"/>
                  <a:gd name="T3" fmla="*/ 932 h 933"/>
                  <a:gd name="T4" fmla="*/ 1096 w 1097"/>
                  <a:gd name="T5" fmla="*/ 57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677" y="0"/>
                    </a:moveTo>
                    <a:lnTo>
                      <a:pt x="0" y="932"/>
                    </a:lnTo>
                    <a:lnTo>
                      <a:pt x="1096" y="57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41" name="Arc 7">
                <a:extLst>
                  <a:ext uri="{FF2B5EF4-FFF2-40B4-BE49-F238E27FC236}">
                    <a16:creationId xmlns:a16="http://schemas.microsoft.com/office/drawing/2014/main" id="{4B1A770F-D605-46AB-9577-2588D581F276}"/>
                  </a:ext>
                </a:extLst>
              </p:cNvPr>
              <p:cNvSpPr>
                <a:spLocks/>
              </p:cNvSpPr>
              <p:nvPr/>
            </p:nvSpPr>
            <p:spPr bwMode="auto">
              <a:xfrm>
                <a:off x="3354" y="1951"/>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12695" y="0"/>
                    </a:moveTo>
                    <a:cubicBezTo>
                      <a:pt x="16386" y="2681"/>
                      <a:pt x="19133" y="6461"/>
                      <a:pt x="20542" y="10800"/>
                    </a:cubicBezTo>
                  </a:path>
                  <a:path w="20543" h="17475" stroke="0" extrusionOk="0">
                    <a:moveTo>
                      <a:pt x="12695" y="0"/>
                    </a:moveTo>
                    <a:cubicBezTo>
                      <a:pt x="16386" y="2681"/>
                      <a:pt x="19133" y="6461"/>
                      <a:pt x="20542" y="10800"/>
                    </a:cubicBezTo>
                    <a:lnTo>
                      <a:pt x="0" y="17475"/>
                    </a:lnTo>
                    <a:close/>
                  </a:path>
                </a:pathLst>
              </a:custGeom>
              <a:solidFill>
                <a:schemeClr val="accent2"/>
              </a:solidFill>
              <a:ln w="12700">
                <a:solidFill>
                  <a:srgbClr val="F1F1F1"/>
                </a:solidFill>
                <a:round/>
                <a:headEnd/>
                <a:tailEnd/>
              </a:ln>
            </p:spPr>
            <p:txBody>
              <a:bodyPr lIns="731520" tIns="44450" rIns="4445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grpSp>
        <p:grpSp>
          <p:nvGrpSpPr>
            <p:cNvPr id="10" name="Group 9">
              <a:extLst>
                <a:ext uri="{FF2B5EF4-FFF2-40B4-BE49-F238E27FC236}">
                  <a16:creationId xmlns:a16="http://schemas.microsoft.com/office/drawing/2014/main" id="{973CE7E7-D8C2-4E2B-BED4-2DDF9BAF1230}"/>
                </a:ext>
              </a:extLst>
            </p:cNvPr>
            <p:cNvGrpSpPr>
              <a:grpSpLocks/>
            </p:cNvGrpSpPr>
            <p:nvPr/>
          </p:nvGrpSpPr>
          <p:grpSpPr bwMode="auto">
            <a:xfrm>
              <a:off x="6091852" y="3352017"/>
              <a:ext cx="1995772" cy="1233468"/>
              <a:chOff x="3354" y="2524"/>
              <a:chExt cx="1154" cy="713"/>
            </a:xfrm>
            <a:solidFill>
              <a:schemeClr val="accent1"/>
            </a:solidFill>
          </p:grpSpPr>
          <p:sp>
            <p:nvSpPr>
              <p:cNvPr id="36" name="Arc 10">
                <a:extLst>
                  <a:ext uri="{FF2B5EF4-FFF2-40B4-BE49-F238E27FC236}">
                    <a16:creationId xmlns:a16="http://schemas.microsoft.com/office/drawing/2014/main" id="{C691842D-CF3C-4009-9359-27BE07B4F265}"/>
                  </a:ext>
                </a:extLst>
              </p:cNvPr>
              <p:cNvSpPr>
                <a:spLocks/>
              </p:cNvSpPr>
              <p:nvPr/>
            </p:nvSpPr>
            <p:spPr bwMode="auto">
              <a:xfrm>
                <a:off x="3356"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grpFill/>
              <a:ln w="12700">
                <a:solidFill>
                  <a:schemeClr val="bg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sp>
            <p:nvSpPr>
              <p:cNvPr id="37" name="Freeform 74">
                <a:extLst>
                  <a:ext uri="{FF2B5EF4-FFF2-40B4-BE49-F238E27FC236}">
                    <a16:creationId xmlns:a16="http://schemas.microsoft.com/office/drawing/2014/main" id="{B634ADA1-20FA-48A9-9A87-59F9732948E6}"/>
                  </a:ext>
                </a:extLst>
              </p:cNvPr>
              <p:cNvSpPr>
                <a:spLocks/>
              </p:cNvSpPr>
              <p:nvPr/>
            </p:nvSpPr>
            <p:spPr bwMode="auto">
              <a:xfrm>
                <a:off x="3356" y="2524"/>
                <a:ext cx="1097" cy="713"/>
              </a:xfrm>
              <a:custGeom>
                <a:avLst/>
                <a:gdLst>
                  <a:gd name="T0" fmla="*/ 1096 w 1097"/>
                  <a:gd name="T1" fmla="*/ 0 h 713"/>
                  <a:gd name="T2" fmla="*/ 0 w 1097"/>
                  <a:gd name="T3" fmla="*/ 356 h 713"/>
                  <a:gd name="T4" fmla="*/ 1096 w 1097"/>
                  <a:gd name="T5" fmla="*/ 712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1096" y="0"/>
                    </a:moveTo>
                    <a:lnTo>
                      <a:pt x="0" y="356"/>
                    </a:lnTo>
                    <a:lnTo>
                      <a:pt x="1096" y="71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38" name="Arc 10">
                <a:extLst>
                  <a:ext uri="{FF2B5EF4-FFF2-40B4-BE49-F238E27FC236}">
                    <a16:creationId xmlns:a16="http://schemas.microsoft.com/office/drawing/2014/main" id="{FBF6619A-F58E-4B0B-979B-E879C0B75892}"/>
                  </a:ext>
                </a:extLst>
              </p:cNvPr>
              <p:cNvSpPr>
                <a:spLocks/>
              </p:cNvSpPr>
              <p:nvPr/>
            </p:nvSpPr>
            <p:spPr bwMode="auto">
              <a:xfrm>
                <a:off x="335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20542" y="0"/>
                    </a:moveTo>
                    <a:cubicBezTo>
                      <a:pt x="21243" y="2155"/>
                      <a:pt x="21600" y="4408"/>
                      <a:pt x="21600" y="6675"/>
                    </a:cubicBezTo>
                    <a:cubicBezTo>
                      <a:pt x="21600" y="8941"/>
                      <a:pt x="21243" y="11194"/>
                      <a:pt x="20542" y="13349"/>
                    </a:cubicBezTo>
                  </a:path>
                  <a:path w="21600" h="13350" stroke="0" extrusionOk="0">
                    <a:moveTo>
                      <a:pt x="20542" y="0"/>
                    </a:moveTo>
                    <a:cubicBezTo>
                      <a:pt x="21243" y="2155"/>
                      <a:pt x="21600" y="4408"/>
                      <a:pt x="21600" y="6675"/>
                    </a:cubicBezTo>
                    <a:cubicBezTo>
                      <a:pt x="21600" y="8941"/>
                      <a:pt x="21243" y="11194"/>
                      <a:pt x="20542" y="13349"/>
                    </a:cubicBezTo>
                    <a:lnTo>
                      <a:pt x="0" y="6675"/>
                    </a:lnTo>
                    <a:close/>
                  </a:path>
                </a:pathLst>
              </a:custGeom>
              <a:solidFill>
                <a:schemeClr val="accent2"/>
              </a:solidFill>
              <a:ln w="12700">
                <a:solidFill>
                  <a:srgbClr val="F1F1F1"/>
                </a:solidFill>
                <a:round/>
                <a:headEnd/>
                <a:tailEnd/>
              </a:ln>
            </p:spPr>
            <p:txBody>
              <a:bodyPr lIns="1097280" tIns="4445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 Organizational Unit*</a:t>
                </a:r>
              </a:p>
            </p:txBody>
          </p:sp>
        </p:grpSp>
        <p:grpSp>
          <p:nvGrpSpPr>
            <p:cNvPr id="11" name="Group 12">
              <a:extLst>
                <a:ext uri="{FF2B5EF4-FFF2-40B4-BE49-F238E27FC236}">
                  <a16:creationId xmlns:a16="http://schemas.microsoft.com/office/drawing/2014/main" id="{1858E83E-AC08-468A-9EEA-43F1B236ABB6}"/>
                </a:ext>
              </a:extLst>
            </p:cNvPr>
            <p:cNvGrpSpPr>
              <a:grpSpLocks/>
            </p:cNvGrpSpPr>
            <p:nvPr/>
          </p:nvGrpSpPr>
          <p:grpSpPr bwMode="auto">
            <a:xfrm>
              <a:off x="6091852" y="3967371"/>
              <a:ext cx="1900571" cy="1612890"/>
              <a:chOff x="3354" y="2880"/>
              <a:chExt cx="1099" cy="933"/>
            </a:xfrm>
            <a:solidFill>
              <a:schemeClr val="accent1"/>
            </a:solidFill>
          </p:grpSpPr>
          <p:sp>
            <p:nvSpPr>
              <p:cNvPr id="33" name="Arc 13">
                <a:extLst>
                  <a:ext uri="{FF2B5EF4-FFF2-40B4-BE49-F238E27FC236}">
                    <a16:creationId xmlns:a16="http://schemas.microsoft.com/office/drawing/2014/main" id="{4B9B3FB6-42BE-4594-8F21-02B418F49779}"/>
                  </a:ext>
                </a:extLst>
              </p:cNvPr>
              <p:cNvSpPr>
                <a:spLocks/>
              </p:cNvSpPr>
              <p:nvPr/>
            </p:nvSpPr>
            <p:spPr bwMode="auto">
              <a:xfrm>
                <a:off x="3356"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grpFill/>
              <a:ln w="12700">
                <a:solidFill>
                  <a:schemeClr val="bg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sp>
            <p:nvSpPr>
              <p:cNvPr id="34" name="Freeform 72">
                <a:extLst>
                  <a:ext uri="{FF2B5EF4-FFF2-40B4-BE49-F238E27FC236}">
                    <a16:creationId xmlns:a16="http://schemas.microsoft.com/office/drawing/2014/main" id="{E45B60B2-EB0A-43BC-8BEC-2A545DB9E699}"/>
                  </a:ext>
                </a:extLst>
              </p:cNvPr>
              <p:cNvSpPr>
                <a:spLocks/>
              </p:cNvSpPr>
              <p:nvPr/>
            </p:nvSpPr>
            <p:spPr bwMode="auto">
              <a:xfrm>
                <a:off x="3356" y="2880"/>
                <a:ext cx="1097" cy="933"/>
              </a:xfrm>
              <a:custGeom>
                <a:avLst/>
                <a:gdLst>
                  <a:gd name="T0" fmla="*/ 1096 w 1097"/>
                  <a:gd name="T1" fmla="*/ 356 h 933"/>
                  <a:gd name="T2" fmla="*/ 0 w 1097"/>
                  <a:gd name="T3" fmla="*/ 0 h 933"/>
                  <a:gd name="T4" fmla="*/ 677 w 1097"/>
                  <a:gd name="T5" fmla="*/ 932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1096" y="356"/>
                    </a:moveTo>
                    <a:lnTo>
                      <a:pt x="0" y="0"/>
                    </a:lnTo>
                    <a:lnTo>
                      <a:pt x="677"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35" name="Arc 13">
                <a:extLst>
                  <a:ext uri="{FF2B5EF4-FFF2-40B4-BE49-F238E27FC236}">
                    <a16:creationId xmlns:a16="http://schemas.microsoft.com/office/drawing/2014/main" id="{C52D1A89-B703-4504-8F85-D755E5BB741B}"/>
                  </a:ext>
                </a:extLst>
              </p:cNvPr>
              <p:cNvSpPr>
                <a:spLocks/>
              </p:cNvSpPr>
              <p:nvPr/>
            </p:nvSpPr>
            <p:spPr bwMode="auto">
              <a:xfrm>
                <a:off x="3354"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20542" y="6674"/>
                    </a:moveTo>
                    <a:cubicBezTo>
                      <a:pt x="19133" y="11013"/>
                      <a:pt x="16386" y="14793"/>
                      <a:pt x="12695" y="17474"/>
                    </a:cubicBezTo>
                  </a:path>
                  <a:path w="20543" h="17475" stroke="0" extrusionOk="0">
                    <a:moveTo>
                      <a:pt x="20542" y="6674"/>
                    </a:moveTo>
                    <a:cubicBezTo>
                      <a:pt x="19133" y="11013"/>
                      <a:pt x="16386" y="14793"/>
                      <a:pt x="12695" y="17474"/>
                    </a:cubicBezTo>
                    <a:lnTo>
                      <a:pt x="0" y="0"/>
                    </a:lnTo>
                    <a:close/>
                  </a:path>
                </a:pathLst>
              </a:custGeom>
              <a:solidFill>
                <a:schemeClr val="accent2"/>
              </a:solidFill>
              <a:ln w="12700">
                <a:solidFill>
                  <a:srgbClr val="F1F1F1"/>
                </a:solidFill>
                <a:round/>
                <a:headEnd/>
                <a:tailEnd/>
              </a:ln>
            </p:spPr>
            <p:txBody>
              <a:bodyPr lIns="731520" tIns="18288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a:t>
                </a:r>
              </a:p>
            </p:txBody>
          </p:sp>
        </p:grpSp>
        <p:grpSp>
          <p:nvGrpSpPr>
            <p:cNvPr id="12" name="Group 15">
              <a:extLst>
                <a:ext uri="{FF2B5EF4-FFF2-40B4-BE49-F238E27FC236}">
                  <a16:creationId xmlns:a16="http://schemas.microsoft.com/office/drawing/2014/main" id="{3D3CB7E0-480F-487F-BEEC-8A0330331C80}"/>
                </a:ext>
              </a:extLst>
            </p:cNvPr>
            <p:cNvGrpSpPr>
              <a:grpSpLocks/>
            </p:cNvGrpSpPr>
            <p:nvPr/>
          </p:nvGrpSpPr>
          <p:grpSpPr bwMode="auto">
            <a:xfrm>
              <a:off x="6091849" y="3967371"/>
              <a:ext cx="1177604" cy="1993692"/>
              <a:chOff x="3354" y="2880"/>
              <a:chExt cx="680" cy="1153"/>
            </a:xfrm>
            <a:solidFill>
              <a:schemeClr val="accent1"/>
            </a:solidFill>
          </p:grpSpPr>
          <p:sp>
            <p:nvSpPr>
              <p:cNvPr id="30" name="Arc 16">
                <a:extLst>
                  <a:ext uri="{FF2B5EF4-FFF2-40B4-BE49-F238E27FC236}">
                    <a16:creationId xmlns:a16="http://schemas.microsoft.com/office/drawing/2014/main" id="{A4A51D88-8371-4CC9-81A4-52940D43F3F2}"/>
                  </a:ext>
                </a:extLst>
              </p:cNvPr>
              <p:cNvSpPr>
                <a:spLocks/>
              </p:cNvSpPr>
              <p:nvPr/>
            </p:nvSpPr>
            <p:spPr bwMode="auto">
              <a:xfrm>
                <a:off x="3356"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grpFill/>
              <a:ln w="12700">
                <a:solidFill>
                  <a:schemeClr val="bg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Project</a:t>
                </a:r>
              </a:p>
            </p:txBody>
          </p:sp>
          <p:sp>
            <p:nvSpPr>
              <p:cNvPr id="31" name="Freeform 70">
                <a:extLst>
                  <a:ext uri="{FF2B5EF4-FFF2-40B4-BE49-F238E27FC236}">
                    <a16:creationId xmlns:a16="http://schemas.microsoft.com/office/drawing/2014/main" id="{E9E0382D-F56E-4C60-8A60-98ACD588A77D}"/>
                  </a:ext>
                </a:extLst>
              </p:cNvPr>
              <p:cNvSpPr>
                <a:spLocks/>
              </p:cNvSpPr>
              <p:nvPr/>
            </p:nvSpPr>
            <p:spPr bwMode="auto">
              <a:xfrm>
                <a:off x="3356" y="2880"/>
                <a:ext cx="678" cy="1153"/>
              </a:xfrm>
              <a:custGeom>
                <a:avLst/>
                <a:gdLst>
                  <a:gd name="T0" fmla="*/ 677 w 678"/>
                  <a:gd name="T1" fmla="*/ 932 h 1153"/>
                  <a:gd name="T2" fmla="*/ 0 w 678"/>
                  <a:gd name="T3" fmla="*/ 0 h 1153"/>
                  <a:gd name="T4" fmla="*/ 0 w 678"/>
                  <a:gd name="T5" fmla="*/ 115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932"/>
                    </a:moveTo>
                    <a:lnTo>
                      <a:pt x="0" y="0"/>
                    </a:lnTo>
                    <a:lnTo>
                      <a:pt x="0" y="115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32" name="Arc 16">
                <a:extLst>
                  <a:ext uri="{FF2B5EF4-FFF2-40B4-BE49-F238E27FC236}">
                    <a16:creationId xmlns:a16="http://schemas.microsoft.com/office/drawing/2014/main" id="{26503225-0098-45CF-8528-1EA6189C80ED}"/>
                  </a:ext>
                </a:extLst>
              </p:cNvPr>
              <p:cNvSpPr>
                <a:spLocks/>
              </p:cNvSpPr>
              <p:nvPr/>
            </p:nvSpPr>
            <p:spPr bwMode="auto">
              <a:xfrm>
                <a:off x="3354"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5" y="17474"/>
                    </a:moveTo>
                    <a:cubicBezTo>
                      <a:pt x="9005" y="20155"/>
                      <a:pt x="4561" y="21599"/>
                      <a:pt x="0" y="21600"/>
                    </a:cubicBezTo>
                  </a:path>
                  <a:path w="12696" h="21600" stroke="0" extrusionOk="0">
                    <a:moveTo>
                      <a:pt x="12695" y="17474"/>
                    </a:moveTo>
                    <a:cubicBezTo>
                      <a:pt x="9005" y="20155"/>
                      <a:pt x="4561" y="21599"/>
                      <a:pt x="0" y="21600"/>
                    </a:cubicBezTo>
                    <a:lnTo>
                      <a:pt x="0" y="0"/>
                    </a:lnTo>
                    <a:close/>
                  </a:path>
                </a:pathLst>
              </a:custGeom>
              <a:solidFill>
                <a:schemeClr val="accent2"/>
              </a:solidFill>
              <a:ln w="12700">
                <a:solidFill>
                  <a:srgbClr val="F1F1F1"/>
                </a:solidFill>
                <a:round/>
                <a:headEnd/>
                <a:tailEnd/>
              </a:ln>
            </p:spPr>
            <p:txBody>
              <a:bodyPr lIns="44450" tIns="1005840" rIns="27432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Program</a:t>
                </a:r>
              </a:p>
            </p:txBody>
          </p:sp>
        </p:grpSp>
        <p:grpSp>
          <p:nvGrpSpPr>
            <p:cNvPr id="13" name="Group 18">
              <a:extLst>
                <a:ext uri="{FF2B5EF4-FFF2-40B4-BE49-F238E27FC236}">
                  <a16:creationId xmlns:a16="http://schemas.microsoft.com/office/drawing/2014/main" id="{1F381118-5DA6-4E45-BF5A-FB3878319C94}"/>
                </a:ext>
              </a:extLst>
            </p:cNvPr>
            <p:cNvGrpSpPr>
              <a:grpSpLocks/>
            </p:cNvGrpSpPr>
            <p:nvPr/>
          </p:nvGrpSpPr>
          <p:grpSpPr bwMode="auto">
            <a:xfrm>
              <a:off x="4921854" y="3967371"/>
              <a:ext cx="1174836" cy="1993692"/>
              <a:chOff x="2677" y="2880"/>
              <a:chExt cx="680" cy="1153"/>
            </a:xfrm>
            <a:solidFill>
              <a:schemeClr val="accent1"/>
            </a:solidFill>
          </p:grpSpPr>
          <p:sp>
            <p:nvSpPr>
              <p:cNvPr id="27" name="Arc 19">
                <a:extLst>
                  <a:ext uri="{FF2B5EF4-FFF2-40B4-BE49-F238E27FC236}">
                    <a16:creationId xmlns:a16="http://schemas.microsoft.com/office/drawing/2014/main" id="{6303ECD8-3213-4E16-BFB0-92AC0A9F2D41}"/>
                  </a:ext>
                </a:extLst>
              </p:cNvPr>
              <p:cNvSpPr>
                <a:spLocks/>
              </p:cNvSpPr>
              <p:nvPr/>
            </p:nvSpPr>
            <p:spPr bwMode="auto">
              <a:xfrm>
                <a:off x="2679"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grpFill/>
              <a:ln w="12700">
                <a:solidFill>
                  <a:schemeClr val="bg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28" name="Freeform 68">
                <a:extLst>
                  <a:ext uri="{FF2B5EF4-FFF2-40B4-BE49-F238E27FC236}">
                    <a16:creationId xmlns:a16="http://schemas.microsoft.com/office/drawing/2014/main" id="{FB33C1E8-6C1C-40F2-89C8-17FCB996987D}"/>
                  </a:ext>
                </a:extLst>
              </p:cNvPr>
              <p:cNvSpPr>
                <a:spLocks/>
              </p:cNvSpPr>
              <p:nvPr/>
            </p:nvSpPr>
            <p:spPr bwMode="auto">
              <a:xfrm>
                <a:off x="2679" y="2880"/>
                <a:ext cx="678" cy="1153"/>
              </a:xfrm>
              <a:custGeom>
                <a:avLst/>
                <a:gdLst>
                  <a:gd name="T0" fmla="*/ 677 w 678"/>
                  <a:gd name="T1" fmla="*/ 1152 h 1153"/>
                  <a:gd name="T2" fmla="*/ 677 w 678"/>
                  <a:gd name="T3" fmla="*/ 0 h 1153"/>
                  <a:gd name="T4" fmla="*/ 0 w 678"/>
                  <a:gd name="T5" fmla="*/ 932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677" y="1152"/>
                    </a:moveTo>
                    <a:lnTo>
                      <a:pt x="677" y="0"/>
                    </a:lnTo>
                    <a:lnTo>
                      <a:pt x="0" y="932"/>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sp>
            <p:nvSpPr>
              <p:cNvPr id="29" name="Arc 19">
                <a:extLst>
                  <a:ext uri="{FF2B5EF4-FFF2-40B4-BE49-F238E27FC236}">
                    <a16:creationId xmlns:a16="http://schemas.microsoft.com/office/drawing/2014/main" id="{EF3EF658-7336-4011-828A-C0BAFD4F8D27}"/>
                  </a:ext>
                </a:extLst>
              </p:cNvPr>
              <p:cNvSpPr>
                <a:spLocks/>
              </p:cNvSpPr>
              <p:nvPr/>
            </p:nvSpPr>
            <p:spPr bwMode="auto">
              <a:xfrm>
                <a:off x="2677" y="2880"/>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12696" y="21600"/>
                    </a:moveTo>
                    <a:cubicBezTo>
                      <a:pt x="8134" y="21600"/>
                      <a:pt x="3690" y="20155"/>
                      <a:pt x="0" y="17474"/>
                    </a:cubicBezTo>
                  </a:path>
                  <a:path w="12696" h="21600" stroke="0" extrusionOk="0">
                    <a:moveTo>
                      <a:pt x="12696" y="21600"/>
                    </a:moveTo>
                    <a:cubicBezTo>
                      <a:pt x="8134" y="21600"/>
                      <a:pt x="3690" y="20155"/>
                      <a:pt x="0" y="17474"/>
                    </a:cubicBezTo>
                    <a:lnTo>
                      <a:pt x="12696" y="0"/>
                    </a:lnTo>
                    <a:close/>
                  </a:path>
                </a:pathLst>
              </a:custGeom>
              <a:solidFill>
                <a:schemeClr val="accent2"/>
              </a:solidFill>
              <a:ln w="12700">
                <a:solidFill>
                  <a:srgbClr val="F1F1F1"/>
                </a:solidFill>
                <a:round/>
                <a:headEnd/>
                <a:tailEnd/>
              </a:ln>
            </p:spPr>
            <p:txBody>
              <a:bodyPr lIns="274320" tIns="1005840" rIns="4445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Account*</a:t>
                </a:r>
              </a:p>
            </p:txBody>
          </p:sp>
        </p:grpSp>
        <p:grpSp>
          <p:nvGrpSpPr>
            <p:cNvPr id="14" name="Group 21">
              <a:extLst>
                <a:ext uri="{FF2B5EF4-FFF2-40B4-BE49-F238E27FC236}">
                  <a16:creationId xmlns:a16="http://schemas.microsoft.com/office/drawing/2014/main" id="{E4D12424-889A-4BD1-8EFB-72FFE2043096}"/>
                </a:ext>
              </a:extLst>
            </p:cNvPr>
            <p:cNvGrpSpPr>
              <a:grpSpLocks/>
            </p:cNvGrpSpPr>
            <p:nvPr/>
          </p:nvGrpSpPr>
          <p:grpSpPr bwMode="auto">
            <a:xfrm>
              <a:off x="4200958" y="3967371"/>
              <a:ext cx="1895732" cy="1612890"/>
              <a:chOff x="2260" y="2880"/>
              <a:chExt cx="1097" cy="933"/>
            </a:xfrm>
            <a:solidFill>
              <a:schemeClr val="accent1"/>
            </a:solidFill>
          </p:grpSpPr>
          <p:sp>
            <p:nvSpPr>
              <p:cNvPr id="25" name="Arc 22">
                <a:extLst>
                  <a:ext uri="{FF2B5EF4-FFF2-40B4-BE49-F238E27FC236}">
                    <a16:creationId xmlns:a16="http://schemas.microsoft.com/office/drawing/2014/main" id="{B6298970-DAF7-47F2-8D85-3C21F730F1BC}"/>
                  </a:ext>
                </a:extLst>
              </p:cNvPr>
              <p:cNvSpPr>
                <a:spLocks/>
              </p:cNvSpPr>
              <p:nvPr/>
            </p:nvSpPr>
            <p:spPr bwMode="auto">
              <a:xfrm>
                <a:off x="2260" y="2880"/>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7847" y="17474"/>
                    </a:moveTo>
                    <a:cubicBezTo>
                      <a:pt x="4156" y="14793"/>
                      <a:pt x="1409" y="11013"/>
                      <a:pt x="0" y="6674"/>
                    </a:cubicBezTo>
                  </a:path>
                  <a:path w="20543" h="17475" stroke="0" extrusionOk="0">
                    <a:moveTo>
                      <a:pt x="7847" y="17474"/>
                    </a:moveTo>
                    <a:cubicBezTo>
                      <a:pt x="4156" y="14793"/>
                      <a:pt x="1409" y="11013"/>
                      <a:pt x="0" y="6674"/>
                    </a:cubicBezTo>
                    <a:lnTo>
                      <a:pt x="20543" y="0"/>
                    </a:lnTo>
                    <a:close/>
                  </a:path>
                </a:pathLst>
              </a:custGeom>
              <a:solidFill>
                <a:schemeClr val="accent2"/>
              </a:solidFill>
              <a:ln w="12700">
                <a:solidFill>
                  <a:srgbClr val="F1F1F1"/>
                </a:solidFill>
                <a:round/>
                <a:headEnd/>
                <a:tailEnd/>
              </a:ln>
            </p:spPr>
            <p:txBody>
              <a:bodyPr lIns="45720" tIns="182880" rIns="731520" bIns="457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Location</a:t>
                </a:r>
              </a:p>
            </p:txBody>
          </p:sp>
          <p:sp>
            <p:nvSpPr>
              <p:cNvPr id="26" name="Freeform 66">
                <a:extLst>
                  <a:ext uri="{FF2B5EF4-FFF2-40B4-BE49-F238E27FC236}">
                    <a16:creationId xmlns:a16="http://schemas.microsoft.com/office/drawing/2014/main" id="{11E8F6F4-C356-41D5-96E2-71043DF5570B}"/>
                  </a:ext>
                </a:extLst>
              </p:cNvPr>
              <p:cNvSpPr>
                <a:spLocks/>
              </p:cNvSpPr>
              <p:nvPr/>
            </p:nvSpPr>
            <p:spPr bwMode="auto">
              <a:xfrm>
                <a:off x="2260" y="2880"/>
                <a:ext cx="1097" cy="933"/>
              </a:xfrm>
              <a:custGeom>
                <a:avLst/>
                <a:gdLst>
                  <a:gd name="T0" fmla="*/ 419 w 1097"/>
                  <a:gd name="T1" fmla="*/ 932 h 933"/>
                  <a:gd name="T2" fmla="*/ 1096 w 1097"/>
                  <a:gd name="T3" fmla="*/ 0 h 933"/>
                  <a:gd name="T4" fmla="*/ 0 w 1097"/>
                  <a:gd name="T5" fmla="*/ 356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419" y="932"/>
                    </a:moveTo>
                    <a:lnTo>
                      <a:pt x="1096" y="0"/>
                    </a:lnTo>
                    <a:lnTo>
                      <a:pt x="0" y="356"/>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5" name="Group 24">
              <a:extLst>
                <a:ext uri="{FF2B5EF4-FFF2-40B4-BE49-F238E27FC236}">
                  <a16:creationId xmlns:a16="http://schemas.microsoft.com/office/drawing/2014/main" id="{E1C060D0-8639-4516-B374-F470E45A0E9F}"/>
                </a:ext>
              </a:extLst>
            </p:cNvPr>
            <p:cNvGrpSpPr>
              <a:grpSpLocks/>
            </p:cNvGrpSpPr>
            <p:nvPr/>
          </p:nvGrpSpPr>
          <p:grpSpPr bwMode="auto">
            <a:xfrm>
              <a:off x="4104379" y="3352017"/>
              <a:ext cx="1992313" cy="1233468"/>
              <a:chOff x="2204" y="2524"/>
              <a:chExt cx="1153" cy="713"/>
            </a:xfrm>
            <a:solidFill>
              <a:schemeClr val="accent1"/>
            </a:solidFill>
          </p:grpSpPr>
          <p:sp>
            <p:nvSpPr>
              <p:cNvPr id="23" name="Arc 25">
                <a:extLst>
                  <a:ext uri="{FF2B5EF4-FFF2-40B4-BE49-F238E27FC236}">
                    <a16:creationId xmlns:a16="http://schemas.microsoft.com/office/drawing/2014/main" id="{3F4CBE9E-D259-421F-AC45-BCEFCCF6D80F}"/>
                  </a:ext>
                </a:extLst>
              </p:cNvPr>
              <p:cNvSpPr>
                <a:spLocks/>
              </p:cNvSpPr>
              <p:nvPr/>
            </p:nvSpPr>
            <p:spPr bwMode="auto">
              <a:xfrm>
                <a:off x="2204" y="2524"/>
                <a:ext cx="1152" cy="712"/>
              </a:xfrm>
              <a:custGeom>
                <a:avLst/>
                <a:gdLst>
                  <a:gd name="T0" fmla="*/ 0 w 21600"/>
                  <a:gd name="T1" fmla="*/ 0 h 13350"/>
                  <a:gd name="T2" fmla="*/ 0 w 21600"/>
                  <a:gd name="T3" fmla="*/ 0 h 13350"/>
                  <a:gd name="T4" fmla="*/ 0 w 21600"/>
                  <a:gd name="T5" fmla="*/ 0 h 13350"/>
                  <a:gd name="T6" fmla="*/ 0 60000 65536"/>
                  <a:gd name="T7" fmla="*/ 0 60000 65536"/>
                  <a:gd name="T8" fmla="*/ 0 60000 65536"/>
                  <a:gd name="T9" fmla="*/ 0 w 21600"/>
                  <a:gd name="T10" fmla="*/ 0 h 13350"/>
                  <a:gd name="T11" fmla="*/ 21600 w 21600"/>
                  <a:gd name="T12" fmla="*/ 13350 h 13350"/>
                </a:gdLst>
                <a:ahLst/>
                <a:cxnLst>
                  <a:cxn ang="T6">
                    <a:pos x="T0" y="T1"/>
                  </a:cxn>
                  <a:cxn ang="T7">
                    <a:pos x="T2" y="T3"/>
                  </a:cxn>
                  <a:cxn ang="T8">
                    <a:pos x="T4" y="T5"/>
                  </a:cxn>
                </a:cxnLst>
                <a:rect l="T9" t="T10" r="T11" b="T12"/>
                <a:pathLst>
                  <a:path w="21600" h="13350" fill="none" extrusionOk="0">
                    <a:moveTo>
                      <a:pt x="1057" y="13349"/>
                    </a:moveTo>
                    <a:cubicBezTo>
                      <a:pt x="356" y="11194"/>
                      <a:pt x="0" y="8941"/>
                      <a:pt x="0" y="6675"/>
                    </a:cubicBezTo>
                    <a:cubicBezTo>
                      <a:pt x="-1" y="4408"/>
                      <a:pt x="356" y="2155"/>
                      <a:pt x="1057" y="0"/>
                    </a:cubicBezTo>
                  </a:path>
                  <a:path w="21600" h="13350" stroke="0" extrusionOk="0">
                    <a:moveTo>
                      <a:pt x="1057" y="13349"/>
                    </a:moveTo>
                    <a:cubicBezTo>
                      <a:pt x="356" y="11194"/>
                      <a:pt x="0" y="8941"/>
                      <a:pt x="0" y="6675"/>
                    </a:cubicBezTo>
                    <a:cubicBezTo>
                      <a:pt x="-1" y="4408"/>
                      <a:pt x="356" y="2155"/>
                      <a:pt x="1057" y="0"/>
                    </a:cubicBezTo>
                    <a:lnTo>
                      <a:pt x="21600" y="6675"/>
                    </a:lnTo>
                    <a:close/>
                  </a:path>
                </a:pathLst>
              </a:custGeom>
              <a:solidFill>
                <a:schemeClr val="accent2"/>
              </a:solidFill>
              <a:ln w="12700">
                <a:solidFill>
                  <a:srgbClr val="F1F1F1"/>
                </a:solidFill>
                <a:round/>
                <a:headEnd/>
                <a:tailEnd/>
              </a:ln>
            </p:spPr>
            <p:txBody>
              <a:bodyPr lIns="44450" tIns="44450" rIns="1097280" bIns="4445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Additional Reporting</a:t>
                </a:r>
              </a:p>
            </p:txBody>
          </p:sp>
          <p:sp>
            <p:nvSpPr>
              <p:cNvPr id="24" name="Freeform 64">
                <a:extLst>
                  <a:ext uri="{FF2B5EF4-FFF2-40B4-BE49-F238E27FC236}">
                    <a16:creationId xmlns:a16="http://schemas.microsoft.com/office/drawing/2014/main" id="{7BBA4794-D0C6-466F-8E70-E14F6DBA168B}"/>
                  </a:ext>
                </a:extLst>
              </p:cNvPr>
              <p:cNvSpPr>
                <a:spLocks/>
              </p:cNvSpPr>
              <p:nvPr/>
            </p:nvSpPr>
            <p:spPr bwMode="auto">
              <a:xfrm>
                <a:off x="2260" y="2524"/>
                <a:ext cx="1097" cy="713"/>
              </a:xfrm>
              <a:custGeom>
                <a:avLst/>
                <a:gdLst>
                  <a:gd name="T0" fmla="*/ 0 w 1097"/>
                  <a:gd name="T1" fmla="*/ 712 h 713"/>
                  <a:gd name="T2" fmla="*/ 1096 w 1097"/>
                  <a:gd name="T3" fmla="*/ 356 h 713"/>
                  <a:gd name="T4" fmla="*/ 0 w 1097"/>
                  <a:gd name="T5" fmla="*/ 0 h 713"/>
                  <a:gd name="T6" fmla="*/ 0 60000 65536"/>
                  <a:gd name="T7" fmla="*/ 0 60000 65536"/>
                  <a:gd name="T8" fmla="*/ 0 60000 65536"/>
                  <a:gd name="T9" fmla="*/ 0 w 1097"/>
                  <a:gd name="T10" fmla="*/ 0 h 713"/>
                  <a:gd name="T11" fmla="*/ 1097 w 1097"/>
                  <a:gd name="T12" fmla="*/ 713 h 713"/>
                </a:gdLst>
                <a:ahLst/>
                <a:cxnLst>
                  <a:cxn ang="T6">
                    <a:pos x="T0" y="T1"/>
                  </a:cxn>
                  <a:cxn ang="T7">
                    <a:pos x="T2" y="T3"/>
                  </a:cxn>
                  <a:cxn ang="T8">
                    <a:pos x="T4" y="T5"/>
                  </a:cxn>
                </a:cxnLst>
                <a:rect l="T9" t="T10" r="T11" b="T12"/>
                <a:pathLst>
                  <a:path w="1097" h="713">
                    <a:moveTo>
                      <a:pt x="0" y="712"/>
                    </a:moveTo>
                    <a:lnTo>
                      <a:pt x="1096" y="356"/>
                    </a:lnTo>
                    <a:lnTo>
                      <a:pt x="0"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6" name="Group 27">
              <a:extLst>
                <a:ext uri="{FF2B5EF4-FFF2-40B4-BE49-F238E27FC236}">
                  <a16:creationId xmlns:a16="http://schemas.microsoft.com/office/drawing/2014/main" id="{5D46162F-5D79-43E5-8210-BAB3EEF6C253}"/>
                </a:ext>
              </a:extLst>
            </p:cNvPr>
            <p:cNvGrpSpPr>
              <a:grpSpLocks/>
            </p:cNvGrpSpPr>
            <p:nvPr/>
          </p:nvGrpSpPr>
          <p:grpSpPr bwMode="auto">
            <a:xfrm>
              <a:off x="4200958" y="2357241"/>
              <a:ext cx="1895732" cy="1612891"/>
              <a:chOff x="2260" y="1948"/>
              <a:chExt cx="1097" cy="933"/>
            </a:xfrm>
            <a:solidFill>
              <a:schemeClr val="accent1"/>
            </a:solidFill>
          </p:grpSpPr>
          <p:sp>
            <p:nvSpPr>
              <p:cNvPr id="21" name="Arc 28">
                <a:extLst>
                  <a:ext uri="{FF2B5EF4-FFF2-40B4-BE49-F238E27FC236}">
                    <a16:creationId xmlns:a16="http://schemas.microsoft.com/office/drawing/2014/main" id="{9015C4B7-FE8C-435F-AA7D-8B9598B7002F}"/>
                  </a:ext>
                </a:extLst>
              </p:cNvPr>
              <p:cNvSpPr>
                <a:spLocks/>
              </p:cNvSpPr>
              <p:nvPr/>
            </p:nvSpPr>
            <p:spPr bwMode="auto">
              <a:xfrm>
                <a:off x="2260" y="1948"/>
                <a:ext cx="1096" cy="932"/>
              </a:xfrm>
              <a:custGeom>
                <a:avLst/>
                <a:gdLst>
                  <a:gd name="T0" fmla="*/ 0 w 20543"/>
                  <a:gd name="T1" fmla="*/ 0 h 17475"/>
                  <a:gd name="T2" fmla="*/ 0 w 20543"/>
                  <a:gd name="T3" fmla="*/ 0 h 17475"/>
                  <a:gd name="T4" fmla="*/ 0 w 20543"/>
                  <a:gd name="T5" fmla="*/ 0 h 17475"/>
                  <a:gd name="T6" fmla="*/ 0 60000 65536"/>
                  <a:gd name="T7" fmla="*/ 0 60000 65536"/>
                  <a:gd name="T8" fmla="*/ 0 60000 65536"/>
                  <a:gd name="T9" fmla="*/ 0 w 20543"/>
                  <a:gd name="T10" fmla="*/ 0 h 17475"/>
                  <a:gd name="T11" fmla="*/ 20543 w 20543"/>
                  <a:gd name="T12" fmla="*/ 17475 h 17475"/>
                </a:gdLst>
                <a:ahLst/>
                <a:cxnLst>
                  <a:cxn ang="T6">
                    <a:pos x="T0" y="T1"/>
                  </a:cxn>
                  <a:cxn ang="T7">
                    <a:pos x="T2" y="T3"/>
                  </a:cxn>
                  <a:cxn ang="T8">
                    <a:pos x="T4" y="T5"/>
                  </a:cxn>
                </a:cxnLst>
                <a:rect l="T9" t="T10" r="T11" b="T12"/>
                <a:pathLst>
                  <a:path w="20543" h="17475" fill="none" extrusionOk="0">
                    <a:moveTo>
                      <a:pt x="0" y="10800"/>
                    </a:moveTo>
                    <a:cubicBezTo>
                      <a:pt x="1409" y="6461"/>
                      <a:pt x="4156" y="2681"/>
                      <a:pt x="7847" y="0"/>
                    </a:cubicBezTo>
                  </a:path>
                  <a:path w="20543" h="17475" stroke="0" extrusionOk="0">
                    <a:moveTo>
                      <a:pt x="0" y="10800"/>
                    </a:moveTo>
                    <a:cubicBezTo>
                      <a:pt x="1409" y="6461"/>
                      <a:pt x="4156" y="2681"/>
                      <a:pt x="7847" y="0"/>
                    </a:cubicBezTo>
                    <a:lnTo>
                      <a:pt x="20543" y="17475"/>
                    </a:lnTo>
                    <a:close/>
                  </a:path>
                </a:pathLst>
              </a:custGeom>
              <a:solidFill>
                <a:schemeClr val="accent2"/>
              </a:solidFill>
              <a:ln w="12700">
                <a:solidFill>
                  <a:srgbClr val="F1F1F1"/>
                </a:solidFill>
                <a:round/>
                <a:headEnd/>
                <a:tailEnd/>
              </a:ln>
            </p:spPr>
            <p:txBody>
              <a:bodyPr lIns="45720" tIns="44450" rIns="731520" bIns="27432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Appropriation*</a:t>
                </a:r>
              </a:p>
            </p:txBody>
          </p:sp>
          <p:sp>
            <p:nvSpPr>
              <p:cNvPr id="22" name="Freeform 62">
                <a:extLst>
                  <a:ext uri="{FF2B5EF4-FFF2-40B4-BE49-F238E27FC236}">
                    <a16:creationId xmlns:a16="http://schemas.microsoft.com/office/drawing/2014/main" id="{706FB0AB-AA47-49E8-BB66-DCBEEEE2B2B2}"/>
                  </a:ext>
                </a:extLst>
              </p:cNvPr>
              <p:cNvSpPr>
                <a:spLocks/>
              </p:cNvSpPr>
              <p:nvPr/>
            </p:nvSpPr>
            <p:spPr bwMode="auto">
              <a:xfrm>
                <a:off x="2260" y="1948"/>
                <a:ext cx="1097" cy="933"/>
              </a:xfrm>
              <a:custGeom>
                <a:avLst/>
                <a:gdLst>
                  <a:gd name="T0" fmla="*/ 0 w 1097"/>
                  <a:gd name="T1" fmla="*/ 576 h 933"/>
                  <a:gd name="T2" fmla="*/ 1096 w 1097"/>
                  <a:gd name="T3" fmla="*/ 932 h 933"/>
                  <a:gd name="T4" fmla="*/ 419 w 1097"/>
                  <a:gd name="T5" fmla="*/ 0 h 933"/>
                  <a:gd name="T6" fmla="*/ 0 60000 65536"/>
                  <a:gd name="T7" fmla="*/ 0 60000 65536"/>
                  <a:gd name="T8" fmla="*/ 0 60000 65536"/>
                  <a:gd name="T9" fmla="*/ 0 w 1097"/>
                  <a:gd name="T10" fmla="*/ 0 h 933"/>
                  <a:gd name="T11" fmla="*/ 1097 w 1097"/>
                  <a:gd name="T12" fmla="*/ 933 h 933"/>
                </a:gdLst>
                <a:ahLst/>
                <a:cxnLst>
                  <a:cxn ang="T6">
                    <a:pos x="T0" y="T1"/>
                  </a:cxn>
                  <a:cxn ang="T7">
                    <a:pos x="T2" y="T3"/>
                  </a:cxn>
                  <a:cxn ang="T8">
                    <a:pos x="T4" y="T5"/>
                  </a:cxn>
                </a:cxnLst>
                <a:rect l="T9" t="T10" r="T11" b="T12"/>
                <a:pathLst>
                  <a:path w="1097" h="933">
                    <a:moveTo>
                      <a:pt x="0" y="576"/>
                    </a:moveTo>
                    <a:lnTo>
                      <a:pt x="1096" y="932"/>
                    </a:lnTo>
                    <a:lnTo>
                      <a:pt x="419"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grpSp>
          <p:nvGrpSpPr>
            <p:cNvPr id="17" name="Group 30">
              <a:extLst>
                <a:ext uri="{FF2B5EF4-FFF2-40B4-BE49-F238E27FC236}">
                  <a16:creationId xmlns:a16="http://schemas.microsoft.com/office/drawing/2014/main" id="{B89184FE-3A35-40EA-AA19-D5FAAA86619C}"/>
                </a:ext>
              </a:extLst>
            </p:cNvPr>
            <p:cNvGrpSpPr>
              <a:grpSpLocks/>
            </p:cNvGrpSpPr>
            <p:nvPr/>
          </p:nvGrpSpPr>
          <p:grpSpPr bwMode="auto">
            <a:xfrm>
              <a:off x="4925311" y="1971251"/>
              <a:ext cx="1171381" cy="1998880"/>
              <a:chOff x="2679" y="1725"/>
              <a:chExt cx="678" cy="1156"/>
            </a:xfrm>
            <a:solidFill>
              <a:schemeClr val="accent1"/>
            </a:solidFill>
          </p:grpSpPr>
          <p:sp>
            <p:nvSpPr>
              <p:cNvPr id="19" name="Arc 31">
                <a:extLst>
                  <a:ext uri="{FF2B5EF4-FFF2-40B4-BE49-F238E27FC236}">
                    <a16:creationId xmlns:a16="http://schemas.microsoft.com/office/drawing/2014/main" id="{B898FD44-40A4-4868-B002-66F0062C6EAB}"/>
                  </a:ext>
                </a:extLst>
              </p:cNvPr>
              <p:cNvSpPr>
                <a:spLocks/>
              </p:cNvSpPr>
              <p:nvPr/>
            </p:nvSpPr>
            <p:spPr bwMode="auto">
              <a:xfrm>
                <a:off x="2679" y="1725"/>
                <a:ext cx="677" cy="1152"/>
              </a:xfrm>
              <a:custGeom>
                <a:avLst/>
                <a:gdLst>
                  <a:gd name="T0" fmla="*/ 0 w 12696"/>
                  <a:gd name="T1" fmla="*/ 0 h 21600"/>
                  <a:gd name="T2" fmla="*/ 0 w 12696"/>
                  <a:gd name="T3" fmla="*/ 0 h 21600"/>
                  <a:gd name="T4" fmla="*/ 0 w 12696"/>
                  <a:gd name="T5" fmla="*/ 0 h 21600"/>
                  <a:gd name="T6" fmla="*/ 0 60000 65536"/>
                  <a:gd name="T7" fmla="*/ 0 60000 65536"/>
                  <a:gd name="T8" fmla="*/ 0 60000 65536"/>
                  <a:gd name="T9" fmla="*/ 0 w 12696"/>
                  <a:gd name="T10" fmla="*/ 0 h 21600"/>
                  <a:gd name="T11" fmla="*/ 12696 w 12696"/>
                  <a:gd name="T12" fmla="*/ 21600 h 21600"/>
                </a:gdLst>
                <a:ahLst/>
                <a:cxnLst>
                  <a:cxn ang="T6">
                    <a:pos x="T0" y="T1"/>
                  </a:cxn>
                  <a:cxn ang="T7">
                    <a:pos x="T2" y="T3"/>
                  </a:cxn>
                  <a:cxn ang="T8">
                    <a:pos x="T4" y="T5"/>
                  </a:cxn>
                </a:cxnLst>
                <a:rect l="T9" t="T10" r="T11" b="T12"/>
                <a:pathLst>
                  <a:path w="12696" h="21600" fill="none" extrusionOk="0">
                    <a:moveTo>
                      <a:pt x="0" y="4125"/>
                    </a:moveTo>
                    <a:cubicBezTo>
                      <a:pt x="3690" y="1444"/>
                      <a:pt x="8134" y="0"/>
                      <a:pt x="12695" y="0"/>
                    </a:cubicBezTo>
                  </a:path>
                  <a:path w="12696" h="21600" stroke="0" extrusionOk="0">
                    <a:moveTo>
                      <a:pt x="0" y="4125"/>
                    </a:moveTo>
                    <a:cubicBezTo>
                      <a:pt x="3690" y="1444"/>
                      <a:pt x="8134" y="0"/>
                      <a:pt x="12695" y="0"/>
                    </a:cubicBezTo>
                    <a:lnTo>
                      <a:pt x="12696" y="21600"/>
                    </a:lnTo>
                    <a:close/>
                  </a:path>
                </a:pathLst>
              </a:custGeom>
              <a:solidFill>
                <a:schemeClr val="accent2"/>
              </a:solidFill>
              <a:ln w="12700">
                <a:solidFill>
                  <a:srgbClr val="F1F1F1"/>
                </a:solidFill>
                <a:round/>
                <a:headEnd/>
                <a:tailEnd/>
              </a:ln>
            </p:spPr>
            <p:txBody>
              <a:bodyPr lIns="274320" tIns="45720" rIns="44450" bIns="1005840" anchor="ctr"/>
              <a:lstStyle/>
              <a:p>
                <a:pPr algn="ctr" eaLnBrk="1" hangingPunct="1">
                  <a:spcBef>
                    <a:spcPct val="20000"/>
                  </a:spcBef>
                  <a:defRPr/>
                </a:pPr>
                <a:r>
                  <a:rPr lang="en-GB" sz="1200" dirty="0">
                    <a:solidFill>
                      <a:schemeClr val="bg1"/>
                    </a:solidFill>
                    <a:latin typeface="Arial" panose="020B0604020202020204" pitchFamily="34" charset="0"/>
                    <a:cs typeface="Arial" panose="020B0604020202020204" pitchFamily="34" charset="0"/>
                  </a:rPr>
                  <a:t>Funding Source</a:t>
                </a:r>
              </a:p>
            </p:txBody>
          </p:sp>
          <p:sp>
            <p:nvSpPr>
              <p:cNvPr id="20" name="Freeform 60">
                <a:extLst>
                  <a:ext uri="{FF2B5EF4-FFF2-40B4-BE49-F238E27FC236}">
                    <a16:creationId xmlns:a16="http://schemas.microsoft.com/office/drawing/2014/main" id="{319A0219-9D05-48F9-A2A2-C19A681C2A11}"/>
                  </a:ext>
                </a:extLst>
              </p:cNvPr>
              <p:cNvSpPr>
                <a:spLocks/>
              </p:cNvSpPr>
              <p:nvPr/>
            </p:nvSpPr>
            <p:spPr bwMode="auto">
              <a:xfrm>
                <a:off x="2679" y="1728"/>
                <a:ext cx="678" cy="1153"/>
              </a:xfrm>
              <a:custGeom>
                <a:avLst/>
                <a:gdLst>
                  <a:gd name="T0" fmla="*/ 0 w 678"/>
                  <a:gd name="T1" fmla="*/ 220 h 1153"/>
                  <a:gd name="T2" fmla="*/ 677 w 678"/>
                  <a:gd name="T3" fmla="*/ 1152 h 1153"/>
                  <a:gd name="T4" fmla="*/ 677 w 678"/>
                  <a:gd name="T5" fmla="*/ 0 h 1153"/>
                  <a:gd name="T6" fmla="*/ 0 60000 65536"/>
                  <a:gd name="T7" fmla="*/ 0 60000 65536"/>
                  <a:gd name="T8" fmla="*/ 0 60000 65536"/>
                  <a:gd name="T9" fmla="*/ 0 w 678"/>
                  <a:gd name="T10" fmla="*/ 0 h 1153"/>
                  <a:gd name="T11" fmla="*/ 678 w 678"/>
                  <a:gd name="T12" fmla="*/ 1153 h 1153"/>
                </a:gdLst>
                <a:ahLst/>
                <a:cxnLst>
                  <a:cxn ang="T6">
                    <a:pos x="T0" y="T1"/>
                  </a:cxn>
                  <a:cxn ang="T7">
                    <a:pos x="T2" y="T3"/>
                  </a:cxn>
                  <a:cxn ang="T8">
                    <a:pos x="T4" y="T5"/>
                  </a:cxn>
                </a:cxnLst>
                <a:rect l="T9" t="T10" r="T11" b="T12"/>
                <a:pathLst>
                  <a:path w="678" h="1153">
                    <a:moveTo>
                      <a:pt x="0" y="220"/>
                    </a:moveTo>
                    <a:lnTo>
                      <a:pt x="677" y="1152"/>
                    </a:lnTo>
                    <a:lnTo>
                      <a:pt x="677" y="0"/>
                    </a:lnTo>
                  </a:path>
                </a:pathLst>
              </a:custGeom>
              <a:noFill/>
              <a:ln w="12700">
                <a:solidFill>
                  <a:schemeClr val="bg1"/>
                </a:solidFill>
                <a:round/>
                <a:headEnd/>
                <a:tailEnd/>
              </a:ln>
            </p:spPr>
            <p:txBody>
              <a:bodyPr lIns="44450" tIns="44450" rIns="44450" bIns="44450" anchor="ctr"/>
              <a:lstStyle/>
              <a:p>
                <a:pPr algn="ctr" eaLnBrk="1" hangingPunct="1">
                  <a:spcBef>
                    <a:spcPct val="20000"/>
                  </a:spcBef>
                  <a:defRPr/>
                </a:pPr>
                <a:endParaRPr lang="en-GB" sz="1200" dirty="0">
                  <a:solidFill>
                    <a:schemeClr val="bg1"/>
                  </a:solidFill>
                  <a:latin typeface="Arial" panose="020B0604020202020204" pitchFamily="34" charset="0"/>
                  <a:cs typeface="Arial" panose="020B0604020202020204" pitchFamily="34" charset="0"/>
                </a:endParaRPr>
              </a:p>
            </p:txBody>
          </p:sp>
        </p:grpSp>
        <p:sp>
          <p:nvSpPr>
            <p:cNvPr id="18" name="Oval 17">
              <a:extLst>
                <a:ext uri="{FF2B5EF4-FFF2-40B4-BE49-F238E27FC236}">
                  <a16:creationId xmlns:a16="http://schemas.microsoft.com/office/drawing/2014/main" id="{36392961-34C0-407B-8DF4-341102F74DE0}"/>
                </a:ext>
              </a:extLst>
            </p:cNvPr>
            <p:cNvSpPr>
              <a:spLocks noChangeArrowheads="1"/>
            </p:cNvSpPr>
            <p:nvPr/>
          </p:nvSpPr>
          <p:spPr bwMode="auto">
            <a:xfrm>
              <a:off x="5098380" y="2971410"/>
              <a:ext cx="1992313" cy="1990933"/>
            </a:xfrm>
            <a:prstGeom prst="ellipse">
              <a:avLst/>
            </a:prstGeom>
            <a:solidFill>
              <a:schemeClr val="accent1"/>
            </a:solidFill>
            <a:ln w="57150">
              <a:solidFill>
                <a:schemeClr val="bg1"/>
              </a:solidFill>
              <a:round/>
              <a:headEnd/>
              <a:tailEnd/>
            </a:ln>
          </p:spPr>
          <p:txBody>
            <a:bodyPr lIns="44450" tIns="44450" rIns="44450" bIns="44450" anchor="ctr"/>
            <a:lstStyle/>
            <a:p>
              <a:pPr algn="ctr" eaLnBrk="1" hangingPunct="1">
                <a:lnSpc>
                  <a:spcPct val="95000"/>
                </a:lnSpc>
                <a:spcBef>
                  <a:spcPct val="20000"/>
                </a:spcBef>
                <a:spcAft>
                  <a:spcPct val="37000"/>
                </a:spcAft>
                <a:defRPr/>
              </a:pPr>
              <a:r>
                <a:rPr lang="en-GB" sz="1600" b="1" dirty="0">
                  <a:solidFill>
                    <a:schemeClr val="bg1"/>
                  </a:solidFill>
                  <a:latin typeface="Arial" panose="020B0604020202020204" pitchFamily="34" charset="0"/>
                  <a:ea typeface="ＭＳ Ｐゴシック" pitchFamily="50" charset="-128"/>
                  <a:cs typeface="Arial" panose="020B0604020202020204" pitchFamily="34" charset="0"/>
                </a:rPr>
                <a:t>State of Idaho</a:t>
              </a:r>
            </a:p>
            <a:p>
              <a:pPr algn="ctr" eaLnBrk="1" hangingPunct="1">
                <a:lnSpc>
                  <a:spcPct val="95000"/>
                </a:lnSpc>
                <a:spcBef>
                  <a:spcPct val="20000"/>
                </a:spcBef>
                <a:spcAft>
                  <a:spcPct val="37000"/>
                </a:spcAft>
                <a:defRPr/>
              </a:pPr>
              <a:r>
                <a:rPr lang="en-GB" sz="1400" b="1" dirty="0">
                  <a:solidFill>
                    <a:schemeClr val="bg1"/>
                  </a:solidFill>
                  <a:latin typeface="Arial" panose="020B0604020202020204" pitchFamily="34" charset="0"/>
                  <a:ea typeface="ＭＳ Ｐゴシック" pitchFamily="50" charset="-128"/>
                  <a:cs typeface="Arial" panose="020B0604020202020204" pitchFamily="34" charset="0"/>
                </a:rPr>
                <a:t>Proposed Chart of Accounts (COA)</a:t>
              </a:r>
            </a:p>
          </p:txBody>
        </p:sp>
      </p:grpSp>
      <p:sp>
        <p:nvSpPr>
          <p:cNvPr id="6" name="Rectangle 5">
            <a:extLst>
              <a:ext uri="{FF2B5EF4-FFF2-40B4-BE49-F238E27FC236}">
                <a16:creationId xmlns:a16="http://schemas.microsoft.com/office/drawing/2014/main" id="{6E16757E-AC8E-40C1-8E0E-86596CF5FCAD}"/>
              </a:ext>
            </a:extLst>
          </p:cNvPr>
          <p:cNvSpPr/>
          <p:nvPr/>
        </p:nvSpPr>
        <p:spPr>
          <a:xfrm>
            <a:off x="5245974" y="2385464"/>
            <a:ext cx="6096000" cy="3224985"/>
          </a:xfrm>
          <a:prstGeom prst="rect">
            <a:avLst/>
          </a:prstGeom>
        </p:spPr>
        <p:txBody>
          <a:bodyPr>
            <a:spAutoFit/>
          </a:bodyPr>
          <a:lstStyle/>
          <a:p>
            <a:pPr>
              <a:lnSpc>
                <a:spcPct val="107000"/>
              </a:lnSpc>
            </a:pPr>
            <a:r>
              <a:rPr lang="en-US" sz="2400" dirty="0">
                <a:latin typeface="Arial" panose="020B0604020202020204" pitchFamily="34" charset="0"/>
                <a:ea typeface="Calibri" panose="020F0502020204030204" pitchFamily="34" charset="0"/>
                <a:cs typeface="Arial" panose="020B0604020202020204" pitchFamily="34" charset="0"/>
              </a:rPr>
              <a:t>Designing Idaho’s Chart of Accounts is critically important to the new Luma ERP system. The Chart of Accounts represents the building blocks for all your agency transactions and business going forward. If your agency is not represented in this process, it runs the risk of compromising your ability to do business going forward.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11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0EC9-7E7D-4648-AC38-2A7BCBFB2EF6}"/>
              </a:ext>
            </a:extLst>
          </p:cNvPr>
          <p:cNvSpPr>
            <a:spLocks noGrp="1"/>
          </p:cNvSpPr>
          <p:nvPr>
            <p:ph type="title"/>
          </p:nvPr>
        </p:nvSpPr>
        <p:spPr>
          <a:xfrm>
            <a:off x="360485" y="286604"/>
            <a:ext cx="11500338" cy="513496"/>
          </a:xfrm>
        </p:spPr>
        <p:txBody>
          <a:bodyPr>
            <a:normAutofit/>
          </a:bodyPr>
          <a:lstStyle/>
          <a:p>
            <a:r>
              <a:rPr lang="en-US" dirty="0">
                <a:solidFill>
                  <a:srgbClr val="092F57"/>
                </a:solidFill>
                <a:latin typeface="Arial" panose="020B0604020202020204" pitchFamily="34" charset="0"/>
                <a:cs typeface="Arial" panose="020B0604020202020204" pitchFamily="34" charset="0"/>
              </a:rPr>
              <a:t>Chart of Accounts (COA)</a:t>
            </a:r>
          </a:p>
        </p:txBody>
      </p:sp>
      <p:sp>
        <p:nvSpPr>
          <p:cNvPr id="46" name="Slide Number Placeholder 2">
            <a:extLst>
              <a:ext uri="{FF2B5EF4-FFF2-40B4-BE49-F238E27FC236}">
                <a16:creationId xmlns:a16="http://schemas.microsoft.com/office/drawing/2014/main" id="{1004A54E-E30A-45BD-B8D5-C770FE70A5DD}"/>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37</a:t>
            </a:fld>
            <a:endParaRPr lang="en-US" dirty="0"/>
          </a:p>
        </p:txBody>
      </p:sp>
      <p:sp>
        <p:nvSpPr>
          <p:cNvPr id="3" name="Rectangle 2">
            <a:extLst>
              <a:ext uri="{FF2B5EF4-FFF2-40B4-BE49-F238E27FC236}">
                <a16:creationId xmlns:a16="http://schemas.microsoft.com/office/drawing/2014/main" id="{50A51761-6E8C-49CD-864D-46629BA1F311}"/>
              </a:ext>
            </a:extLst>
          </p:cNvPr>
          <p:cNvSpPr/>
          <p:nvPr/>
        </p:nvSpPr>
        <p:spPr>
          <a:xfrm>
            <a:off x="360485" y="800100"/>
            <a:ext cx="10962166" cy="2373663"/>
          </a:xfrm>
          <a:prstGeom prst="rect">
            <a:avLst/>
          </a:prstGeom>
        </p:spPr>
        <p:txBody>
          <a:bodyPr wrap="square">
            <a:spAutoFit/>
          </a:bodyPr>
          <a:lstStyle/>
          <a:p>
            <a:pPr>
              <a:lnSpc>
                <a:spcPct val="107000"/>
              </a:lnSpc>
            </a:pPr>
            <a:r>
              <a:rPr lang="en-US" sz="2000" dirty="0">
                <a:latin typeface="Arial" panose="020B0604020202020204" pitchFamily="34" charset="0"/>
                <a:ea typeface="Calibri" panose="020F0502020204030204" pitchFamily="34" charset="0"/>
                <a:cs typeface="Arial" panose="020B0604020202020204" pitchFamily="34" charset="0"/>
              </a:rPr>
              <a:t>Identification of Subject Matter Expert with the following knowledge is a key step in the design of your agency specific Chart of Accounts elements:</a:t>
            </a:r>
          </a:p>
          <a:p>
            <a:pPr>
              <a:lnSpc>
                <a:spcPct val="107000"/>
              </a:lnSpc>
            </a:pP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Subject Matter Expert on agency reporting requirements</a:t>
            </a: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Subject Matter Expert on agency programs</a:t>
            </a: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Subject Matter Expert on agency grants, if applicable</a:t>
            </a:r>
          </a:p>
          <a:p>
            <a:pPr marL="342900" marR="0" lvl="0" indent="-342900">
              <a:lnSpc>
                <a:spcPct val="107000"/>
              </a:lnSpc>
              <a:spcBef>
                <a:spcPts val="0"/>
              </a:spcBef>
              <a:spcAft>
                <a:spcPts val="0"/>
              </a:spcAft>
              <a:buClr>
                <a:schemeClr val="accent1"/>
              </a:buClr>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Subject Matter Expert on agency projects</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A14C7A2-30FC-4ABB-B0E9-4987612F2880}"/>
              </a:ext>
            </a:extLst>
          </p:cNvPr>
          <p:cNvSpPr txBox="1"/>
          <p:nvPr/>
        </p:nvSpPr>
        <p:spPr>
          <a:xfrm>
            <a:off x="360485" y="3484183"/>
            <a:ext cx="8612372" cy="461665"/>
          </a:xfrm>
          <a:prstGeom prst="rect">
            <a:avLst/>
          </a:prstGeom>
          <a:noFill/>
        </p:spPr>
        <p:txBody>
          <a:bodyPr wrap="square" rtlCol="0">
            <a:spAutoFit/>
          </a:bodyPr>
          <a:lstStyle/>
          <a:p>
            <a:r>
              <a:rPr lang="en-US" sz="2400" b="1" dirty="0">
                <a:solidFill>
                  <a:schemeClr val="accent5"/>
                </a:solidFill>
                <a:latin typeface="Arial" panose="020B0604020202020204" pitchFamily="34" charset="0"/>
                <a:cs typeface="Arial" panose="020B0604020202020204" pitchFamily="34" charset="0"/>
              </a:rPr>
              <a:t>Due Date: Close of business on February 28th</a:t>
            </a:r>
          </a:p>
        </p:txBody>
      </p:sp>
      <p:sp>
        <p:nvSpPr>
          <p:cNvPr id="45" name="Rectangle 44">
            <a:extLst>
              <a:ext uri="{FF2B5EF4-FFF2-40B4-BE49-F238E27FC236}">
                <a16:creationId xmlns:a16="http://schemas.microsoft.com/office/drawing/2014/main" id="{7AB5CA37-233D-4772-96B0-2C7414A55935}"/>
              </a:ext>
            </a:extLst>
          </p:cNvPr>
          <p:cNvSpPr/>
          <p:nvPr/>
        </p:nvSpPr>
        <p:spPr>
          <a:xfrm>
            <a:off x="279479" y="4288584"/>
            <a:ext cx="11633042" cy="1056379"/>
          </a:xfrm>
          <a:prstGeom prst="rect">
            <a:avLst/>
          </a:prstGeom>
        </p:spPr>
        <p:txBody>
          <a:bodyPr wrap="square">
            <a:spAutoFit/>
          </a:bodyPr>
          <a:lstStyle/>
          <a:p>
            <a:pPr>
              <a:lnSpc>
                <a:spcPct val="107000"/>
              </a:lnSpc>
            </a:pPr>
            <a:r>
              <a:rPr lang="en-US" sz="2000" dirty="0">
                <a:latin typeface="Arial" panose="020B0604020202020204" pitchFamily="34" charset="0"/>
                <a:ea typeface="Calibri" panose="020F0502020204030204" pitchFamily="34" charset="0"/>
                <a:cs typeface="Arial" panose="020B0604020202020204" pitchFamily="34" charset="0"/>
              </a:rPr>
              <a:t>Identified SME(s) will need to attend one of the following Chart of Accounts agency </a:t>
            </a:r>
            <a:r>
              <a:rPr lang="en-US" sz="2000">
                <a:latin typeface="Arial" panose="020B0604020202020204" pitchFamily="34" charset="0"/>
                <a:ea typeface="Calibri" panose="020F0502020204030204" pitchFamily="34" charset="0"/>
                <a:cs typeface="Arial" panose="020B0604020202020204" pitchFamily="34" charset="0"/>
              </a:rPr>
              <a:t>design kickoffs</a:t>
            </a:r>
            <a:r>
              <a:rPr lang="en-US" sz="2000" dirty="0">
                <a:latin typeface="Arial" panose="020B0604020202020204" pitchFamily="34" charset="0"/>
                <a:ea typeface="Calibri" panose="020F0502020204030204" pitchFamily="34" charset="0"/>
                <a:cs typeface="Arial" panose="020B0604020202020204" pitchFamily="34" charset="0"/>
              </a:rPr>
              <a:t>: </a:t>
            </a:r>
          </a:p>
          <a:p>
            <a:pPr marL="800100" marR="0" lvl="1" indent="-342900">
              <a:lnSpc>
                <a:spcPct val="107000"/>
              </a:lnSpc>
              <a:spcBef>
                <a:spcPts val="0"/>
              </a:spcBef>
              <a:spcAft>
                <a:spcPts val="0"/>
              </a:spcAft>
              <a:buClr>
                <a:schemeClr val="accent1"/>
              </a:buCl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March 11, 2020, 1:00 PM – 3:00 PM; or</a:t>
            </a:r>
          </a:p>
          <a:p>
            <a:pPr marL="800100" marR="0" lvl="1" indent="-342900">
              <a:lnSpc>
                <a:spcPct val="107000"/>
              </a:lnSpc>
              <a:spcBef>
                <a:spcPts val="0"/>
              </a:spcBef>
              <a:spcAft>
                <a:spcPts val="0"/>
              </a:spcAft>
              <a:buClr>
                <a:schemeClr val="accent1"/>
              </a:buCl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March 12, 2020, 9:00 AM – 11:00 AM</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463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00600" y="2926080"/>
            <a:ext cx="6492240" cy="3063240"/>
          </a:xfrm>
        </p:spPr>
        <p:txBody>
          <a:bodyPr>
            <a:normAutofit/>
          </a:bodyPr>
          <a:lstStyle/>
          <a:p>
            <a:pPr algn="ctr"/>
            <a:r>
              <a:rPr lang="en-US" sz="4500" dirty="0">
                <a:solidFill>
                  <a:srgbClr val="092F57"/>
                </a:solidFill>
              </a:rPr>
              <a:t>Questions</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38</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38</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067300" y="36957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5468BB0-0368-4388-AD55-42D1DFADAB10}"/>
              </a:ext>
            </a:extLst>
          </p:cNvPr>
          <p:cNvGrpSpPr/>
          <p:nvPr/>
        </p:nvGrpSpPr>
        <p:grpSpPr>
          <a:xfrm>
            <a:off x="1009651" y="2470151"/>
            <a:ext cx="2057399" cy="2057395"/>
            <a:chOff x="2314575" y="2084388"/>
            <a:chExt cx="958851" cy="958849"/>
          </a:xfrm>
          <a:solidFill>
            <a:schemeClr val="bg1"/>
          </a:solidFill>
        </p:grpSpPr>
        <p:sp>
          <p:nvSpPr>
            <p:cNvPr id="9" name="Freeform 43">
              <a:extLst>
                <a:ext uri="{FF2B5EF4-FFF2-40B4-BE49-F238E27FC236}">
                  <a16:creationId xmlns:a16="http://schemas.microsoft.com/office/drawing/2014/main" id="{E0010227-8755-4F97-A1D5-1C8987875210}"/>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4">
              <a:extLst>
                <a:ext uri="{FF2B5EF4-FFF2-40B4-BE49-F238E27FC236}">
                  <a16:creationId xmlns:a16="http://schemas.microsoft.com/office/drawing/2014/main" id="{B4C40C8B-E0F8-41AA-BD57-364E28EE7256}"/>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4608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53152" y="1675350"/>
            <a:ext cx="6492240" cy="769614"/>
          </a:xfrm>
        </p:spPr>
        <p:txBody>
          <a:bodyPr>
            <a:normAutofit/>
          </a:bodyPr>
          <a:lstStyle/>
          <a:p>
            <a:pPr algn="ctr"/>
            <a:r>
              <a:rPr lang="en-US" sz="4500" dirty="0">
                <a:solidFill>
                  <a:srgbClr val="092F57"/>
                </a:solidFill>
              </a:rPr>
              <a:t>Thank You for Coming!</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39</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39</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230783" y="2381906"/>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CBA7B9-816F-480F-912D-B98D3357CE2A}"/>
              </a:ext>
            </a:extLst>
          </p:cNvPr>
          <p:cNvSpPr txBox="1"/>
          <p:nvPr/>
        </p:nvSpPr>
        <p:spPr>
          <a:xfrm>
            <a:off x="5230783" y="2902008"/>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Sheena Coles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208-332-8703</a:t>
            </a:r>
          </a:p>
        </p:txBody>
      </p:sp>
      <p:sp>
        <p:nvSpPr>
          <p:cNvPr id="8" name="TextBox 7">
            <a:extLst>
              <a:ext uri="{FF2B5EF4-FFF2-40B4-BE49-F238E27FC236}">
                <a16:creationId xmlns:a16="http://schemas.microsoft.com/office/drawing/2014/main" id="{83D3BAE2-BAE0-4842-92DF-174D3C430C56}"/>
              </a:ext>
            </a:extLst>
          </p:cNvPr>
          <p:cNvSpPr txBox="1"/>
          <p:nvPr/>
        </p:nvSpPr>
        <p:spPr>
          <a:xfrm>
            <a:off x="8608305" y="2902008"/>
            <a:ext cx="273708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Mackenzie Smith</a:t>
            </a:r>
          </a:p>
          <a:p>
            <a:r>
              <a:rPr lang="en-US" dirty="0">
                <a:latin typeface="Arial" panose="020B0604020202020204" pitchFamily="34" charset="0"/>
                <a:cs typeface="Arial" panose="020B0604020202020204" pitchFamily="34" charset="0"/>
                <a:hlinkClick r:id="rId3"/>
              </a:rPr>
              <a:t>msmith@sco.Idaho.gov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208-332-8712</a:t>
            </a:r>
            <a:r>
              <a:rPr lang="en-US" dirty="0"/>
              <a:t> </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572D9E7-B66E-45FB-9B80-93AC382A16EE}"/>
              </a:ext>
            </a:extLst>
          </p:cNvPr>
          <p:cNvSpPr txBox="1"/>
          <p:nvPr/>
        </p:nvSpPr>
        <p:spPr>
          <a:xfrm>
            <a:off x="6546603" y="4413037"/>
            <a:ext cx="3067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Luma: </a:t>
            </a:r>
            <a:r>
              <a:rPr lang="en-US" u="sng" dirty="0">
                <a:latin typeface="Arial" panose="020B0604020202020204" pitchFamily="34" charset="0"/>
                <a:cs typeface="Arial" panose="020B0604020202020204" pitchFamily="34" charset="0"/>
                <a:hlinkClick r:id="rId4"/>
              </a:rPr>
              <a:t>luma@sco.idaho.gov</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9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FA086-2495-4565-B5F6-4EC3BE861F2E}"/>
              </a:ext>
            </a:extLst>
          </p:cNvPr>
          <p:cNvPicPr>
            <a:picLocks noChangeAspect="1"/>
          </p:cNvPicPr>
          <p:nvPr/>
        </p:nvPicPr>
        <p:blipFill rotWithShape="1">
          <a:blip r:embed="rId2">
            <a:extLst>
              <a:ext uri="{28A0092B-C50C-407E-A947-70E740481C1C}">
                <a14:useLocalDpi xmlns:a14="http://schemas.microsoft.com/office/drawing/2010/main" val="0"/>
              </a:ext>
            </a:extLst>
          </a:blip>
          <a:srcRect l="51168"/>
          <a:stretch/>
        </p:blipFill>
        <p:spPr>
          <a:xfrm>
            <a:off x="0" y="0"/>
            <a:ext cx="4652730" cy="6329239"/>
          </a:xfrm>
          <a:prstGeom prst="rect">
            <a:avLst/>
          </a:prstGeom>
        </p:spPr>
      </p:pic>
      <p:sp>
        <p:nvSpPr>
          <p:cNvPr id="6" name="Rectangle 5">
            <a:extLst>
              <a:ext uri="{FF2B5EF4-FFF2-40B4-BE49-F238E27FC236}">
                <a16:creationId xmlns:a16="http://schemas.microsoft.com/office/drawing/2014/main" id="{0FF0233D-DF1D-4894-80C8-234E9A817890}"/>
              </a:ext>
            </a:extLst>
          </p:cNvPr>
          <p:cNvSpPr/>
          <p:nvPr/>
        </p:nvSpPr>
        <p:spPr>
          <a:xfrm>
            <a:off x="0" y="0"/>
            <a:ext cx="4652730" cy="6329238"/>
          </a:xfrm>
          <a:prstGeom prst="rect">
            <a:avLst/>
          </a:prstGeom>
          <a:gradFill flip="none" rotWithShape="1">
            <a:gsLst>
              <a:gs pos="43000">
                <a:schemeClr val="accent2">
                  <a:alpha val="80000"/>
                </a:scheme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BFA7D-C3AE-4BB8-A325-6962849857CB}"/>
              </a:ext>
            </a:extLst>
          </p:cNvPr>
          <p:cNvSpPr>
            <a:spLocks noGrp="1"/>
          </p:cNvSpPr>
          <p:nvPr>
            <p:ph type="title"/>
          </p:nvPr>
        </p:nvSpPr>
        <p:spPr>
          <a:xfrm>
            <a:off x="1207185" y="2500363"/>
            <a:ext cx="2238360" cy="664256"/>
          </a:xfrm>
        </p:spPr>
        <p:txBody>
          <a:bodyPr>
            <a:normAutofit/>
          </a:bodyPr>
          <a:lstStyle/>
          <a:p>
            <a:r>
              <a:rPr lang="en-US" sz="3600" b="1" dirty="0">
                <a:solidFill>
                  <a:schemeClr val="bg1"/>
                </a:solidFill>
              </a:rPr>
              <a:t>AGENDA</a:t>
            </a:r>
          </a:p>
        </p:txBody>
      </p:sp>
      <p:sp>
        <p:nvSpPr>
          <p:cNvPr id="8" name="Text Placeholder 7">
            <a:extLst>
              <a:ext uri="{FF2B5EF4-FFF2-40B4-BE49-F238E27FC236}">
                <a16:creationId xmlns:a16="http://schemas.microsoft.com/office/drawing/2014/main" id="{E7AC143D-BD6C-4288-AA91-F461064BF7B4}"/>
              </a:ext>
            </a:extLst>
          </p:cNvPr>
          <p:cNvSpPr txBox="1">
            <a:spLocks/>
          </p:cNvSpPr>
          <p:nvPr/>
        </p:nvSpPr>
        <p:spPr>
          <a:xfrm>
            <a:off x="4891265" y="1484152"/>
            <a:ext cx="11500337" cy="336093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ClrTx/>
              <a:buFont typeface="Arial" panose="020B0604020202020204" pitchFamily="34" charset="0"/>
              <a:buChar char="•"/>
            </a:pPr>
            <a:r>
              <a:rPr lang="en-US" dirty="0">
                <a:solidFill>
                  <a:schemeClr val="accent2"/>
                </a:solidFill>
              </a:rPr>
              <a:t>Luma Project Overview </a:t>
            </a:r>
          </a:p>
          <a:p>
            <a:pPr marL="228600" indent="-228600">
              <a:buClrTx/>
              <a:buFont typeface="Arial" panose="020B0604020202020204" pitchFamily="34" charset="0"/>
              <a:buChar char="•"/>
            </a:pPr>
            <a:r>
              <a:rPr lang="en-US" dirty="0">
                <a:solidFill>
                  <a:schemeClr val="accent2"/>
                </a:solidFill>
              </a:rPr>
              <a:t>Organizational Change Management (</a:t>
            </a:r>
            <a:r>
              <a:rPr lang="en-US" dirty="0" err="1">
                <a:solidFill>
                  <a:schemeClr val="accent2"/>
                </a:solidFill>
              </a:rPr>
              <a:t>OCM</a:t>
            </a:r>
            <a:r>
              <a:rPr lang="en-US" dirty="0">
                <a:solidFill>
                  <a:schemeClr val="accent2"/>
                </a:solidFill>
              </a:rPr>
              <a:t>) Methodology</a:t>
            </a:r>
          </a:p>
          <a:p>
            <a:pPr marL="228600" indent="-228600">
              <a:buClrTx/>
              <a:buFont typeface="Arial" panose="020B0604020202020204" pitchFamily="34" charset="0"/>
              <a:buChar char="•"/>
            </a:pPr>
            <a:r>
              <a:rPr lang="en-US" dirty="0">
                <a:solidFill>
                  <a:schemeClr val="accent2"/>
                </a:solidFill>
              </a:rPr>
              <a:t>Change Network Overview</a:t>
            </a:r>
          </a:p>
          <a:p>
            <a:pPr marL="228600" indent="-228600">
              <a:buClrTx/>
              <a:buFont typeface="Arial" panose="020B0604020202020204" pitchFamily="34" charset="0"/>
              <a:buChar char="•"/>
            </a:pPr>
            <a:r>
              <a:rPr lang="en-US" dirty="0">
                <a:solidFill>
                  <a:schemeClr val="accent2"/>
                </a:solidFill>
              </a:rPr>
              <a:t>Your Role as a Change Liaison</a:t>
            </a:r>
          </a:p>
          <a:p>
            <a:pPr marL="228600" indent="-228600">
              <a:buClrTx/>
              <a:buFont typeface="Arial" panose="020B0604020202020204" pitchFamily="34" charset="0"/>
              <a:buChar char="•"/>
            </a:pPr>
            <a:r>
              <a:rPr lang="en-US" dirty="0">
                <a:solidFill>
                  <a:schemeClr val="accent2"/>
                </a:solidFill>
              </a:rPr>
              <a:t>Materials &amp; Resources</a:t>
            </a:r>
          </a:p>
          <a:p>
            <a:pPr marL="228600" indent="-228600">
              <a:buClrTx/>
              <a:buFont typeface="Arial" panose="020B0604020202020204" pitchFamily="34" charset="0"/>
              <a:buChar char="•"/>
            </a:pPr>
            <a:r>
              <a:rPr lang="en-US" dirty="0">
                <a:solidFill>
                  <a:schemeClr val="accent2"/>
                </a:solidFill>
              </a:rPr>
              <a:t>Action Item</a:t>
            </a:r>
          </a:p>
          <a:p>
            <a:pPr marL="228600" indent="-228600">
              <a:buClrTx/>
              <a:buFont typeface="Arial" panose="020B0604020202020204" pitchFamily="34" charset="0"/>
              <a:buChar char="•"/>
            </a:pPr>
            <a:r>
              <a:rPr lang="en-US" dirty="0">
                <a:solidFill>
                  <a:schemeClr val="accent2"/>
                </a:solidFill>
              </a:rPr>
              <a:t>Questions</a:t>
            </a:r>
          </a:p>
          <a:p>
            <a:pPr>
              <a:buClrTx/>
              <a:buFont typeface="Arial" panose="020B0604020202020204" pitchFamily="34" charset="0"/>
              <a:buChar char="•"/>
            </a:pPr>
            <a:endParaRPr lang="en-US" dirty="0"/>
          </a:p>
        </p:txBody>
      </p:sp>
    </p:spTree>
    <p:extLst>
      <p:ext uri="{BB962C8B-B14F-4D97-AF65-F5344CB8AC3E}">
        <p14:creationId xmlns:p14="http://schemas.microsoft.com/office/powerpoint/2010/main" val="2452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4F8D82-C3EF-40D1-92C1-1FAE475F9740}"/>
              </a:ext>
            </a:extLst>
          </p:cNvPr>
          <p:cNvSpPr>
            <a:spLocks noGrp="1"/>
          </p:cNvSpPr>
          <p:nvPr>
            <p:ph idx="1"/>
          </p:nvPr>
        </p:nvSpPr>
        <p:spPr>
          <a:xfrm>
            <a:off x="4800600" y="3362324"/>
            <a:ext cx="6492240" cy="2626995"/>
          </a:xfrm>
        </p:spPr>
        <p:txBody>
          <a:bodyPr>
            <a:normAutofit/>
          </a:bodyPr>
          <a:lstStyle/>
          <a:p>
            <a:r>
              <a:rPr lang="en-US" sz="4500" dirty="0">
                <a:solidFill>
                  <a:srgbClr val="092F57"/>
                </a:solidFill>
              </a:rPr>
              <a:t>Luma Project Overview</a:t>
            </a:r>
          </a:p>
        </p:txBody>
      </p:sp>
      <p:grpSp>
        <p:nvGrpSpPr>
          <p:cNvPr id="7" name="Group 6">
            <a:extLst>
              <a:ext uri="{FF2B5EF4-FFF2-40B4-BE49-F238E27FC236}">
                <a16:creationId xmlns:a16="http://schemas.microsoft.com/office/drawing/2014/main" id="{D1E77DB5-A8E7-4AC3-B6AE-B7F828B4EEC4}"/>
              </a:ext>
            </a:extLst>
          </p:cNvPr>
          <p:cNvGrpSpPr/>
          <p:nvPr/>
        </p:nvGrpSpPr>
        <p:grpSpPr>
          <a:xfrm>
            <a:off x="638175" y="2504191"/>
            <a:ext cx="2584451" cy="2422925"/>
            <a:chOff x="2244726" y="2117725"/>
            <a:chExt cx="1016000" cy="952501"/>
          </a:xfrm>
          <a:solidFill>
            <a:schemeClr val="bg1"/>
          </a:solidFill>
        </p:grpSpPr>
        <p:sp>
          <p:nvSpPr>
            <p:cNvPr id="8" name="Freeform 75">
              <a:extLst>
                <a:ext uri="{FF2B5EF4-FFF2-40B4-BE49-F238E27FC236}">
                  <a16:creationId xmlns:a16="http://schemas.microsoft.com/office/drawing/2014/main" id="{6BDDFC83-CE48-40F1-A475-18493E001B3C}"/>
                </a:ext>
              </a:extLst>
            </p:cNvPr>
            <p:cNvSpPr>
              <a:spLocks/>
            </p:cNvSpPr>
            <p:nvPr/>
          </p:nvSpPr>
          <p:spPr bwMode="auto">
            <a:xfrm>
              <a:off x="2244726" y="2398713"/>
              <a:ext cx="973138" cy="671513"/>
            </a:xfrm>
            <a:custGeom>
              <a:avLst/>
              <a:gdLst>
                <a:gd name="T0" fmla="*/ 218 w 392"/>
                <a:gd name="T1" fmla="*/ 270 h 270"/>
                <a:gd name="T2" fmla="*/ 139 w 392"/>
                <a:gd name="T3" fmla="*/ 253 h 270"/>
                <a:gd name="T4" fmla="*/ 44 w 392"/>
                <a:gd name="T5" fmla="*/ 0 h 270"/>
                <a:gd name="T6" fmla="*/ 107 w 392"/>
                <a:gd name="T7" fmla="*/ 29 h 270"/>
                <a:gd name="T8" fmla="*/ 168 w 392"/>
                <a:gd name="T9" fmla="*/ 189 h 270"/>
                <a:gd name="T10" fmla="*/ 329 w 392"/>
                <a:gd name="T11" fmla="*/ 128 h 270"/>
                <a:gd name="T12" fmla="*/ 392 w 392"/>
                <a:gd name="T13" fmla="*/ 157 h 270"/>
                <a:gd name="T14" fmla="*/ 286 w 392"/>
                <a:gd name="T15" fmla="*/ 257 h 270"/>
                <a:gd name="T16" fmla="*/ 218 w 392"/>
                <a:gd name="T17"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270">
                  <a:moveTo>
                    <a:pt x="218" y="270"/>
                  </a:moveTo>
                  <a:cubicBezTo>
                    <a:pt x="191" y="270"/>
                    <a:pt x="164" y="264"/>
                    <a:pt x="139" y="253"/>
                  </a:cubicBezTo>
                  <a:cubicBezTo>
                    <a:pt x="43" y="209"/>
                    <a:pt x="0" y="96"/>
                    <a:pt x="44" y="0"/>
                  </a:cubicBezTo>
                  <a:cubicBezTo>
                    <a:pt x="107" y="29"/>
                    <a:pt x="107" y="29"/>
                    <a:pt x="107" y="29"/>
                  </a:cubicBezTo>
                  <a:cubicBezTo>
                    <a:pt x="80" y="90"/>
                    <a:pt x="107" y="162"/>
                    <a:pt x="168" y="189"/>
                  </a:cubicBezTo>
                  <a:cubicBezTo>
                    <a:pt x="229" y="217"/>
                    <a:pt x="301" y="190"/>
                    <a:pt x="329" y="128"/>
                  </a:cubicBezTo>
                  <a:cubicBezTo>
                    <a:pt x="392" y="157"/>
                    <a:pt x="392" y="157"/>
                    <a:pt x="392" y="157"/>
                  </a:cubicBezTo>
                  <a:cubicBezTo>
                    <a:pt x="371" y="204"/>
                    <a:pt x="333" y="239"/>
                    <a:pt x="286" y="257"/>
                  </a:cubicBezTo>
                  <a:cubicBezTo>
                    <a:pt x="264" y="266"/>
                    <a:pt x="241" y="270"/>
                    <a:pt x="218" y="2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6">
              <a:extLst>
                <a:ext uri="{FF2B5EF4-FFF2-40B4-BE49-F238E27FC236}">
                  <a16:creationId xmlns:a16="http://schemas.microsoft.com/office/drawing/2014/main" id="{F0E42E4E-50EC-4C04-81C2-B153CA4AB615}"/>
                </a:ext>
              </a:extLst>
            </p:cNvPr>
            <p:cNvSpPr>
              <a:spLocks/>
            </p:cNvSpPr>
            <p:nvPr/>
          </p:nvSpPr>
          <p:spPr bwMode="auto">
            <a:xfrm>
              <a:off x="2374901" y="2120900"/>
              <a:ext cx="369888" cy="311150"/>
            </a:xfrm>
            <a:custGeom>
              <a:avLst/>
              <a:gdLst>
                <a:gd name="T0" fmla="*/ 149 w 149"/>
                <a:gd name="T1" fmla="*/ 0 h 125"/>
                <a:gd name="T2" fmla="*/ 17 w 149"/>
                <a:gd name="T3" fmla="*/ 71 h 125"/>
                <a:gd name="T4" fmla="*/ 0 w 149"/>
                <a:gd name="T5" fmla="*/ 96 h 125"/>
                <a:gd name="T6" fmla="*/ 63 w 149"/>
                <a:gd name="T7" fmla="*/ 125 h 125"/>
                <a:gd name="T8" fmla="*/ 71 w 149"/>
                <a:gd name="T9" fmla="*/ 115 h 125"/>
                <a:gd name="T10" fmla="*/ 149 w 149"/>
                <a:gd name="T11" fmla="*/ 70 h 125"/>
                <a:gd name="T12" fmla="*/ 149 w 149"/>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149" h="125">
                  <a:moveTo>
                    <a:pt x="149" y="0"/>
                  </a:moveTo>
                  <a:cubicBezTo>
                    <a:pt x="97" y="5"/>
                    <a:pt x="50" y="30"/>
                    <a:pt x="17" y="71"/>
                  </a:cubicBezTo>
                  <a:cubicBezTo>
                    <a:pt x="10" y="79"/>
                    <a:pt x="5" y="88"/>
                    <a:pt x="0" y="96"/>
                  </a:cubicBezTo>
                  <a:cubicBezTo>
                    <a:pt x="63" y="125"/>
                    <a:pt x="63" y="125"/>
                    <a:pt x="63" y="125"/>
                  </a:cubicBezTo>
                  <a:cubicBezTo>
                    <a:pt x="66" y="122"/>
                    <a:pt x="68" y="118"/>
                    <a:pt x="71" y="115"/>
                  </a:cubicBezTo>
                  <a:cubicBezTo>
                    <a:pt x="91" y="90"/>
                    <a:pt x="118" y="75"/>
                    <a:pt x="149" y="70"/>
                  </a:cubicBezTo>
                  <a:lnTo>
                    <a:pt x="1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250538A9-78FB-4079-9E09-F1DAD79B687C}"/>
                </a:ext>
              </a:extLst>
            </p:cNvPr>
            <p:cNvSpPr>
              <a:spLocks/>
            </p:cNvSpPr>
            <p:nvPr/>
          </p:nvSpPr>
          <p:spPr bwMode="auto">
            <a:xfrm>
              <a:off x="3076576" y="2636838"/>
              <a:ext cx="180975" cy="112713"/>
            </a:xfrm>
            <a:custGeom>
              <a:avLst/>
              <a:gdLst>
                <a:gd name="T0" fmla="*/ 3 w 73"/>
                <a:gd name="T1" fmla="*/ 0 h 45"/>
                <a:gd name="T2" fmla="*/ 0 w 73"/>
                <a:gd name="T3" fmla="*/ 16 h 45"/>
                <a:gd name="T4" fmla="*/ 63 w 73"/>
                <a:gd name="T5" fmla="*/ 45 h 45"/>
                <a:gd name="T6" fmla="*/ 73 w 73"/>
                <a:gd name="T7" fmla="*/ 0 h 45"/>
                <a:gd name="T8" fmla="*/ 3 w 73"/>
                <a:gd name="T9" fmla="*/ 0 h 45"/>
              </a:gdLst>
              <a:ahLst/>
              <a:cxnLst>
                <a:cxn ang="0">
                  <a:pos x="T0" y="T1"/>
                </a:cxn>
                <a:cxn ang="0">
                  <a:pos x="T2" y="T3"/>
                </a:cxn>
                <a:cxn ang="0">
                  <a:pos x="T4" y="T5"/>
                </a:cxn>
                <a:cxn ang="0">
                  <a:pos x="T6" y="T7"/>
                </a:cxn>
                <a:cxn ang="0">
                  <a:pos x="T8" y="T9"/>
                </a:cxn>
              </a:cxnLst>
              <a:rect l="0" t="0" r="r" b="b"/>
              <a:pathLst>
                <a:path w="73" h="45">
                  <a:moveTo>
                    <a:pt x="3" y="0"/>
                  </a:moveTo>
                  <a:cubicBezTo>
                    <a:pt x="2" y="5"/>
                    <a:pt x="1" y="11"/>
                    <a:pt x="0" y="16"/>
                  </a:cubicBezTo>
                  <a:cubicBezTo>
                    <a:pt x="63" y="45"/>
                    <a:pt x="63" y="45"/>
                    <a:pt x="63" y="45"/>
                  </a:cubicBezTo>
                  <a:cubicBezTo>
                    <a:pt x="68" y="31"/>
                    <a:pt x="72" y="15"/>
                    <a:pt x="73"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EAEC2005-7330-4A55-BDD2-073DC4CECBE4}"/>
                </a:ext>
              </a:extLst>
            </p:cNvPr>
            <p:cNvSpPr>
              <a:spLocks/>
            </p:cNvSpPr>
            <p:nvPr/>
          </p:nvSpPr>
          <p:spPr bwMode="auto">
            <a:xfrm>
              <a:off x="2786063" y="2117725"/>
              <a:ext cx="474663" cy="477838"/>
            </a:xfrm>
            <a:custGeom>
              <a:avLst/>
              <a:gdLst>
                <a:gd name="T0" fmla="*/ 191 w 191"/>
                <a:gd name="T1" fmla="*/ 192 h 192"/>
                <a:gd name="T2" fmla="*/ 121 w 191"/>
                <a:gd name="T3" fmla="*/ 192 h 192"/>
                <a:gd name="T4" fmla="*/ 0 w 191"/>
                <a:gd name="T5" fmla="*/ 70 h 192"/>
                <a:gd name="T6" fmla="*/ 0 w 191"/>
                <a:gd name="T7" fmla="*/ 0 h 192"/>
                <a:gd name="T8" fmla="*/ 191 w 191"/>
                <a:gd name="T9" fmla="*/ 192 h 192"/>
              </a:gdLst>
              <a:ahLst/>
              <a:cxnLst>
                <a:cxn ang="0">
                  <a:pos x="T0" y="T1"/>
                </a:cxn>
                <a:cxn ang="0">
                  <a:pos x="T2" y="T3"/>
                </a:cxn>
                <a:cxn ang="0">
                  <a:pos x="T4" y="T5"/>
                </a:cxn>
                <a:cxn ang="0">
                  <a:pos x="T6" y="T7"/>
                </a:cxn>
                <a:cxn ang="0">
                  <a:pos x="T8" y="T9"/>
                </a:cxn>
              </a:cxnLst>
              <a:rect l="0" t="0" r="r" b="b"/>
              <a:pathLst>
                <a:path w="191" h="192">
                  <a:moveTo>
                    <a:pt x="191" y="192"/>
                  </a:moveTo>
                  <a:cubicBezTo>
                    <a:pt x="121" y="192"/>
                    <a:pt x="121" y="192"/>
                    <a:pt x="121" y="192"/>
                  </a:cubicBezTo>
                  <a:cubicBezTo>
                    <a:pt x="121" y="124"/>
                    <a:pt x="67" y="70"/>
                    <a:pt x="0" y="70"/>
                  </a:cubicBezTo>
                  <a:cubicBezTo>
                    <a:pt x="0" y="0"/>
                    <a:pt x="0" y="0"/>
                    <a:pt x="0" y="0"/>
                  </a:cubicBezTo>
                  <a:cubicBezTo>
                    <a:pt x="105" y="0"/>
                    <a:pt x="191" y="86"/>
                    <a:pt x="191" y="1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79">
              <a:extLst>
                <a:ext uri="{FF2B5EF4-FFF2-40B4-BE49-F238E27FC236}">
                  <a16:creationId xmlns:a16="http://schemas.microsoft.com/office/drawing/2014/main" id="{2E0B33B2-CAE4-4DD8-874B-F03E7C266456}"/>
                </a:ext>
              </a:extLst>
            </p:cNvPr>
            <p:cNvSpPr>
              <a:spLocks noChangeArrowheads="1"/>
            </p:cNvSpPr>
            <p:nvPr/>
          </p:nvSpPr>
          <p:spPr bwMode="auto">
            <a:xfrm>
              <a:off x="2613026" y="2652713"/>
              <a:ext cx="85725" cy="111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80">
              <a:extLst>
                <a:ext uri="{FF2B5EF4-FFF2-40B4-BE49-F238E27FC236}">
                  <a16:creationId xmlns:a16="http://schemas.microsoft.com/office/drawing/2014/main" id="{3DD4C6F3-814E-46D1-97FF-3BAFA7A34A8D}"/>
                </a:ext>
              </a:extLst>
            </p:cNvPr>
            <p:cNvSpPr>
              <a:spLocks noChangeArrowheads="1"/>
            </p:cNvSpPr>
            <p:nvPr/>
          </p:nvSpPr>
          <p:spPr bwMode="auto">
            <a:xfrm>
              <a:off x="2744788" y="2513013"/>
              <a:ext cx="8413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81">
              <a:extLst>
                <a:ext uri="{FF2B5EF4-FFF2-40B4-BE49-F238E27FC236}">
                  <a16:creationId xmlns:a16="http://schemas.microsoft.com/office/drawing/2014/main" id="{8D664BD5-C829-4A0C-9542-82337C186793}"/>
                </a:ext>
              </a:extLst>
            </p:cNvPr>
            <p:cNvSpPr>
              <a:spLocks noChangeArrowheads="1"/>
            </p:cNvSpPr>
            <p:nvPr/>
          </p:nvSpPr>
          <p:spPr bwMode="auto">
            <a:xfrm>
              <a:off x="2873376" y="2441575"/>
              <a:ext cx="84138"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6" name="Straight Connector 15">
            <a:extLst>
              <a:ext uri="{FF2B5EF4-FFF2-40B4-BE49-F238E27FC236}">
                <a16:creationId xmlns:a16="http://schemas.microsoft.com/office/drawing/2014/main" id="{787076AD-5131-426E-9C70-E78A52E88949}"/>
              </a:ext>
            </a:extLst>
          </p:cNvPr>
          <p:cNvCxnSpPr/>
          <p:nvPr/>
        </p:nvCxnSpPr>
        <p:spPr>
          <a:xfrm>
            <a:off x="4943475" y="4105275"/>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65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1E6F6-9222-4D28-99D3-94694B39FDB7}"/>
              </a:ext>
            </a:extLst>
          </p:cNvPr>
          <p:cNvSpPr>
            <a:spLocks noGrp="1"/>
          </p:cNvSpPr>
          <p:nvPr>
            <p:ph type="title"/>
          </p:nvPr>
        </p:nvSpPr>
        <p:spPr>
          <a:xfrm>
            <a:off x="2081021" y="448943"/>
            <a:ext cx="1478013" cy="461449"/>
          </a:xfrm>
        </p:spPr>
        <p:txBody>
          <a:bodyPr anchor="t">
            <a:normAutofit/>
          </a:bodyPr>
          <a:lstStyle/>
          <a:p>
            <a:r>
              <a:rPr lang="en-US" sz="2400" b="1" dirty="0">
                <a:solidFill>
                  <a:schemeClr val="accent1"/>
                </a:solidFill>
              </a:rPr>
              <a:t>Vision</a:t>
            </a:r>
          </a:p>
        </p:txBody>
      </p:sp>
      <p:sp>
        <p:nvSpPr>
          <p:cNvPr id="4" name="TextBox 3">
            <a:extLst>
              <a:ext uri="{FF2B5EF4-FFF2-40B4-BE49-F238E27FC236}">
                <a16:creationId xmlns:a16="http://schemas.microsoft.com/office/drawing/2014/main" id="{9C672ABD-0BF6-424C-9AE6-BEE55B4A9B53}"/>
              </a:ext>
            </a:extLst>
          </p:cNvPr>
          <p:cNvSpPr txBox="1"/>
          <p:nvPr/>
        </p:nvSpPr>
        <p:spPr>
          <a:xfrm>
            <a:off x="2081021" y="858647"/>
            <a:ext cx="9282985" cy="923330"/>
          </a:xfrm>
          <a:prstGeom prst="rect">
            <a:avLst/>
          </a:prstGeom>
          <a:noFill/>
        </p:spPr>
        <p:txBody>
          <a:bodyPr wrap="square" rtlCol="0">
            <a:spAutoFit/>
          </a:bodyPr>
          <a:lstStyle/>
          <a:p>
            <a:r>
              <a:rPr lang="en-US" dirty="0">
                <a:solidFill>
                  <a:srgbClr val="092F57"/>
                </a:solidFill>
                <a:latin typeface="Arial" panose="020B0604020202020204" pitchFamily="34" charset="0"/>
                <a:cs typeface="Arial" panose="020B0604020202020204" pitchFamily="34" charset="0"/>
              </a:rPr>
              <a:t>Acquire, implement, and sustain a statewide enterprise system that modernizes and transforms the way the State of Idaho does business, improves transparency, and provides a core foundation for the future.</a:t>
            </a:r>
          </a:p>
        </p:txBody>
      </p:sp>
      <p:sp>
        <p:nvSpPr>
          <p:cNvPr id="8" name="Slide Number Placeholder 2">
            <a:extLst>
              <a:ext uri="{FF2B5EF4-FFF2-40B4-BE49-F238E27FC236}">
                <a16:creationId xmlns:a16="http://schemas.microsoft.com/office/drawing/2014/main" id="{79C6C34B-98DD-4576-88AC-680D3B6ACAAE}"/>
              </a:ext>
            </a:extLst>
          </p:cNvPr>
          <p:cNvSpPr txBox="1">
            <a:spLocks/>
          </p:cNvSpPr>
          <p:nvPr/>
        </p:nvSpPr>
        <p:spPr>
          <a:xfrm>
            <a:off x="10821246" y="6459784"/>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6</a:t>
            </a:fld>
            <a:endParaRPr lang="en-US" dirty="0"/>
          </a:p>
        </p:txBody>
      </p:sp>
      <p:pic>
        <p:nvPicPr>
          <p:cNvPr id="9" name="Graphic 8" descr="Eye">
            <a:extLst>
              <a:ext uri="{FF2B5EF4-FFF2-40B4-BE49-F238E27FC236}">
                <a16:creationId xmlns:a16="http://schemas.microsoft.com/office/drawing/2014/main" id="{51859441-61CB-4998-AB32-BA5AE83ED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747" y="624023"/>
            <a:ext cx="916640" cy="916640"/>
          </a:xfrm>
          <a:prstGeom prst="rect">
            <a:avLst/>
          </a:prstGeom>
        </p:spPr>
      </p:pic>
      <p:sp>
        <p:nvSpPr>
          <p:cNvPr id="6" name="Oval 5">
            <a:extLst>
              <a:ext uri="{FF2B5EF4-FFF2-40B4-BE49-F238E27FC236}">
                <a16:creationId xmlns:a16="http://schemas.microsoft.com/office/drawing/2014/main" id="{598A40A6-2850-4317-8413-61A38CE9B730}"/>
              </a:ext>
            </a:extLst>
          </p:cNvPr>
          <p:cNvSpPr/>
          <p:nvPr/>
        </p:nvSpPr>
        <p:spPr>
          <a:xfrm>
            <a:off x="209204" y="372480"/>
            <a:ext cx="1419726" cy="1419726"/>
          </a:xfrm>
          <a:prstGeom prst="ellipse">
            <a:avLst/>
          </a:prstGeom>
          <a:noFill/>
          <a:ln w="57150">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FFE3CD3-C156-41C7-AB6D-C97894DC6924}"/>
              </a:ext>
            </a:extLst>
          </p:cNvPr>
          <p:cNvSpPr txBox="1">
            <a:spLocks/>
          </p:cNvSpPr>
          <p:nvPr/>
        </p:nvSpPr>
        <p:spPr>
          <a:xfrm>
            <a:off x="2081021" y="1891258"/>
            <a:ext cx="1318803" cy="461449"/>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sz="2400" b="1" dirty="0">
                <a:solidFill>
                  <a:schemeClr val="accent1"/>
                </a:solidFill>
              </a:rPr>
              <a:t>Goals</a:t>
            </a:r>
          </a:p>
        </p:txBody>
      </p:sp>
      <p:pic>
        <p:nvPicPr>
          <p:cNvPr id="14" name="Graphic 13" descr="Bullseye">
            <a:extLst>
              <a:ext uri="{FF2B5EF4-FFF2-40B4-BE49-F238E27FC236}">
                <a16:creationId xmlns:a16="http://schemas.microsoft.com/office/drawing/2014/main" id="{AE9136D4-8067-42B7-A75B-779FEE7B81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0747" y="3563270"/>
            <a:ext cx="916640" cy="916640"/>
          </a:xfrm>
          <a:prstGeom prst="rect">
            <a:avLst/>
          </a:prstGeom>
        </p:spPr>
      </p:pic>
      <p:sp>
        <p:nvSpPr>
          <p:cNvPr id="15" name="Oval 14">
            <a:extLst>
              <a:ext uri="{FF2B5EF4-FFF2-40B4-BE49-F238E27FC236}">
                <a16:creationId xmlns:a16="http://schemas.microsoft.com/office/drawing/2014/main" id="{E1F77BA3-FA0A-491D-9B66-7975455FDBE4}"/>
              </a:ext>
            </a:extLst>
          </p:cNvPr>
          <p:cNvSpPr/>
          <p:nvPr/>
        </p:nvSpPr>
        <p:spPr>
          <a:xfrm>
            <a:off x="209204" y="3311727"/>
            <a:ext cx="1419726" cy="1419726"/>
          </a:xfrm>
          <a:prstGeom prst="ellipse">
            <a:avLst/>
          </a:prstGeom>
          <a:noFill/>
          <a:ln w="57150">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5DC7A2D3-79E7-48B6-BD01-D2E92FD79418}"/>
              </a:ext>
            </a:extLst>
          </p:cNvPr>
          <p:cNvSpPr txBox="1">
            <a:spLocks/>
          </p:cNvSpPr>
          <p:nvPr/>
        </p:nvSpPr>
        <p:spPr>
          <a:xfrm>
            <a:off x="1918303" y="2301178"/>
            <a:ext cx="5477127" cy="3646430"/>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1"/>
              </a:buClr>
            </a:pPr>
            <a:r>
              <a:rPr lang="en-US" sz="1800" dirty="0">
                <a:solidFill>
                  <a:srgbClr val="092F57"/>
                </a:solidFill>
                <a:latin typeface="Arial" panose="020B0604020202020204" pitchFamily="34" charset="0"/>
                <a:cs typeface="Arial" panose="020B0604020202020204" pitchFamily="34" charset="0"/>
              </a:rPr>
              <a:t>Acquire and implement an ERP solution that all state agencies will utilize for statewide unification in budget planning, financial management, procurement, payroll, and human capital management.</a:t>
            </a:r>
          </a:p>
          <a:p>
            <a:pPr>
              <a:spcAft>
                <a:spcPts val="600"/>
              </a:spcAft>
              <a:buClr>
                <a:schemeClr val="accent1"/>
              </a:buClr>
            </a:pPr>
            <a:r>
              <a:rPr lang="en-US" sz="1800" dirty="0">
                <a:solidFill>
                  <a:srgbClr val="092F57"/>
                </a:solidFill>
                <a:latin typeface="Arial" panose="020B0604020202020204" pitchFamily="34" charset="0"/>
                <a:cs typeface="Arial" panose="020B0604020202020204" pitchFamily="34" charset="0"/>
              </a:rPr>
              <a:t>Improve productivity and reduce costs by eliminating redundant systems, workarounds, and unnecessary complexity required to perform operational and administrative services.</a:t>
            </a:r>
          </a:p>
          <a:p>
            <a:pPr>
              <a:spcAft>
                <a:spcPts val="600"/>
              </a:spcAft>
              <a:buClr>
                <a:schemeClr val="accent1"/>
              </a:buClr>
            </a:pPr>
            <a:r>
              <a:rPr lang="en-US" sz="1800" dirty="0">
                <a:solidFill>
                  <a:srgbClr val="092F57"/>
                </a:solidFill>
                <a:latin typeface="Arial" panose="020B0604020202020204" pitchFamily="34" charset="0"/>
                <a:cs typeface="Arial" panose="020B0604020202020204" pitchFamily="34" charset="0"/>
              </a:rPr>
              <a:t>Modernize and standardize business processes for alignment with industry best practices inherent in commercial off-the-shelf (COTS) software for efficient workflow and accurate information reporting.</a:t>
            </a:r>
          </a:p>
          <a:p>
            <a:pPr marL="0" indent="0">
              <a:buNone/>
            </a:pPr>
            <a:endParaRPr lang="en-US" sz="1800" dirty="0">
              <a:latin typeface="Arial" panose="020B0604020202020204" pitchFamily="34" charset="0"/>
              <a:cs typeface="Arial" panose="020B0604020202020204" pitchFamily="34" charset="0"/>
            </a:endParaRPr>
          </a:p>
        </p:txBody>
      </p:sp>
      <p:sp>
        <p:nvSpPr>
          <p:cNvPr id="17" name="Text Placeholder 2">
            <a:extLst>
              <a:ext uri="{FF2B5EF4-FFF2-40B4-BE49-F238E27FC236}">
                <a16:creationId xmlns:a16="http://schemas.microsoft.com/office/drawing/2014/main" id="{0D0771CC-6725-48F2-98EA-1842116E8E44}"/>
              </a:ext>
            </a:extLst>
          </p:cNvPr>
          <p:cNvSpPr txBox="1">
            <a:spLocks/>
          </p:cNvSpPr>
          <p:nvPr/>
        </p:nvSpPr>
        <p:spPr>
          <a:xfrm>
            <a:off x="7484255" y="2301178"/>
            <a:ext cx="4649016" cy="2524184"/>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chemeClr val="accent1"/>
              </a:buClr>
            </a:pPr>
            <a:r>
              <a:rPr lang="en-US" sz="1800" dirty="0">
                <a:solidFill>
                  <a:srgbClr val="092F57"/>
                </a:solidFill>
                <a:latin typeface="Arial" panose="020B0604020202020204" pitchFamily="34" charset="0"/>
                <a:cs typeface="Arial" panose="020B0604020202020204" pitchFamily="34" charset="0"/>
              </a:rPr>
              <a:t>Increase transparency of government operations and expenses.</a:t>
            </a:r>
          </a:p>
          <a:p>
            <a:pPr>
              <a:spcAft>
                <a:spcPts val="600"/>
              </a:spcAft>
              <a:buClr>
                <a:schemeClr val="accent1"/>
              </a:buClr>
            </a:pPr>
            <a:r>
              <a:rPr lang="en-US" sz="1800" dirty="0">
                <a:solidFill>
                  <a:srgbClr val="092F57"/>
                </a:solidFill>
                <a:latin typeface="Arial" panose="020B0604020202020204" pitchFamily="34" charset="0"/>
                <a:cs typeface="Arial" panose="020B0604020202020204" pitchFamily="34" charset="0"/>
              </a:rPr>
              <a:t>Reduce risk exposure associated with the current outdated software systems.</a:t>
            </a:r>
          </a:p>
          <a:p>
            <a:pPr>
              <a:spcAft>
                <a:spcPts val="600"/>
              </a:spcAft>
              <a:buClr>
                <a:schemeClr val="accent1"/>
              </a:buClr>
            </a:pPr>
            <a:r>
              <a:rPr lang="en-US" sz="1800" dirty="0">
                <a:solidFill>
                  <a:srgbClr val="092F57"/>
                </a:solidFill>
                <a:latin typeface="Arial" panose="020B0604020202020204" pitchFamily="34" charset="0"/>
                <a:cs typeface="Arial" panose="020B0604020202020204" pitchFamily="34" charset="0"/>
              </a:rPr>
              <a:t>Improve decision making by capturing and being able to report consistent expandable sets of data.</a:t>
            </a:r>
          </a:p>
          <a:p>
            <a:pPr>
              <a:spcAft>
                <a:spcPts val="600"/>
              </a:spcAft>
              <a:buClr>
                <a:schemeClr val="accent1"/>
              </a:buClr>
            </a:pPr>
            <a:r>
              <a:rPr lang="en-US" sz="1800" dirty="0">
                <a:solidFill>
                  <a:srgbClr val="092F57"/>
                </a:solidFill>
                <a:latin typeface="Arial" panose="020B0604020202020204" pitchFamily="34" charset="0"/>
                <a:cs typeface="Arial" panose="020B0604020202020204" pitchFamily="34" charset="0"/>
              </a:rPr>
              <a:t>Ensure strength and efficiency of the State’s data security management.</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90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2" grpId="0"/>
      <p:bldP spid="15"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A5A5012-9255-4F6C-B094-2BA08B8AAFA7}"/>
              </a:ext>
            </a:extLst>
          </p:cNvPr>
          <p:cNvSpPr>
            <a:spLocks noGrp="1"/>
          </p:cNvSpPr>
          <p:nvPr>
            <p:ph type="title"/>
          </p:nvPr>
        </p:nvSpPr>
        <p:spPr>
          <a:xfrm>
            <a:off x="2081021" y="448943"/>
            <a:ext cx="1478013" cy="461449"/>
          </a:xfrm>
        </p:spPr>
        <p:txBody>
          <a:bodyPr anchor="t">
            <a:normAutofit/>
          </a:bodyPr>
          <a:lstStyle/>
          <a:p>
            <a:r>
              <a:rPr lang="en-US" sz="2400" b="1" dirty="0">
                <a:solidFill>
                  <a:schemeClr val="accent1"/>
                </a:solidFill>
              </a:rPr>
              <a:t>Benefits</a:t>
            </a:r>
          </a:p>
        </p:txBody>
      </p:sp>
      <p:sp>
        <p:nvSpPr>
          <p:cNvPr id="5" name="Oval 4">
            <a:extLst>
              <a:ext uri="{FF2B5EF4-FFF2-40B4-BE49-F238E27FC236}">
                <a16:creationId xmlns:a16="http://schemas.microsoft.com/office/drawing/2014/main" id="{C1DF9D04-5A47-43E6-8EB8-DD654DABD843}"/>
              </a:ext>
            </a:extLst>
          </p:cNvPr>
          <p:cNvSpPr/>
          <p:nvPr/>
        </p:nvSpPr>
        <p:spPr>
          <a:xfrm>
            <a:off x="209204" y="372480"/>
            <a:ext cx="1419726" cy="1419726"/>
          </a:xfrm>
          <a:prstGeom prst="ellipse">
            <a:avLst/>
          </a:prstGeom>
          <a:noFill/>
          <a:ln w="57150">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336F711-CAE5-4D5F-8C44-264ADCB05A9A}"/>
              </a:ext>
            </a:extLst>
          </p:cNvPr>
          <p:cNvGrpSpPr/>
          <p:nvPr/>
        </p:nvGrpSpPr>
        <p:grpSpPr>
          <a:xfrm>
            <a:off x="599186" y="505286"/>
            <a:ext cx="639762" cy="1154113"/>
            <a:chOff x="4314826" y="2078037"/>
            <a:chExt cx="639762" cy="1154113"/>
          </a:xfrm>
          <a:solidFill>
            <a:srgbClr val="A7A8AA"/>
          </a:solidFill>
        </p:grpSpPr>
        <p:sp>
          <p:nvSpPr>
            <p:cNvPr id="8" name="Freeform 86">
              <a:extLst>
                <a:ext uri="{FF2B5EF4-FFF2-40B4-BE49-F238E27FC236}">
                  <a16:creationId xmlns:a16="http://schemas.microsoft.com/office/drawing/2014/main" id="{DD653566-2967-4037-ADF1-28BFF38F8EC4}"/>
                </a:ext>
              </a:extLst>
            </p:cNvPr>
            <p:cNvSpPr>
              <a:spLocks noEditPoints="1"/>
            </p:cNvSpPr>
            <p:nvPr/>
          </p:nvSpPr>
          <p:spPr bwMode="auto">
            <a:xfrm>
              <a:off x="4567238" y="2530475"/>
              <a:ext cx="387350" cy="701675"/>
            </a:xfrm>
            <a:custGeom>
              <a:avLst/>
              <a:gdLst>
                <a:gd name="T0" fmla="*/ 80 w 168"/>
                <a:gd name="T1" fmla="*/ 3 h 304"/>
                <a:gd name="T2" fmla="*/ 67 w 168"/>
                <a:gd name="T3" fmla="*/ 24 h 304"/>
                <a:gd name="T4" fmla="*/ 49 w 168"/>
                <a:gd name="T5" fmla="*/ 22 h 304"/>
                <a:gd name="T6" fmla="*/ 33 w 168"/>
                <a:gd name="T7" fmla="*/ 35 h 304"/>
                <a:gd name="T8" fmla="*/ 18 w 168"/>
                <a:gd name="T9" fmla="*/ 26 h 304"/>
                <a:gd name="T10" fmla="*/ 1 w 168"/>
                <a:gd name="T11" fmla="*/ 32 h 304"/>
                <a:gd name="T12" fmla="*/ 75 w 168"/>
                <a:gd name="T13" fmla="*/ 304 h 304"/>
                <a:gd name="T14" fmla="*/ 99 w 168"/>
                <a:gd name="T15" fmla="*/ 235 h 304"/>
                <a:gd name="T16" fmla="*/ 168 w 168"/>
                <a:gd name="T17" fmla="*/ 225 h 304"/>
                <a:gd name="T18" fmla="*/ 80 w 168"/>
                <a:gd name="T19" fmla="*/ 3 h 304"/>
                <a:gd name="T20" fmla="*/ 98 w 168"/>
                <a:gd name="T21" fmla="*/ 226 h 304"/>
                <a:gd name="T22" fmla="*/ 93 w 168"/>
                <a:gd name="T23" fmla="*/ 227 h 304"/>
                <a:gd name="T24" fmla="*/ 92 w 168"/>
                <a:gd name="T25" fmla="*/ 231 h 304"/>
                <a:gd name="T26" fmla="*/ 73 w 168"/>
                <a:gd name="T27" fmla="*/ 283 h 304"/>
                <a:gd name="T28" fmla="*/ 8 w 168"/>
                <a:gd name="T29" fmla="*/ 28 h 304"/>
                <a:gd name="T30" fmla="*/ 16 w 168"/>
                <a:gd name="T31" fmla="*/ 25 h 304"/>
                <a:gd name="T32" fmla="*/ 33 w 168"/>
                <a:gd name="T33" fmla="*/ 35 h 304"/>
                <a:gd name="T34" fmla="*/ 47 w 168"/>
                <a:gd name="T35" fmla="*/ 21 h 304"/>
                <a:gd name="T36" fmla="*/ 64 w 168"/>
                <a:gd name="T37" fmla="*/ 25 h 304"/>
                <a:gd name="T38" fmla="*/ 74 w 168"/>
                <a:gd name="T39" fmla="*/ 11 h 304"/>
                <a:gd name="T40" fmla="*/ 153 w 168"/>
                <a:gd name="T41" fmla="*/ 218 h 304"/>
                <a:gd name="T42" fmla="*/ 98 w 168"/>
                <a:gd name="T43" fmla="*/ 22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304">
                  <a:moveTo>
                    <a:pt x="80" y="3"/>
                  </a:moveTo>
                  <a:cubicBezTo>
                    <a:pt x="79" y="0"/>
                    <a:pt x="75" y="23"/>
                    <a:pt x="67" y="24"/>
                  </a:cubicBezTo>
                  <a:cubicBezTo>
                    <a:pt x="63" y="24"/>
                    <a:pt x="55" y="20"/>
                    <a:pt x="49" y="22"/>
                  </a:cubicBezTo>
                  <a:cubicBezTo>
                    <a:pt x="43" y="23"/>
                    <a:pt x="40" y="32"/>
                    <a:pt x="33" y="35"/>
                  </a:cubicBezTo>
                  <a:cubicBezTo>
                    <a:pt x="27" y="37"/>
                    <a:pt x="23" y="23"/>
                    <a:pt x="18" y="26"/>
                  </a:cubicBezTo>
                  <a:cubicBezTo>
                    <a:pt x="9" y="31"/>
                    <a:pt x="0" y="26"/>
                    <a:pt x="1" y="32"/>
                  </a:cubicBezTo>
                  <a:cubicBezTo>
                    <a:pt x="46" y="262"/>
                    <a:pt x="75" y="304"/>
                    <a:pt x="75" y="304"/>
                  </a:cubicBezTo>
                  <a:cubicBezTo>
                    <a:pt x="99" y="235"/>
                    <a:pt x="99" y="235"/>
                    <a:pt x="99" y="235"/>
                  </a:cubicBezTo>
                  <a:cubicBezTo>
                    <a:pt x="168" y="225"/>
                    <a:pt x="168" y="225"/>
                    <a:pt x="168" y="225"/>
                  </a:cubicBezTo>
                  <a:cubicBezTo>
                    <a:pt x="120" y="164"/>
                    <a:pt x="90" y="46"/>
                    <a:pt x="80" y="3"/>
                  </a:cubicBezTo>
                  <a:close/>
                  <a:moveTo>
                    <a:pt x="98" y="226"/>
                  </a:moveTo>
                  <a:cubicBezTo>
                    <a:pt x="93" y="227"/>
                    <a:pt x="93" y="227"/>
                    <a:pt x="93" y="227"/>
                  </a:cubicBezTo>
                  <a:cubicBezTo>
                    <a:pt x="92" y="231"/>
                    <a:pt x="92" y="231"/>
                    <a:pt x="92" y="231"/>
                  </a:cubicBezTo>
                  <a:cubicBezTo>
                    <a:pt x="73" y="283"/>
                    <a:pt x="73" y="283"/>
                    <a:pt x="73" y="283"/>
                  </a:cubicBezTo>
                  <a:cubicBezTo>
                    <a:pt x="63" y="256"/>
                    <a:pt x="39" y="187"/>
                    <a:pt x="8" y="28"/>
                  </a:cubicBezTo>
                  <a:cubicBezTo>
                    <a:pt x="7" y="25"/>
                    <a:pt x="11" y="28"/>
                    <a:pt x="16" y="25"/>
                  </a:cubicBezTo>
                  <a:cubicBezTo>
                    <a:pt x="21" y="23"/>
                    <a:pt x="26" y="36"/>
                    <a:pt x="33" y="35"/>
                  </a:cubicBezTo>
                  <a:cubicBezTo>
                    <a:pt x="37" y="34"/>
                    <a:pt x="43" y="21"/>
                    <a:pt x="47" y="21"/>
                  </a:cubicBezTo>
                  <a:cubicBezTo>
                    <a:pt x="51" y="20"/>
                    <a:pt x="60" y="26"/>
                    <a:pt x="64" y="25"/>
                  </a:cubicBezTo>
                  <a:cubicBezTo>
                    <a:pt x="73" y="24"/>
                    <a:pt x="73" y="8"/>
                    <a:pt x="74" y="11"/>
                  </a:cubicBezTo>
                  <a:cubicBezTo>
                    <a:pt x="84" y="55"/>
                    <a:pt x="111" y="155"/>
                    <a:pt x="153" y="218"/>
                  </a:cubicBezTo>
                  <a:lnTo>
                    <a:pt x="98"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7">
              <a:extLst>
                <a:ext uri="{FF2B5EF4-FFF2-40B4-BE49-F238E27FC236}">
                  <a16:creationId xmlns:a16="http://schemas.microsoft.com/office/drawing/2014/main" id="{F418CB55-0094-48DD-89D0-0CA68DE74912}"/>
                </a:ext>
              </a:extLst>
            </p:cNvPr>
            <p:cNvSpPr>
              <a:spLocks noEditPoints="1"/>
            </p:cNvSpPr>
            <p:nvPr/>
          </p:nvSpPr>
          <p:spPr bwMode="auto">
            <a:xfrm>
              <a:off x="4567238" y="2530475"/>
              <a:ext cx="387350" cy="701675"/>
            </a:xfrm>
            <a:custGeom>
              <a:avLst/>
              <a:gdLst>
                <a:gd name="T0" fmla="*/ 80 w 168"/>
                <a:gd name="T1" fmla="*/ 3 h 304"/>
                <a:gd name="T2" fmla="*/ 67 w 168"/>
                <a:gd name="T3" fmla="*/ 24 h 304"/>
                <a:gd name="T4" fmla="*/ 49 w 168"/>
                <a:gd name="T5" fmla="*/ 22 h 304"/>
                <a:gd name="T6" fmla="*/ 33 w 168"/>
                <a:gd name="T7" fmla="*/ 35 h 304"/>
                <a:gd name="T8" fmla="*/ 18 w 168"/>
                <a:gd name="T9" fmla="*/ 26 h 304"/>
                <a:gd name="T10" fmla="*/ 1 w 168"/>
                <a:gd name="T11" fmla="*/ 32 h 304"/>
                <a:gd name="T12" fmla="*/ 75 w 168"/>
                <a:gd name="T13" fmla="*/ 304 h 304"/>
                <a:gd name="T14" fmla="*/ 99 w 168"/>
                <a:gd name="T15" fmla="*/ 235 h 304"/>
                <a:gd name="T16" fmla="*/ 168 w 168"/>
                <a:gd name="T17" fmla="*/ 225 h 304"/>
                <a:gd name="T18" fmla="*/ 80 w 168"/>
                <a:gd name="T19" fmla="*/ 3 h 304"/>
                <a:gd name="T20" fmla="*/ 98 w 168"/>
                <a:gd name="T21" fmla="*/ 226 h 304"/>
                <a:gd name="T22" fmla="*/ 93 w 168"/>
                <a:gd name="T23" fmla="*/ 227 h 304"/>
                <a:gd name="T24" fmla="*/ 92 w 168"/>
                <a:gd name="T25" fmla="*/ 231 h 304"/>
                <a:gd name="T26" fmla="*/ 73 w 168"/>
                <a:gd name="T27" fmla="*/ 283 h 304"/>
                <a:gd name="T28" fmla="*/ 8 w 168"/>
                <a:gd name="T29" fmla="*/ 28 h 304"/>
                <a:gd name="T30" fmla="*/ 16 w 168"/>
                <a:gd name="T31" fmla="*/ 25 h 304"/>
                <a:gd name="T32" fmla="*/ 33 w 168"/>
                <a:gd name="T33" fmla="*/ 35 h 304"/>
                <a:gd name="T34" fmla="*/ 47 w 168"/>
                <a:gd name="T35" fmla="*/ 21 h 304"/>
                <a:gd name="T36" fmla="*/ 64 w 168"/>
                <a:gd name="T37" fmla="*/ 25 h 304"/>
                <a:gd name="T38" fmla="*/ 74 w 168"/>
                <a:gd name="T39" fmla="*/ 11 h 304"/>
                <a:gd name="T40" fmla="*/ 153 w 168"/>
                <a:gd name="T41" fmla="*/ 218 h 304"/>
                <a:gd name="T42" fmla="*/ 98 w 168"/>
                <a:gd name="T43" fmla="*/ 22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8" h="304">
                  <a:moveTo>
                    <a:pt x="80" y="3"/>
                  </a:moveTo>
                  <a:cubicBezTo>
                    <a:pt x="79" y="0"/>
                    <a:pt x="75" y="23"/>
                    <a:pt x="67" y="24"/>
                  </a:cubicBezTo>
                  <a:cubicBezTo>
                    <a:pt x="63" y="24"/>
                    <a:pt x="55" y="20"/>
                    <a:pt x="49" y="22"/>
                  </a:cubicBezTo>
                  <a:cubicBezTo>
                    <a:pt x="43" y="23"/>
                    <a:pt x="40" y="32"/>
                    <a:pt x="33" y="35"/>
                  </a:cubicBezTo>
                  <a:cubicBezTo>
                    <a:pt x="27" y="37"/>
                    <a:pt x="23" y="23"/>
                    <a:pt x="18" y="26"/>
                  </a:cubicBezTo>
                  <a:cubicBezTo>
                    <a:pt x="9" y="31"/>
                    <a:pt x="0" y="26"/>
                    <a:pt x="1" y="32"/>
                  </a:cubicBezTo>
                  <a:cubicBezTo>
                    <a:pt x="46" y="262"/>
                    <a:pt x="75" y="304"/>
                    <a:pt x="75" y="304"/>
                  </a:cubicBezTo>
                  <a:cubicBezTo>
                    <a:pt x="99" y="235"/>
                    <a:pt x="99" y="235"/>
                    <a:pt x="99" y="235"/>
                  </a:cubicBezTo>
                  <a:cubicBezTo>
                    <a:pt x="168" y="225"/>
                    <a:pt x="168" y="225"/>
                    <a:pt x="168" y="225"/>
                  </a:cubicBezTo>
                  <a:cubicBezTo>
                    <a:pt x="120" y="164"/>
                    <a:pt x="90" y="46"/>
                    <a:pt x="80" y="3"/>
                  </a:cubicBezTo>
                  <a:close/>
                  <a:moveTo>
                    <a:pt x="98" y="226"/>
                  </a:moveTo>
                  <a:cubicBezTo>
                    <a:pt x="93" y="227"/>
                    <a:pt x="93" y="227"/>
                    <a:pt x="93" y="227"/>
                  </a:cubicBezTo>
                  <a:cubicBezTo>
                    <a:pt x="92" y="231"/>
                    <a:pt x="92" y="231"/>
                    <a:pt x="92" y="231"/>
                  </a:cubicBezTo>
                  <a:cubicBezTo>
                    <a:pt x="73" y="283"/>
                    <a:pt x="73" y="283"/>
                    <a:pt x="73" y="283"/>
                  </a:cubicBezTo>
                  <a:cubicBezTo>
                    <a:pt x="63" y="256"/>
                    <a:pt x="39" y="187"/>
                    <a:pt x="8" y="28"/>
                  </a:cubicBezTo>
                  <a:cubicBezTo>
                    <a:pt x="7" y="25"/>
                    <a:pt x="11" y="28"/>
                    <a:pt x="16" y="25"/>
                  </a:cubicBezTo>
                  <a:cubicBezTo>
                    <a:pt x="21" y="23"/>
                    <a:pt x="26" y="36"/>
                    <a:pt x="33" y="35"/>
                  </a:cubicBezTo>
                  <a:cubicBezTo>
                    <a:pt x="37" y="34"/>
                    <a:pt x="43" y="21"/>
                    <a:pt x="47" y="21"/>
                  </a:cubicBezTo>
                  <a:cubicBezTo>
                    <a:pt x="51" y="20"/>
                    <a:pt x="60" y="26"/>
                    <a:pt x="64" y="25"/>
                  </a:cubicBezTo>
                  <a:cubicBezTo>
                    <a:pt x="73" y="24"/>
                    <a:pt x="73" y="8"/>
                    <a:pt x="74" y="11"/>
                  </a:cubicBezTo>
                  <a:cubicBezTo>
                    <a:pt x="84" y="55"/>
                    <a:pt x="111" y="155"/>
                    <a:pt x="153" y="218"/>
                  </a:cubicBezTo>
                  <a:lnTo>
                    <a:pt x="98"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8">
              <a:extLst>
                <a:ext uri="{FF2B5EF4-FFF2-40B4-BE49-F238E27FC236}">
                  <a16:creationId xmlns:a16="http://schemas.microsoft.com/office/drawing/2014/main" id="{D3AC9E2C-8F71-4501-8331-D6716A44A7D5}"/>
                </a:ext>
              </a:extLst>
            </p:cNvPr>
            <p:cNvSpPr>
              <a:spLocks noEditPoints="1"/>
            </p:cNvSpPr>
            <p:nvPr/>
          </p:nvSpPr>
          <p:spPr bwMode="auto">
            <a:xfrm>
              <a:off x="4314826" y="2547938"/>
              <a:ext cx="322262" cy="587375"/>
            </a:xfrm>
            <a:custGeom>
              <a:avLst/>
              <a:gdLst>
                <a:gd name="T0" fmla="*/ 68 w 140"/>
                <a:gd name="T1" fmla="*/ 0 h 255"/>
                <a:gd name="T2" fmla="*/ 0 w 140"/>
                <a:gd name="T3" fmla="*/ 195 h 255"/>
                <a:gd name="T4" fmla="*/ 76 w 140"/>
                <a:gd name="T5" fmla="*/ 197 h 255"/>
                <a:gd name="T6" fmla="*/ 110 w 140"/>
                <a:gd name="T7" fmla="*/ 255 h 255"/>
                <a:gd name="T8" fmla="*/ 140 w 140"/>
                <a:gd name="T9" fmla="*/ 139 h 255"/>
                <a:gd name="T10" fmla="*/ 137 w 140"/>
                <a:gd name="T11" fmla="*/ 120 h 255"/>
                <a:gd name="T12" fmla="*/ 125 w 140"/>
                <a:gd name="T13" fmla="*/ 69 h 255"/>
                <a:gd name="T14" fmla="*/ 109 w 140"/>
                <a:gd name="T15" fmla="*/ 25 h 255"/>
                <a:gd name="T16" fmla="*/ 79 w 140"/>
                <a:gd name="T17" fmla="*/ 13 h 255"/>
                <a:gd name="T18" fmla="*/ 68 w 140"/>
                <a:gd name="T19" fmla="*/ 0 h 255"/>
                <a:gd name="T20" fmla="*/ 109 w 140"/>
                <a:gd name="T21" fmla="*/ 236 h 255"/>
                <a:gd name="T22" fmla="*/ 83 w 140"/>
                <a:gd name="T23" fmla="*/ 193 h 255"/>
                <a:gd name="T24" fmla="*/ 81 w 140"/>
                <a:gd name="T25" fmla="*/ 189 h 255"/>
                <a:gd name="T26" fmla="*/ 76 w 140"/>
                <a:gd name="T27" fmla="*/ 189 h 255"/>
                <a:gd name="T28" fmla="*/ 15 w 140"/>
                <a:gd name="T29" fmla="*/ 187 h 255"/>
                <a:gd name="T30" fmla="*/ 73 w 140"/>
                <a:gd name="T31" fmla="*/ 19 h 255"/>
                <a:gd name="T32" fmla="*/ 93 w 140"/>
                <a:gd name="T33" fmla="*/ 15 h 255"/>
                <a:gd name="T34" fmla="*/ 110 w 140"/>
                <a:gd name="T35" fmla="*/ 26 h 255"/>
                <a:gd name="T36" fmla="*/ 121 w 140"/>
                <a:gd name="T37" fmla="*/ 53 h 255"/>
                <a:gd name="T38" fmla="*/ 125 w 140"/>
                <a:gd name="T39" fmla="*/ 72 h 255"/>
                <a:gd name="T40" fmla="*/ 135 w 140"/>
                <a:gd name="T41" fmla="*/ 121 h 255"/>
                <a:gd name="T42" fmla="*/ 109 w 140"/>
                <a:gd name="T43" fmla="*/ 23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255">
                  <a:moveTo>
                    <a:pt x="68" y="0"/>
                  </a:moveTo>
                  <a:cubicBezTo>
                    <a:pt x="61" y="44"/>
                    <a:pt x="42" y="141"/>
                    <a:pt x="0" y="195"/>
                  </a:cubicBezTo>
                  <a:cubicBezTo>
                    <a:pt x="76" y="197"/>
                    <a:pt x="76" y="197"/>
                    <a:pt x="76" y="197"/>
                  </a:cubicBezTo>
                  <a:cubicBezTo>
                    <a:pt x="110" y="255"/>
                    <a:pt x="110" y="255"/>
                    <a:pt x="110" y="255"/>
                  </a:cubicBezTo>
                  <a:cubicBezTo>
                    <a:pt x="110" y="255"/>
                    <a:pt x="124" y="233"/>
                    <a:pt x="140" y="139"/>
                  </a:cubicBezTo>
                  <a:cubicBezTo>
                    <a:pt x="137" y="120"/>
                    <a:pt x="137" y="120"/>
                    <a:pt x="137" y="120"/>
                  </a:cubicBezTo>
                  <a:cubicBezTo>
                    <a:pt x="125" y="69"/>
                    <a:pt x="125" y="69"/>
                    <a:pt x="125" y="69"/>
                  </a:cubicBezTo>
                  <a:cubicBezTo>
                    <a:pt x="125" y="69"/>
                    <a:pt x="119" y="27"/>
                    <a:pt x="109" y="25"/>
                  </a:cubicBezTo>
                  <a:cubicBezTo>
                    <a:pt x="107" y="25"/>
                    <a:pt x="87" y="14"/>
                    <a:pt x="79" y="13"/>
                  </a:cubicBezTo>
                  <a:cubicBezTo>
                    <a:pt x="70" y="13"/>
                    <a:pt x="68" y="0"/>
                    <a:pt x="68" y="0"/>
                  </a:cubicBezTo>
                  <a:close/>
                  <a:moveTo>
                    <a:pt x="109" y="236"/>
                  </a:moveTo>
                  <a:cubicBezTo>
                    <a:pt x="83" y="193"/>
                    <a:pt x="83" y="193"/>
                    <a:pt x="83" y="193"/>
                  </a:cubicBezTo>
                  <a:cubicBezTo>
                    <a:pt x="81" y="189"/>
                    <a:pt x="81" y="189"/>
                    <a:pt x="81" y="189"/>
                  </a:cubicBezTo>
                  <a:cubicBezTo>
                    <a:pt x="76" y="189"/>
                    <a:pt x="76" y="189"/>
                    <a:pt x="76" y="189"/>
                  </a:cubicBezTo>
                  <a:cubicBezTo>
                    <a:pt x="15" y="187"/>
                    <a:pt x="15" y="187"/>
                    <a:pt x="15" y="187"/>
                  </a:cubicBezTo>
                  <a:cubicBezTo>
                    <a:pt x="48" y="137"/>
                    <a:pt x="65" y="64"/>
                    <a:pt x="73" y="19"/>
                  </a:cubicBezTo>
                  <a:cubicBezTo>
                    <a:pt x="73" y="17"/>
                    <a:pt x="93" y="17"/>
                    <a:pt x="93" y="15"/>
                  </a:cubicBezTo>
                  <a:cubicBezTo>
                    <a:pt x="110" y="26"/>
                    <a:pt x="110" y="26"/>
                    <a:pt x="110" y="26"/>
                  </a:cubicBezTo>
                  <a:cubicBezTo>
                    <a:pt x="121" y="53"/>
                    <a:pt x="121" y="53"/>
                    <a:pt x="121" y="53"/>
                  </a:cubicBezTo>
                  <a:cubicBezTo>
                    <a:pt x="121" y="56"/>
                    <a:pt x="126" y="69"/>
                    <a:pt x="125" y="72"/>
                  </a:cubicBezTo>
                  <a:cubicBezTo>
                    <a:pt x="135" y="121"/>
                    <a:pt x="135" y="121"/>
                    <a:pt x="135" y="121"/>
                  </a:cubicBezTo>
                  <a:cubicBezTo>
                    <a:pt x="124" y="185"/>
                    <a:pt x="115" y="220"/>
                    <a:pt x="109" y="2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9">
              <a:extLst>
                <a:ext uri="{FF2B5EF4-FFF2-40B4-BE49-F238E27FC236}">
                  <a16:creationId xmlns:a16="http://schemas.microsoft.com/office/drawing/2014/main" id="{6D296923-98D9-42BE-9017-CCBBC8D5ECA1}"/>
                </a:ext>
              </a:extLst>
            </p:cNvPr>
            <p:cNvSpPr>
              <a:spLocks noEditPoints="1"/>
            </p:cNvSpPr>
            <p:nvPr/>
          </p:nvSpPr>
          <p:spPr bwMode="auto">
            <a:xfrm>
              <a:off x="4325938" y="2078037"/>
              <a:ext cx="557212" cy="557213"/>
            </a:xfrm>
            <a:custGeom>
              <a:avLst/>
              <a:gdLst>
                <a:gd name="T0" fmla="*/ 351 w 351"/>
                <a:gd name="T1" fmla="*/ 148 h 351"/>
                <a:gd name="T2" fmla="*/ 335 w 351"/>
                <a:gd name="T3" fmla="*/ 95 h 351"/>
                <a:gd name="T4" fmla="*/ 302 w 351"/>
                <a:gd name="T5" fmla="*/ 50 h 351"/>
                <a:gd name="T6" fmla="*/ 257 w 351"/>
                <a:gd name="T7" fmla="*/ 17 h 351"/>
                <a:gd name="T8" fmla="*/ 205 w 351"/>
                <a:gd name="T9" fmla="*/ 0 h 351"/>
                <a:gd name="T10" fmla="*/ 149 w 351"/>
                <a:gd name="T11" fmla="*/ 0 h 351"/>
                <a:gd name="T12" fmla="*/ 96 w 351"/>
                <a:gd name="T13" fmla="*/ 16 h 351"/>
                <a:gd name="T14" fmla="*/ 51 w 351"/>
                <a:gd name="T15" fmla="*/ 49 h 351"/>
                <a:gd name="T16" fmla="*/ 17 w 351"/>
                <a:gd name="T17" fmla="*/ 94 h 351"/>
                <a:gd name="T18" fmla="*/ 0 w 351"/>
                <a:gd name="T19" fmla="*/ 146 h 351"/>
                <a:gd name="T20" fmla="*/ 0 w 351"/>
                <a:gd name="T21" fmla="*/ 201 h 351"/>
                <a:gd name="T22" fmla="*/ 17 w 351"/>
                <a:gd name="T23" fmla="*/ 255 h 351"/>
                <a:gd name="T24" fmla="*/ 49 w 351"/>
                <a:gd name="T25" fmla="*/ 300 h 351"/>
                <a:gd name="T26" fmla="*/ 94 w 351"/>
                <a:gd name="T27" fmla="*/ 332 h 351"/>
                <a:gd name="T28" fmla="*/ 147 w 351"/>
                <a:gd name="T29" fmla="*/ 351 h 351"/>
                <a:gd name="T30" fmla="*/ 203 w 351"/>
                <a:gd name="T31" fmla="*/ 351 h 351"/>
                <a:gd name="T32" fmla="*/ 256 w 351"/>
                <a:gd name="T33" fmla="*/ 333 h 351"/>
                <a:gd name="T34" fmla="*/ 301 w 351"/>
                <a:gd name="T35" fmla="*/ 301 h 351"/>
                <a:gd name="T36" fmla="*/ 334 w 351"/>
                <a:gd name="T37" fmla="*/ 256 h 351"/>
                <a:gd name="T38" fmla="*/ 351 w 351"/>
                <a:gd name="T39" fmla="*/ 204 h 351"/>
                <a:gd name="T40" fmla="*/ 321 w 351"/>
                <a:gd name="T41" fmla="*/ 184 h 351"/>
                <a:gd name="T42" fmla="*/ 315 w 351"/>
                <a:gd name="T43" fmla="*/ 213 h 351"/>
                <a:gd name="T44" fmla="*/ 311 w 351"/>
                <a:gd name="T45" fmla="*/ 229 h 351"/>
                <a:gd name="T46" fmla="*/ 298 w 351"/>
                <a:gd name="T47" fmla="*/ 254 h 351"/>
                <a:gd name="T48" fmla="*/ 287 w 351"/>
                <a:gd name="T49" fmla="*/ 267 h 351"/>
                <a:gd name="T50" fmla="*/ 267 w 351"/>
                <a:gd name="T51" fmla="*/ 287 h 351"/>
                <a:gd name="T52" fmla="*/ 253 w 351"/>
                <a:gd name="T53" fmla="*/ 297 h 351"/>
                <a:gd name="T54" fmla="*/ 228 w 351"/>
                <a:gd name="T55" fmla="*/ 310 h 351"/>
                <a:gd name="T56" fmla="*/ 212 w 351"/>
                <a:gd name="T57" fmla="*/ 314 h 351"/>
                <a:gd name="T58" fmla="*/ 183 w 351"/>
                <a:gd name="T59" fmla="*/ 319 h 351"/>
                <a:gd name="T60" fmla="*/ 167 w 351"/>
                <a:gd name="T61" fmla="*/ 319 h 351"/>
                <a:gd name="T62" fmla="*/ 138 w 351"/>
                <a:gd name="T63" fmla="*/ 314 h 351"/>
                <a:gd name="T64" fmla="*/ 122 w 351"/>
                <a:gd name="T65" fmla="*/ 309 h 351"/>
                <a:gd name="T66" fmla="*/ 97 w 351"/>
                <a:gd name="T67" fmla="*/ 296 h 351"/>
                <a:gd name="T68" fmla="*/ 83 w 351"/>
                <a:gd name="T69" fmla="*/ 285 h 351"/>
                <a:gd name="T70" fmla="*/ 64 w 351"/>
                <a:gd name="T71" fmla="*/ 265 h 351"/>
                <a:gd name="T72" fmla="*/ 54 w 351"/>
                <a:gd name="T73" fmla="*/ 252 h 351"/>
                <a:gd name="T74" fmla="*/ 40 w 351"/>
                <a:gd name="T75" fmla="*/ 226 h 351"/>
                <a:gd name="T76" fmla="*/ 36 w 351"/>
                <a:gd name="T77" fmla="*/ 210 h 351"/>
                <a:gd name="T78" fmla="*/ 32 w 351"/>
                <a:gd name="T79" fmla="*/ 182 h 351"/>
                <a:gd name="T80" fmla="*/ 32 w 351"/>
                <a:gd name="T81" fmla="*/ 165 h 351"/>
                <a:gd name="T82" fmla="*/ 36 w 351"/>
                <a:gd name="T83" fmla="*/ 137 h 351"/>
                <a:gd name="T84" fmla="*/ 42 w 351"/>
                <a:gd name="T85" fmla="*/ 121 h 351"/>
                <a:gd name="T86" fmla="*/ 55 w 351"/>
                <a:gd name="T87" fmla="*/ 95 h 351"/>
                <a:gd name="T88" fmla="*/ 64 w 351"/>
                <a:gd name="T89" fmla="*/ 82 h 351"/>
                <a:gd name="T90" fmla="*/ 84 w 351"/>
                <a:gd name="T91" fmla="*/ 62 h 351"/>
                <a:gd name="T92" fmla="*/ 99 w 351"/>
                <a:gd name="T93" fmla="*/ 53 h 351"/>
                <a:gd name="T94" fmla="*/ 123 w 351"/>
                <a:gd name="T95" fmla="*/ 40 h 351"/>
                <a:gd name="T96" fmla="*/ 141 w 351"/>
                <a:gd name="T97" fmla="*/ 34 h 351"/>
                <a:gd name="T98" fmla="*/ 168 w 351"/>
                <a:gd name="T99" fmla="*/ 30 h 351"/>
                <a:gd name="T100" fmla="*/ 186 w 351"/>
                <a:gd name="T101" fmla="*/ 30 h 351"/>
                <a:gd name="T102" fmla="*/ 213 w 351"/>
                <a:gd name="T103" fmla="*/ 36 h 351"/>
                <a:gd name="T104" fmla="*/ 229 w 351"/>
                <a:gd name="T105" fmla="*/ 40 h 351"/>
                <a:gd name="T106" fmla="*/ 254 w 351"/>
                <a:gd name="T107" fmla="*/ 53 h 351"/>
                <a:gd name="T108" fmla="*/ 269 w 351"/>
                <a:gd name="T109" fmla="*/ 63 h 351"/>
                <a:gd name="T110" fmla="*/ 289 w 351"/>
                <a:gd name="T111" fmla="*/ 84 h 351"/>
                <a:gd name="T112" fmla="*/ 298 w 351"/>
                <a:gd name="T113" fmla="*/ 98 h 351"/>
                <a:gd name="T114" fmla="*/ 311 w 351"/>
                <a:gd name="T115" fmla="*/ 123 h 351"/>
                <a:gd name="T116" fmla="*/ 317 w 351"/>
                <a:gd name="T117" fmla="*/ 139 h 351"/>
                <a:gd name="T118" fmla="*/ 321 w 351"/>
                <a:gd name="T119" fmla="*/ 168 h 351"/>
                <a:gd name="T120" fmla="*/ 321 w 351"/>
                <a:gd name="T121" fmla="*/ 18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 h="351">
                  <a:moveTo>
                    <a:pt x="334" y="175"/>
                  </a:moveTo>
                  <a:lnTo>
                    <a:pt x="351" y="148"/>
                  </a:lnTo>
                  <a:lnTo>
                    <a:pt x="327" y="127"/>
                  </a:lnTo>
                  <a:lnTo>
                    <a:pt x="335" y="95"/>
                  </a:lnTo>
                  <a:lnTo>
                    <a:pt x="303" y="84"/>
                  </a:lnTo>
                  <a:lnTo>
                    <a:pt x="302" y="50"/>
                  </a:lnTo>
                  <a:lnTo>
                    <a:pt x="269" y="47"/>
                  </a:lnTo>
                  <a:lnTo>
                    <a:pt x="257" y="17"/>
                  </a:lnTo>
                  <a:lnTo>
                    <a:pt x="225" y="26"/>
                  </a:lnTo>
                  <a:lnTo>
                    <a:pt x="205" y="0"/>
                  </a:lnTo>
                  <a:lnTo>
                    <a:pt x="177" y="17"/>
                  </a:lnTo>
                  <a:lnTo>
                    <a:pt x="149" y="0"/>
                  </a:lnTo>
                  <a:lnTo>
                    <a:pt x="128" y="24"/>
                  </a:lnTo>
                  <a:lnTo>
                    <a:pt x="96" y="16"/>
                  </a:lnTo>
                  <a:lnTo>
                    <a:pt x="84" y="47"/>
                  </a:lnTo>
                  <a:lnTo>
                    <a:pt x="51" y="49"/>
                  </a:lnTo>
                  <a:lnTo>
                    <a:pt x="49" y="81"/>
                  </a:lnTo>
                  <a:lnTo>
                    <a:pt x="17" y="94"/>
                  </a:lnTo>
                  <a:lnTo>
                    <a:pt x="26" y="126"/>
                  </a:lnTo>
                  <a:lnTo>
                    <a:pt x="0" y="146"/>
                  </a:lnTo>
                  <a:lnTo>
                    <a:pt x="19" y="174"/>
                  </a:lnTo>
                  <a:lnTo>
                    <a:pt x="0" y="201"/>
                  </a:lnTo>
                  <a:lnTo>
                    <a:pt x="26" y="223"/>
                  </a:lnTo>
                  <a:lnTo>
                    <a:pt x="17" y="255"/>
                  </a:lnTo>
                  <a:lnTo>
                    <a:pt x="48" y="267"/>
                  </a:lnTo>
                  <a:lnTo>
                    <a:pt x="49" y="300"/>
                  </a:lnTo>
                  <a:lnTo>
                    <a:pt x="83" y="301"/>
                  </a:lnTo>
                  <a:lnTo>
                    <a:pt x="94" y="332"/>
                  </a:lnTo>
                  <a:lnTo>
                    <a:pt x="126" y="325"/>
                  </a:lnTo>
                  <a:lnTo>
                    <a:pt x="147" y="351"/>
                  </a:lnTo>
                  <a:lnTo>
                    <a:pt x="174" y="332"/>
                  </a:lnTo>
                  <a:lnTo>
                    <a:pt x="203" y="351"/>
                  </a:lnTo>
                  <a:lnTo>
                    <a:pt x="224" y="325"/>
                  </a:lnTo>
                  <a:lnTo>
                    <a:pt x="256" y="333"/>
                  </a:lnTo>
                  <a:lnTo>
                    <a:pt x="267" y="303"/>
                  </a:lnTo>
                  <a:lnTo>
                    <a:pt x="301" y="301"/>
                  </a:lnTo>
                  <a:lnTo>
                    <a:pt x="303" y="268"/>
                  </a:lnTo>
                  <a:lnTo>
                    <a:pt x="334" y="256"/>
                  </a:lnTo>
                  <a:lnTo>
                    <a:pt x="325" y="225"/>
                  </a:lnTo>
                  <a:lnTo>
                    <a:pt x="351" y="204"/>
                  </a:lnTo>
                  <a:lnTo>
                    <a:pt x="334" y="175"/>
                  </a:lnTo>
                  <a:close/>
                  <a:moveTo>
                    <a:pt x="321" y="184"/>
                  </a:moveTo>
                  <a:lnTo>
                    <a:pt x="331" y="200"/>
                  </a:lnTo>
                  <a:lnTo>
                    <a:pt x="315" y="213"/>
                  </a:lnTo>
                  <a:lnTo>
                    <a:pt x="308" y="219"/>
                  </a:lnTo>
                  <a:lnTo>
                    <a:pt x="311" y="229"/>
                  </a:lnTo>
                  <a:lnTo>
                    <a:pt x="315" y="246"/>
                  </a:lnTo>
                  <a:lnTo>
                    <a:pt x="298" y="254"/>
                  </a:lnTo>
                  <a:lnTo>
                    <a:pt x="287" y="258"/>
                  </a:lnTo>
                  <a:lnTo>
                    <a:pt x="287" y="267"/>
                  </a:lnTo>
                  <a:lnTo>
                    <a:pt x="286" y="287"/>
                  </a:lnTo>
                  <a:lnTo>
                    <a:pt x="267" y="287"/>
                  </a:lnTo>
                  <a:lnTo>
                    <a:pt x="257" y="288"/>
                  </a:lnTo>
                  <a:lnTo>
                    <a:pt x="253" y="297"/>
                  </a:lnTo>
                  <a:lnTo>
                    <a:pt x="247" y="314"/>
                  </a:lnTo>
                  <a:lnTo>
                    <a:pt x="228" y="310"/>
                  </a:lnTo>
                  <a:lnTo>
                    <a:pt x="218" y="307"/>
                  </a:lnTo>
                  <a:lnTo>
                    <a:pt x="212" y="314"/>
                  </a:lnTo>
                  <a:lnTo>
                    <a:pt x="199" y="330"/>
                  </a:lnTo>
                  <a:lnTo>
                    <a:pt x="183" y="319"/>
                  </a:lnTo>
                  <a:lnTo>
                    <a:pt x="176" y="314"/>
                  </a:lnTo>
                  <a:lnTo>
                    <a:pt x="167" y="319"/>
                  </a:lnTo>
                  <a:lnTo>
                    <a:pt x="151" y="329"/>
                  </a:lnTo>
                  <a:lnTo>
                    <a:pt x="138" y="314"/>
                  </a:lnTo>
                  <a:lnTo>
                    <a:pt x="132" y="307"/>
                  </a:lnTo>
                  <a:lnTo>
                    <a:pt x="122" y="309"/>
                  </a:lnTo>
                  <a:lnTo>
                    <a:pt x="104" y="314"/>
                  </a:lnTo>
                  <a:lnTo>
                    <a:pt x="97" y="296"/>
                  </a:lnTo>
                  <a:lnTo>
                    <a:pt x="93" y="287"/>
                  </a:lnTo>
                  <a:lnTo>
                    <a:pt x="83" y="285"/>
                  </a:lnTo>
                  <a:lnTo>
                    <a:pt x="64" y="285"/>
                  </a:lnTo>
                  <a:lnTo>
                    <a:pt x="64" y="265"/>
                  </a:lnTo>
                  <a:lnTo>
                    <a:pt x="62" y="256"/>
                  </a:lnTo>
                  <a:lnTo>
                    <a:pt x="54" y="252"/>
                  </a:lnTo>
                  <a:lnTo>
                    <a:pt x="36" y="245"/>
                  </a:lnTo>
                  <a:lnTo>
                    <a:pt x="40" y="226"/>
                  </a:lnTo>
                  <a:lnTo>
                    <a:pt x="43" y="217"/>
                  </a:lnTo>
                  <a:lnTo>
                    <a:pt x="36" y="210"/>
                  </a:lnTo>
                  <a:lnTo>
                    <a:pt x="20" y="198"/>
                  </a:lnTo>
                  <a:lnTo>
                    <a:pt x="32" y="182"/>
                  </a:lnTo>
                  <a:lnTo>
                    <a:pt x="36" y="174"/>
                  </a:lnTo>
                  <a:lnTo>
                    <a:pt x="32" y="165"/>
                  </a:lnTo>
                  <a:lnTo>
                    <a:pt x="22" y="149"/>
                  </a:lnTo>
                  <a:lnTo>
                    <a:pt x="36" y="137"/>
                  </a:lnTo>
                  <a:lnTo>
                    <a:pt x="43" y="132"/>
                  </a:lnTo>
                  <a:lnTo>
                    <a:pt x="42" y="121"/>
                  </a:lnTo>
                  <a:lnTo>
                    <a:pt x="36" y="103"/>
                  </a:lnTo>
                  <a:lnTo>
                    <a:pt x="55" y="95"/>
                  </a:lnTo>
                  <a:lnTo>
                    <a:pt x="64" y="92"/>
                  </a:lnTo>
                  <a:lnTo>
                    <a:pt x="64" y="82"/>
                  </a:lnTo>
                  <a:lnTo>
                    <a:pt x="65" y="63"/>
                  </a:lnTo>
                  <a:lnTo>
                    <a:pt x="84" y="62"/>
                  </a:lnTo>
                  <a:lnTo>
                    <a:pt x="94" y="62"/>
                  </a:lnTo>
                  <a:lnTo>
                    <a:pt x="99" y="53"/>
                  </a:lnTo>
                  <a:lnTo>
                    <a:pt x="106" y="34"/>
                  </a:lnTo>
                  <a:lnTo>
                    <a:pt x="123" y="40"/>
                  </a:lnTo>
                  <a:lnTo>
                    <a:pt x="133" y="43"/>
                  </a:lnTo>
                  <a:lnTo>
                    <a:pt x="141" y="34"/>
                  </a:lnTo>
                  <a:lnTo>
                    <a:pt x="152" y="20"/>
                  </a:lnTo>
                  <a:lnTo>
                    <a:pt x="168" y="30"/>
                  </a:lnTo>
                  <a:lnTo>
                    <a:pt x="177" y="36"/>
                  </a:lnTo>
                  <a:lnTo>
                    <a:pt x="186" y="30"/>
                  </a:lnTo>
                  <a:lnTo>
                    <a:pt x="202" y="20"/>
                  </a:lnTo>
                  <a:lnTo>
                    <a:pt x="213" y="36"/>
                  </a:lnTo>
                  <a:lnTo>
                    <a:pt x="219" y="43"/>
                  </a:lnTo>
                  <a:lnTo>
                    <a:pt x="229" y="40"/>
                  </a:lnTo>
                  <a:lnTo>
                    <a:pt x="248" y="36"/>
                  </a:lnTo>
                  <a:lnTo>
                    <a:pt x="254" y="53"/>
                  </a:lnTo>
                  <a:lnTo>
                    <a:pt x="258" y="63"/>
                  </a:lnTo>
                  <a:lnTo>
                    <a:pt x="269" y="63"/>
                  </a:lnTo>
                  <a:lnTo>
                    <a:pt x="287" y="65"/>
                  </a:lnTo>
                  <a:lnTo>
                    <a:pt x="289" y="84"/>
                  </a:lnTo>
                  <a:lnTo>
                    <a:pt x="289" y="94"/>
                  </a:lnTo>
                  <a:lnTo>
                    <a:pt x="298" y="98"/>
                  </a:lnTo>
                  <a:lnTo>
                    <a:pt x="317" y="104"/>
                  </a:lnTo>
                  <a:lnTo>
                    <a:pt x="311" y="123"/>
                  </a:lnTo>
                  <a:lnTo>
                    <a:pt x="308" y="133"/>
                  </a:lnTo>
                  <a:lnTo>
                    <a:pt x="317" y="139"/>
                  </a:lnTo>
                  <a:lnTo>
                    <a:pt x="331" y="152"/>
                  </a:lnTo>
                  <a:lnTo>
                    <a:pt x="321" y="168"/>
                  </a:lnTo>
                  <a:lnTo>
                    <a:pt x="315" y="175"/>
                  </a:lnTo>
                  <a:lnTo>
                    <a:pt x="321"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Oval 90">
              <a:extLst>
                <a:ext uri="{FF2B5EF4-FFF2-40B4-BE49-F238E27FC236}">
                  <a16:creationId xmlns:a16="http://schemas.microsoft.com/office/drawing/2014/main" id="{E867B975-6CAF-4721-A617-D0D1FA3B66D2}"/>
                </a:ext>
              </a:extLst>
            </p:cNvPr>
            <p:cNvSpPr>
              <a:spLocks noChangeArrowheads="1"/>
            </p:cNvSpPr>
            <p:nvPr/>
          </p:nvSpPr>
          <p:spPr bwMode="auto">
            <a:xfrm>
              <a:off x="4414838" y="2166938"/>
              <a:ext cx="371475" cy="3730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Text Placeholder 2">
            <a:extLst>
              <a:ext uri="{FF2B5EF4-FFF2-40B4-BE49-F238E27FC236}">
                <a16:creationId xmlns:a16="http://schemas.microsoft.com/office/drawing/2014/main" id="{ED0488F3-A7DE-412A-9E3D-BA52EB6E1FF2}"/>
              </a:ext>
            </a:extLst>
          </p:cNvPr>
          <p:cNvSpPr txBox="1">
            <a:spLocks/>
          </p:cNvSpPr>
          <p:nvPr/>
        </p:nvSpPr>
        <p:spPr>
          <a:xfrm>
            <a:off x="2081021" y="975186"/>
            <a:ext cx="9164153" cy="5357519"/>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50000"/>
              </a:lnSpc>
              <a:buClr>
                <a:schemeClr val="accent1"/>
              </a:buClr>
            </a:pPr>
            <a:r>
              <a:rPr lang="en-US" sz="2000" dirty="0">
                <a:latin typeface="Arial" panose="020B0604020202020204" pitchFamily="34" charset="0"/>
                <a:cs typeface="Arial" panose="020B0604020202020204" pitchFamily="34" charset="0"/>
              </a:rPr>
              <a:t>Access to Luma from almost anywhere.</a:t>
            </a:r>
          </a:p>
          <a:p>
            <a:pPr lvl="0">
              <a:lnSpc>
                <a:spcPct val="150000"/>
              </a:lnSpc>
              <a:buClr>
                <a:schemeClr val="accent1"/>
              </a:buClr>
            </a:pPr>
            <a:r>
              <a:rPr lang="en-US" sz="2000" dirty="0">
                <a:latin typeface="Arial" panose="020B0604020202020204" pitchFamily="34" charset="0"/>
                <a:cs typeface="Arial" panose="020B0604020202020204" pitchFamily="34" charset="0"/>
              </a:rPr>
              <a:t>All agencies will speak the same “language,” making it easy to share information.</a:t>
            </a:r>
          </a:p>
          <a:p>
            <a:pPr lvl="0">
              <a:lnSpc>
                <a:spcPct val="150000"/>
              </a:lnSpc>
              <a:buClr>
                <a:schemeClr val="accent1"/>
              </a:buClr>
            </a:pPr>
            <a:r>
              <a:rPr lang="en-US" sz="2000" dirty="0">
                <a:latin typeface="Arial" panose="020B0604020202020204" pitchFamily="34" charset="0"/>
                <a:cs typeface="Arial" panose="020B0604020202020204" pitchFamily="34" charset="0"/>
              </a:rPr>
              <a:t>Fewer repetitive tasks with smart software automation.</a:t>
            </a:r>
          </a:p>
          <a:p>
            <a:pPr lvl="0">
              <a:lnSpc>
                <a:spcPct val="150000"/>
              </a:lnSpc>
              <a:buClr>
                <a:schemeClr val="accent1"/>
              </a:buClr>
            </a:pPr>
            <a:r>
              <a:rPr lang="en-US" sz="2000" dirty="0">
                <a:latin typeface="Arial" panose="020B0604020202020204" pitchFamily="34" charset="0"/>
                <a:cs typeface="Arial" panose="020B0604020202020204" pitchFamily="34" charset="0"/>
              </a:rPr>
              <a:t>Easy reporting with more options to compare data.</a:t>
            </a:r>
          </a:p>
          <a:p>
            <a:pPr>
              <a:lnSpc>
                <a:spcPct val="150000"/>
              </a:lnSpc>
              <a:buClr>
                <a:schemeClr val="accent1"/>
              </a:buClr>
            </a:pPr>
            <a:r>
              <a:rPr lang="en-US" sz="2000" dirty="0">
                <a:latin typeface="Arial" panose="020B0604020202020204" pitchFamily="34" charset="0"/>
                <a:cs typeface="Arial" panose="020B0604020202020204" pitchFamily="34" charset="0"/>
              </a:rPr>
              <a:t>Dynamic systems that improve over time as technology updates instead of becoming dated.</a:t>
            </a:r>
          </a:p>
          <a:p>
            <a:pPr>
              <a:lnSpc>
                <a:spcPct val="150000"/>
              </a:lnSpc>
              <a:buClr>
                <a:schemeClr val="accent1"/>
              </a:buClr>
            </a:pPr>
            <a:r>
              <a:rPr lang="en-US" sz="2000" dirty="0">
                <a:latin typeface="Arial" panose="020B0604020202020204" pitchFamily="34" charset="0"/>
                <a:cs typeface="Arial" panose="020B0604020202020204" pitchFamily="34" charset="0"/>
              </a:rPr>
              <a:t>More visibility into the state’s overall operations.</a:t>
            </a:r>
          </a:p>
        </p:txBody>
      </p:sp>
    </p:spTree>
    <p:extLst>
      <p:ext uri="{BB962C8B-B14F-4D97-AF65-F5344CB8AC3E}">
        <p14:creationId xmlns:p14="http://schemas.microsoft.com/office/powerpoint/2010/main" val="67771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itle 12"/>
          <p:cNvSpPr txBox="1">
            <a:spLocks/>
          </p:cNvSpPr>
          <p:nvPr/>
        </p:nvSpPr>
        <p:spPr bwMode="auto">
          <a:xfrm>
            <a:off x="522154" y="1216923"/>
            <a:ext cx="11636875" cy="442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207" name="Table 206">
            <a:extLst>
              <a:ext uri="{FF2B5EF4-FFF2-40B4-BE49-F238E27FC236}">
                <a16:creationId xmlns:a16="http://schemas.microsoft.com/office/drawing/2014/main" id="{15171366-1B37-46F9-987F-1594691A98B2}"/>
              </a:ext>
            </a:extLst>
          </p:cNvPr>
          <p:cNvGraphicFramePr>
            <a:graphicFrameLocks noGrp="1"/>
          </p:cNvGraphicFramePr>
          <p:nvPr>
            <p:extLst>
              <p:ext uri="{D42A27DB-BD31-4B8C-83A1-F6EECF244321}">
                <p14:modId xmlns:p14="http://schemas.microsoft.com/office/powerpoint/2010/main" val="4284629194"/>
              </p:ext>
            </p:extLst>
          </p:nvPr>
        </p:nvGraphicFramePr>
        <p:xfrm>
          <a:off x="36040" y="1161016"/>
          <a:ext cx="12084594" cy="4756274"/>
        </p:xfrm>
        <a:graphic>
          <a:graphicData uri="http://schemas.openxmlformats.org/drawingml/2006/table">
            <a:tbl>
              <a:tblPr firstRow="1" bandRow="1"/>
              <a:tblGrid>
                <a:gridCol w="228600">
                  <a:extLst>
                    <a:ext uri="{9D8B030D-6E8A-4147-A177-3AD203B41FA5}">
                      <a16:colId xmlns:a16="http://schemas.microsoft.com/office/drawing/2014/main" val="2889556829"/>
                    </a:ext>
                  </a:extLst>
                </a:gridCol>
                <a:gridCol w="290208">
                  <a:extLst>
                    <a:ext uri="{9D8B030D-6E8A-4147-A177-3AD203B41FA5}">
                      <a16:colId xmlns:a16="http://schemas.microsoft.com/office/drawing/2014/main" val="3051355316"/>
                    </a:ext>
                  </a:extLst>
                </a:gridCol>
                <a:gridCol w="259404">
                  <a:extLst>
                    <a:ext uri="{9D8B030D-6E8A-4147-A177-3AD203B41FA5}">
                      <a16:colId xmlns:a16="http://schemas.microsoft.com/office/drawing/2014/main" val="1669576942"/>
                    </a:ext>
                  </a:extLst>
                </a:gridCol>
                <a:gridCol w="259404">
                  <a:extLst>
                    <a:ext uri="{9D8B030D-6E8A-4147-A177-3AD203B41FA5}">
                      <a16:colId xmlns:a16="http://schemas.microsoft.com/office/drawing/2014/main" val="1134006340"/>
                    </a:ext>
                  </a:extLst>
                </a:gridCol>
                <a:gridCol w="259404">
                  <a:extLst>
                    <a:ext uri="{9D8B030D-6E8A-4147-A177-3AD203B41FA5}">
                      <a16:colId xmlns:a16="http://schemas.microsoft.com/office/drawing/2014/main" val="1762622251"/>
                    </a:ext>
                  </a:extLst>
                </a:gridCol>
                <a:gridCol w="259404">
                  <a:extLst>
                    <a:ext uri="{9D8B030D-6E8A-4147-A177-3AD203B41FA5}">
                      <a16:colId xmlns:a16="http://schemas.microsoft.com/office/drawing/2014/main" val="431517693"/>
                    </a:ext>
                  </a:extLst>
                </a:gridCol>
                <a:gridCol w="259404">
                  <a:extLst>
                    <a:ext uri="{9D8B030D-6E8A-4147-A177-3AD203B41FA5}">
                      <a16:colId xmlns:a16="http://schemas.microsoft.com/office/drawing/2014/main" val="3109203086"/>
                    </a:ext>
                  </a:extLst>
                </a:gridCol>
                <a:gridCol w="259404">
                  <a:extLst>
                    <a:ext uri="{9D8B030D-6E8A-4147-A177-3AD203B41FA5}">
                      <a16:colId xmlns:a16="http://schemas.microsoft.com/office/drawing/2014/main" val="2022433513"/>
                    </a:ext>
                  </a:extLst>
                </a:gridCol>
                <a:gridCol w="259404">
                  <a:extLst>
                    <a:ext uri="{9D8B030D-6E8A-4147-A177-3AD203B41FA5}">
                      <a16:colId xmlns:a16="http://schemas.microsoft.com/office/drawing/2014/main" val="2701685071"/>
                    </a:ext>
                  </a:extLst>
                </a:gridCol>
                <a:gridCol w="259404">
                  <a:extLst>
                    <a:ext uri="{9D8B030D-6E8A-4147-A177-3AD203B41FA5}">
                      <a16:colId xmlns:a16="http://schemas.microsoft.com/office/drawing/2014/main" val="1690183239"/>
                    </a:ext>
                  </a:extLst>
                </a:gridCol>
                <a:gridCol w="259404">
                  <a:extLst>
                    <a:ext uri="{9D8B030D-6E8A-4147-A177-3AD203B41FA5}">
                      <a16:colId xmlns:a16="http://schemas.microsoft.com/office/drawing/2014/main" val="421050148"/>
                    </a:ext>
                  </a:extLst>
                </a:gridCol>
                <a:gridCol w="259404">
                  <a:extLst>
                    <a:ext uri="{9D8B030D-6E8A-4147-A177-3AD203B41FA5}">
                      <a16:colId xmlns:a16="http://schemas.microsoft.com/office/drawing/2014/main" val="1695785347"/>
                    </a:ext>
                  </a:extLst>
                </a:gridCol>
                <a:gridCol w="259404">
                  <a:extLst>
                    <a:ext uri="{9D8B030D-6E8A-4147-A177-3AD203B41FA5}">
                      <a16:colId xmlns:a16="http://schemas.microsoft.com/office/drawing/2014/main" val="2902119876"/>
                    </a:ext>
                  </a:extLst>
                </a:gridCol>
                <a:gridCol w="196448">
                  <a:extLst>
                    <a:ext uri="{9D8B030D-6E8A-4147-A177-3AD203B41FA5}">
                      <a16:colId xmlns:a16="http://schemas.microsoft.com/office/drawing/2014/main" val="3693854998"/>
                    </a:ext>
                  </a:extLst>
                </a:gridCol>
                <a:gridCol w="322360">
                  <a:extLst>
                    <a:ext uri="{9D8B030D-6E8A-4147-A177-3AD203B41FA5}">
                      <a16:colId xmlns:a16="http://schemas.microsoft.com/office/drawing/2014/main" val="4166636124"/>
                    </a:ext>
                  </a:extLst>
                </a:gridCol>
                <a:gridCol w="259404">
                  <a:extLst>
                    <a:ext uri="{9D8B030D-6E8A-4147-A177-3AD203B41FA5}">
                      <a16:colId xmlns:a16="http://schemas.microsoft.com/office/drawing/2014/main" val="3994730882"/>
                    </a:ext>
                  </a:extLst>
                </a:gridCol>
                <a:gridCol w="259404">
                  <a:extLst>
                    <a:ext uri="{9D8B030D-6E8A-4147-A177-3AD203B41FA5}">
                      <a16:colId xmlns:a16="http://schemas.microsoft.com/office/drawing/2014/main" val="4012124492"/>
                    </a:ext>
                  </a:extLst>
                </a:gridCol>
                <a:gridCol w="215295">
                  <a:extLst>
                    <a:ext uri="{9D8B030D-6E8A-4147-A177-3AD203B41FA5}">
                      <a16:colId xmlns:a16="http://schemas.microsoft.com/office/drawing/2014/main" val="4068193439"/>
                    </a:ext>
                  </a:extLst>
                </a:gridCol>
                <a:gridCol w="196119">
                  <a:extLst>
                    <a:ext uri="{9D8B030D-6E8A-4147-A177-3AD203B41FA5}">
                      <a16:colId xmlns:a16="http://schemas.microsoft.com/office/drawing/2014/main" val="380504888"/>
                    </a:ext>
                  </a:extLst>
                </a:gridCol>
                <a:gridCol w="259404">
                  <a:extLst>
                    <a:ext uri="{9D8B030D-6E8A-4147-A177-3AD203B41FA5}">
                      <a16:colId xmlns:a16="http://schemas.microsoft.com/office/drawing/2014/main" val="2319174930"/>
                    </a:ext>
                  </a:extLst>
                </a:gridCol>
                <a:gridCol w="259404">
                  <a:extLst>
                    <a:ext uri="{9D8B030D-6E8A-4147-A177-3AD203B41FA5}">
                      <a16:colId xmlns:a16="http://schemas.microsoft.com/office/drawing/2014/main" val="1202977070"/>
                    </a:ext>
                  </a:extLst>
                </a:gridCol>
                <a:gridCol w="259404">
                  <a:extLst>
                    <a:ext uri="{9D8B030D-6E8A-4147-A177-3AD203B41FA5}">
                      <a16:colId xmlns:a16="http://schemas.microsoft.com/office/drawing/2014/main" val="2564279360"/>
                    </a:ext>
                  </a:extLst>
                </a:gridCol>
                <a:gridCol w="259404">
                  <a:extLst>
                    <a:ext uri="{9D8B030D-6E8A-4147-A177-3AD203B41FA5}">
                      <a16:colId xmlns:a16="http://schemas.microsoft.com/office/drawing/2014/main" val="3721763537"/>
                    </a:ext>
                  </a:extLst>
                </a:gridCol>
                <a:gridCol w="259404">
                  <a:extLst>
                    <a:ext uri="{9D8B030D-6E8A-4147-A177-3AD203B41FA5}">
                      <a16:colId xmlns:a16="http://schemas.microsoft.com/office/drawing/2014/main" val="2784559044"/>
                    </a:ext>
                  </a:extLst>
                </a:gridCol>
                <a:gridCol w="259404">
                  <a:extLst>
                    <a:ext uri="{9D8B030D-6E8A-4147-A177-3AD203B41FA5}">
                      <a16:colId xmlns:a16="http://schemas.microsoft.com/office/drawing/2014/main" val="90367337"/>
                    </a:ext>
                  </a:extLst>
                </a:gridCol>
                <a:gridCol w="259404">
                  <a:extLst>
                    <a:ext uri="{9D8B030D-6E8A-4147-A177-3AD203B41FA5}">
                      <a16:colId xmlns:a16="http://schemas.microsoft.com/office/drawing/2014/main" val="4189758370"/>
                    </a:ext>
                  </a:extLst>
                </a:gridCol>
                <a:gridCol w="259404">
                  <a:extLst>
                    <a:ext uri="{9D8B030D-6E8A-4147-A177-3AD203B41FA5}">
                      <a16:colId xmlns:a16="http://schemas.microsoft.com/office/drawing/2014/main" val="709587184"/>
                    </a:ext>
                  </a:extLst>
                </a:gridCol>
                <a:gridCol w="259404">
                  <a:extLst>
                    <a:ext uri="{9D8B030D-6E8A-4147-A177-3AD203B41FA5}">
                      <a16:colId xmlns:a16="http://schemas.microsoft.com/office/drawing/2014/main" val="717801023"/>
                    </a:ext>
                  </a:extLst>
                </a:gridCol>
                <a:gridCol w="259404">
                  <a:extLst>
                    <a:ext uri="{9D8B030D-6E8A-4147-A177-3AD203B41FA5}">
                      <a16:colId xmlns:a16="http://schemas.microsoft.com/office/drawing/2014/main" val="1325793142"/>
                    </a:ext>
                  </a:extLst>
                </a:gridCol>
                <a:gridCol w="259404">
                  <a:extLst>
                    <a:ext uri="{9D8B030D-6E8A-4147-A177-3AD203B41FA5}">
                      <a16:colId xmlns:a16="http://schemas.microsoft.com/office/drawing/2014/main" val="3713763269"/>
                    </a:ext>
                  </a:extLst>
                </a:gridCol>
                <a:gridCol w="259404">
                  <a:extLst>
                    <a:ext uri="{9D8B030D-6E8A-4147-A177-3AD203B41FA5}">
                      <a16:colId xmlns:a16="http://schemas.microsoft.com/office/drawing/2014/main" val="712037288"/>
                    </a:ext>
                  </a:extLst>
                </a:gridCol>
                <a:gridCol w="259404">
                  <a:extLst>
                    <a:ext uri="{9D8B030D-6E8A-4147-A177-3AD203B41FA5}">
                      <a16:colId xmlns:a16="http://schemas.microsoft.com/office/drawing/2014/main" val="1409311844"/>
                    </a:ext>
                  </a:extLst>
                </a:gridCol>
                <a:gridCol w="259404">
                  <a:extLst>
                    <a:ext uri="{9D8B030D-6E8A-4147-A177-3AD203B41FA5}">
                      <a16:colId xmlns:a16="http://schemas.microsoft.com/office/drawing/2014/main" val="1694415533"/>
                    </a:ext>
                  </a:extLst>
                </a:gridCol>
                <a:gridCol w="259404">
                  <a:extLst>
                    <a:ext uri="{9D8B030D-6E8A-4147-A177-3AD203B41FA5}">
                      <a16:colId xmlns:a16="http://schemas.microsoft.com/office/drawing/2014/main" val="2087577534"/>
                    </a:ext>
                  </a:extLst>
                </a:gridCol>
                <a:gridCol w="259404">
                  <a:extLst>
                    <a:ext uri="{9D8B030D-6E8A-4147-A177-3AD203B41FA5}">
                      <a16:colId xmlns:a16="http://schemas.microsoft.com/office/drawing/2014/main" val="3393792748"/>
                    </a:ext>
                  </a:extLst>
                </a:gridCol>
                <a:gridCol w="259404">
                  <a:extLst>
                    <a:ext uri="{9D8B030D-6E8A-4147-A177-3AD203B41FA5}">
                      <a16:colId xmlns:a16="http://schemas.microsoft.com/office/drawing/2014/main" val="3919084950"/>
                    </a:ext>
                  </a:extLst>
                </a:gridCol>
                <a:gridCol w="259404">
                  <a:extLst>
                    <a:ext uri="{9D8B030D-6E8A-4147-A177-3AD203B41FA5}">
                      <a16:colId xmlns:a16="http://schemas.microsoft.com/office/drawing/2014/main" val="2063741902"/>
                    </a:ext>
                  </a:extLst>
                </a:gridCol>
                <a:gridCol w="259404">
                  <a:extLst>
                    <a:ext uri="{9D8B030D-6E8A-4147-A177-3AD203B41FA5}">
                      <a16:colId xmlns:a16="http://schemas.microsoft.com/office/drawing/2014/main" val="2893059035"/>
                    </a:ext>
                  </a:extLst>
                </a:gridCol>
                <a:gridCol w="259404">
                  <a:extLst>
                    <a:ext uri="{9D8B030D-6E8A-4147-A177-3AD203B41FA5}">
                      <a16:colId xmlns:a16="http://schemas.microsoft.com/office/drawing/2014/main" val="2994222386"/>
                    </a:ext>
                  </a:extLst>
                </a:gridCol>
                <a:gridCol w="259404">
                  <a:extLst>
                    <a:ext uri="{9D8B030D-6E8A-4147-A177-3AD203B41FA5}">
                      <a16:colId xmlns:a16="http://schemas.microsoft.com/office/drawing/2014/main" val="362535062"/>
                    </a:ext>
                  </a:extLst>
                </a:gridCol>
                <a:gridCol w="259404">
                  <a:extLst>
                    <a:ext uri="{9D8B030D-6E8A-4147-A177-3AD203B41FA5}">
                      <a16:colId xmlns:a16="http://schemas.microsoft.com/office/drawing/2014/main" val="1906731167"/>
                    </a:ext>
                  </a:extLst>
                </a:gridCol>
                <a:gridCol w="259404">
                  <a:extLst>
                    <a:ext uri="{9D8B030D-6E8A-4147-A177-3AD203B41FA5}">
                      <a16:colId xmlns:a16="http://schemas.microsoft.com/office/drawing/2014/main" val="1405646101"/>
                    </a:ext>
                  </a:extLst>
                </a:gridCol>
                <a:gridCol w="259404">
                  <a:extLst>
                    <a:ext uri="{9D8B030D-6E8A-4147-A177-3AD203B41FA5}">
                      <a16:colId xmlns:a16="http://schemas.microsoft.com/office/drawing/2014/main" val="3875745779"/>
                    </a:ext>
                  </a:extLst>
                </a:gridCol>
                <a:gridCol w="259404">
                  <a:extLst>
                    <a:ext uri="{9D8B030D-6E8A-4147-A177-3AD203B41FA5}">
                      <a16:colId xmlns:a16="http://schemas.microsoft.com/office/drawing/2014/main" val="3080658574"/>
                    </a:ext>
                  </a:extLst>
                </a:gridCol>
                <a:gridCol w="259404">
                  <a:extLst>
                    <a:ext uri="{9D8B030D-6E8A-4147-A177-3AD203B41FA5}">
                      <a16:colId xmlns:a16="http://schemas.microsoft.com/office/drawing/2014/main" val="800037535"/>
                    </a:ext>
                  </a:extLst>
                </a:gridCol>
                <a:gridCol w="259404">
                  <a:extLst>
                    <a:ext uri="{9D8B030D-6E8A-4147-A177-3AD203B41FA5}">
                      <a16:colId xmlns:a16="http://schemas.microsoft.com/office/drawing/2014/main" val="3509770343"/>
                    </a:ext>
                  </a:extLst>
                </a:gridCol>
                <a:gridCol w="259404">
                  <a:extLst>
                    <a:ext uri="{9D8B030D-6E8A-4147-A177-3AD203B41FA5}">
                      <a16:colId xmlns:a16="http://schemas.microsoft.com/office/drawing/2014/main" val="3148473681"/>
                    </a:ext>
                  </a:extLst>
                </a:gridCol>
              </a:tblGrid>
              <a:tr h="228808">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2022</a:t>
                      </a:r>
                    </a:p>
                  </a:txBody>
                  <a:tcPr marL="45720" marR="45720">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2023</a:t>
                      </a:r>
                    </a:p>
                  </a:txBody>
                  <a:tcPr marL="45720" marR="45720">
                    <a:lnL w="12700" cmpd="sng">
                      <a:solidFill>
                        <a:sysClr val="window" lastClr="FFFFFF"/>
                      </a:solidFill>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98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7080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363656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209" name="TextBox 208">
            <a:extLst>
              <a:ext uri="{FF2B5EF4-FFF2-40B4-BE49-F238E27FC236}">
                <a16:creationId xmlns:a16="http://schemas.microsoft.com/office/drawing/2014/main" id="{37DB2030-5DB9-4F44-B2AA-0D8D7E8C4726}"/>
              </a:ext>
            </a:extLst>
          </p:cNvPr>
          <p:cNvSpPr txBox="1"/>
          <p:nvPr/>
        </p:nvSpPr>
        <p:spPr>
          <a:xfrm>
            <a:off x="430018" y="906420"/>
            <a:ext cx="492080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86BC25"/>
                </a:solidFill>
                <a:latin typeface="Arial" panose="020B0604020202020204" pitchFamily="34" charset="0"/>
                <a:cs typeface="Arial" panose="020B0604020202020204" pitchFamily="34" charset="0"/>
              </a:rPr>
              <a:t>Luma Phase 1 – Finance, Budget, Procurement</a:t>
            </a:r>
          </a:p>
        </p:txBody>
      </p:sp>
      <p:sp>
        <p:nvSpPr>
          <p:cNvPr id="210" name="TextBox 209">
            <a:extLst>
              <a:ext uri="{FF2B5EF4-FFF2-40B4-BE49-F238E27FC236}">
                <a16:creationId xmlns:a16="http://schemas.microsoft.com/office/drawing/2014/main" id="{D792C5EB-7BE3-4615-BBA6-D3B64F84EA50}"/>
              </a:ext>
            </a:extLst>
          </p:cNvPr>
          <p:cNvSpPr txBox="1"/>
          <p:nvPr/>
        </p:nvSpPr>
        <p:spPr>
          <a:xfrm>
            <a:off x="5968874" y="906420"/>
            <a:ext cx="538669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chemeClr val="tx1">
                    <a:lumMod val="75000"/>
                    <a:lumOff val="25000"/>
                  </a:schemeClr>
                </a:solidFill>
                <a:latin typeface="Arial" panose="020B0604020202020204" pitchFamily="34" charset="0"/>
                <a:cs typeface="Arial" panose="020B0604020202020204" pitchFamily="34" charset="0"/>
              </a:rPr>
              <a:t>Luma Phase 2 – Human Capital Management, Payroll</a:t>
            </a:r>
          </a:p>
        </p:txBody>
      </p:sp>
      <p:grpSp>
        <p:nvGrpSpPr>
          <p:cNvPr id="41" name="Group 40">
            <a:extLst>
              <a:ext uri="{FF2B5EF4-FFF2-40B4-BE49-F238E27FC236}">
                <a16:creationId xmlns:a16="http://schemas.microsoft.com/office/drawing/2014/main" id="{0EAB28A0-960A-4F79-BBF0-9E0B390381AD}"/>
              </a:ext>
            </a:extLst>
          </p:cNvPr>
          <p:cNvGrpSpPr/>
          <p:nvPr/>
        </p:nvGrpSpPr>
        <p:grpSpPr>
          <a:xfrm>
            <a:off x="318400" y="2612762"/>
            <a:ext cx="6419442" cy="3203343"/>
            <a:chOff x="318400" y="2612762"/>
            <a:chExt cx="6419442" cy="3203343"/>
          </a:xfrm>
        </p:grpSpPr>
        <p:cxnSp>
          <p:nvCxnSpPr>
            <p:cNvPr id="240" name="Straight Connector 239">
              <a:extLst>
                <a:ext uri="{FF2B5EF4-FFF2-40B4-BE49-F238E27FC236}">
                  <a16:creationId xmlns:a16="http://schemas.microsoft.com/office/drawing/2014/main" id="{BB1DD4F7-4B42-431E-BB26-15C5E572049E}"/>
                </a:ext>
              </a:extLst>
            </p:cNvPr>
            <p:cNvCxnSpPr>
              <a:cxnSpLocks/>
            </p:cNvCxnSpPr>
            <p:nvPr/>
          </p:nvCxnSpPr>
          <p:spPr>
            <a:xfrm>
              <a:off x="4183880" y="4455819"/>
              <a:ext cx="459564"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4" name="TextBox 243">
              <a:extLst>
                <a:ext uri="{FF2B5EF4-FFF2-40B4-BE49-F238E27FC236}">
                  <a16:creationId xmlns:a16="http://schemas.microsoft.com/office/drawing/2014/main" id="{11020CB5-4569-4321-9F27-B856BB6DD93C}"/>
                </a:ext>
              </a:extLst>
            </p:cNvPr>
            <p:cNvSpPr txBox="1"/>
            <p:nvPr/>
          </p:nvSpPr>
          <p:spPr>
            <a:xfrm>
              <a:off x="5186095" y="5278479"/>
              <a:ext cx="71011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a:t>
              </a:r>
            </a:p>
          </p:txBody>
        </p:sp>
        <p:grpSp>
          <p:nvGrpSpPr>
            <p:cNvPr id="40" name="Group 39">
              <a:extLst>
                <a:ext uri="{FF2B5EF4-FFF2-40B4-BE49-F238E27FC236}">
                  <a16:creationId xmlns:a16="http://schemas.microsoft.com/office/drawing/2014/main" id="{DE824D7F-1F7A-4A2D-80D2-486CBDFC4CE4}"/>
                </a:ext>
              </a:extLst>
            </p:cNvPr>
            <p:cNvGrpSpPr/>
            <p:nvPr/>
          </p:nvGrpSpPr>
          <p:grpSpPr>
            <a:xfrm>
              <a:off x="318400" y="2612762"/>
              <a:ext cx="6419442" cy="3203343"/>
              <a:chOff x="318400" y="2612762"/>
              <a:chExt cx="6419442" cy="3203343"/>
            </a:xfrm>
          </p:grpSpPr>
          <p:sp>
            <p:nvSpPr>
              <p:cNvPr id="213" name="TextBox 212">
                <a:extLst>
                  <a:ext uri="{FF2B5EF4-FFF2-40B4-BE49-F238E27FC236}">
                    <a16:creationId xmlns:a16="http://schemas.microsoft.com/office/drawing/2014/main" id="{26019EF3-CE67-407E-98F1-D80DB2F0B96D}"/>
                  </a:ext>
                </a:extLst>
              </p:cNvPr>
              <p:cNvSpPr txBox="1"/>
              <p:nvPr/>
            </p:nvSpPr>
            <p:spPr>
              <a:xfrm>
                <a:off x="480068" y="2612762"/>
                <a:ext cx="2031743" cy="184666"/>
              </a:xfrm>
              <a:prstGeom prst="rect">
                <a:avLst/>
              </a:prstGeom>
              <a:noFill/>
            </p:spPr>
            <p:txBody>
              <a:bodyPr wrap="square" lIns="0" tIns="0" rIns="0" bIns="0" rtlCol="0">
                <a:spAutoFit/>
              </a:bodyPr>
              <a:lstStyle/>
              <a:p>
                <a:pPr defTabSz="820487">
                  <a:defRPr/>
                </a:pPr>
                <a:r>
                  <a:rPr lang="en-US" sz="1200" kern="0" dirty="0">
                    <a:solidFill>
                      <a:srgbClr val="86BC25"/>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214" name="Isosceles Triangle 104">
                <a:extLst>
                  <a:ext uri="{FF2B5EF4-FFF2-40B4-BE49-F238E27FC236}">
                    <a16:creationId xmlns:a16="http://schemas.microsoft.com/office/drawing/2014/main" id="{06398035-DBE7-4A0A-908F-70A554B7C61E}"/>
                  </a:ext>
                </a:extLst>
              </p:cNvPr>
              <p:cNvSpPr/>
              <p:nvPr/>
            </p:nvSpPr>
            <p:spPr>
              <a:xfrm>
                <a:off x="318400" y="2618275"/>
                <a:ext cx="178895" cy="182880"/>
              </a:xfrm>
              <a:prstGeom prst="diamond">
                <a:avLst/>
              </a:prstGeom>
              <a:solidFill>
                <a:srgbClr val="86BC25"/>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215" name="Straight Connector 214">
                <a:extLst>
                  <a:ext uri="{FF2B5EF4-FFF2-40B4-BE49-F238E27FC236}">
                    <a16:creationId xmlns:a16="http://schemas.microsoft.com/office/drawing/2014/main" id="{B343BA96-7EFC-45C2-8401-76348EBB68F0}"/>
                  </a:ext>
                </a:extLst>
              </p:cNvPr>
              <p:cNvCxnSpPr>
                <a:cxnSpLocks/>
              </p:cNvCxnSpPr>
              <p:nvPr/>
            </p:nvCxnSpPr>
            <p:spPr>
              <a:xfrm>
                <a:off x="818207" y="3378915"/>
                <a:ext cx="510229" cy="0"/>
              </a:xfrm>
              <a:prstGeom prst="line">
                <a:avLst/>
              </a:prstGeom>
              <a:noFill/>
              <a:ln w="19050" cap="flat" cmpd="sng" algn="ctr">
                <a:solidFill>
                  <a:srgbClr val="86BC25"/>
                </a:solidFill>
                <a:prstDash val="solid"/>
                <a:headEnd type="oval" w="sm" len="sm"/>
                <a:tailEnd type="oval" w="sm" len="sm"/>
              </a:ln>
              <a:effectLst/>
            </p:spPr>
          </p:cxnSp>
          <p:sp>
            <p:nvSpPr>
              <p:cNvPr id="216" name="TextBox 215">
                <a:extLst>
                  <a:ext uri="{FF2B5EF4-FFF2-40B4-BE49-F238E27FC236}">
                    <a16:creationId xmlns:a16="http://schemas.microsoft.com/office/drawing/2014/main" id="{3472DC72-A3A9-48D0-A80D-4AC42DE9725A}"/>
                  </a:ext>
                </a:extLst>
              </p:cNvPr>
              <p:cNvSpPr txBox="1"/>
              <p:nvPr/>
            </p:nvSpPr>
            <p:spPr>
              <a:xfrm>
                <a:off x="804634" y="3021450"/>
                <a:ext cx="834348"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217" name="Straight Connector 216">
                <a:extLst>
                  <a:ext uri="{FF2B5EF4-FFF2-40B4-BE49-F238E27FC236}">
                    <a16:creationId xmlns:a16="http://schemas.microsoft.com/office/drawing/2014/main" id="{D1DED82D-D54C-4201-93F0-8B8A0608864D}"/>
                  </a:ext>
                </a:extLst>
              </p:cNvPr>
              <p:cNvCxnSpPr>
                <a:cxnSpLocks/>
              </p:cNvCxnSpPr>
              <p:nvPr/>
            </p:nvCxnSpPr>
            <p:spPr>
              <a:xfrm>
                <a:off x="818207" y="3646657"/>
                <a:ext cx="2066030" cy="0"/>
              </a:xfrm>
              <a:prstGeom prst="line">
                <a:avLst/>
              </a:prstGeom>
              <a:noFill/>
              <a:ln w="19050" cap="flat" cmpd="sng" algn="ctr">
                <a:solidFill>
                  <a:srgbClr val="86BC25"/>
                </a:solidFill>
                <a:prstDash val="solid"/>
                <a:headEnd type="oval" w="sm" len="sm"/>
                <a:tailEnd type="oval" w="sm" len="sm"/>
              </a:ln>
              <a:effectLst/>
            </p:spPr>
          </p:cxnSp>
          <p:sp>
            <p:nvSpPr>
              <p:cNvPr id="218" name="TextBox 217">
                <a:extLst>
                  <a:ext uri="{FF2B5EF4-FFF2-40B4-BE49-F238E27FC236}">
                    <a16:creationId xmlns:a16="http://schemas.microsoft.com/office/drawing/2014/main" id="{9B92BD6E-69BD-45D8-9481-7D20A83FC6E0}"/>
                  </a:ext>
                </a:extLst>
              </p:cNvPr>
              <p:cNvSpPr txBox="1"/>
              <p:nvPr/>
            </p:nvSpPr>
            <p:spPr>
              <a:xfrm>
                <a:off x="809268" y="3462707"/>
                <a:ext cx="1333223"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Enterprise Design</a:t>
                </a:r>
              </a:p>
            </p:txBody>
          </p:sp>
          <p:cxnSp>
            <p:nvCxnSpPr>
              <p:cNvPr id="219" name="Straight Connector 218">
                <a:extLst>
                  <a:ext uri="{FF2B5EF4-FFF2-40B4-BE49-F238E27FC236}">
                    <a16:creationId xmlns:a16="http://schemas.microsoft.com/office/drawing/2014/main" id="{E9C8DF10-13EA-4565-A602-52E7C5F2DB7E}"/>
                  </a:ext>
                </a:extLst>
              </p:cNvPr>
              <p:cNvCxnSpPr>
                <a:cxnSpLocks/>
              </p:cNvCxnSpPr>
              <p:nvPr/>
            </p:nvCxnSpPr>
            <p:spPr>
              <a:xfrm>
                <a:off x="1716479" y="3385739"/>
                <a:ext cx="795332" cy="0"/>
              </a:xfrm>
              <a:prstGeom prst="line">
                <a:avLst/>
              </a:prstGeom>
              <a:noFill/>
              <a:ln w="19050" cap="flat" cmpd="sng" algn="ctr">
                <a:solidFill>
                  <a:srgbClr val="86BC25"/>
                </a:solidFill>
                <a:prstDash val="solid"/>
                <a:headEnd type="oval" w="sm" len="sm"/>
                <a:tailEnd type="oval" w="sm" len="sm"/>
              </a:ln>
              <a:effectLst/>
            </p:spPr>
          </p:cxnSp>
          <p:sp>
            <p:nvSpPr>
              <p:cNvPr id="220" name="TextBox 219">
                <a:extLst>
                  <a:ext uri="{FF2B5EF4-FFF2-40B4-BE49-F238E27FC236}">
                    <a16:creationId xmlns:a16="http://schemas.microsoft.com/office/drawing/2014/main" id="{64CEC6A7-C390-4C5B-8C51-C87C1B10E383}"/>
                  </a:ext>
                </a:extLst>
              </p:cNvPr>
              <p:cNvSpPr txBox="1"/>
              <p:nvPr/>
            </p:nvSpPr>
            <p:spPr>
              <a:xfrm>
                <a:off x="1736057" y="3022782"/>
                <a:ext cx="896637"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221" name="Straight Connector 220">
                <a:extLst>
                  <a:ext uri="{FF2B5EF4-FFF2-40B4-BE49-F238E27FC236}">
                    <a16:creationId xmlns:a16="http://schemas.microsoft.com/office/drawing/2014/main" id="{58D34C71-1623-436A-AFBB-1ACF4950220F}"/>
                  </a:ext>
                </a:extLst>
              </p:cNvPr>
              <p:cNvCxnSpPr>
                <a:cxnSpLocks/>
              </p:cNvCxnSpPr>
              <p:nvPr/>
            </p:nvCxnSpPr>
            <p:spPr>
              <a:xfrm>
                <a:off x="2884237" y="4169363"/>
                <a:ext cx="278952"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2" name="Straight Connector 221">
                <a:extLst>
                  <a:ext uri="{FF2B5EF4-FFF2-40B4-BE49-F238E27FC236}">
                    <a16:creationId xmlns:a16="http://schemas.microsoft.com/office/drawing/2014/main" id="{04EE7012-4781-4442-9A9E-DE69B7C24AA3}"/>
                  </a:ext>
                </a:extLst>
              </p:cNvPr>
              <p:cNvCxnSpPr>
                <a:cxnSpLocks/>
              </p:cNvCxnSpPr>
              <p:nvPr/>
            </p:nvCxnSpPr>
            <p:spPr>
              <a:xfrm>
                <a:off x="3163187" y="4169363"/>
                <a:ext cx="241714"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3" name="Straight Connector 222">
                <a:extLst>
                  <a:ext uri="{FF2B5EF4-FFF2-40B4-BE49-F238E27FC236}">
                    <a16:creationId xmlns:a16="http://schemas.microsoft.com/office/drawing/2014/main" id="{F1B8B379-B144-4271-9C87-B9346EEC3EB1}"/>
                  </a:ext>
                </a:extLst>
              </p:cNvPr>
              <p:cNvCxnSpPr>
                <a:cxnSpLocks/>
              </p:cNvCxnSpPr>
              <p:nvPr/>
            </p:nvCxnSpPr>
            <p:spPr>
              <a:xfrm>
                <a:off x="2614241" y="4169363"/>
                <a:ext cx="269996"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4" name="Straight Connector 223">
                <a:extLst>
                  <a:ext uri="{FF2B5EF4-FFF2-40B4-BE49-F238E27FC236}">
                    <a16:creationId xmlns:a16="http://schemas.microsoft.com/office/drawing/2014/main" id="{E5B57648-5008-44AF-9B9F-EAA9086AA925}"/>
                  </a:ext>
                </a:extLst>
              </p:cNvPr>
              <p:cNvCxnSpPr>
                <a:cxnSpLocks/>
              </p:cNvCxnSpPr>
              <p:nvPr/>
            </p:nvCxnSpPr>
            <p:spPr>
              <a:xfrm>
                <a:off x="4650682" y="4712588"/>
                <a:ext cx="615499"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5" name="Straight Connector 224">
                <a:extLst>
                  <a:ext uri="{FF2B5EF4-FFF2-40B4-BE49-F238E27FC236}">
                    <a16:creationId xmlns:a16="http://schemas.microsoft.com/office/drawing/2014/main" id="{81662BAF-BA8B-4986-BFC7-2445BD9C565F}"/>
                  </a:ext>
                </a:extLst>
              </p:cNvPr>
              <p:cNvCxnSpPr>
                <a:cxnSpLocks/>
              </p:cNvCxnSpPr>
              <p:nvPr/>
            </p:nvCxnSpPr>
            <p:spPr>
              <a:xfrm>
                <a:off x="3923835" y="5153152"/>
                <a:ext cx="918022"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26" name="TextBox 225">
                <a:extLst>
                  <a:ext uri="{FF2B5EF4-FFF2-40B4-BE49-F238E27FC236}">
                    <a16:creationId xmlns:a16="http://schemas.microsoft.com/office/drawing/2014/main" id="{5B345ED6-F18E-4DB0-8025-3EFBAEAE9AE2}"/>
                  </a:ext>
                </a:extLst>
              </p:cNvPr>
              <p:cNvSpPr txBox="1"/>
              <p:nvPr/>
            </p:nvSpPr>
            <p:spPr>
              <a:xfrm>
                <a:off x="3898893" y="4947046"/>
                <a:ext cx="138635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Design Updates</a:t>
                </a:r>
              </a:p>
            </p:txBody>
          </p:sp>
          <p:sp>
            <p:nvSpPr>
              <p:cNvPr id="227" name="TextBox 226">
                <a:extLst>
                  <a:ext uri="{FF2B5EF4-FFF2-40B4-BE49-F238E27FC236}">
                    <a16:creationId xmlns:a16="http://schemas.microsoft.com/office/drawing/2014/main" id="{AB4FB201-598A-4B52-AC9A-0225D9F29C60}"/>
                  </a:ext>
                </a:extLst>
              </p:cNvPr>
              <p:cNvSpPr txBox="1"/>
              <p:nvPr/>
            </p:nvSpPr>
            <p:spPr>
              <a:xfrm>
                <a:off x="4626304" y="4529410"/>
                <a:ext cx="1584144"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228" name="TextBox 227">
                <a:extLst>
                  <a:ext uri="{FF2B5EF4-FFF2-40B4-BE49-F238E27FC236}">
                    <a16:creationId xmlns:a16="http://schemas.microsoft.com/office/drawing/2014/main" id="{96E5A03C-F93A-42F3-84AD-11A092789E7D}"/>
                  </a:ext>
                </a:extLst>
              </p:cNvPr>
              <p:cNvSpPr txBox="1"/>
              <p:nvPr/>
            </p:nvSpPr>
            <p:spPr>
              <a:xfrm>
                <a:off x="5968874" y="5706792"/>
                <a:ext cx="768968" cy="109069"/>
              </a:xfrm>
              <a:prstGeom prst="rect">
                <a:avLst/>
              </a:prstGeom>
              <a:noFill/>
            </p:spPr>
            <p:txBody>
              <a:bodyPr wrap="square" lIns="0" tIns="0" rIns="0" bIns="0" rtlCol="0">
                <a:spAutoFit/>
              </a:bodyPr>
              <a:lstStyle/>
              <a:p>
                <a:pPr defTabSz="820487">
                  <a:lnSpc>
                    <a:spcPts val="760"/>
                  </a:lnSpc>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Go-Live</a:t>
                </a:r>
              </a:p>
            </p:txBody>
          </p:sp>
          <p:sp>
            <p:nvSpPr>
              <p:cNvPr id="229" name="Diamond 228">
                <a:extLst>
                  <a:ext uri="{FF2B5EF4-FFF2-40B4-BE49-F238E27FC236}">
                    <a16:creationId xmlns:a16="http://schemas.microsoft.com/office/drawing/2014/main" id="{98443DB8-A2CB-4699-93A8-3C88D9AC58EF}"/>
                  </a:ext>
                </a:extLst>
              </p:cNvPr>
              <p:cNvSpPr/>
              <p:nvPr/>
            </p:nvSpPr>
            <p:spPr bwMode="gray">
              <a:xfrm>
                <a:off x="5814723" y="5678945"/>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0" name="TextBox 229">
                <a:extLst>
                  <a:ext uri="{FF2B5EF4-FFF2-40B4-BE49-F238E27FC236}">
                    <a16:creationId xmlns:a16="http://schemas.microsoft.com/office/drawing/2014/main" id="{A69CD0D6-4051-4825-893A-75E0D8DDCF1C}"/>
                  </a:ext>
                </a:extLst>
              </p:cNvPr>
              <p:cNvSpPr txBox="1"/>
              <p:nvPr/>
            </p:nvSpPr>
            <p:spPr>
              <a:xfrm>
                <a:off x="3768296" y="5642282"/>
                <a:ext cx="1511963" cy="169277"/>
              </a:xfrm>
              <a:prstGeom prst="rect">
                <a:avLst/>
              </a:prstGeom>
              <a:noFill/>
            </p:spPr>
            <p:txBody>
              <a:bodyPr wrap="square" lIns="0" tIns="0" rIns="0" bIns="0" rtlCol="0">
                <a:spAutoFit/>
              </a:bodyPr>
              <a:lstStyle/>
              <a:p>
                <a:pPr algn="r" defTabSz="820487">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Budget Go-Live</a:t>
                </a:r>
              </a:p>
            </p:txBody>
          </p:sp>
          <p:sp>
            <p:nvSpPr>
              <p:cNvPr id="231" name="Diamond 230">
                <a:extLst>
                  <a:ext uri="{FF2B5EF4-FFF2-40B4-BE49-F238E27FC236}">
                    <a16:creationId xmlns:a16="http://schemas.microsoft.com/office/drawing/2014/main" id="{FCE77F5E-669E-4694-92BF-A62DC37D2108}"/>
                  </a:ext>
                </a:extLst>
              </p:cNvPr>
              <p:cNvSpPr/>
              <p:nvPr/>
            </p:nvSpPr>
            <p:spPr bwMode="gray">
              <a:xfrm>
                <a:off x="5304117" y="5672391"/>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2" name="TextBox 231">
                <a:extLst>
                  <a:ext uri="{FF2B5EF4-FFF2-40B4-BE49-F238E27FC236}">
                    <a16:creationId xmlns:a16="http://schemas.microsoft.com/office/drawing/2014/main" id="{FE0D8E89-178D-490F-866B-258F5F85581C}"/>
                  </a:ext>
                </a:extLst>
              </p:cNvPr>
              <p:cNvSpPr txBox="1"/>
              <p:nvPr/>
            </p:nvSpPr>
            <p:spPr>
              <a:xfrm>
                <a:off x="2418330" y="3966904"/>
                <a:ext cx="959153" cy="169277"/>
              </a:xfrm>
              <a:prstGeom prst="rect">
                <a:avLst/>
              </a:prstGeom>
              <a:noFill/>
            </p:spPr>
            <p:txBody>
              <a:bodyPr wrap="square" lIns="0" tIns="0" rIns="0" bIns="0" rtlCol="0">
                <a:spAutoFit/>
              </a:bodyPr>
              <a:lstStyle/>
              <a:p>
                <a:pPr algn="ct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233" name="Straight Connector 232">
                <a:extLst>
                  <a:ext uri="{FF2B5EF4-FFF2-40B4-BE49-F238E27FC236}">
                    <a16:creationId xmlns:a16="http://schemas.microsoft.com/office/drawing/2014/main" id="{1DA17BEC-487A-4E52-8B34-EBD895FF918F}"/>
                  </a:ext>
                </a:extLst>
              </p:cNvPr>
              <p:cNvCxnSpPr>
                <a:cxnSpLocks/>
              </p:cNvCxnSpPr>
              <p:nvPr/>
            </p:nvCxnSpPr>
            <p:spPr>
              <a:xfrm>
                <a:off x="818207" y="3895056"/>
                <a:ext cx="1551396" cy="0"/>
              </a:xfrm>
              <a:prstGeom prst="line">
                <a:avLst/>
              </a:prstGeom>
              <a:noFill/>
              <a:ln w="19050" cap="flat" cmpd="sng" algn="ctr">
                <a:solidFill>
                  <a:srgbClr val="86BC25"/>
                </a:solidFill>
                <a:prstDash val="solid"/>
                <a:headEnd type="oval" w="sm" len="sm"/>
                <a:tailEnd type="oval" w="sm" len="sm"/>
              </a:ln>
              <a:effectLst/>
            </p:spPr>
          </p:cxnSp>
          <p:sp>
            <p:nvSpPr>
              <p:cNvPr id="234" name="TextBox 233">
                <a:extLst>
                  <a:ext uri="{FF2B5EF4-FFF2-40B4-BE49-F238E27FC236}">
                    <a16:creationId xmlns:a16="http://schemas.microsoft.com/office/drawing/2014/main" id="{E20D7B39-6706-46B0-813E-ADBC57290CFE}"/>
                  </a:ext>
                </a:extLst>
              </p:cNvPr>
              <p:cNvSpPr txBox="1"/>
              <p:nvPr/>
            </p:nvSpPr>
            <p:spPr>
              <a:xfrm>
                <a:off x="785415" y="3710834"/>
                <a:ext cx="200558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Technical Design (FRICE-W)</a:t>
                </a:r>
              </a:p>
            </p:txBody>
          </p:sp>
          <p:sp>
            <p:nvSpPr>
              <p:cNvPr id="236" name="TextBox 235">
                <a:extLst>
                  <a:ext uri="{FF2B5EF4-FFF2-40B4-BE49-F238E27FC236}">
                    <a16:creationId xmlns:a16="http://schemas.microsoft.com/office/drawing/2014/main" id="{19A4F4A1-110A-4679-B1F3-EDFB1BE9C156}"/>
                  </a:ext>
                </a:extLst>
              </p:cNvPr>
              <p:cNvSpPr txBox="1"/>
              <p:nvPr/>
            </p:nvSpPr>
            <p:spPr>
              <a:xfrm>
                <a:off x="2598339" y="4536768"/>
                <a:ext cx="148167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235" name="Straight Connector 234">
                <a:extLst>
                  <a:ext uri="{FF2B5EF4-FFF2-40B4-BE49-F238E27FC236}">
                    <a16:creationId xmlns:a16="http://schemas.microsoft.com/office/drawing/2014/main" id="{ADB0A4D5-0811-451D-8C9B-4D7D75C40074}"/>
                  </a:ext>
                </a:extLst>
              </p:cNvPr>
              <p:cNvCxnSpPr>
                <a:cxnSpLocks/>
              </p:cNvCxnSpPr>
              <p:nvPr/>
            </p:nvCxnSpPr>
            <p:spPr>
              <a:xfrm>
                <a:off x="2614241" y="4737033"/>
                <a:ext cx="2518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7" name="Straight Connector 236">
                <a:extLst>
                  <a:ext uri="{FF2B5EF4-FFF2-40B4-BE49-F238E27FC236}">
                    <a16:creationId xmlns:a16="http://schemas.microsoft.com/office/drawing/2014/main" id="{A5B33702-BFED-4408-A8C9-ACCFDBBA670C}"/>
                  </a:ext>
                </a:extLst>
              </p:cNvPr>
              <p:cNvCxnSpPr>
                <a:cxnSpLocks/>
              </p:cNvCxnSpPr>
              <p:nvPr/>
            </p:nvCxnSpPr>
            <p:spPr>
              <a:xfrm>
                <a:off x="2868335" y="4737033"/>
                <a:ext cx="28690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8" name="Straight Connector 237">
                <a:extLst>
                  <a:ext uri="{FF2B5EF4-FFF2-40B4-BE49-F238E27FC236}">
                    <a16:creationId xmlns:a16="http://schemas.microsoft.com/office/drawing/2014/main" id="{896811F0-3241-4231-8032-25328AA5C5A5}"/>
                  </a:ext>
                </a:extLst>
              </p:cNvPr>
              <p:cNvCxnSpPr>
                <a:cxnSpLocks/>
              </p:cNvCxnSpPr>
              <p:nvPr/>
            </p:nvCxnSpPr>
            <p:spPr>
              <a:xfrm>
                <a:off x="3404901" y="4455819"/>
                <a:ext cx="77520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39" name="TextBox 238">
                <a:extLst>
                  <a:ext uri="{FF2B5EF4-FFF2-40B4-BE49-F238E27FC236}">
                    <a16:creationId xmlns:a16="http://schemas.microsoft.com/office/drawing/2014/main" id="{DC390E56-6F53-4506-A02C-30FAA661FB54}"/>
                  </a:ext>
                </a:extLst>
              </p:cNvPr>
              <p:cNvSpPr txBox="1"/>
              <p:nvPr/>
            </p:nvSpPr>
            <p:spPr>
              <a:xfrm>
                <a:off x="3382732" y="4256997"/>
                <a:ext cx="252142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System Integration Testing 1 &amp; 2  (SIT)</a:t>
                </a:r>
              </a:p>
            </p:txBody>
          </p:sp>
          <p:cxnSp>
            <p:nvCxnSpPr>
              <p:cNvPr id="241" name="Straight Connector 240">
                <a:extLst>
                  <a:ext uri="{FF2B5EF4-FFF2-40B4-BE49-F238E27FC236}">
                    <a16:creationId xmlns:a16="http://schemas.microsoft.com/office/drawing/2014/main" id="{DBC88A30-0DEA-4084-990F-23E3DB36AE1E}"/>
                  </a:ext>
                </a:extLst>
              </p:cNvPr>
              <p:cNvCxnSpPr>
                <a:cxnSpLocks/>
              </p:cNvCxnSpPr>
              <p:nvPr/>
            </p:nvCxnSpPr>
            <p:spPr>
              <a:xfrm>
                <a:off x="3847133" y="5473794"/>
                <a:ext cx="127734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2" name="TextBox 241">
                <a:extLst>
                  <a:ext uri="{FF2B5EF4-FFF2-40B4-BE49-F238E27FC236}">
                    <a16:creationId xmlns:a16="http://schemas.microsoft.com/office/drawing/2014/main" id="{1D38835B-1EB2-4DC3-8603-3E1DA6FF60B1}"/>
                  </a:ext>
                </a:extLst>
              </p:cNvPr>
              <p:cNvSpPr txBox="1"/>
              <p:nvPr/>
            </p:nvSpPr>
            <p:spPr>
              <a:xfrm>
                <a:off x="3825344" y="5272685"/>
                <a:ext cx="90664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243" name="Straight Connector 242">
                <a:extLst>
                  <a:ext uri="{FF2B5EF4-FFF2-40B4-BE49-F238E27FC236}">
                    <a16:creationId xmlns:a16="http://schemas.microsoft.com/office/drawing/2014/main" id="{D8BA15D5-904F-4046-B980-752D8C9D34A4}"/>
                  </a:ext>
                </a:extLst>
              </p:cNvPr>
              <p:cNvCxnSpPr>
                <a:cxnSpLocks/>
              </p:cNvCxnSpPr>
              <p:nvPr/>
            </p:nvCxnSpPr>
            <p:spPr>
              <a:xfrm>
                <a:off x="5226009" y="5468027"/>
                <a:ext cx="6643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04" name="Straight Connector 303">
                <a:extLst>
                  <a:ext uri="{FF2B5EF4-FFF2-40B4-BE49-F238E27FC236}">
                    <a16:creationId xmlns:a16="http://schemas.microsoft.com/office/drawing/2014/main" id="{9B868739-FB68-47F1-969E-89FAF0F9DF4B}"/>
                  </a:ext>
                </a:extLst>
              </p:cNvPr>
              <p:cNvCxnSpPr>
                <a:cxnSpLocks/>
              </p:cNvCxnSpPr>
              <p:nvPr/>
            </p:nvCxnSpPr>
            <p:spPr>
              <a:xfrm>
                <a:off x="407847" y="2980937"/>
                <a:ext cx="626708" cy="0"/>
              </a:xfrm>
              <a:prstGeom prst="line">
                <a:avLst/>
              </a:prstGeom>
              <a:noFill/>
              <a:ln w="19050" cap="flat" cmpd="sng" algn="ctr">
                <a:solidFill>
                  <a:srgbClr val="86BC25"/>
                </a:solidFill>
                <a:prstDash val="solid"/>
                <a:headEnd type="oval" w="sm" len="sm"/>
                <a:tailEnd type="oval" w="sm" len="sm"/>
              </a:ln>
              <a:effectLst/>
            </p:spPr>
          </p:cxnSp>
          <p:sp>
            <p:nvSpPr>
              <p:cNvPr id="305" name="TextBox 304">
                <a:extLst>
                  <a:ext uri="{FF2B5EF4-FFF2-40B4-BE49-F238E27FC236}">
                    <a16:creationId xmlns:a16="http://schemas.microsoft.com/office/drawing/2014/main" id="{86C010EE-6CF9-48C0-8A02-1A0F77C63C88}"/>
                  </a:ext>
                </a:extLst>
              </p:cNvPr>
              <p:cNvSpPr txBox="1"/>
              <p:nvPr/>
            </p:nvSpPr>
            <p:spPr>
              <a:xfrm>
                <a:off x="463175" y="2816782"/>
                <a:ext cx="50179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Plan</a:t>
                </a:r>
              </a:p>
            </p:txBody>
          </p:sp>
        </p:grpSp>
      </p:grpSp>
      <p:sp>
        <p:nvSpPr>
          <p:cNvPr id="104" name="Slide Number Placeholder 2">
            <a:extLst>
              <a:ext uri="{FF2B5EF4-FFF2-40B4-BE49-F238E27FC236}">
                <a16:creationId xmlns:a16="http://schemas.microsoft.com/office/drawing/2014/main" id="{B96A5BB4-B83B-4290-B135-5AE556503B15}"/>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8</a:t>
            </a:fld>
            <a:endParaRPr lang="en-US" dirty="0"/>
          </a:p>
        </p:txBody>
      </p:sp>
      <p:grpSp>
        <p:nvGrpSpPr>
          <p:cNvPr id="38" name="Group 37">
            <a:extLst>
              <a:ext uri="{FF2B5EF4-FFF2-40B4-BE49-F238E27FC236}">
                <a16:creationId xmlns:a16="http://schemas.microsoft.com/office/drawing/2014/main" id="{0CD1B156-BDDE-438F-92BE-FE65B52979E0}"/>
              </a:ext>
            </a:extLst>
          </p:cNvPr>
          <p:cNvGrpSpPr/>
          <p:nvPr/>
        </p:nvGrpSpPr>
        <p:grpSpPr>
          <a:xfrm>
            <a:off x="389475" y="1586526"/>
            <a:ext cx="11766485" cy="1191840"/>
            <a:chOff x="389475" y="1586526"/>
            <a:chExt cx="11766485" cy="1191840"/>
          </a:xfrm>
        </p:grpSpPr>
        <p:sp>
          <p:nvSpPr>
            <p:cNvPr id="283" name="Pentagon 86">
              <a:extLst>
                <a:ext uri="{FF2B5EF4-FFF2-40B4-BE49-F238E27FC236}">
                  <a16:creationId xmlns:a16="http://schemas.microsoft.com/office/drawing/2014/main" id="{AB0B13ED-4BD2-4165-ABB8-74B125FB9E73}"/>
                </a:ext>
              </a:extLst>
            </p:cNvPr>
            <p:cNvSpPr/>
            <p:nvPr/>
          </p:nvSpPr>
          <p:spPr bwMode="gray">
            <a:xfrm>
              <a:off x="5582272" y="1587617"/>
              <a:ext cx="1989579" cy="331979"/>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284" name="Pentagon 87">
              <a:extLst>
                <a:ext uri="{FF2B5EF4-FFF2-40B4-BE49-F238E27FC236}">
                  <a16:creationId xmlns:a16="http://schemas.microsoft.com/office/drawing/2014/main" id="{E9BEA0DA-CB8F-44F6-BF49-A9F83370744A}"/>
                </a:ext>
              </a:extLst>
            </p:cNvPr>
            <p:cNvSpPr/>
            <p:nvPr/>
          </p:nvSpPr>
          <p:spPr bwMode="gray">
            <a:xfrm>
              <a:off x="2190172" y="1586526"/>
              <a:ext cx="3521404" cy="333070"/>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5" name="Pentagon 88">
              <a:extLst>
                <a:ext uri="{FF2B5EF4-FFF2-40B4-BE49-F238E27FC236}">
                  <a16:creationId xmlns:a16="http://schemas.microsoft.com/office/drawing/2014/main" id="{60CA7966-6F1B-4E2A-B380-451C49009AF6}"/>
                </a:ext>
              </a:extLst>
            </p:cNvPr>
            <p:cNvSpPr/>
            <p:nvPr/>
          </p:nvSpPr>
          <p:spPr bwMode="gray">
            <a:xfrm>
              <a:off x="392261" y="1587616"/>
              <a:ext cx="1977342" cy="331980"/>
            </a:xfrm>
            <a:prstGeom prst="homePlate">
              <a:avLst>
                <a:gd name="adj" fmla="val 31990"/>
              </a:avLst>
            </a:prstGeom>
            <a:solidFill>
              <a:srgbClr val="86BC2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6" name="Pentagon 152">
              <a:extLst>
                <a:ext uri="{FF2B5EF4-FFF2-40B4-BE49-F238E27FC236}">
                  <a16:creationId xmlns:a16="http://schemas.microsoft.com/office/drawing/2014/main" id="{1B3D0D7D-A215-4F25-9BD5-EB6B1B38B262}"/>
                </a:ext>
              </a:extLst>
            </p:cNvPr>
            <p:cNvSpPr/>
            <p:nvPr/>
          </p:nvSpPr>
          <p:spPr bwMode="gray">
            <a:xfrm>
              <a:off x="10108829" y="1935638"/>
              <a:ext cx="2047131" cy="330707"/>
            </a:xfrm>
            <a:prstGeom prst="homePlate">
              <a:avLst>
                <a:gd name="adj" fmla="val 31990"/>
              </a:avLst>
            </a:prstGeom>
            <a:solidFill>
              <a:schemeClr val="accent2"/>
            </a:solidFill>
            <a:ln w="6350" algn="ctr">
              <a:solidFill>
                <a:sysClr val="window" lastClr="FFFFFF"/>
              </a:solidFill>
              <a:miter lim="800000"/>
              <a:headEnd/>
              <a:tailEnd/>
            </a:ln>
          </p:spPr>
          <p:txBody>
            <a:bodyPr wrap="square" lIns="126609" tIns="63305" rIns="0"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RUN</a:t>
              </a:r>
            </a:p>
          </p:txBody>
        </p:sp>
        <p:sp>
          <p:nvSpPr>
            <p:cNvPr id="287" name="Pentagon 153">
              <a:extLst>
                <a:ext uri="{FF2B5EF4-FFF2-40B4-BE49-F238E27FC236}">
                  <a16:creationId xmlns:a16="http://schemas.microsoft.com/office/drawing/2014/main" id="{362ED5C5-7434-4EC2-87C1-E3CE609F19E7}"/>
                </a:ext>
              </a:extLst>
            </p:cNvPr>
            <p:cNvSpPr/>
            <p:nvPr/>
          </p:nvSpPr>
          <p:spPr bwMode="gray">
            <a:xfrm>
              <a:off x="7507040" y="1934366"/>
              <a:ext cx="2804691" cy="331979"/>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8" name="Chevron 154">
              <a:extLst>
                <a:ext uri="{FF2B5EF4-FFF2-40B4-BE49-F238E27FC236}">
                  <a16:creationId xmlns:a16="http://schemas.microsoft.com/office/drawing/2014/main" id="{51CA6FBE-3C08-43B3-899A-198FEF271FBF}"/>
                </a:ext>
              </a:extLst>
            </p:cNvPr>
            <p:cNvSpPr/>
            <p:nvPr/>
          </p:nvSpPr>
          <p:spPr bwMode="gray">
            <a:xfrm>
              <a:off x="5874569" y="1932581"/>
              <a:ext cx="1740346" cy="331979"/>
            </a:xfrm>
            <a:prstGeom prst="chevron">
              <a:avLst>
                <a:gd name="adj" fmla="val 27116"/>
              </a:avLst>
            </a:prstGeom>
            <a:solidFill>
              <a:schemeClr val="tx1">
                <a:lumMod val="75000"/>
                <a:lumOff val="25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9" name="Pentagon 83">
              <a:extLst>
                <a:ext uri="{FF2B5EF4-FFF2-40B4-BE49-F238E27FC236}">
                  <a16:creationId xmlns:a16="http://schemas.microsoft.com/office/drawing/2014/main" id="{0B7B4089-DFC1-4AE2-AEA2-3F699244B25C}"/>
                </a:ext>
              </a:extLst>
            </p:cNvPr>
            <p:cNvSpPr/>
            <p:nvPr/>
          </p:nvSpPr>
          <p:spPr bwMode="gray">
            <a:xfrm>
              <a:off x="6127899" y="2267150"/>
              <a:ext cx="1431717" cy="243247"/>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290" name="Pentagon 84">
              <a:extLst>
                <a:ext uri="{FF2B5EF4-FFF2-40B4-BE49-F238E27FC236}">
                  <a16:creationId xmlns:a16="http://schemas.microsoft.com/office/drawing/2014/main" id="{621CACAD-5BEB-43F8-AB5B-B1EA3054B92E}"/>
                </a:ext>
              </a:extLst>
            </p:cNvPr>
            <p:cNvSpPr/>
            <p:nvPr/>
          </p:nvSpPr>
          <p:spPr bwMode="gray">
            <a:xfrm>
              <a:off x="5570293" y="2266435"/>
              <a:ext cx="640155" cy="244676"/>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91" name="Pentagon 85">
              <a:extLst>
                <a:ext uri="{FF2B5EF4-FFF2-40B4-BE49-F238E27FC236}">
                  <a16:creationId xmlns:a16="http://schemas.microsoft.com/office/drawing/2014/main" id="{ED9A1521-D64A-496C-9E93-00E9D229A7AB}"/>
                </a:ext>
              </a:extLst>
            </p:cNvPr>
            <p:cNvSpPr/>
            <p:nvPr/>
          </p:nvSpPr>
          <p:spPr bwMode="gray">
            <a:xfrm>
              <a:off x="3768296" y="2264899"/>
              <a:ext cx="1943280" cy="250821"/>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92" name="Pentagon 89">
              <a:extLst>
                <a:ext uri="{FF2B5EF4-FFF2-40B4-BE49-F238E27FC236}">
                  <a16:creationId xmlns:a16="http://schemas.microsoft.com/office/drawing/2014/main" id="{1525E0C8-8D24-43CD-A0B7-01198B6C1C79}"/>
                </a:ext>
              </a:extLst>
            </p:cNvPr>
            <p:cNvSpPr/>
            <p:nvPr/>
          </p:nvSpPr>
          <p:spPr bwMode="gray">
            <a:xfrm>
              <a:off x="2256212" y="2267971"/>
              <a:ext cx="1611069" cy="250822"/>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93" name="Pentagon 90">
              <a:extLst>
                <a:ext uri="{FF2B5EF4-FFF2-40B4-BE49-F238E27FC236}">
                  <a16:creationId xmlns:a16="http://schemas.microsoft.com/office/drawing/2014/main" id="{027BB230-1DE0-4A0B-863C-78EF41B861E4}"/>
                </a:ext>
              </a:extLst>
            </p:cNvPr>
            <p:cNvSpPr/>
            <p:nvPr/>
          </p:nvSpPr>
          <p:spPr bwMode="gray">
            <a:xfrm>
              <a:off x="906022" y="2265237"/>
              <a:ext cx="1434364" cy="256290"/>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94" name="Pentagon 91">
              <a:extLst>
                <a:ext uri="{FF2B5EF4-FFF2-40B4-BE49-F238E27FC236}">
                  <a16:creationId xmlns:a16="http://schemas.microsoft.com/office/drawing/2014/main" id="{B8606E2E-FCD8-4C03-9CD5-A09D34898D7C}"/>
                </a:ext>
              </a:extLst>
            </p:cNvPr>
            <p:cNvSpPr/>
            <p:nvPr/>
          </p:nvSpPr>
          <p:spPr bwMode="gray">
            <a:xfrm>
              <a:off x="389475" y="2267971"/>
              <a:ext cx="645080" cy="250822"/>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sp>
          <p:nvSpPr>
            <p:cNvPr id="138" name="Pentagon 83">
              <a:extLst>
                <a:ext uri="{FF2B5EF4-FFF2-40B4-BE49-F238E27FC236}">
                  <a16:creationId xmlns:a16="http://schemas.microsoft.com/office/drawing/2014/main" id="{03124C64-6EC8-4147-95F4-B2DD9B247224}"/>
                </a:ext>
              </a:extLst>
            </p:cNvPr>
            <p:cNvSpPr/>
            <p:nvPr/>
          </p:nvSpPr>
          <p:spPr bwMode="gray">
            <a:xfrm>
              <a:off x="10712563" y="2512609"/>
              <a:ext cx="1443397" cy="265757"/>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39" name="Pentagon 84">
              <a:extLst>
                <a:ext uri="{FF2B5EF4-FFF2-40B4-BE49-F238E27FC236}">
                  <a16:creationId xmlns:a16="http://schemas.microsoft.com/office/drawing/2014/main" id="{40A3862A-0462-4731-BC7B-B89D90550AA7}"/>
                </a:ext>
              </a:extLst>
            </p:cNvPr>
            <p:cNvSpPr/>
            <p:nvPr/>
          </p:nvSpPr>
          <p:spPr bwMode="gray">
            <a:xfrm>
              <a:off x="10178481" y="2516288"/>
              <a:ext cx="637532" cy="262078"/>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140" name="Pentagon 85">
              <a:extLst>
                <a:ext uri="{FF2B5EF4-FFF2-40B4-BE49-F238E27FC236}">
                  <a16:creationId xmlns:a16="http://schemas.microsoft.com/office/drawing/2014/main" id="{9BDC269C-FCF5-471D-9582-EFE514EF7C3A}"/>
                </a:ext>
              </a:extLst>
            </p:cNvPr>
            <p:cNvSpPr/>
            <p:nvPr/>
          </p:nvSpPr>
          <p:spPr bwMode="gray">
            <a:xfrm>
              <a:off x="8828955" y="2516288"/>
              <a:ext cx="1482775" cy="262078"/>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141" name="Pentagon 89">
              <a:extLst>
                <a:ext uri="{FF2B5EF4-FFF2-40B4-BE49-F238E27FC236}">
                  <a16:creationId xmlns:a16="http://schemas.microsoft.com/office/drawing/2014/main" id="{4D9EAEB1-6CE1-4620-8CB3-38B6F59C72BD}"/>
                </a:ext>
              </a:extLst>
            </p:cNvPr>
            <p:cNvSpPr/>
            <p:nvPr/>
          </p:nvSpPr>
          <p:spPr bwMode="gray">
            <a:xfrm>
              <a:off x="7507040" y="2512562"/>
              <a:ext cx="1611069" cy="265352"/>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142" name="Pentagon 90">
              <a:extLst>
                <a:ext uri="{FF2B5EF4-FFF2-40B4-BE49-F238E27FC236}">
                  <a16:creationId xmlns:a16="http://schemas.microsoft.com/office/drawing/2014/main" id="{D76932F0-193B-409F-92E1-6C0B97F2D6E7}"/>
                </a:ext>
              </a:extLst>
            </p:cNvPr>
            <p:cNvSpPr/>
            <p:nvPr/>
          </p:nvSpPr>
          <p:spPr bwMode="gray">
            <a:xfrm>
              <a:off x="6283420" y="2515837"/>
              <a:ext cx="1307732" cy="262077"/>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143" name="Pentagon 91">
              <a:extLst>
                <a:ext uri="{FF2B5EF4-FFF2-40B4-BE49-F238E27FC236}">
                  <a16:creationId xmlns:a16="http://schemas.microsoft.com/office/drawing/2014/main" id="{F8F16568-005F-4A46-B989-F03170F09D24}"/>
                </a:ext>
              </a:extLst>
            </p:cNvPr>
            <p:cNvSpPr/>
            <p:nvPr/>
          </p:nvSpPr>
          <p:spPr bwMode="gray">
            <a:xfrm>
              <a:off x="5881797" y="2515837"/>
              <a:ext cx="645080" cy="260692"/>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grpSp>
        <p:nvGrpSpPr>
          <p:cNvPr id="43" name="Group 42">
            <a:extLst>
              <a:ext uri="{FF2B5EF4-FFF2-40B4-BE49-F238E27FC236}">
                <a16:creationId xmlns:a16="http://schemas.microsoft.com/office/drawing/2014/main" id="{8BD43034-1345-4B4E-A02A-D9CB4DCAE22F}"/>
              </a:ext>
            </a:extLst>
          </p:cNvPr>
          <p:cNvGrpSpPr/>
          <p:nvPr/>
        </p:nvGrpSpPr>
        <p:grpSpPr>
          <a:xfrm>
            <a:off x="5836690" y="2787688"/>
            <a:ext cx="6082608" cy="2994673"/>
            <a:chOff x="5836690" y="2787688"/>
            <a:chExt cx="6082608" cy="2994673"/>
          </a:xfrm>
        </p:grpSpPr>
        <p:cxnSp>
          <p:nvCxnSpPr>
            <p:cNvPr id="258" name="Straight Connector 257">
              <a:extLst>
                <a:ext uri="{FF2B5EF4-FFF2-40B4-BE49-F238E27FC236}">
                  <a16:creationId xmlns:a16="http://schemas.microsoft.com/office/drawing/2014/main" id="{095EE4B8-F5C5-44C2-85BD-5797D4A1F4A2}"/>
                </a:ext>
              </a:extLst>
            </p:cNvPr>
            <p:cNvCxnSpPr>
              <a:cxnSpLocks/>
            </p:cNvCxnSpPr>
            <p:nvPr/>
          </p:nvCxnSpPr>
          <p:spPr>
            <a:xfrm>
              <a:off x="8500346" y="4450541"/>
              <a:ext cx="50944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261" name="TextBox 260">
              <a:extLst>
                <a:ext uri="{FF2B5EF4-FFF2-40B4-BE49-F238E27FC236}">
                  <a16:creationId xmlns:a16="http://schemas.microsoft.com/office/drawing/2014/main" id="{D9A6A80B-C85D-48C2-A957-BB24CF0D427A}"/>
                </a:ext>
              </a:extLst>
            </p:cNvPr>
            <p:cNvSpPr txBox="1"/>
            <p:nvPr/>
          </p:nvSpPr>
          <p:spPr>
            <a:xfrm>
              <a:off x="8492609" y="4223814"/>
              <a:ext cx="1931299" cy="184666"/>
            </a:xfrm>
            <a:prstGeom prst="rect">
              <a:avLst/>
            </a:prstGeom>
            <a:noFill/>
          </p:spPr>
          <p:txBody>
            <a:bodyPr wrap="square" lIns="0" tIns="0" rIns="0" bIns="0" rtlCol="0">
              <a:spAutoFit/>
            </a:bodyPr>
            <a:lstStyle/>
            <a:p>
              <a:pPr defTabSz="1136046">
                <a:defRPr/>
              </a:pPr>
              <a:r>
                <a:rPr lang="en-US" sz="12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Parallel PR 1 – 3 (S.I.T.)</a:t>
              </a:r>
            </a:p>
          </p:txBody>
        </p:sp>
        <p:sp>
          <p:nvSpPr>
            <p:cNvPr id="262" name="TextBox 261">
              <a:extLst>
                <a:ext uri="{FF2B5EF4-FFF2-40B4-BE49-F238E27FC236}">
                  <a16:creationId xmlns:a16="http://schemas.microsoft.com/office/drawing/2014/main" id="{9B8D73A1-6D56-4A37-8080-40116410075E}"/>
                </a:ext>
              </a:extLst>
            </p:cNvPr>
            <p:cNvSpPr txBox="1"/>
            <p:nvPr/>
          </p:nvSpPr>
          <p:spPr>
            <a:xfrm>
              <a:off x="10659147" y="5668860"/>
              <a:ext cx="1260151" cy="109069"/>
            </a:xfrm>
            <a:prstGeom prst="rect">
              <a:avLst/>
            </a:prstGeom>
            <a:noFill/>
          </p:spPr>
          <p:txBody>
            <a:bodyPr wrap="square" lIns="0" tIns="0" rIns="0" bIns="0" rtlCol="0">
              <a:spAutoFit/>
            </a:bodyPr>
            <a:lstStyle/>
            <a:p>
              <a:pP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HR/PR Go-Live</a:t>
              </a:r>
            </a:p>
          </p:txBody>
        </p:sp>
        <p:sp>
          <p:nvSpPr>
            <p:cNvPr id="263" name="Diamond 262">
              <a:extLst>
                <a:ext uri="{FF2B5EF4-FFF2-40B4-BE49-F238E27FC236}">
                  <a16:creationId xmlns:a16="http://schemas.microsoft.com/office/drawing/2014/main" id="{2002ED0F-6AE5-4414-AC47-951BD7CBA398}"/>
                </a:ext>
              </a:extLst>
            </p:cNvPr>
            <p:cNvSpPr/>
            <p:nvPr/>
          </p:nvSpPr>
          <p:spPr bwMode="gray">
            <a:xfrm>
              <a:off x="10500296"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sp>
          <p:nvSpPr>
            <p:cNvPr id="264" name="TextBox 263">
              <a:extLst>
                <a:ext uri="{FF2B5EF4-FFF2-40B4-BE49-F238E27FC236}">
                  <a16:creationId xmlns:a16="http://schemas.microsoft.com/office/drawing/2014/main" id="{467F645F-0747-416F-8E50-12C8ABE04A54}"/>
                </a:ext>
              </a:extLst>
            </p:cNvPr>
            <p:cNvSpPr txBox="1"/>
            <p:nvPr/>
          </p:nvSpPr>
          <p:spPr>
            <a:xfrm>
              <a:off x="9264122" y="5672074"/>
              <a:ext cx="931753" cy="109069"/>
            </a:xfrm>
            <a:prstGeom prst="rect">
              <a:avLst/>
            </a:prstGeom>
            <a:noFill/>
          </p:spPr>
          <p:txBody>
            <a:bodyPr wrap="square" lIns="0" tIns="0" rIns="0" bIns="0" rtlCol="0">
              <a:spAutoFit/>
            </a:bodyPr>
            <a:lstStyle/>
            <a:p>
              <a:pPr algn="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WFM Go-Live</a:t>
              </a:r>
            </a:p>
          </p:txBody>
        </p:sp>
        <p:sp>
          <p:nvSpPr>
            <p:cNvPr id="265" name="Diamond 264">
              <a:extLst>
                <a:ext uri="{FF2B5EF4-FFF2-40B4-BE49-F238E27FC236}">
                  <a16:creationId xmlns:a16="http://schemas.microsoft.com/office/drawing/2014/main" id="{B3FEC707-24A6-41E2-AB1A-A4D36632E7A1}"/>
                </a:ext>
              </a:extLst>
            </p:cNvPr>
            <p:cNvSpPr/>
            <p:nvPr/>
          </p:nvSpPr>
          <p:spPr bwMode="gray">
            <a:xfrm>
              <a:off x="10230573"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cxnSp>
          <p:nvCxnSpPr>
            <p:cNvPr id="277" name="Straight Connector 276">
              <a:extLst>
                <a:ext uri="{FF2B5EF4-FFF2-40B4-BE49-F238E27FC236}">
                  <a16:creationId xmlns:a16="http://schemas.microsoft.com/office/drawing/2014/main" id="{24157DE2-76D2-40A1-B52B-87A952F3242F}"/>
                </a:ext>
              </a:extLst>
            </p:cNvPr>
            <p:cNvCxnSpPr>
              <a:cxnSpLocks/>
            </p:cNvCxnSpPr>
            <p:nvPr/>
          </p:nvCxnSpPr>
          <p:spPr>
            <a:xfrm>
              <a:off x="9258555" y="4450541"/>
              <a:ext cx="26403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278" name="Straight Connector 277">
              <a:extLst>
                <a:ext uri="{FF2B5EF4-FFF2-40B4-BE49-F238E27FC236}">
                  <a16:creationId xmlns:a16="http://schemas.microsoft.com/office/drawing/2014/main" id="{080D7A12-43B2-4605-AEE4-4963AE7F98F8}"/>
                </a:ext>
              </a:extLst>
            </p:cNvPr>
            <p:cNvCxnSpPr>
              <a:cxnSpLocks/>
            </p:cNvCxnSpPr>
            <p:nvPr/>
          </p:nvCxnSpPr>
          <p:spPr>
            <a:xfrm>
              <a:off x="9012014" y="4450541"/>
              <a:ext cx="252218"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23" name="TextBox 122">
              <a:extLst>
                <a:ext uri="{FF2B5EF4-FFF2-40B4-BE49-F238E27FC236}">
                  <a16:creationId xmlns:a16="http://schemas.microsoft.com/office/drawing/2014/main" id="{21E7AC28-90BC-4A0B-8073-7F85BB22767A}"/>
                </a:ext>
              </a:extLst>
            </p:cNvPr>
            <p:cNvSpPr txBox="1"/>
            <p:nvPr/>
          </p:nvSpPr>
          <p:spPr>
            <a:xfrm>
              <a:off x="5998358" y="2787688"/>
              <a:ext cx="2031743" cy="184666"/>
            </a:xfrm>
            <a:prstGeom prst="rect">
              <a:avLst/>
            </a:prstGeom>
            <a:noFill/>
          </p:spPr>
          <p:txBody>
            <a:bodyPr wrap="square" lIns="0" tIns="0" rIns="0" bIns="0" rtlCol="0">
              <a:spAutoFit/>
            </a:bodyPr>
            <a:lstStyle/>
            <a:p>
              <a:pPr defTabSz="820487">
                <a:defRPr/>
              </a:pPr>
              <a:r>
                <a:rPr lang="en-US" sz="12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124" name="Isosceles Triangle 104">
              <a:extLst>
                <a:ext uri="{FF2B5EF4-FFF2-40B4-BE49-F238E27FC236}">
                  <a16:creationId xmlns:a16="http://schemas.microsoft.com/office/drawing/2014/main" id="{2292218F-5E84-48A8-8E68-DC8F067466A0}"/>
                </a:ext>
              </a:extLst>
            </p:cNvPr>
            <p:cNvSpPr/>
            <p:nvPr/>
          </p:nvSpPr>
          <p:spPr>
            <a:xfrm>
              <a:off x="5836690" y="2793201"/>
              <a:ext cx="178895" cy="182880"/>
            </a:xfrm>
            <a:prstGeom prst="diamond">
              <a:avLst/>
            </a:prstGeom>
            <a:solidFill>
              <a:schemeClr val="tx1">
                <a:lumMod val="75000"/>
                <a:lumOff val="25000"/>
              </a:schemeClr>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5" name="Straight Connector 124">
              <a:extLst>
                <a:ext uri="{FF2B5EF4-FFF2-40B4-BE49-F238E27FC236}">
                  <a16:creationId xmlns:a16="http://schemas.microsoft.com/office/drawing/2014/main" id="{3B28A99E-E176-404F-823B-365FAACFB750}"/>
                </a:ext>
              </a:extLst>
            </p:cNvPr>
            <p:cNvCxnSpPr>
              <a:cxnSpLocks/>
            </p:cNvCxnSpPr>
            <p:nvPr/>
          </p:nvCxnSpPr>
          <p:spPr>
            <a:xfrm>
              <a:off x="5892537" y="3378915"/>
              <a:ext cx="262254"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6" name="TextBox 125">
              <a:extLst>
                <a:ext uri="{FF2B5EF4-FFF2-40B4-BE49-F238E27FC236}">
                  <a16:creationId xmlns:a16="http://schemas.microsoft.com/office/drawing/2014/main" id="{4134BFCC-F421-4555-BE74-0530A0C18882}"/>
                </a:ext>
              </a:extLst>
            </p:cNvPr>
            <p:cNvSpPr txBox="1"/>
            <p:nvPr/>
          </p:nvSpPr>
          <p:spPr>
            <a:xfrm>
              <a:off x="5878964" y="3021450"/>
              <a:ext cx="834348"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127" name="Straight Connector 126">
              <a:extLst>
                <a:ext uri="{FF2B5EF4-FFF2-40B4-BE49-F238E27FC236}">
                  <a16:creationId xmlns:a16="http://schemas.microsoft.com/office/drawing/2014/main" id="{623C500D-00CD-485C-8DA6-4CD0E93C00CA}"/>
                </a:ext>
              </a:extLst>
            </p:cNvPr>
            <p:cNvCxnSpPr>
              <a:cxnSpLocks/>
            </p:cNvCxnSpPr>
            <p:nvPr/>
          </p:nvCxnSpPr>
          <p:spPr>
            <a:xfrm>
              <a:off x="6655637" y="3385739"/>
              <a:ext cx="707365"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8" name="TextBox 127">
              <a:extLst>
                <a:ext uri="{FF2B5EF4-FFF2-40B4-BE49-F238E27FC236}">
                  <a16:creationId xmlns:a16="http://schemas.microsoft.com/office/drawing/2014/main" id="{20CF44C9-F4CA-4E55-A961-B2129E6974ED}"/>
                </a:ext>
              </a:extLst>
            </p:cNvPr>
            <p:cNvSpPr txBox="1"/>
            <p:nvPr/>
          </p:nvSpPr>
          <p:spPr>
            <a:xfrm>
              <a:off x="6675215" y="3022782"/>
              <a:ext cx="896637"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136" name="Straight Connector 135">
              <a:extLst>
                <a:ext uri="{FF2B5EF4-FFF2-40B4-BE49-F238E27FC236}">
                  <a16:creationId xmlns:a16="http://schemas.microsoft.com/office/drawing/2014/main" id="{3314A690-240C-491D-BF7E-DF45006B49E3}"/>
                </a:ext>
              </a:extLst>
            </p:cNvPr>
            <p:cNvCxnSpPr>
              <a:cxnSpLocks/>
            </p:cNvCxnSpPr>
            <p:nvPr/>
          </p:nvCxnSpPr>
          <p:spPr>
            <a:xfrm>
              <a:off x="6147690" y="3646657"/>
              <a:ext cx="1099892"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37" name="TextBox 136">
              <a:extLst>
                <a:ext uri="{FF2B5EF4-FFF2-40B4-BE49-F238E27FC236}">
                  <a16:creationId xmlns:a16="http://schemas.microsoft.com/office/drawing/2014/main" id="{5322BA95-6A37-4F86-97B7-94DE210135BE}"/>
                </a:ext>
              </a:extLst>
            </p:cNvPr>
            <p:cNvSpPr txBox="1"/>
            <p:nvPr/>
          </p:nvSpPr>
          <p:spPr>
            <a:xfrm>
              <a:off x="6138751" y="3462707"/>
              <a:ext cx="205685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Enterprise Design Update</a:t>
              </a:r>
            </a:p>
          </p:txBody>
        </p:sp>
        <p:cxnSp>
          <p:nvCxnSpPr>
            <p:cNvPr id="144" name="Straight Connector 143">
              <a:extLst>
                <a:ext uri="{FF2B5EF4-FFF2-40B4-BE49-F238E27FC236}">
                  <a16:creationId xmlns:a16="http://schemas.microsoft.com/office/drawing/2014/main" id="{14F8E95E-8189-40E7-865A-9B9FF6740E59}"/>
                </a:ext>
              </a:extLst>
            </p:cNvPr>
            <p:cNvCxnSpPr>
              <a:cxnSpLocks/>
            </p:cNvCxnSpPr>
            <p:nvPr/>
          </p:nvCxnSpPr>
          <p:spPr>
            <a:xfrm>
              <a:off x="6138751" y="3895056"/>
              <a:ext cx="1108831"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45" name="TextBox 144">
              <a:extLst>
                <a:ext uri="{FF2B5EF4-FFF2-40B4-BE49-F238E27FC236}">
                  <a16:creationId xmlns:a16="http://schemas.microsoft.com/office/drawing/2014/main" id="{CBF0F3E7-CA6B-4B20-A201-86438DF01333}"/>
                </a:ext>
              </a:extLst>
            </p:cNvPr>
            <p:cNvSpPr txBox="1"/>
            <p:nvPr/>
          </p:nvSpPr>
          <p:spPr>
            <a:xfrm>
              <a:off x="6119129" y="3709107"/>
              <a:ext cx="2005588"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Technical Design (FRICE-W)</a:t>
              </a:r>
            </a:p>
          </p:txBody>
        </p:sp>
        <p:cxnSp>
          <p:nvCxnSpPr>
            <p:cNvPr id="147" name="Straight Connector 146">
              <a:extLst>
                <a:ext uri="{FF2B5EF4-FFF2-40B4-BE49-F238E27FC236}">
                  <a16:creationId xmlns:a16="http://schemas.microsoft.com/office/drawing/2014/main" id="{D1394500-FD2F-454E-B50A-1D7247DFF8E3}"/>
                </a:ext>
              </a:extLst>
            </p:cNvPr>
            <p:cNvCxnSpPr>
              <a:cxnSpLocks/>
            </p:cNvCxnSpPr>
            <p:nvPr/>
          </p:nvCxnSpPr>
          <p:spPr>
            <a:xfrm>
              <a:off x="7730994" y="4169363"/>
              <a:ext cx="27895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8" name="Straight Connector 147">
              <a:extLst>
                <a:ext uri="{FF2B5EF4-FFF2-40B4-BE49-F238E27FC236}">
                  <a16:creationId xmlns:a16="http://schemas.microsoft.com/office/drawing/2014/main" id="{EA5AD881-5CD5-4597-9EBB-F88774849422}"/>
                </a:ext>
              </a:extLst>
            </p:cNvPr>
            <p:cNvCxnSpPr>
              <a:cxnSpLocks/>
            </p:cNvCxnSpPr>
            <p:nvPr/>
          </p:nvCxnSpPr>
          <p:spPr>
            <a:xfrm>
              <a:off x="8009944" y="4169363"/>
              <a:ext cx="24171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9" name="Straight Connector 148">
              <a:extLst>
                <a:ext uri="{FF2B5EF4-FFF2-40B4-BE49-F238E27FC236}">
                  <a16:creationId xmlns:a16="http://schemas.microsoft.com/office/drawing/2014/main" id="{63AB5C66-DEEF-4963-9CD5-EDBDF1367150}"/>
                </a:ext>
              </a:extLst>
            </p:cNvPr>
            <p:cNvCxnSpPr>
              <a:cxnSpLocks/>
            </p:cNvCxnSpPr>
            <p:nvPr/>
          </p:nvCxnSpPr>
          <p:spPr>
            <a:xfrm>
              <a:off x="7460998" y="4169363"/>
              <a:ext cx="26999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0" name="TextBox 149">
              <a:extLst>
                <a:ext uri="{FF2B5EF4-FFF2-40B4-BE49-F238E27FC236}">
                  <a16:creationId xmlns:a16="http://schemas.microsoft.com/office/drawing/2014/main" id="{71E6BFC5-D8AA-4080-A5AB-74816DDE7E1C}"/>
                </a:ext>
              </a:extLst>
            </p:cNvPr>
            <p:cNvSpPr txBox="1"/>
            <p:nvPr/>
          </p:nvSpPr>
          <p:spPr>
            <a:xfrm>
              <a:off x="7265087" y="3966904"/>
              <a:ext cx="959153" cy="169277"/>
            </a:xfrm>
            <a:prstGeom prst="rect">
              <a:avLst/>
            </a:prstGeom>
            <a:noFill/>
          </p:spPr>
          <p:txBody>
            <a:bodyPr wrap="square" lIns="0" tIns="0" rIns="0" bIns="0" rtlCol="0">
              <a:spAutoFit/>
            </a:bodyPr>
            <a:lstStyle/>
            <a:p>
              <a:pPr algn="ct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154" name="Straight Connector 153">
              <a:extLst>
                <a:ext uri="{FF2B5EF4-FFF2-40B4-BE49-F238E27FC236}">
                  <a16:creationId xmlns:a16="http://schemas.microsoft.com/office/drawing/2014/main" id="{B91A84DF-EEA8-4FA3-9A2E-3FA67076E489}"/>
                </a:ext>
              </a:extLst>
            </p:cNvPr>
            <p:cNvCxnSpPr>
              <a:cxnSpLocks/>
            </p:cNvCxnSpPr>
            <p:nvPr/>
          </p:nvCxnSpPr>
          <p:spPr>
            <a:xfrm>
              <a:off x="9545291" y="4712588"/>
              <a:ext cx="478239"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5" name="TextBox 154">
              <a:extLst>
                <a:ext uri="{FF2B5EF4-FFF2-40B4-BE49-F238E27FC236}">
                  <a16:creationId xmlns:a16="http://schemas.microsoft.com/office/drawing/2014/main" id="{88035143-40A5-40C3-AE8F-11412ED854DF}"/>
                </a:ext>
              </a:extLst>
            </p:cNvPr>
            <p:cNvSpPr txBox="1"/>
            <p:nvPr/>
          </p:nvSpPr>
          <p:spPr>
            <a:xfrm>
              <a:off x="9520913" y="4529410"/>
              <a:ext cx="183466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156" name="TextBox 155">
              <a:extLst>
                <a:ext uri="{FF2B5EF4-FFF2-40B4-BE49-F238E27FC236}">
                  <a16:creationId xmlns:a16="http://schemas.microsoft.com/office/drawing/2014/main" id="{4A8196DE-2DD1-4FFA-9CFB-7D5B34BA0C91}"/>
                </a:ext>
              </a:extLst>
            </p:cNvPr>
            <p:cNvSpPr txBox="1"/>
            <p:nvPr/>
          </p:nvSpPr>
          <p:spPr>
            <a:xfrm>
              <a:off x="8001833" y="4536768"/>
              <a:ext cx="1481675"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157" name="Straight Connector 156">
              <a:extLst>
                <a:ext uri="{FF2B5EF4-FFF2-40B4-BE49-F238E27FC236}">
                  <a16:creationId xmlns:a16="http://schemas.microsoft.com/office/drawing/2014/main" id="{E53A588C-1E7D-476F-8CF6-361F9C2CFE87}"/>
                </a:ext>
              </a:extLst>
            </p:cNvPr>
            <p:cNvCxnSpPr>
              <a:cxnSpLocks/>
            </p:cNvCxnSpPr>
            <p:nvPr/>
          </p:nvCxnSpPr>
          <p:spPr>
            <a:xfrm>
              <a:off x="8017735" y="4737033"/>
              <a:ext cx="25186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58" name="Straight Connector 157">
              <a:extLst>
                <a:ext uri="{FF2B5EF4-FFF2-40B4-BE49-F238E27FC236}">
                  <a16:creationId xmlns:a16="http://schemas.microsoft.com/office/drawing/2014/main" id="{59D5DE2D-5C8D-4594-8395-5BDA65D75925}"/>
                </a:ext>
              </a:extLst>
            </p:cNvPr>
            <p:cNvCxnSpPr>
              <a:cxnSpLocks/>
            </p:cNvCxnSpPr>
            <p:nvPr/>
          </p:nvCxnSpPr>
          <p:spPr>
            <a:xfrm>
              <a:off x="8271829" y="4737033"/>
              <a:ext cx="28690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60" name="Straight Connector 159">
              <a:extLst>
                <a:ext uri="{FF2B5EF4-FFF2-40B4-BE49-F238E27FC236}">
                  <a16:creationId xmlns:a16="http://schemas.microsoft.com/office/drawing/2014/main" id="{FA85DC66-D733-41A2-BF85-1EBA62EF25EB}"/>
                </a:ext>
              </a:extLst>
            </p:cNvPr>
            <p:cNvCxnSpPr>
              <a:cxnSpLocks/>
            </p:cNvCxnSpPr>
            <p:nvPr/>
          </p:nvCxnSpPr>
          <p:spPr>
            <a:xfrm>
              <a:off x="9545855" y="5153152"/>
              <a:ext cx="91802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1" name="TextBox 160">
              <a:extLst>
                <a:ext uri="{FF2B5EF4-FFF2-40B4-BE49-F238E27FC236}">
                  <a16:creationId xmlns:a16="http://schemas.microsoft.com/office/drawing/2014/main" id="{51FA9299-589B-426E-965B-45451C6B4745}"/>
                </a:ext>
              </a:extLst>
            </p:cNvPr>
            <p:cNvSpPr txBox="1"/>
            <p:nvPr/>
          </p:nvSpPr>
          <p:spPr>
            <a:xfrm>
              <a:off x="9520913" y="4947046"/>
              <a:ext cx="138635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Design Updates</a:t>
              </a:r>
            </a:p>
          </p:txBody>
        </p:sp>
        <p:cxnSp>
          <p:nvCxnSpPr>
            <p:cNvPr id="162" name="Straight Connector 161">
              <a:extLst>
                <a:ext uri="{FF2B5EF4-FFF2-40B4-BE49-F238E27FC236}">
                  <a16:creationId xmlns:a16="http://schemas.microsoft.com/office/drawing/2014/main" id="{4DD24C03-A205-40BD-8666-A4FC621E62E3}"/>
                </a:ext>
              </a:extLst>
            </p:cNvPr>
            <p:cNvCxnSpPr>
              <a:cxnSpLocks/>
            </p:cNvCxnSpPr>
            <p:nvPr/>
          </p:nvCxnSpPr>
          <p:spPr>
            <a:xfrm>
              <a:off x="8565138" y="5473794"/>
              <a:ext cx="693417"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3" name="TextBox 162">
              <a:extLst>
                <a:ext uri="{FF2B5EF4-FFF2-40B4-BE49-F238E27FC236}">
                  <a16:creationId xmlns:a16="http://schemas.microsoft.com/office/drawing/2014/main" id="{44571881-BB96-49F4-ABE3-799F3077A35C}"/>
                </a:ext>
              </a:extLst>
            </p:cNvPr>
            <p:cNvSpPr txBox="1"/>
            <p:nvPr/>
          </p:nvSpPr>
          <p:spPr>
            <a:xfrm>
              <a:off x="8543349" y="5272685"/>
              <a:ext cx="90664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164" name="Straight Connector 163">
              <a:extLst>
                <a:ext uri="{FF2B5EF4-FFF2-40B4-BE49-F238E27FC236}">
                  <a16:creationId xmlns:a16="http://schemas.microsoft.com/office/drawing/2014/main" id="{37AB93B7-D661-45D2-BC2F-08295FD3F434}"/>
                </a:ext>
              </a:extLst>
            </p:cNvPr>
            <p:cNvCxnSpPr>
              <a:cxnSpLocks/>
            </p:cNvCxnSpPr>
            <p:nvPr/>
          </p:nvCxnSpPr>
          <p:spPr>
            <a:xfrm flipV="1">
              <a:off x="9538496" y="5459640"/>
              <a:ext cx="768915" cy="8387"/>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5" name="TextBox 164">
              <a:extLst>
                <a:ext uri="{FF2B5EF4-FFF2-40B4-BE49-F238E27FC236}">
                  <a16:creationId xmlns:a16="http://schemas.microsoft.com/office/drawing/2014/main" id="{FB457096-9A54-4CA5-BD5A-5A84931D2A73}"/>
                </a:ext>
              </a:extLst>
            </p:cNvPr>
            <p:cNvSpPr txBox="1"/>
            <p:nvPr/>
          </p:nvSpPr>
          <p:spPr>
            <a:xfrm>
              <a:off x="9498582" y="5278479"/>
              <a:ext cx="71011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a:t>
              </a:r>
            </a:p>
          </p:txBody>
        </p:sp>
      </p:grpSp>
      <p:sp>
        <p:nvSpPr>
          <p:cNvPr id="2" name="Rectangle 1">
            <a:extLst>
              <a:ext uri="{FF2B5EF4-FFF2-40B4-BE49-F238E27FC236}">
                <a16:creationId xmlns:a16="http://schemas.microsoft.com/office/drawing/2014/main" id="{96F433C4-FAAD-4B5D-8CAC-F8CCD38D3D77}"/>
              </a:ext>
            </a:extLst>
          </p:cNvPr>
          <p:cNvSpPr/>
          <p:nvPr/>
        </p:nvSpPr>
        <p:spPr>
          <a:xfrm>
            <a:off x="1612996" y="1407696"/>
            <a:ext cx="226893" cy="4516586"/>
          </a:xfrm>
          <a:prstGeom prst="rect">
            <a:avLst/>
          </a:prstGeom>
          <a:solidFill>
            <a:schemeClr val="accent5">
              <a:alpha val="12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8" name="Title 5">
            <a:extLst>
              <a:ext uri="{FF2B5EF4-FFF2-40B4-BE49-F238E27FC236}">
                <a16:creationId xmlns:a16="http://schemas.microsoft.com/office/drawing/2014/main" id="{498BCAE7-661F-4248-9453-C24770F33C02}"/>
              </a:ext>
            </a:extLst>
          </p:cNvPr>
          <p:cNvSpPr>
            <a:spLocks noGrp="1"/>
          </p:cNvSpPr>
          <p:nvPr>
            <p:ph type="title"/>
          </p:nvPr>
        </p:nvSpPr>
        <p:spPr>
          <a:xfrm>
            <a:off x="360485" y="286604"/>
            <a:ext cx="11500338" cy="513496"/>
          </a:xfrm>
        </p:spPr>
        <p:txBody>
          <a:bodyPr/>
          <a:lstStyle/>
          <a:p>
            <a:r>
              <a:rPr lang="en-US" dirty="0">
                <a:solidFill>
                  <a:srgbClr val="092F57"/>
                </a:solidFill>
              </a:rPr>
              <a:t>Luma Project Timeline</a:t>
            </a:r>
          </a:p>
        </p:txBody>
      </p:sp>
    </p:spTree>
    <p:extLst>
      <p:ext uri="{BB962C8B-B14F-4D97-AF65-F5344CB8AC3E}">
        <p14:creationId xmlns:p14="http://schemas.microsoft.com/office/powerpoint/2010/main" val="16741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750"/>
                                        <p:tgtEl>
                                          <p:spTgt spid="41"/>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750"/>
                                        <p:tgtEl>
                                          <p:spTgt spid="4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360485" y="286604"/>
            <a:ext cx="11500338" cy="513496"/>
          </a:xfrm>
        </p:spPr>
        <p:txBody>
          <a:bodyPr/>
          <a:lstStyle/>
          <a:p>
            <a:pPr eaLnBrk="1" hangingPunct="1"/>
            <a:r>
              <a:rPr lang="en-US" dirty="0" err="1">
                <a:solidFill>
                  <a:srgbClr val="092F57"/>
                </a:solidFill>
              </a:rPr>
              <a:t>Luma</a:t>
            </a:r>
            <a:r>
              <a:rPr lang="en-US" dirty="0">
                <a:solidFill>
                  <a:srgbClr val="092F57"/>
                </a:solidFill>
              </a:rPr>
              <a:t> Project Organization &amp; Governance </a:t>
            </a:r>
          </a:p>
        </p:txBody>
      </p:sp>
      <p:sp>
        <p:nvSpPr>
          <p:cNvPr id="2051" name="Rectangle 6"/>
          <p:cNvSpPr>
            <a:spLocks noGrp="1" noChangeArrowheads="1"/>
          </p:cNvSpPr>
          <p:nvPr>
            <p:ph type="body" sz="quarter" idx="13"/>
          </p:nvPr>
        </p:nvSpPr>
        <p:spPr>
          <a:xfrm>
            <a:off x="467263" y="674992"/>
            <a:ext cx="11393560" cy="604689"/>
          </a:xfrm>
          <a:noFill/>
        </p:spPr>
        <p:txBody>
          <a:bodyPr>
            <a:noAutofit/>
          </a:bodyPr>
          <a:lstStyle/>
          <a:p>
            <a:pPr marL="0" indent="0">
              <a:lnSpc>
                <a:spcPct val="100000"/>
              </a:lnSpc>
              <a:spcBef>
                <a:spcPts val="600"/>
              </a:spcBef>
              <a:buNone/>
            </a:pPr>
            <a:endParaRPr lang="en-US" altLang="ko-KR" sz="1600" dirty="0"/>
          </a:p>
          <a:p>
            <a:pPr marL="400050" lvl="1" indent="-285750">
              <a:spcBef>
                <a:spcPct val="50000"/>
              </a:spcBef>
              <a:buFont typeface="Arial" pitchFamily="34" charset="0"/>
              <a:buChar char="•"/>
            </a:pPr>
            <a:endParaRPr lang="en-US" sz="1600" dirty="0"/>
          </a:p>
        </p:txBody>
      </p:sp>
      <p:sp>
        <p:nvSpPr>
          <p:cNvPr id="6" name="Slide Number Placeholder 2">
            <a:extLst>
              <a:ext uri="{FF2B5EF4-FFF2-40B4-BE49-F238E27FC236}">
                <a16:creationId xmlns:a16="http://schemas.microsoft.com/office/drawing/2014/main" id="{D4F8647E-ABD6-487D-9296-40483464E73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9</a:t>
            </a:fld>
            <a:endParaRPr lang="en-US" dirty="0"/>
          </a:p>
        </p:txBody>
      </p:sp>
      <p:sp>
        <p:nvSpPr>
          <p:cNvPr id="8" name="Oval 7">
            <a:extLst>
              <a:ext uri="{FF2B5EF4-FFF2-40B4-BE49-F238E27FC236}">
                <a16:creationId xmlns:a16="http://schemas.microsoft.com/office/drawing/2014/main" id="{5051CF3C-8D80-4412-9B94-C7F38DBAD838}"/>
              </a:ext>
            </a:extLst>
          </p:cNvPr>
          <p:cNvSpPr/>
          <p:nvPr/>
        </p:nvSpPr>
        <p:spPr>
          <a:xfrm>
            <a:off x="331177" y="1022686"/>
            <a:ext cx="4908884" cy="4908884"/>
          </a:xfrm>
          <a:prstGeom prst="ellipse">
            <a:avLst/>
          </a:prstGeom>
          <a:solidFill>
            <a:schemeClr val="bg1"/>
          </a:solidFill>
          <a:ln>
            <a:solidFill>
              <a:srgbClr val="FFD371"/>
            </a:solidFill>
          </a:ln>
          <a:effectLst>
            <a:outerShdw blurRad="495300" dist="114300" dir="8100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BC9ABF6C-2A1A-475A-A3BC-84195DEF6140}"/>
              </a:ext>
            </a:extLst>
          </p:cNvPr>
          <p:cNvSpPr/>
          <p:nvPr/>
        </p:nvSpPr>
        <p:spPr>
          <a:xfrm>
            <a:off x="670645" y="1362154"/>
            <a:ext cx="4229948" cy="4229948"/>
          </a:xfrm>
          <a:prstGeom prst="ellipse">
            <a:avLst/>
          </a:prstGeom>
          <a:solidFill>
            <a:schemeClr val="bg1"/>
          </a:solidFill>
          <a:ln>
            <a:solidFill>
              <a:srgbClr val="FFD371"/>
            </a:solidFill>
          </a:ln>
          <a:effectLst>
            <a:outerShdw blurRad="495300" dist="114300" dir="8100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C10F663C-4B61-492E-A870-DA99DBA19EEF}"/>
              </a:ext>
            </a:extLst>
          </p:cNvPr>
          <p:cNvSpPr/>
          <p:nvPr/>
        </p:nvSpPr>
        <p:spPr>
          <a:xfrm>
            <a:off x="1016975" y="1708484"/>
            <a:ext cx="3537288" cy="3537288"/>
          </a:xfrm>
          <a:prstGeom prst="ellipse">
            <a:avLst/>
          </a:prstGeom>
          <a:solidFill>
            <a:schemeClr val="bg1"/>
          </a:solidFill>
          <a:ln>
            <a:solidFill>
              <a:srgbClr val="FFD371"/>
            </a:solidFill>
          </a:ln>
          <a:effectLst>
            <a:outerShdw blurRad="495300" dist="114300" dir="8100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75669773-1128-4F18-967A-C2A854DB8BFC}"/>
              </a:ext>
            </a:extLst>
          </p:cNvPr>
          <p:cNvSpPr/>
          <p:nvPr/>
        </p:nvSpPr>
        <p:spPr>
          <a:xfrm>
            <a:off x="1365891" y="2057400"/>
            <a:ext cx="2839456" cy="2839456"/>
          </a:xfrm>
          <a:prstGeom prst="ellipse">
            <a:avLst/>
          </a:prstGeom>
          <a:solidFill>
            <a:schemeClr val="bg1"/>
          </a:solidFill>
          <a:ln>
            <a:solidFill>
              <a:srgbClr val="FFD371"/>
            </a:solidFill>
          </a:ln>
          <a:effectLst>
            <a:outerShdw blurRad="495300" dist="114300" dir="8100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CFACF586-ED5E-4C86-9FD0-9E3DAD9BCF6C}"/>
              </a:ext>
            </a:extLst>
          </p:cNvPr>
          <p:cNvSpPr/>
          <p:nvPr/>
        </p:nvSpPr>
        <p:spPr>
          <a:xfrm>
            <a:off x="1708484" y="2399993"/>
            <a:ext cx="2154270" cy="2154270"/>
          </a:xfrm>
          <a:prstGeom prst="ellipse">
            <a:avLst/>
          </a:prstGeom>
          <a:solidFill>
            <a:schemeClr val="bg1"/>
          </a:solidFill>
          <a:ln>
            <a:solidFill>
              <a:srgbClr val="FFD371"/>
            </a:solidFill>
          </a:ln>
          <a:effectLst>
            <a:outerShdw blurRad="495300" dist="114300" dir="8100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404CD9B6-24D5-4EE0-B7A6-3D9B4DC2C937}"/>
              </a:ext>
            </a:extLst>
          </p:cNvPr>
          <p:cNvSpPr/>
          <p:nvPr/>
        </p:nvSpPr>
        <p:spPr>
          <a:xfrm>
            <a:off x="2057400" y="2748909"/>
            <a:ext cx="1456438" cy="1456438"/>
          </a:xfrm>
          <a:prstGeom prst="ellipse">
            <a:avLst/>
          </a:prstGeom>
          <a:solidFill>
            <a:schemeClr val="bg1"/>
          </a:solidFill>
          <a:ln>
            <a:solidFill>
              <a:srgbClr val="FFD371"/>
            </a:solidFill>
          </a:ln>
          <a:effectLst>
            <a:outerShdw blurRad="495300" dist="114300" dir="8100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B01335-07F2-4DB8-A635-CFFE43D41D11}"/>
              </a:ext>
            </a:extLst>
          </p:cNvPr>
          <p:cNvSpPr txBox="1"/>
          <p:nvPr/>
        </p:nvSpPr>
        <p:spPr>
          <a:xfrm>
            <a:off x="2123880" y="3190058"/>
            <a:ext cx="1329798"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Leadership</a:t>
            </a:r>
          </a:p>
          <a:p>
            <a:pPr algn="ctr"/>
            <a:r>
              <a:rPr lang="en-US" sz="1600" b="1" dirty="0">
                <a:latin typeface="Arial" panose="020B0604020202020204" pitchFamily="34" charset="0"/>
                <a:cs typeface="Arial" panose="020B0604020202020204" pitchFamily="34" charset="0"/>
              </a:rPr>
              <a:t>Council</a:t>
            </a:r>
          </a:p>
        </p:txBody>
      </p:sp>
      <p:sp>
        <p:nvSpPr>
          <p:cNvPr id="4" name="TextBox 3">
            <a:extLst>
              <a:ext uri="{FF2B5EF4-FFF2-40B4-BE49-F238E27FC236}">
                <a16:creationId xmlns:a16="http://schemas.microsoft.com/office/drawing/2014/main" id="{29F692E9-6560-46A6-B0EF-5DB3052C3176}"/>
              </a:ext>
            </a:extLst>
          </p:cNvPr>
          <p:cNvSpPr txBox="1"/>
          <p:nvPr/>
        </p:nvSpPr>
        <p:spPr>
          <a:xfrm>
            <a:off x="5686306" y="891949"/>
            <a:ext cx="6449903" cy="830997"/>
          </a:xfrm>
          <a:prstGeom prst="rect">
            <a:avLst/>
          </a:prstGeom>
          <a:noFill/>
        </p:spPr>
        <p:txBody>
          <a:bodyPr wrap="square" rtlCol="0">
            <a:spAutoFit/>
            <a:scene3d>
              <a:camera prst="orthographicFront">
                <a:rot lat="0" lon="0" rev="0"/>
              </a:camera>
              <a:lightRig rig="threePt" dir="t"/>
            </a:scene3d>
          </a:bodyPr>
          <a:lstStyle/>
          <a:p>
            <a:r>
              <a:rPr lang="en-US" sz="1600" dirty="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Leadership Council </a:t>
            </a:r>
            <a:r>
              <a:rPr lang="en-US" sz="1600" dirty="0">
                <a:latin typeface="Arial" panose="020B0604020202020204" pitchFamily="34" charset="0"/>
                <a:cs typeface="Arial" panose="020B0604020202020204" pitchFamily="34" charset="0"/>
              </a:rPr>
              <a:t>is the executive sponsors of the project: State Controller, the Governor, the Senate Pro Tempore, and the Speaker of the House.</a:t>
            </a:r>
          </a:p>
        </p:txBody>
      </p:sp>
      <p:sp>
        <p:nvSpPr>
          <p:cNvPr id="16" name="TextBox 15">
            <a:extLst>
              <a:ext uri="{FF2B5EF4-FFF2-40B4-BE49-F238E27FC236}">
                <a16:creationId xmlns:a16="http://schemas.microsoft.com/office/drawing/2014/main" id="{D52181A0-9368-41C2-B643-FAC2F5414F8F}"/>
              </a:ext>
            </a:extLst>
          </p:cNvPr>
          <p:cNvSpPr txBox="1"/>
          <p:nvPr/>
        </p:nvSpPr>
        <p:spPr>
          <a:xfrm>
            <a:off x="1835124" y="2598515"/>
            <a:ext cx="1900989" cy="2154270"/>
          </a:xfrm>
          <a:prstGeom prst="rect">
            <a:avLst/>
          </a:prstGeom>
          <a:noFill/>
        </p:spPr>
        <p:txBody>
          <a:bodyPr wrap="square" rtlCol="0">
            <a:prstTxWarp prst="textArchUp">
              <a:avLst/>
            </a:prstTxWarp>
            <a:spAutoFit/>
          </a:bodyPr>
          <a:lstStyle/>
          <a:p>
            <a:pPr algn="ctr"/>
            <a:r>
              <a:rPr lang="en-US" sz="1600" b="1" dirty="0">
                <a:solidFill>
                  <a:srgbClr val="E34237"/>
                </a:solidFill>
                <a:latin typeface="Arial" panose="020B0604020202020204" pitchFamily="34" charset="0"/>
                <a:cs typeface="Arial" panose="020B0604020202020204" pitchFamily="34" charset="0"/>
              </a:rPr>
              <a:t>Governance Board</a:t>
            </a:r>
          </a:p>
        </p:txBody>
      </p:sp>
      <p:sp>
        <p:nvSpPr>
          <p:cNvPr id="17" name="TextBox 16">
            <a:extLst>
              <a:ext uri="{FF2B5EF4-FFF2-40B4-BE49-F238E27FC236}">
                <a16:creationId xmlns:a16="http://schemas.microsoft.com/office/drawing/2014/main" id="{DDB54791-E1CF-429B-9AF7-4EB7ECFC0E72}"/>
              </a:ext>
            </a:extLst>
          </p:cNvPr>
          <p:cNvSpPr txBox="1"/>
          <p:nvPr/>
        </p:nvSpPr>
        <p:spPr>
          <a:xfrm>
            <a:off x="5686306" y="1801335"/>
            <a:ext cx="6449903" cy="1323439"/>
          </a:xfrm>
          <a:prstGeom prst="rect">
            <a:avLst/>
          </a:prstGeom>
          <a:noFill/>
        </p:spPr>
        <p:txBody>
          <a:bodyPr wrap="square" rtlCol="0">
            <a:spAutoFit/>
            <a:scene3d>
              <a:camera prst="orthographicFront">
                <a:rot lat="0" lon="0" rev="0"/>
              </a:camera>
              <a:lightRig rig="threePt" dir="t"/>
            </a:scene3d>
          </a:bodyPr>
          <a:lstStyle/>
          <a:p>
            <a:r>
              <a:rPr lang="en-US" sz="1600" dirty="0">
                <a:solidFill>
                  <a:srgbClr val="E34237"/>
                </a:solidFill>
                <a:latin typeface="Arial" panose="020B0604020202020204" pitchFamily="34" charset="0"/>
                <a:cs typeface="Arial" panose="020B0604020202020204" pitchFamily="34" charset="0"/>
              </a:rPr>
              <a:t>The </a:t>
            </a:r>
            <a:r>
              <a:rPr lang="en-US" sz="1600" b="1" dirty="0">
                <a:solidFill>
                  <a:srgbClr val="E34237"/>
                </a:solidFill>
                <a:latin typeface="Arial" panose="020B0604020202020204" pitchFamily="34" charset="0"/>
                <a:cs typeface="Arial" panose="020B0604020202020204" pitchFamily="34" charset="0"/>
              </a:rPr>
              <a:t>Governance Board </a:t>
            </a:r>
            <a:r>
              <a:rPr lang="en-US" sz="1600" dirty="0">
                <a:solidFill>
                  <a:srgbClr val="E34237"/>
                </a:solidFill>
                <a:latin typeface="Arial" panose="020B0604020202020204" pitchFamily="34" charset="0"/>
                <a:cs typeface="Arial" panose="020B0604020202020204" pitchFamily="34" charset="0"/>
              </a:rPr>
              <a:t>is the second layer of project oversight and consist of members from a representative group of State Agencies that are the primary stakeholders of budget planning, financial management, procurement, payroll, and human capital management services.</a:t>
            </a:r>
          </a:p>
        </p:txBody>
      </p:sp>
      <p:sp>
        <p:nvSpPr>
          <p:cNvPr id="14" name="TextBox 13">
            <a:extLst>
              <a:ext uri="{FF2B5EF4-FFF2-40B4-BE49-F238E27FC236}">
                <a16:creationId xmlns:a16="http://schemas.microsoft.com/office/drawing/2014/main" id="{695A3A3A-95CB-43DD-9CCB-C00605A360AC}"/>
              </a:ext>
            </a:extLst>
          </p:cNvPr>
          <p:cNvSpPr txBox="1"/>
          <p:nvPr/>
        </p:nvSpPr>
        <p:spPr>
          <a:xfrm>
            <a:off x="1638641" y="2261631"/>
            <a:ext cx="2293954" cy="2083458"/>
          </a:xfrm>
          <a:prstGeom prst="rect">
            <a:avLst/>
          </a:prstGeom>
          <a:noFill/>
        </p:spPr>
        <p:txBody>
          <a:bodyPr wrap="square" rtlCol="0">
            <a:prstTxWarp prst="textArchUp">
              <a:avLst>
                <a:gd name="adj" fmla="val 10740735"/>
              </a:avLst>
            </a:prstTxWarp>
            <a:spAutoFit/>
          </a:bodyPr>
          <a:lstStyle/>
          <a:p>
            <a:pPr algn="ctr"/>
            <a:r>
              <a:rPr lang="en-US" sz="1600" b="1" dirty="0">
                <a:solidFill>
                  <a:schemeClr val="accent4"/>
                </a:solidFill>
                <a:latin typeface="Arial" panose="020B0604020202020204" pitchFamily="34" charset="0"/>
                <a:cs typeface="Arial" panose="020B0604020202020204" pitchFamily="34" charset="0"/>
              </a:rPr>
              <a:t>Project Management Office</a:t>
            </a:r>
          </a:p>
        </p:txBody>
      </p:sp>
      <p:sp>
        <p:nvSpPr>
          <p:cNvPr id="19" name="TextBox 18">
            <a:extLst>
              <a:ext uri="{FF2B5EF4-FFF2-40B4-BE49-F238E27FC236}">
                <a16:creationId xmlns:a16="http://schemas.microsoft.com/office/drawing/2014/main" id="{7320B73E-123B-4FFC-B290-069F6396FA6E}"/>
              </a:ext>
            </a:extLst>
          </p:cNvPr>
          <p:cNvSpPr txBox="1"/>
          <p:nvPr/>
        </p:nvSpPr>
        <p:spPr>
          <a:xfrm>
            <a:off x="5686306" y="3208391"/>
            <a:ext cx="6449903" cy="584775"/>
          </a:xfrm>
          <a:prstGeom prst="rect">
            <a:avLst/>
          </a:prstGeom>
          <a:noFill/>
        </p:spPr>
        <p:txBody>
          <a:bodyPr wrap="square" rtlCol="0">
            <a:spAutoFit/>
            <a:scene3d>
              <a:camera prst="orthographicFront">
                <a:rot lat="0" lon="0" rev="0"/>
              </a:camera>
              <a:lightRig rig="threePt" dir="t"/>
            </a:scene3d>
          </a:bodyPr>
          <a:lstStyle/>
          <a:p>
            <a:r>
              <a:rPr lang="en-US" sz="1600" dirty="0">
                <a:solidFill>
                  <a:schemeClr val="accent4">
                    <a:lumMod val="75000"/>
                  </a:schemeClr>
                </a:solidFill>
                <a:latin typeface="Arial" panose="020B0604020202020204" pitchFamily="34" charset="0"/>
                <a:cs typeface="Arial" panose="020B0604020202020204" pitchFamily="34" charset="0"/>
              </a:rPr>
              <a:t>The </a:t>
            </a:r>
            <a:r>
              <a:rPr lang="en-US" sz="1600" b="1" dirty="0">
                <a:solidFill>
                  <a:schemeClr val="accent4">
                    <a:lumMod val="75000"/>
                  </a:schemeClr>
                </a:solidFill>
                <a:latin typeface="Arial" panose="020B0604020202020204" pitchFamily="34" charset="0"/>
                <a:cs typeface="Arial" panose="020B0604020202020204" pitchFamily="34" charset="0"/>
              </a:rPr>
              <a:t>Project Management Office </a:t>
            </a:r>
            <a:r>
              <a:rPr lang="en-US" sz="1600" dirty="0">
                <a:solidFill>
                  <a:schemeClr val="accent4">
                    <a:lumMod val="75000"/>
                  </a:schemeClr>
                </a:solidFill>
                <a:latin typeface="Arial" panose="020B0604020202020204" pitchFamily="34" charset="0"/>
                <a:cs typeface="Arial" panose="020B0604020202020204" pitchFamily="34" charset="0"/>
              </a:rPr>
              <a:t>manages the day-to-day project activates, scope, timeline, budget, etc.</a:t>
            </a:r>
          </a:p>
        </p:txBody>
      </p:sp>
      <p:sp>
        <p:nvSpPr>
          <p:cNvPr id="15" name="TextBox 14">
            <a:extLst>
              <a:ext uri="{FF2B5EF4-FFF2-40B4-BE49-F238E27FC236}">
                <a16:creationId xmlns:a16="http://schemas.microsoft.com/office/drawing/2014/main" id="{653B2A2A-9DA8-4173-9504-A15E1F090844}"/>
              </a:ext>
            </a:extLst>
          </p:cNvPr>
          <p:cNvSpPr txBox="1"/>
          <p:nvPr/>
        </p:nvSpPr>
        <p:spPr>
          <a:xfrm>
            <a:off x="1389955" y="1912715"/>
            <a:ext cx="2815392" cy="2409424"/>
          </a:xfrm>
          <a:prstGeom prst="rect">
            <a:avLst/>
          </a:prstGeom>
          <a:noFill/>
        </p:spPr>
        <p:txBody>
          <a:bodyPr wrap="square" rtlCol="0">
            <a:prstTxWarp prst="textArchUp">
              <a:avLst>
                <a:gd name="adj" fmla="val 10800000"/>
              </a:avLst>
            </a:prstTxWarp>
            <a:spAutoFit/>
          </a:bodyPr>
          <a:lstStyle/>
          <a:p>
            <a:pPr algn="ctr"/>
            <a:r>
              <a:rPr lang="en-US" sz="1600" b="1" dirty="0">
                <a:solidFill>
                  <a:schemeClr val="accent1">
                    <a:lumMod val="75000"/>
                  </a:schemeClr>
                </a:solidFill>
                <a:latin typeface="Arial" panose="020B0604020202020204" pitchFamily="34" charset="0"/>
                <a:cs typeface="Arial" panose="020B0604020202020204" pitchFamily="34" charset="0"/>
              </a:rPr>
              <a:t>Project</a:t>
            </a:r>
            <a:r>
              <a:rPr lang="en-US" sz="1600" b="1" dirty="0">
                <a:solidFill>
                  <a:schemeClr val="accent1">
                    <a:lumMod val="50000"/>
                  </a:schemeClr>
                </a:solidFill>
                <a:latin typeface="Arial" panose="020B0604020202020204" pitchFamily="34" charset="0"/>
                <a:cs typeface="Arial" panose="020B0604020202020204" pitchFamily="34" charset="0"/>
              </a:rPr>
              <a:t> </a:t>
            </a:r>
            <a:r>
              <a:rPr lang="en-US" sz="1600" b="1" dirty="0">
                <a:solidFill>
                  <a:schemeClr val="accent1">
                    <a:lumMod val="75000"/>
                  </a:schemeClr>
                </a:solidFill>
                <a:latin typeface="Arial" panose="020B0604020202020204" pitchFamily="34" charset="0"/>
                <a:cs typeface="Arial" panose="020B0604020202020204" pitchFamily="34" charset="0"/>
              </a:rPr>
              <a:t>Team</a:t>
            </a:r>
          </a:p>
        </p:txBody>
      </p:sp>
      <p:sp>
        <p:nvSpPr>
          <p:cNvPr id="21" name="TextBox 20">
            <a:extLst>
              <a:ext uri="{FF2B5EF4-FFF2-40B4-BE49-F238E27FC236}">
                <a16:creationId xmlns:a16="http://schemas.microsoft.com/office/drawing/2014/main" id="{0B563B6F-6A48-4E6F-8DBB-A8FE692EF6B6}"/>
              </a:ext>
            </a:extLst>
          </p:cNvPr>
          <p:cNvSpPr txBox="1"/>
          <p:nvPr/>
        </p:nvSpPr>
        <p:spPr>
          <a:xfrm>
            <a:off x="5686306" y="3852108"/>
            <a:ext cx="6449903" cy="830997"/>
          </a:xfrm>
          <a:prstGeom prst="rect">
            <a:avLst/>
          </a:prstGeom>
          <a:noFill/>
        </p:spPr>
        <p:txBody>
          <a:bodyPr wrap="square" rtlCol="0">
            <a:spAutoFit/>
            <a:scene3d>
              <a:camera prst="orthographicFront">
                <a:rot lat="0" lon="0" rev="0"/>
              </a:camera>
              <a:lightRig rig="threePt" dir="t"/>
            </a:scene3d>
          </a:bodyPr>
          <a:lstStyle/>
          <a:p>
            <a:r>
              <a:rPr lang="en-US" sz="1600" dirty="0">
                <a:solidFill>
                  <a:schemeClr val="accent1">
                    <a:lumMod val="75000"/>
                  </a:schemeClr>
                </a:solidFill>
                <a:latin typeface="Arial" panose="020B0604020202020204" pitchFamily="34" charset="0"/>
                <a:cs typeface="Arial" panose="020B0604020202020204" pitchFamily="34" charset="0"/>
              </a:rPr>
              <a:t>The </a:t>
            </a:r>
            <a:r>
              <a:rPr lang="en-US" sz="1600" b="1" dirty="0">
                <a:solidFill>
                  <a:schemeClr val="accent1">
                    <a:lumMod val="75000"/>
                  </a:schemeClr>
                </a:solidFill>
                <a:latin typeface="Arial" panose="020B0604020202020204" pitchFamily="34" charset="0"/>
                <a:cs typeface="Arial" panose="020B0604020202020204" pitchFamily="34" charset="0"/>
              </a:rPr>
              <a:t>Project Team </a:t>
            </a:r>
            <a:r>
              <a:rPr lang="en-US" sz="1600" dirty="0">
                <a:solidFill>
                  <a:schemeClr val="accent1">
                    <a:lumMod val="75000"/>
                  </a:schemeClr>
                </a:solidFill>
                <a:latin typeface="Arial" panose="020B0604020202020204" pitchFamily="34" charset="0"/>
                <a:cs typeface="Arial" panose="020B0604020202020204" pitchFamily="34" charset="0"/>
              </a:rPr>
              <a:t>executes daily activities associated with the project and is comprised of SMEs from across a broad range of state agencies and also includes contractors.</a:t>
            </a:r>
          </a:p>
        </p:txBody>
      </p:sp>
      <p:sp>
        <p:nvSpPr>
          <p:cNvPr id="18" name="TextBox 17">
            <a:extLst>
              <a:ext uri="{FF2B5EF4-FFF2-40B4-BE49-F238E27FC236}">
                <a16:creationId xmlns:a16="http://schemas.microsoft.com/office/drawing/2014/main" id="{9008D0EF-43E8-40B7-B45C-D8230D038BB6}"/>
              </a:ext>
            </a:extLst>
          </p:cNvPr>
          <p:cNvSpPr txBox="1"/>
          <p:nvPr/>
        </p:nvSpPr>
        <p:spPr>
          <a:xfrm>
            <a:off x="758756" y="1215496"/>
            <a:ext cx="4114802" cy="3537289"/>
          </a:xfrm>
          <a:prstGeom prst="rect">
            <a:avLst/>
          </a:prstGeom>
          <a:noFill/>
        </p:spPr>
        <p:txBody>
          <a:bodyPr wrap="square" rtlCol="0">
            <a:prstTxWarp prst="textArchUp">
              <a:avLst>
                <a:gd name="adj" fmla="val 10901201"/>
              </a:avLst>
            </a:prstTxWarp>
            <a:spAutoFit/>
          </a:bodyPr>
          <a:lstStyle/>
          <a:p>
            <a:pPr algn="ctr"/>
            <a:r>
              <a:rPr lang="en-US" sz="1600" b="1" dirty="0">
                <a:latin typeface="Arial" panose="020B0604020202020204" pitchFamily="34" charset="0"/>
                <a:cs typeface="Arial" panose="020B0604020202020204" pitchFamily="34" charset="0"/>
              </a:rPr>
              <a:t>Organizational Change Management </a:t>
            </a:r>
          </a:p>
        </p:txBody>
      </p:sp>
      <p:sp>
        <p:nvSpPr>
          <p:cNvPr id="23" name="TextBox 22">
            <a:extLst>
              <a:ext uri="{FF2B5EF4-FFF2-40B4-BE49-F238E27FC236}">
                <a16:creationId xmlns:a16="http://schemas.microsoft.com/office/drawing/2014/main" id="{C7BA5B34-9FAA-41DB-92D4-746338E0E6B2}"/>
              </a:ext>
            </a:extLst>
          </p:cNvPr>
          <p:cNvSpPr txBox="1"/>
          <p:nvPr/>
        </p:nvSpPr>
        <p:spPr>
          <a:xfrm>
            <a:off x="5642349" y="5149516"/>
            <a:ext cx="6449903" cy="1077218"/>
          </a:xfrm>
          <a:prstGeom prst="rect">
            <a:avLst/>
          </a:prstGeom>
          <a:noFill/>
        </p:spPr>
        <p:txBody>
          <a:bodyPr wrap="square" rtlCol="0">
            <a:spAutoFit/>
            <a:scene3d>
              <a:camera prst="orthographicFront">
                <a:rot lat="0" lon="0" rev="0"/>
              </a:camera>
              <a:lightRig rig="threePt" dir="t"/>
            </a:scene3d>
          </a:bodyPr>
          <a:lstStyle/>
          <a:p>
            <a:r>
              <a:rPr lang="en-US" sz="1600" b="1" dirty="0">
                <a:latin typeface="Arial" panose="020B0604020202020204" pitchFamily="34" charset="0"/>
                <a:cs typeface="Arial" panose="020B0604020202020204" pitchFamily="34" charset="0"/>
              </a:rPr>
              <a:t>Organizational Change Management </a:t>
            </a:r>
            <a:r>
              <a:rPr lang="en-US" sz="1600" dirty="0">
                <a:latin typeface="Arial" panose="020B0604020202020204" pitchFamily="34" charset="0"/>
                <a:cs typeface="Arial" panose="020B0604020202020204" pitchFamily="34" charset="0"/>
              </a:rPr>
              <a:t>(OCM) team is a group of individuals who work together facilitating change management activities to design, analyze, develop, and enable the state to own and effectively drive ERP adoption! </a:t>
            </a:r>
          </a:p>
        </p:txBody>
      </p:sp>
      <p:sp>
        <p:nvSpPr>
          <p:cNvPr id="20" name="TextBox 19">
            <a:extLst>
              <a:ext uri="{FF2B5EF4-FFF2-40B4-BE49-F238E27FC236}">
                <a16:creationId xmlns:a16="http://schemas.microsoft.com/office/drawing/2014/main" id="{B52EAC82-4600-4E4D-A80B-FFAF73135BAE}"/>
              </a:ext>
            </a:extLst>
          </p:cNvPr>
          <p:cNvSpPr txBox="1"/>
          <p:nvPr/>
        </p:nvSpPr>
        <p:spPr>
          <a:xfrm>
            <a:off x="261334" y="1580355"/>
            <a:ext cx="5008035" cy="3569161"/>
          </a:xfrm>
          <a:prstGeom prst="rect">
            <a:avLst/>
          </a:prstGeom>
          <a:noFill/>
        </p:spPr>
        <p:txBody>
          <a:bodyPr wrap="square" lIns="0" rIns="0" rtlCol="0">
            <a:prstTxWarp prst="textArchUp">
              <a:avLst>
                <a:gd name="adj" fmla="val 10825719"/>
              </a:avLst>
            </a:prstTxWarp>
            <a:spAutoFit/>
          </a:bodyPr>
          <a:lstStyle/>
          <a:p>
            <a:pPr algn="ctr"/>
            <a:r>
              <a:rPr lang="en-US" sz="1600" b="1" dirty="0">
                <a:solidFill>
                  <a:schemeClr val="accent5"/>
                </a:solidFill>
                <a:latin typeface="Arial" panose="020B0604020202020204" pitchFamily="34" charset="0"/>
                <a:cs typeface="Arial" panose="020B0604020202020204" pitchFamily="34" charset="0"/>
              </a:rPr>
              <a:t>Agencies</a:t>
            </a:r>
          </a:p>
        </p:txBody>
      </p:sp>
      <p:sp>
        <p:nvSpPr>
          <p:cNvPr id="25" name="TextBox 24">
            <a:extLst>
              <a:ext uri="{FF2B5EF4-FFF2-40B4-BE49-F238E27FC236}">
                <a16:creationId xmlns:a16="http://schemas.microsoft.com/office/drawing/2014/main" id="{2013D617-9A9A-4742-B457-2B733EDFDDC2}"/>
              </a:ext>
            </a:extLst>
          </p:cNvPr>
          <p:cNvSpPr txBox="1"/>
          <p:nvPr/>
        </p:nvSpPr>
        <p:spPr>
          <a:xfrm>
            <a:off x="5642349" y="4747188"/>
            <a:ext cx="6449903" cy="338554"/>
          </a:xfrm>
          <a:prstGeom prst="rect">
            <a:avLst/>
          </a:prstGeom>
          <a:noFill/>
        </p:spPr>
        <p:txBody>
          <a:bodyPr wrap="square" rtlCol="0">
            <a:spAutoFit/>
            <a:scene3d>
              <a:camera prst="orthographicFront">
                <a:rot lat="0" lon="0" rev="0"/>
              </a:camera>
              <a:lightRig rig="threePt" dir="t"/>
            </a:scene3d>
          </a:bodyPr>
          <a:lstStyle/>
          <a:p>
            <a:r>
              <a:rPr lang="en-US" sz="1600" b="1" dirty="0">
                <a:solidFill>
                  <a:schemeClr val="accent5"/>
                </a:solidFill>
                <a:latin typeface="Arial" panose="020B0604020202020204" pitchFamily="34" charset="0"/>
                <a:cs typeface="Arial" panose="020B0604020202020204" pitchFamily="34" charset="0"/>
              </a:rPr>
              <a:t>Agency</a:t>
            </a:r>
            <a:r>
              <a:rPr lang="en-US" sz="1600" dirty="0">
                <a:solidFill>
                  <a:schemeClr val="accent5"/>
                </a:solidFill>
                <a:latin typeface="Arial" panose="020B0604020202020204" pitchFamily="34" charset="0"/>
                <a:cs typeface="Arial" panose="020B0604020202020204" pitchFamily="34" charset="0"/>
              </a:rPr>
              <a:t> Leadership, super users, subject matter experts, employees.</a:t>
            </a:r>
          </a:p>
        </p:txBody>
      </p:sp>
    </p:spTree>
    <p:extLst>
      <p:ext uri="{BB962C8B-B14F-4D97-AF65-F5344CB8AC3E}">
        <p14:creationId xmlns:p14="http://schemas.microsoft.com/office/powerpoint/2010/main" val="164619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4" grpId="0"/>
      <p:bldP spid="16" grpId="0"/>
      <p:bldP spid="17" grpId="0"/>
      <p:bldP spid="14" grpId="0"/>
      <p:bldP spid="19" grpId="0"/>
      <p:bldP spid="15" grpId="0"/>
      <p:bldP spid="21" grpId="0"/>
      <p:bldP spid="18" grpId="0"/>
      <p:bldP spid="23" grpId="0"/>
      <p:bldP spid="20" grpId="0"/>
      <p:bldP spid="25" grpId="0"/>
    </p:bldLst>
  </p:timing>
</p:sld>
</file>

<file path=ppt/theme/theme1.xml><?xml version="1.0" encoding="utf-8"?>
<a:theme xmlns:a="http://schemas.openxmlformats.org/drawingml/2006/main" name="Retrospect">
  <a:themeElements>
    <a:clrScheme name="Luma 2">
      <a:dk1>
        <a:srgbClr val="092F57"/>
      </a:dk1>
      <a:lt1>
        <a:sysClr val="window" lastClr="FFFFFF"/>
      </a:lt1>
      <a:dk2>
        <a:srgbClr val="44546A"/>
      </a:dk2>
      <a:lt2>
        <a:srgbClr val="E7E6E6"/>
      </a:lt2>
      <a:accent1>
        <a:srgbClr val="FFB81C"/>
      </a:accent1>
      <a:accent2>
        <a:srgbClr val="092F61"/>
      </a:accent2>
      <a:accent3>
        <a:srgbClr val="A7A8AA"/>
      </a:accent3>
      <a:accent4>
        <a:srgbClr val="6CC24A"/>
      </a:accent4>
      <a:accent5>
        <a:srgbClr val="E14504"/>
      </a:accent5>
      <a:accent6>
        <a:srgbClr val="4A2739"/>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719EF-6588-4D7D-A5AE-A2DBCE9694F6}">
  <ds:schemaRefs>
    <ds:schemaRef ds:uri="http://schemas.microsoft.com/sharepoint/v3/contenttype/forms"/>
  </ds:schemaRefs>
</ds:datastoreItem>
</file>

<file path=customXml/itemProps2.xml><?xml version="1.0" encoding="utf-8"?>
<ds:datastoreItem xmlns:ds="http://schemas.openxmlformats.org/officeDocument/2006/customXml" ds:itemID="{6E3F22E5-7532-4A1F-9BAE-77A6D51ABFD0}">
  <ds:schemaRefs>
    <ds:schemaRef ds:uri="http://purl.org/dc/elements/1.1/"/>
    <ds:schemaRef ds:uri="http://schemas.microsoft.com/office/2006/documentManagement/types"/>
    <ds:schemaRef ds:uri="http://www.w3.org/XML/1998/namespace"/>
    <ds:schemaRef ds:uri="http://schemas.microsoft.com/office/infopath/2007/PartnerControls"/>
    <ds:schemaRef ds:uri="a7353359-a9a2-4451-bf56-51babc3bcafa"/>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FC46CAF-511C-4B29-A605-9492DC3E914C}"/>
</file>

<file path=docProps/app.xml><?xml version="1.0" encoding="utf-8"?>
<Properties xmlns="http://schemas.openxmlformats.org/officeDocument/2006/extended-properties" xmlns:vt="http://schemas.openxmlformats.org/officeDocument/2006/docPropsVTypes">
  <Template>Retrospect</Template>
  <TotalTime>24962</TotalTime>
  <Words>3840</Words>
  <Application>Microsoft Office PowerPoint</Application>
  <PresentationFormat>Widescreen</PresentationFormat>
  <Paragraphs>865</Paragraphs>
  <Slides>39</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맑은 고딕</vt:lpstr>
      <vt:lpstr>ＭＳ Ｐゴシック</vt:lpstr>
      <vt:lpstr>Arial</vt:lpstr>
      <vt:lpstr>Calibri</vt:lpstr>
      <vt:lpstr>Calibri Light</vt:lpstr>
      <vt:lpstr>Lucida Sans</vt:lpstr>
      <vt:lpstr>Open Sans</vt:lpstr>
      <vt:lpstr>Open Sans Semibold</vt:lpstr>
      <vt:lpstr>Symbol</vt:lpstr>
      <vt:lpstr>Verdana</vt:lpstr>
      <vt:lpstr>Wingdings</vt:lpstr>
      <vt:lpstr>Wingdings 2</vt:lpstr>
      <vt:lpstr>ヒラギノ角ゴ Pro W3</vt:lpstr>
      <vt:lpstr>Retrospect</vt:lpstr>
      <vt:lpstr>PowerPoint Presentation</vt:lpstr>
      <vt:lpstr>Welcome!</vt:lpstr>
      <vt:lpstr>Meet the Luma Change Management Team</vt:lpstr>
      <vt:lpstr>AGENDA</vt:lpstr>
      <vt:lpstr>PowerPoint Presentation</vt:lpstr>
      <vt:lpstr>Vision</vt:lpstr>
      <vt:lpstr>Benefits</vt:lpstr>
      <vt:lpstr>Luma Project Timeline</vt:lpstr>
      <vt:lpstr>Luma Project Organization &amp; Governance </vt:lpstr>
      <vt:lpstr>PowerPoint Presentation</vt:lpstr>
      <vt:lpstr>PowerPoint Presentation</vt:lpstr>
      <vt:lpstr>Project Management</vt:lpstr>
      <vt:lpstr>Change Management</vt:lpstr>
      <vt:lpstr>Change Management Embedded in Project Strategy</vt:lpstr>
      <vt:lpstr>Change Liaison Network Phase 1 Timeline</vt:lpstr>
      <vt:lpstr>Change Liaison Network Phase 1 Timeline</vt:lpstr>
      <vt:lpstr>Change Liaison Network Phase 1 Timeline</vt:lpstr>
      <vt:lpstr>PowerPoint Presentation</vt:lpstr>
      <vt:lpstr>PowerPoint Presentation</vt:lpstr>
      <vt:lpstr>Luma Project Change Network</vt:lpstr>
      <vt:lpstr>Luma Project Change Network Structure</vt:lpstr>
      <vt:lpstr>PowerPoint Presentation</vt:lpstr>
      <vt:lpstr>PowerPoint Presentation</vt:lpstr>
      <vt:lpstr>Change Liaison Key Responsibilities</vt:lpstr>
      <vt:lpstr>Change Liaison Key Responsibilities</vt:lpstr>
      <vt:lpstr>Change Liaison Key Responsibilities</vt:lpstr>
      <vt:lpstr>Change Liaison Key Responsibilities</vt:lpstr>
      <vt:lpstr>Change Liaison Key Responsibilities</vt:lpstr>
      <vt:lpstr>PowerPoint Presentation</vt:lpstr>
      <vt:lpstr>Sign up for Smartsheet</vt:lpstr>
      <vt:lpstr>Change Liaison Smartsheet Dashboard</vt:lpstr>
      <vt:lpstr>Know Do Share Report (KDSR) Document</vt:lpstr>
      <vt:lpstr>Change Liaison Meetings</vt:lpstr>
      <vt:lpstr>Change Liaison Toolkit</vt:lpstr>
      <vt:lpstr>PowerPoint Presentation</vt:lpstr>
      <vt:lpstr>Chart of Accounts (COA)</vt:lpstr>
      <vt:lpstr>Chart of Accounts (COA)</vt:lpstr>
      <vt:lpstr>PowerPoint Presentation</vt:lpstr>
      <vt:lpstr>PowerPoint Presentation</vt:lpstr>
    </vt:vector>
  </TitlesOfParts>
  <Company>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Sheena Coles</dc:creator>
  <cp:lastModifiedBy>Sheena Coles</cp:lastModifiedBy>
  <cp:revision>1044</cp:revision>
  <cp:lastPrinted>2018-11-28T15:56:21Z</cp:lastPrinted>
  <dcterms:created xsi:type="dcterms:W3CDTF">2018-07-17T21:10:59Z</dcterms:created>
  <dcterms:modified xsi:type="dcterms:W3CDTF">2020-02-20T15:11:04Z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y fmtid="{D5CDD505-2E9C-101B-9397-08002B2CF9AE}" pid="3" name="Order">
    <vt:r8>60600</vt:r8>
  </property>
  <property fmtid="{D5CDD505-2E9C-101B-9397-08002B2CF9AE}" pid="4" name="_CopySource">
    <vt:lpwstr>https://consulting.global.deloitteonline.com/sites/projectluma/TF/OCM Team/Draft DEDs and Deliverables/Draft Deliverable_Leadership Alignment Strategy.pptx</vt:lpwstr>
  </property>
  <property fmtid="{D5CDD505-2E9C-101B-9397-08002B2CF9AE}" pid="5" name="xd_ProgID">
    <vt:lpwstr/>
  </property>
  <property fmtid="{D5CDD505-2E9C-101B-9397-08002B2CF9AE}" pid="6" name="TemplateUrl">
    <vt:lpwstr/>
  </property>
</Properties>
</file>