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712" r:id="rId6"/>
    <p:sldMasterId id="2147483698" r:id="rId7"/>
    <p:sldMasterId id="2147483725" r:id="rId8"/>
  </p:sldMasterIdLst>
  <p:notesMasterIdLst>
    <p:notesMasterId r:id="rId45"/>
  </p:notesMasterIdLst>
  <p:handoutMasterIdLst>
    <p:handoutMasterId r:id="rId46"/>
  </p:handoutMasterIdLst>
  <p:sldIdLst>
    <p:sldId id="256" r:id="rId9"/>
    <p:sldId id="12625" r:id="rId10"/>
    <p:sldId id="257" r:id="rId11"/>
    <p:sldId id="12604" r:id="rId12"/>
    <p:sldId id="12597" r:id="rId13"/>
    <p:sldId id="12719" r:id="rId14"/>
    <p:sldId id="12732" r:id="rId15"/>
    <p:sldId id="12737" r:id="rId16"/>
    <p:sldId id="12733" r:id="rId17"/>
    <p:sldId id="12734" r:id="rId18"/>
    <p:sldId id="12735" r:id="rId19"/>
    <p:sldId id="12736" r:id="rId20"/>
    <p:sldId id="12725" r:id="rId21"/>
    <p:sldId id="12726" r:id="rId22"/>
    <p:sldId id="12731" r:id="rId23"/>
    <p:sldId id="12589" r:id="rId24"/>
    <p:sldId id="12727" r:id="rId25"/>
    <p:sldId id="12728" r:id="rId26"/>
    <p:sldId id="12643" r:id="rId27"/>
    <p:sldId id="12645" r:id="rId28"/>
    <p:sldId id="12646" r:id="rId29"/>
    <p:sldId id="12730" r:id="rId30"/>
    <p:sldId id="12605" r:id="rId31"/>
    <p:sldId id="12718" r:id="rId32"/>
    <p:sldId id="12721" r:id="rId33"/>
    <p:sldId id="12739" r:id="rId34"/>
    <p:sldId id="12668" r:id="rId35"/>
    <p:sldId id="264" r:id="rId36"/>
    <p:sldId id="265" r:id="rId37"/>
    <p:sldId id="280" r:id="rId38"/>
    <p:sldId id="12738" r:id="rId39"/>
    <p:sldId id="12673" r:id="rId40"/>
    <p:sldId id="259" r:id="rId41"/>
    <p:sldId id="12609" r:id="rId42"/>
    <p:sldId id="12595" r:id="rId43"/>
    <p:sldId id="12626" r:id="rId44"/>
  </p:sldIdLst>
  <p:sldSz cx="12192000" cy="6858000"/>
  <p:notesSz cx="6858000" cy="1543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mos, Almendra C" initials="OAC" lastIdx="5" clrIdx="0">
    <p:extLst>
      <p:ext uri="{19B8F6BF-5375-455C-9EA6-DF929625EA0E}">
        <p15:presenceInfo xmlns:p15="http://schemas.microsoft.com/office/powerpoint/2012/main" userId="S::alolmos@deloitte.com::4a30b274-cf63-43b5-b2f8-a8f18cb004ec" providerId="AD"/>
      </p:ext>
    </p:extLst>
  </p:cmAuthor>
  <p:cmAuthor id="2" name="Thompson, Kyle" initials="TK" lastIdx="38" clrIdx="1">
    <p:extLst>
      <p:ext uri="{19B8F6BF-5375-455C-9EA6-DF929625EA0E}">
        <p15:presenceInfo xmlns:p15="http://schemas.microsoft.com/office/powerpoint/2012/main" userId="S::kythompson@deloitte.com::169077e2-f7e8-4998-af9b-c9d12c246ceb" providerId="AD"/>
      </p:ext>
    </p:extLst>
  </p:cmAuthor>
  <p:cmAuthor id="3" name="Alex Doench" initials="AD" lastIdx="2" clrIdx="2">
    <p:extLst>
      <p:ext uri="{19B8F6BF-5375-455C-9EA6-DF929625EA0E}">
        <p15:presenceInfo xmlns:p15="http://schemas.microsoft.com/office/powerpoint/2012/main" userId="S-1-5-21-2580726161-2373991790-2172152126-76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F57"/>
    <a:srgbClr val="6CC24A"/>
    <a:srgbClr val="FFB81C"/>
    <a:srgbClr val="E145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71930" autoAdjust="0"/>
  </p:normalViewPr>
  <p:slideViewPr>
    <p:cSldViewPr snapToGrid="0">
      <p:cViewPr varScale="1">
        <p:scale>
          <a:sx n="82" d="100"/>
          <a:sy n="82" d="100"/>
        </p:scale>
        <p:origin x="1812" y="60"/>
      </p:cViewPr>
      <p:guideLst/>
    </p:cSldViewPr>
  </p:slideViewPr>
  <p:notesTextViewPr>
    <p:cViewPr>
      <p:scale>
        <a:sx n="1" d="1"/>
        <a:sy n="1" d="1"/>
      </p:scale>
      <p:origin x="0" y="0"/>
    </p:cViewPr>
  </p:notesTextViewPr>
  <p:notesViewPr>
    <p:cSldViewPr snapToGrid="0">
      <p:cViewPr varScale="1">
        <p:scale>
          <a:sx n="67" d="100"/>
          <a:sy n="67" d="100"/>
        </p:scale>
        <p:origin x="348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61ACCC-D81E-48CE-A769-EFAA3F323A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0129EB-09A3-41D9-B9EC-058113F546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8ED622-8C3F-4F7C-A915-8DA4DBC61E36}" type="datetimeFigureOut">
              <a:rPr lang="en-US" smtClean="0"/>
              <a:t>12/3/2021</a:t>
            </a:fld>
            <a:endParaRPr lang="en-US"/>
          </a:p>
        </p:txBody>
      </p:sp>
      <p:sp>
        <p:nvSpPr>
          <p:cNvPr id="4" name="Footer Placeholder 3">
            <a:extLst>
              <a:ext uri="{FF2B5EF4-FFF2-40B4-BE49-F238E27FC236}">
                <a16:creationId xmlns:a16="http://schemas.microsoft.com/office/drawing/2014/main" id="{0D5932B1-79AC-4FA4-94B3-47AD85709F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C014AC9-E21D-4FF1-91BA-D40D037CA3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52AD46-3D39-4EE2-AA0D-AA309B8728F1}" type="slidenum">
              <a:rPr lang="en-US" smtClean="0"/>
              <a:t>‹#›</a:t>
            </a:fld>
            <a:endParaRPr lang="en-US"/>
          </a:p>
        </p:txBody>
      </p:sp>
    </p:spTree>
    <p:extLst>
      <p:ext uri="{BB962C8B-B14F-4D97-AF65-F5344CB8AC3E}">
        <p14:creationId xmlns:p14="http://schemas.microsoft.com/office/powerpoint/2010/main" val="3667849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9FE7E-AB06-492F-8E8B-54EB5A5AB959}" type="datetimeFigureOut">
              <a:rPr lang="en-US"/>
              <a:t>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0A64D-9269-4E22-A82A-EB0CC43C8A49}" type="slidenum">
              <a:rPr lang="en-US"/>
              <a:t>‹#›</a:t>
            </a:fld>
            <a:endParaRPr lang="en-US"/>
          </a:p>
        </p:txBody>
      </p:sp>
    </p:spTree>
    <p:extLst>
      <p:ext uri="{BB962C8B-B14F-4D97-AF65-F5344CB8AC3E}">
        <p14:creationId xmlns:p14="http://schemas.microsoft.com/office/powerpoint/2010/main" val="308313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1</a:t>
            </a:fld>
            <a:endParaRPr lang="en-US"/>
          </a:p>
        </p:txBody>
      </p:sp>
    </p:spTree>
    <p:extLst>
      <p:ext uri="{BB962C8B-B14F-4D97-AF65-F5344CB8AC3E}">
        <p14:creationId xmlns:p14="http://schemas.microsoft.com/office/powerpoint/2010/main" val="2267222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60A64D-9269-4E22-A82A-EB0CC43C8A49}" type="slidenum">
              <a:rPr lang="en-US" smtClean="0"/>
              <a:t>11</a:t>
            </a:fld>
            <a:endParaRPr lang="en-US"/>
          </a:p>
        </p:txBody>
      </p:sp>
    </p:spTree>
    <p:extLst>
      <p:ext uri="{BB962C8B-B14F-4D97-AF65-F5344CB8AC3E}">
        <p14:creationId xmlns:p14="http://schemas.microsoft.com/office/powerpoint/2010/main" val="461418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60A64D-9269-4E22-A82A-EB0CC43C8A49}" type="slidenum">
              <a:rPr lang="en-US" smtClean="0"/>
              <a:t>12</a:t>
            </a:fld>
            <a:endParaRPr lang="en-US"/>
          </a:p>
        </p:txBody>
      </p:sp>
    </p:spTree>
    <p:extLst>
      <p:ext uri="{BB962C8B-B14F-4D97-AF65-F5344CB8AC3E}">
        <p14:creationId xmlns:p14="http://schemas.microsoft.com/office/powerpoint/2010/main" val="2275008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b="1" dirty="0">
              <a:solidFill>
                <a:srgbClr val="092F57"/>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13</a:t>
            </a:fld>
            <a:endParaRPr lang="en-US"/>
          </a:p>
        </p:txBody>
      </p:sp>
    </p:spTree>
    <p:extLst>
      <p:ext uri="{BB962C8B-B14F-4D97-AF65-F5344CB8AC3E}">
        <p14:creationId xmlns:p14="http://schemas.microsoft.com/office/powerpoint/2010/main" val="813953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919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91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655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22</a:t>
            </a:fld>
            <a:endParaRPr lang="en-US"/>
          </a:p>
        </p:txBody>
      </p:sp>
    </p:spTree>
    <p:extLst>
      <p:ext uri="{BB962C8B-B14F-4D97-AF65-F5344CB8AC3E}">
        <p14:creationId xmlns:p14="http://schemas.microsoft.com/office/powerpoint/2010/main" val="344398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590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28</a:t>
            </a:fld>
            <a:endParaRPr lang="en-US"/>
          </a:p>
        </p:txBody>
      </p:sp>
    </p:spTree>
    <p:extLst>
      <p:ext uri="{BB962C8B-B14F-4D97-AF65-F5344CB8AC3E}">
        <p14:creationId xmlns:p14="http://schemas.microsoft.com/office/powerpoint/2010/main" val="1564022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CE60A64D-9269-4E22-A82A-EB0CC43C8A49}" type="slidenum">
              <a:rPr lang="en-US"/>
              <a:t>29</a:t>
            </a:fld>
            <a:endParaRPr lang="en-US"/>
          </a:p>
        </p:txBody>
      </p:sp>
    </p:spTree>
    <p:extLst>
      <p:ext uri="{BB962C8B-B14F-4D97-AF65-F5344CB8AC3E}">
        <p14:creationId xmlns:p14="http://schemas.microsoft.com/office/powerpoint/2010/main" val="2737948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2</a:t>
            </a:fld>
            <a:endParaRPr lang="en-US"/>
          </a:p>
        </p:txBody>
      </p:sp>
    </p:spTree>
    <p:extLst>
      <p:ext uri="{BB962C8B-B14F-4D97-AF65-F5344CB8AC3E}">
        <p14:creationId xmlns:p14="http://schemas.microsoft.com/office/powerpoint/2010/main" val="2873681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CE60A64D-9269-4E22-A82A-EB0CC43C8A49}" type="slidenum">
              <a:rPr lang="en-US"/>
              <a:t>30</a:t>
            </a:fld>
            <a:endParaRPr lang="en-US"/>
          </a:p>
        </p:txBody>
      </p:sp>
    </p:spTree>
    <p:extLst>
      <p:ext uri="{BB962C8B-B14F-4D97-AF65-F5344CB8AC3E}">
        <p14:creationId xmlns:p14="http://schemas.microsoft.com/office/powerpoint/2010/main" val="1933949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32</a:t>
            </a:fld>
            <a:endParaRPr lang="en-US"/>
          </a:p>
        </p:txBody>
      </p:sp>
    </p:spTree>
    <p:extLst>
      <p:ext uri="{BB962C8B-B14F-4D97-AF65-F5344CB8AC3E}">
        <p14:creationId xmlns:p14="http://schemas.microsoft.com/office/powerpoint/2010/main" val="1100998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33</a:t>
            </a:fld>
            <a:endParaRPr lang="en-US"/>
          </a:p>
        </p:txBody>
      </p:sp>
    </p:spTree>
    <p:extLst>
      <p:ext uri="{BB962C8B-B14F-4D97-AF65-F5344CB8AC3E}">
        <p14:creationId xmlns:p14="http://schemas.microsoft.com/office/powerpoint/2010/main" val="2353033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34</a:t>
            </a:fld>
            <a:endParaRPr lang="en-US"/>
          </a:p>
        </p:txBody>
      </p:sp>
    </p:spTree>
    <p:extLst>
      <p:ext uri="{BB962C8B-B14F-4D97-AF65-F5344CB8AC3E}">
        <p14:creationId xmlns:p14="http://schemas.microsoft.com/office/powerpoint/2010/main" val="3776545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60A64D-9269-4E22-A82A-EB0CC43C8A49}" type="slidenum">
              <a:rPr lang="en-US"/>
              <a:t>3</a:t>
            </a:fld>
            <a:endParaRPr lang="en-US"/>
          </a:p>
        </p:txBody>
      </p:sp>
    </p:spTree>
    <p:extLst>
      <p:ext uri="{BB962C8B-B14F-4D97-AF65-F5344CB8AC3E}">
        <p14:creationId xmlns:p14="http://schemas.microsoft.com/office/powerpoint/2010/main" val="19172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5</a:t>
            </a:fld>
            <a:endParaRPr lang="en-US"/>
          </a:p>
        </p:txBody>
      </p:sp>
    </p:spTree>
    <p:extLst>
      <p:ext uri="{BB962C8B-B14F-4D97-AF65-F5344CB8AC3E}">
        <p14:creationId xmlns:p14="http://schemas.microsoft.com/office/powerpoint/2010/main" val="803252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6</a:t>
            </a:fld>
            <a:endParaRPr lang="en-US"/>
          </a:p>
        </p:txBody>
      </p:sp>
    </p:spTree>
    <p:extLst>
      <p:ext uri="{BB962C8B-B14F-4D97-AF65-F5344CB8AC3E}">
        <p14:creationId xmlns:p14="http://schemas.microsoft.com/office/powerpoint/2010/main" val="614292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60A64D-9269-4E22-A82A-EB0CC43C8A49}" type="slidenum">
              <a:rPr lang="en-US" smtClean="0"/>
              <a:t>7</a:t>
            </a:fld>
            <a:endParaRPr lang="en-US"/>
          </a:p>
        </p:txBody>
      </p:sp>
    </p:spTree>
    <p:extLst>
      <p:ext uri="{BB962C8B-B14F-4D97-AF65-F5344CB8AC3E}">
        <p14:creationId xmlns:p14="http://schemas.microsoft.com/office/powerpoint/2010/main" val="2360505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60A64D-9269-4E22-A82A-EB0CC43C8A49}" type="slidenum">
              <a:rPr lang="en-US" smtClean="0"/>
              <a:t>8</a:t>
            </a:fld>
            <a:endParaRPr lang="en-US"/>
          </a:p>
        </p:txBody>
      </p:sp>
    </p:spTree>
    <p:extLst>
      <p:ext uri="{BB962C8B-B14F-4D97-AF65-F5344CB8AC3E}">
        <p14:creationId xmlns:p14="http://schemas.microsoft.com/office/powerpoint/2010/main" val="1944114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60A64D-9269-4E22-A82A-EB0CC43C8A49}" type="slidenum">
              <a:rPr lang="en-US" smtClean="0"/>
              <a:t>9</a:t>
            </a:fld>
            <a:endParaRPr lang="en-US"/>
          </a:p>
        </p:txBody>
      </p:sp>
    </p:spTree>
    <p:extLst>
      <p:ext uri="{BB962C8B-B14F-4D97-AF65-F5344CB8AC3E}">
        <p14:creationId xmlns:p14="http://schemas.microsoft.com/office/powerpoint/2010/main" val="28796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60A64D-9269-4E22-A82A-EB0CC43C8A49}" type="slidenum">
              <a:rPr lang="en-US" smtClean="0"/>
              <a:t>10</a:t>
            </a:fld>
            <a:endParaRPr lang="en-US"/>
          </a:p>
        </p:txBody>
      </p:sp>
    </p:spTree>
    <p:extLst>
      <p:ext uri="{BB962C8B-B14F-4D97-AF65-F5344CB8AC3E}">
        <p14:creationId xmlns:p14="http://schemas.microsoft.com/office/powerpoint/2010/main" val="2311784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911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0D1F-0A94-42F6-80FC-8862F462A2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8F7186-035D-49BF-BAF1-A77844EAB915}"/>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D1C59-4AE7-4156-85D6-EB199502B9BA}"/>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12/3/2021</a:t>
            </a:fld>
            <a:endParaRPr lang="en-US"/>
          </a:p>
        </p:txBody>
      </p:sp>
      <p:sp>
        <p:nvSpPr>
          <p:cNvPr id="5" name="Footer Placeholder 4">
            <a:extLst>
              <a:ext uri="{FF2B5EF4-FFF2-40B4-BE49-F238E27FC236}">
                <a16:creationId xmlns:a16="http://schemas.microsoft.com/office/drawing/2014/main" id="{9F727BB4-E106-418B-A873-61DE746985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4E60E1-EFA5-4D79-A58C-5F661E098ADF}"/>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3651886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2A89-8D22-4887-9744-2F020F50C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99F274-32D0-47E1-A257-04FCBC727F1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54C454-4367-4D6B-A533-32CAF5A42063}"/>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12/3/2021</a:t>
            </a:fld>
            <a:endParaRPr lang="en-US"/>
          </a:p>
        </p:txBody>
      </p:sp>
      <p:sp>
        <p:nvSpPr>
          <p:cNvPr id="5" name="Footer Placeholder 4">
            <a:extLst>
              <a:ext uri="{FF2B5EF4-FFF2-40B4-BE49-F238E27FC236}">
                <a16:creationId xmlns:a16="http://schemas.microsoft.com/office/drawing/2014/main" id="{741C7FAB-8197-4E36-9D61-EFB247F873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3F3932-C4F6-4273-9532-2D5FBE781DC9}"/>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3511041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AC72-9C38-48D5-91FF-2903FA2F6C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91B28A-CEC3-405B-B0D0-856BA250445F}"/>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656180-2139-4FC1-A51F-71CD47D522E4}"/>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424FC8-20D0-4230-96C8-5986BCE93EE6}"/>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12/3/2021</a:t>
            </a:fld>
            <a:endParaRPr lang="en-US"/>
          </a:p>
        </p:txBody>
      </p:sp>
      <p:sp>
        <p:nvSpPr>
          <p:cNvPr id="6" name="Footer Placeholder 5">
            <a:extLst>
              <a:ext uri="{FF2B5EF4-FFF2-40B4-BE49-F238E27FC236}">
                <a16:creationId xmlns:a16="http://schemas.microsoft.com/office/drawing/2014/main" id="{1A2D2061-CF6E-43A9-B7D5-CD118AB389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F95C4D-E507-4C47-9BCF-94F0DFA2B48E}"/>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862732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07A0-13E7-4820-9552-4DAC5D508FF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2F8B9F8-B3B9-44CA-ABA7-10C5050528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A4B122-01BC-42EE-9B5A-D93FB6056F7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49B4D3-8E18-46CF-9A48-37C62F1651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39BF4E-FF0E-4748-A293-C7B04A8CBEA2}"/>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B61C0-761C-46EC-B798-41C674A871FD}"/>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12/3/2021</a:t>
            </a:fld>
            <a:endParaRPr lang="en-US"/>
          </a:p>
        </p:txBody>
      </p:sp>
      <p:sp>
        <p:nvSpPr>
          <p:cNvPr id="8" name="Footer Placeholder 7">
            <a:extLst>
              <a:ext uri="{FF2B5EF4-FFF2-40B4-BE49-F238E27FC236}">
                <a16:creationId xmlns:a16="http://schemas.microsoft.com/office/drawing/2014/main" id="{6214F536-FC6B-4B9C-8997-57F43818B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ACBD3DC-1B75-4D7E-AE78-51AAFC2A1CD8}"/>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2436865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A355-9168-4605-A098-1FC4C634A1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15333BC-5CE8-4A36-99BE-78C5BFAED637}"/>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12/3/2021</a:t>
            </a:fld>
            <a:endParaRPr lang="en-US"/>
          </a:p>
        </p:txBody>
      </p:sp>
      <p:sp>
        <p:nvSpPr>
          <p:cNvPr id="4" name="Footer Placeholder 3">
            <a:extLst>
              <a:ext uri="{FF2B5EF4-FFF2-40B4-BE49-F238E27FC236}">
                <a16:creationId xmlns:a16="http://schemas.microsoft.com/office/drawing/2014/main" id="{0C5DC99B-816C-4F2B-AA1C-D8333A4854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4CF7467-F470-4807-8787-A17ED5044BE5}"/>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681626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917875-15AF-43A2-AB59-3134461AE603}"/>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12/3/2021</a:t>
            </a:fld>
            <a:endParaRPr lang="en-US"/>
          </a:p>
        </p:txBody>
      </p:sp>
      <p:sp>
        <p:nvSpPr>
          <p:cNvPr id="3" name="Footer Placeholder 2">
            <a:extLst>
              <a:ext uri="{FF2B5EF4-FFF2-40B4-BE49-F238E27FC236}">
                <a16:creationId xmlns:a16="http://schemas.microsoft.com/office/drawing/2014/main" id="{117CB7B5-7B94-41C3-B496-CC5BC863F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0C213D8-2D88-4181-9560-890385168F67}"/>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195115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1EBF7-752B-4F40-B6A4-B113AFD803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F071A4-915B-4692-BBE9-FA18957AE4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0350ED-C235-4E7E-AECD-BA5A074C67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8601A3-0DA9-4F7E-ACD3-E49ED0F903FC}"/>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12/3/2021</a:t>
            </a:fld>
            <a:endParaRPr lang="en-US"/>
          </a:p>
        </p:txBody>
      </p:sp>
      <p:sp>
        <p:nvSpPr>
          <p:cNvPr id="6" name="Footer Placeholder 5">
            <a:extLst>
              <a:ext uri="{FF2B5EF4-FFF2-40B4-BE49-F238E27FC236}">
                <a16:creationId xmlns:a16="http://schemas.microsoft.com/office/drawing/2014/main" id="{1E4B2F19-79AD-4A58-A28D-FC28F1CB9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EDF5977-0E78-4B39-83A3-0B64A75BDE96}"/>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97243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A2B8-AFB2-4A6D-9709-88BC15840A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49840-7926-4112-8E5F-A69915FA3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16CA13-F3E5-4213-A958-1E86B16B35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1C6ABE-78B2-446E-BC01-0B54236EEB6B}"/>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12/3/2021</a:t>
            </a:fld>
            <a:endParaRPr lang="en-US"/>
          </a:p>
        </p:txBody>
      </p:sp>
      <p:sp>
        <p:nvSpPr>
          <p:cNvPr id="6" name="Footer Placeholder 5">
            <a:extLst>
              <a:ext uri="{FF2B5EF4-FFF2-40B4-BE49-F238E27FC236}">
                <a16:creationId xmlns:a16="http://schemas.microsoft.com/office/drawing/2014/main" id="{FD15504D-8764-4B59-96F4-0261092751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4A7FFA-56E7-4691-A328-183143FEE51F}"/>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571926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84C4-A48D-4152-9259-2729822FE6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30B0D-AD8B-4A94-9A8B-24383365D8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C964D-02D9-4D17-9D53-6B252374152C}"/>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12/3/2021</a:t>
            </a:fld>
            <a:endParaRPr lang="en-US"/>
          </a:p>
        </p:txBody>
      </p:sp>
      <p:sp>
        <p:nvSpPr>
          <p:cNvPr id="5" name="Footer Placeholder 4">
            <a:extLst>
              <a:ext uri="{FF2B5EF4-FFF2-40B4-BE49-F238E27FC236}">
                <a16:creationId xmlns:a16="http://schemas.microsoft.com/office/drawing/2014/main" id="{B8B7A6F1-ECE9-4AA7-B24A-4FDA8497D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45892F-FFE5-411D-97D9-D6218A7041FB}"/>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187394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8A408E-3910-44EE-BC9E-DFC302F4E8F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F2547-793B-431F-8D9C-A5A4E1909E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430F9-0D13-4D89-8AF7-3E0F9F997B5D}"/>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12/3/2021</a:t>
            </a:fld>
            <a:endParaRPr lang="en-US"/>
          </a:p>
        </p:txBody>
      </p:sp>
      <p:sp>
        <p:nvSpPr>
          <p:cNvPr id="5" name="Footer Placeholder 4">
            <a:extLst>
              <a:ext uri="{FF2B5EF4-FFF2-40B4-BE49-F238E27FC236}">
                <a16:creationId xmlns:a16="http://schemas.microsoft.com/office/drawing/2014/main" id="{A6C36167-933A-46F8-8EE2-17F4E67E1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56BB41-0104-489F-9ADD-2BDCD01C8F53}"/>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846623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3ADA-05A7-435C-92E8-5F81AFD72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1FAC05-3AB5-4232-99FE-578F1BEDBE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565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E0DF6-448A-4A5A-B0C0-1D827179A9C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C6E0E2-509B-465F-A482-4FDFA3F726C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6D4C42-1004-4BC6-B8EE-2BAD9E4DB062}"/>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12/3/2021</a:t>
            </a:fld>
            <a:endParaRPr lang="en-US"/>
          </a:p>
        </p:txBody>
      </p:sp>
      <p:sp>
        <p:nvSpPr>
          <p:cNvPr id="5" name="Footer Placeholder 4">
            <a:extLst>
              <a:ext uri="{FF2B5EF4-FFF2-40B4-BE49-F238E27FC236}">
                <a16:creationId xmlns:a16="http://schemas.microsoft.com/office/drawing/2014/main" id="{AEB1298B-8264-4061-AA33-0F6CBB30D4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36398A-A0E1-4B9B-9B16-B8F80F70F8BB}"/>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3633715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61B9-0A23-423F-8E17-5772AD23E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8BBA64-ECDF-4A67-916F-D8A60F77D02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FE3AF-53C7-4065-A425-C521603B276A}"/>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12/3/2021</a:t>
            </a:fld>
            <a:endParaRPr lang="en-US"/>
          </a:p>
        </p:txBody>
      </p:sp>
      <p:sp>
        <p:nvSpPr>
          <p:cNvPr id="5" name="Footer Placeholder 4">
            <a:extLst>
              <a:ext uri="{FF2B5EF4-FFF2-40B4-BE49-F238E27FC236}">
                <a16:creationId xmlns:a16="http://schemas.microsoft.com/office/drawing/2014/main" id="{75CC516C-F362-4041-8D67-C8D072A6E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946651-40E5-4F51-98F4-359672DCB0EE}"/>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334750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906-4B59-4B41-BEF0-77E80CB1BEA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F9476-7A85-4055-A233-39C16D94A0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90E4C8-2BE2-4617-96C1-FDF0BAA1FCBA}"/>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12/3/2021</a:t>
            </a:fld>
            <a:endParaRPr lang="en-US"/>
          </a:p>
        </p:txBody>
      </p:sp>
      <p:sp>
        <p:nvSpPr>
          <p:cNvPr id="5" name="Footer Placeholder 4">
            <a:extLst>
              <a:ext uri="{FF2B5EF4-FFF2-40B4-BE49-F238E27FC236}">
                <a16:creationId xmlns:a16="http://schemas.microsoft.com/office/drawing/2014/main" id="{562205AC-2C05-42A4-9965-499C4C5D9E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BA0655-5914-4F10-9763-50CF72D1E10C}"/>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545252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C328-0CDD-41DA-9F24-1BA8242B5A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4350A4-2F2D-4FAA-BEA2-868B39981188}"/>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D23E71-DC06-49B6-9835-AFA07611634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149E1A-24B3-490D-BFBB-06F9258273E9}"/>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12/3/2021</a:t>
            </a:fld>
            <a:endParaRPr lang="en-US"/>
          </a:p>
        </p:txBody>
      </p:sp>
      <p:sp>
        <p:nvSpPr>
          <p:cNvPr id="6" name="Footer Placeholder 5">
            <a:extLst>
              <a:ext uri="{FF2B5EF4-FFF2-40B4-BE49-F238E27FC236}">
                <a16:creationId xmlns:a16="http://schemas.microsoft.com/office/drawing/2014/main" id="{04AA4887-3E64-49C8-A62C-B4EE0646E5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962063-237A-4329-81D3-B9017F840C8E}"/>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154137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9A69-7294-43D5-8318-A9C5DB11AC9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514CAB-93EF-4802-81DF-0BB48E6A4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99A9A4-1921-4F9B-B3FF-BD5BEC19551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74466D-B16B-401A-8433-C7B98051FA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6F09674-2247-49CF-8E1D-F03FBD4C3F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4FB61E-D641-45A6-B3C9-B0F776FF1FDE}"/>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12/3/2021</a:t>
            </a:fld>
            <a:endParaRPr lang="en-US"/>
          </a:p>
        </p:txBody>
      </p:sp>
      <p:sp>
        <p:nvSpPr>
          <p:cNvPr id="8" name="Footer Placeholder 7">
            <a:extLst>
              <a:ext uri="{FF2B5EF4-FFF2-40B4-BE49-F238E27FC236}">
                <a16:creationId xmlns:a16="http://schemas.microsoft.com/office/drawing/2014/main" id="{25AFF3E0-496F-47E7-99FD-C08681013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FC2AB5-E017-47ED-8330-B7043F5932E8}"/>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629275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5AC8-18DD-4C83-B331-E238D73231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3FE5E03-4E8F-418B-8AA2-336B97F3E68F}"/>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12/3/2021</a:t>
            </a:fld>
            <a:endParaRPr lang="en-US"/>
          </a:p>
        </p:txBody>
      </p:sp>
      <p:sp>
        <p:nvSpPr>
          <p:cNvPr id="4" name="Footer Placeholder 3">
            <a:extLst>
              <a:ext uri="{FF2B5EF4-FFF2-40B4-BE49-F238E27FC236}">
                <a16:creationId xmlns:a16="http://schemas.microsoft.com/office/drawing/2014/main" id="{98643F2D-F330-4B72-8EA5-9093E432E7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A71EFA-39AB-4199-BFEF-905C4C6608B2}"/>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4223923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5449E-A57A-435B-A486-7B34D46443B3}"/>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12/3/2021</a:t>
            </a:fld>
            <a:endParaRPr lang="en-US"/>
          </a:p>
        </p:txBody>
      </p:sp>
      <p:sp>
        <p:nvSpPr>
          <p:cNvPr id="3" name="Footer Placeholder 2">
            <a:extLst>
              <a:ext uri="{FF2B5EF4-FFF2-40B4-BE49-F238E27FC236}">
                <a16:creationId xmlns:a16="http://schemas.microsoft.com/office/drawing/2014/main" id="{07690D6D-C4AE-47FF-861F-7B710EB59F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44FB005-792F-46BD-A05F-949B13D4FD23}"/>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467497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2E26-FEAE-4255-8231-280719F8B9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776CB2-4071-49DF-80BF-244D9DF13F6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4DB64F-8F1B-4099-9336-7D6FBE8232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1EE50E-6584-4AC4-971F-4241318CD308}"/>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12/3/2021</a:t>
            </a:fld>
            <a:endParaRPr lang="en-US"/>
          </a:p>
        </p:txBody>
      </p:sp>
      <p:sp>
        <p:nvSpPr>
          <p:cNvPr id="6" name="Footer Placeholder 5">
            <a:extLst>
              <a:ext uri="{FF2B5EF4-FFF2-40B4-BE49-F238E27FC236}">
                <a16:creationId xmlns:a16="http://schemas.microsoft.com/office/drawing/2014/main" id="{75B274AE-E9B6-4EB6-A654-36B5CDE13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5288AD-DD6A-4819-B565-DB70470EBDAF}"/>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782677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B6E7B-4C16-4C6E-9605-E84CB5E6D1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61FD32-1CA1-47B7-8DF1-688D91EF3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875726-970D-4BB1-B55D-495F60DC8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C40429-EE25-4FFF-AA0B-767AE8178B49}"/>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12/3/2021</a:t>
            </a:fld>
            <a:endParaRPr lang="en-US"/>
          </a:p>
        </p:txBody>
      </p:sp>
      <p:sp>
        <p:nvSpPr>
          <p:cNvPr id="6" name="Footer Placeholder 5">
            <a:extLst>
              <a:ext uri="{FF2B5EF4-FFF2-40B4-BE49-F238E27FC236}">
                <a16:creationId xmlns:a16="http://schemas.microsoft.com/office/drawing/2014/main" id="{141E14D9-2174-4F5D-953E-0EF2DC124D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0D073B-C5BD-4940-B366-A4B29966754A}"/>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430949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0761-23B2-4C83-85FC-24B489D5D7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7E94F1-5B1C-4497-A468-206D892139E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1BFC8-14C5-4802-8A39-9479CB1D531F}"/>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12/3/2021</a:t>
            </a:fld>
            <a:endParaRPr lang="en-US"/>
          </a:p>
        </p:txBody>
      </p:sp>
      <p:sp>
        <p:nvSpPr>
          <p:cNvPr id="5" name="Footer Placeholder 4">
            <a:extLst>
              <a:ext uri="{FF2B5EF4-FFF2-40B4-BE49-F238E27FC236}">
                <a16:creationId xmlns:a16="http://schemas.microsoft.com/office/drawing/2014/main" id="{38ACC8A9-19BE-49F3-B004-40C38FD66F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94A43B-576C-4D39-BA12-5441AB515F20}"/>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53144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1E0E-BAA0-49A7-ACB6-2B6879FF9C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B5FBF-DD91-46CF-BA92-173D98DB4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27366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C213A-7C54-4AD1-B155-C741994F56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BD622B-DE48-49FF-9DBD-5D2EEB7C9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7B831-9723-4744-B425-E70616F34508}"/>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12/3/2021</a:t>
            </a:fld>
            <a:endParaRPr lang="en-US"/>
          </a:p>
        </p:txBody>
      </p:sp>
      <p:sp>
        <p:nvSpPr>
          <p:cNvPr id="5" name="Footer Placeholder 4">
            <a:extLst>
              <a:ext uri="{FF2B5EF4-FFF2-40B4-BE49-F238E27FC236}">
                <a16:creationId xmlns:a16="http://schemas.microsoft.com/office/drawing/2014/main" id="{3A3A0227-3CE7-4708-8C48-EEF1490BB8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7046A9-BD49-4821-B362-FCA642A3465D}"/>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273454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12/3/2021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9103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75748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12/3/2021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9493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53499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0295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5"/>
            <a:ext cx="11300036" cy="8980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9"/>
            <a:ext cx="11029616" cy="683506"/>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70732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6460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12/3/2021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72247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3285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7FE5-5568-4A14-8D26-CD9D7168A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71626B-928A-478D-BEA9-0762F5195F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D78883-62FF-4860-ABBD-D3A0A4AA1F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6969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70507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12/3/2021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45287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485" y="286604"/>
            <a:ext cx="11500338" cy="513496"/>
          </a:xfrm>
        </p:spPr>
        <p:txBody>
          <a:bodyPr anchor="t">
            <a:normAutofit/>
          </a:bodyPr>
          <a:lstStyle>
            <a:lvl1pPr marL="0">
              <a:defRPr sz="3200">
                <a:solidFill>
                  <a:schemeClr val="accent2"/>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89981B7A-DCA7-4E46-A2A0-9BC053CA059F}" type="datetimeFigureOut">
              <a:rPr lang="en-US" smtClean="0"/>
              <a:t>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55FADB-B64F-4E85-8D31-602ABE641014}" type="slidenum">
              <a:rPr lang="en-US" smtClean="0"/>
              <a:t>‹#›</a:t>
            </a:fld>
            <a:endParaRPr lang="en-US" dirty="0"/>
          </a:p>
        </p:txBody>
      </p:sp>
      <p:sp>
        <p:nvSpPr>
          <p:cNvPr id="11" name="Text Placeholder 12">
            <a:extLst>
              <a:ext uri="{FF2B5EF4-FFF2-40B4-BE49-F238E27FC236}">
                <a16:creationId xmlns:a16="http://schemas.microsoft.com/office/drawing/2014/main" id="{41DF5986-130A-48DD-9B12-B6403C2C2256}"/>
              </a:ext>
            </a:extLst>
          </p:cNvPr>
          <p:cNvSpPr>
            <a:spLocks noGrp="1"/>
          </p:cNvSpPr>
          <p:nvPr>
            <p:ph type="body" sz="quarter" idx="13"/>
          </p:nvPr>
        </p:nvSpPr>
        <p:spPr>
          <a:xfrm>
            <a:off x="360362" y="800100"/>
            <a:ext cx="11500337" cy="604689"/>
          </a:xfrm>
        </p:spPr>
        <p:txBody>
          <a:bodyPr/>
          <a:lstStyle>
            <a:lvl1pPr>
              <a:defRPr>
                <a:solidFill>
                  <a:schemeClr val="accent2"/>
                </a:solidFill>
              </a:defRPr>
            </a:lvl1pPr>
          </a:lstStyle>
          <a:p>
            <a:pPr lvl="0"/>
            <a:r>
              <a:rPr lang="en-US" dirty="0"/>
              <a:t>Edit Master text styles</a:t>
            </a:r>
          </a:p>
          <a:p>
            <a:pPr lvl="1"/>
            <a:endParaRPr lang="en-US" dirty="0"/>
          </a:p>
        </p:txBody>
      </p:sp>
    </p:spTree>
    <p:extLst>
      <p:ext uri="{BB962C8B-B14F-4D97-AF65-F5344CB8AC3E}">
        <p14:creationId xmlns:p14="http://schemas.microsoft.com/office/powerpoint/2010/main" val="29003446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dirty="0"/>
              <a:t>Click to add subtitle</a:t>
            </a:r>
          </a:p>
        </p:txBody>
      </p:sp>
      <p:sp>
        <p:nvSpPr>
          <p:cNvPr id="11" name="Title Placeholder 1"/>
          <p:cNvSpPr>
            <a:spLocks noGrp="1"/>
          </p:cNvSpPr>
          <p:nvPr>
            <p:ph type="title" hasCustomPrompt="1"/>
          </p:nvPr>
        </p:nvSpPr>
        <p:spPr>
          <a:xfrm>
            <a:off x="501650" y="317500"/>
            <a:ext cx="11188700"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2" name="Date Placeholder 1">
            <a:extLst>
              <a:ext uri="{FF2B5EF4-FFF2-40B4-BE49-F238E27FC236}">
                <a16:creationId xmlns:a16="http://schemas.microsoft.com/office/drawing/2014/main" id="{AA54BD98-B203-4AB1-BB71-E40953299175}"/>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B81C"/>
              </a:solidFill>
              <a:effectLst/>
              <a:uLnTx/>
              <a:uFillTx/>
              <a:latin typeface="Gill Sans MT" panose="020B0502020104020203"/>
              <a:ea typeface="+mn-ea"/>
              <a:cs typeface="+mn-cs"/>
            </a:endParaRPr>
          </a:p>
        </p:txBody>
      </p:sp>
      <p:sp>
        <p:nvSpPr>
          <p:cNvPr id="3" name="Footer Placeholder 2">
            <a:extLst>
              <a:ext uri="{FF2B5EF4-FFF2-40B4-BE49-F238E27FC236}">
                <a16:creationId xmlns:a16="http://schemas.microsoft.com/office/drawing/2014/main" id="{E807C7E4-4303-4742-BC26-D1777672AD95}"/>
              </a:ext>
            </a:extLst>
          </p:cNvPr>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B81C"/>
              </a:solidFill>
              <a:effectLst/>
              <a:uLnTx/>
              <a:uFillTx/>
              <a:latin typeface="Gill Sans MT" panose="020B0502020104020203"/>
              <a:ea typeface="+mn-ea"/>
              <a:cs typeface="+mn-cs"/>
            </a:endParaRPr>
          </a:p>
        </p:txBody>
      </p:sp>
      <p:sp>
        <p:nvSpPr>
          <p:cNvPr id="4" name="Slide Number Placeholder 3">
            <a:extLst>
              <a:ext uri="{FF2B5EF4-FFF2-40B4-BE49-F238E27FC236}">
                <a16:creationId xmlns:a16="http://schemas.microsoft.com/office/drawing/2014/main" id="{9D070A3F-9057-43CF-ACB1-4C409B5D9F57}"/>
              </a:ext>
            </a:extLst>
          </p:cNvPr>
          <p:cNvSpPr>
            <a:spLocks noGrp="1"/>
          </p:cNvSpPr>
          <p:nvPr>
            <p:ph type="sldNum" sz="quarter" idx="16"/>
          </p:nvPr>
        </p:nvSpPr>
        <p:spPr>
          <a:xfrm>
            <a:off x="8610600" y="6451600"/>
            <a:ext cx="2743200" cy="365125"/>
          </a:xfrm>
        </p:spPr>
        <p:txBody>
          <a:bodyPr/>
          <a:lstStyle>
            <a:lvl1pP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393ED9-3FAE-4C9F-B5CF-D8F31E5991EB}" type="slidenum">
              <a:rPr kumimoji="0" lang="en-US" sz="1400" b="0" i="0" u="none" strike="noStrike" kern="1200" cap="none" spc="0" normalizeH="0" baseline="0" noProof="0" smtClean="0">
                <a:ln>
                  <a:noFill/>
                </a:ln>
                <a:solidFill>
                  <a:srgbClr val="FFB81C"/>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FFB81C"/>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3802180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12/3/2021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53460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656024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12/3/2021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171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555547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731198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625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BD94-466A-4BA4-BAE6-A150567B47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F3FF7-1A9A-4F76-A2CF-6DD251DA26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5E7619-8583-4673-B72A-3BE3EB3E67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8A72A-9F25-4700-A44E-E2A87BDC16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0A7D5E-F949-493A-B413-F4D904CF8E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5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84EFA6-864B-440D-97C6-805A9428459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33EAE8A-F015-4D72-A4AF-B6628FF1ED33}"/>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CC035FA-D6FA-4E71-B7DF-0CADA766C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1392683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12/3/2021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34582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15901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36364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12/3/2021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7160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6D88B-C590-4B4C-B718-ED93DA51F22E}"/>
              </a:ext>
            </a:extLst>
          </p:cNvPr>
          <p:cNvSpPr>
            <a:spLocks noGrp="1"/>
          </p:cNvSpPr>
          <p:nvPr>
            <p:ph type="title"/>
          </p:nvPr>
        </p:nvSpPr>
        <p:spPr>
          <a:xfrm>
            <a:off x="838200" y="365126"/>
            <a:ext cx="10515600" cy="742912"/>
          </a:xfrm>
        </p:spPr>
        <p:txBody>
          <a:bodyPr>
            <a:normAutofit/>
          </a:bodyPr>
          <a:lstStyle>
            <a:lvl1pPr>
              <a:defRPr sz="4000"/>
            </a:lvl1pPr>
          </a:lstStyle>
          <a:p>
            <a:r>
              <a:rPr lang="en-US" dirty="0"/>
              <a:t>Click to edit Master title style</a:t>
            </a:r>
          </a:p>
        </p:txBody>
      </p:sp>
      <p:cxnSp>
        <p:nvCxnSpPr>
          <p:cNvPr id="4" name="Straight Connector 3">
            <a:extLst>
              <a:ext uri="{FF2B5EF4-FFF2-40B4-BE49-F238E27FC236}">
                <a16:creationId xmlns:a16="http://schemas.microsoft.com/office/drawing/2014/main" id="{6B9E05F9-6FEC-4405-B5F3-88A01C0BDA55}"/>
              </a:ext>
            </a:extLst>
          </p:cNvPr>
          <p:cNvCxnSpPr>
            <a:cxnSpLocks/>
          </p:cNvCxnSpPr>
          <p:nvPr userDrawn="1"/>
        </p:nvCxnSpPr>
        <p:spPr>
          <a:xfrm>
            <a:off x="838200" y="1108038"/>
            <a:ext cx="10515600" cy="0"/>
          </a:xfrm>
          <a:prstGeom prst="line">
            <a:avLst/>
          </a:prstGeom>
          <a:ln w="28575">
            <a:solidFill>
              <a:srgbClr val="092F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75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07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29501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C04A-3DC3-486C-B3AA-3DD22D5571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A7671C-0045-4237-8224-96514BE87F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AA61F5-AB02-46C9-AB93-B1CD7D3B213F}"/>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12/3/2021</a:t>
            </a:fld>
            <a:endParaRPr lang="en-US"/>
          </a:p>
        </p:txBody>
      </p:sp>
      <p:sp>
        <p:nvSpPr>
          <p:cNvPr id="5" name="Footer Placeholder 4">
            <a:extLst>
              <a:ext uri="{FF2B5EF4-FFF2-40B4-BE49-F238E27FC236}">
                <a16:creationId xmlns:a16="http://schemas.microsoft.com/office/drawing/2014/main" id="{DC7A666B-5AF7-4822-9169-97DFFB8F7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CC09E4-E802-4942-AAFA-734012D7437D}"/>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2652050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2089D-2D54-4A5B-B3E6-8FBF8493A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197693-1369-41A3-9423-9ED48683F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09E58DD-C903-4FC4-A5B6-82235288C16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F1C23F6-5D31-44A5-92E0-74E7678142B2}"/>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4EE0A9-EF9D-4719-A487-2E7BC889200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608050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4" r:id="rId8"/>
  </p:sldLayoutIdLst>
  <p:txStyles>
    <p:title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FEF332-1C65-4F7C-885C-FD7E646062BF}"/>
              </a:ext>
            </a:extLst>
          </p:cNvPr>
          <p:cNvSpPr/>
          <p:nvPr userDrawn="1"/>
        </p:nvSpPr>
        <p:spPr>
          <a:xfrm>
            <a:off x="152400" y="0"/>
            <a:ext cx="4916245" cy="685800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0420CF-83D5-41B2-A093-0291B91DDB83}"/>
              </a:ext>
            </a:extLst>
          </p:cNvPr>
          <p:cNvSpPr/>
          <p:nvPr userDrawn="1"/>
        </p:nvSpPr>
        <p:spPr>
          <a:xfrm>
            <a:off x="0" y="0"/>
            <a:ext cx="4916245" cy="6858000"/>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681367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2823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12/3/2021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550248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12/3/2021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7147885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www.sco.idaho.gov/LivePages/scohome.aspx"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40.jpeg"/><Relationship Id="rId7" Type="http://schemas.openxmlformats.org/officeDocument/2006/relationships/hyperlink" Target="https://www.sco.idaho.gov/LivePages/eventscalendar.aspx" TargetMode="External"/><Relationship Id="rId12"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sco.idaho.gov/LivePages/change-liaison-dashboard.aspx" TargetMode="External"/><Relationship Id="rId11" Type="http://schemas.openxmlformats.org/officeDocument/2006/relationships/image" Target="../media/image46.svg"/><Relationship Id="rId5" Type="http://schemas.openxmlformats.org/officeDocument/2006/relationships/image" Target="../media/image42.sv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sv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hyperlink" Target="https://www.sco.idaho.gov/LivePages/luma-phase-2-business-process-redesign.aspx" TargetMode="External"/><Relationship Id="rId3" Type="http://schemas.openxmlformats.org/officeDocument/2006/relationships/image" Target="../media/image40.jpeg"/><Relationship Id="rId7" Type="http://schemas.openxmlformats.org/officeDocument/2006/relationships/image" Target="../media/image44.svg"/><Relationship Id="rId12" Type="http://schemas.openxmlformats.org/officeDocument/2006/relationships/hyperlink" Target="https://www.sco.idaho.gov/LivePages/eventscalendar.aspx"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hyperlink" Target="https://www.sco.idaho.gov/LivePages/luma-human-capital-management.aspx" TargetMode="External"/><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hyperlink" Target="https://www.sco.idaho.gov/LivePages/luma-payroll-module.aspx"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hyperlink" Target="mailto:estearns@sco.idaho.gov" TargetMode="External"/><Relationship Id="rId3" Type="http://schemas.openxmlformats.org/officeDocument/2006/relationships/hyperlink" Target="mailto:scoles@sco.Idaho.gov" TargetMode="External"/><Relationship Id="rId7" Type="http://schemas.openxmlformats.org/officeDocument/2006/relationships/hyperlink" Target="mailto:tfuller@sco.Idaho.gov" TargetMode="External"/><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hyperlink" Target="mailto:clehosit@sco.Idaho.gov" TargetMode="External"/><Relationship Id="rId5" Type="http://schemas.openxmlformats.org/officeDocument/2006/relationships/hyperlink" Target="mailto:dblackmer@sco.Idaho.gov" TargetMode="External"/><Relationship Id="rId4" Type="http://schemas.openxmlformats.org/officeDocument/2006/relationships/hyperlink" Target="mailto:adoench@sco.Idaho.gov"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865307-8FFD-45AE-9180-7BCDBD83C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8406" cy="6340923"/>
          </a:xfrm>
          <a:prstGeom prst="rect">
            <a:avLst/>
          </a:prstGeom>
        </p:spPr>
      </p:pic>
      <p:sp>
        <p:nvSpPr>
          <p:cNvPr id="7" name="Rectangle 6">
            <a:extLst>
              <a:ext uri="{FF2B5EF4-FFF2-40B4-BE49-F238E27FC236}">
                <a16:creationId xmlns:a16="http://schemas.microsoft.com/office/drawing/2014/main" id="{AB543C50-80FD-4DA6-978B-4507572E0EED}"/>
              </a:ext>
            </a:extLst>
          </p:cNvPr>
          <p:cNvSpPr/>
          <p:nvPr/>
        </p:nvSpPr>
        <p:spPr>
          <a:xfrm>
            <a:off x="-10686" y="-30301"/>
            <a:ext cx="12209092" cy="6438082"/>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16F05CA-A3E3-4244-9047-A042A6D36E9B}"/>
              </a:ext>
            </a:extLst>
          </p:cNvPr>
          <p:cNvSpPr txBox="1"/>
          <p:nvPr/>
        </p:nvSpPr>
        <p:spPr>
          <a:xfrm>
            <a:off x="1120872" y="1390728"/>
            <a:ext cx="9950253" cy="1169551"/>
          </a:xfrm>
          <a:prstGeom prst="rect">
            <a:avLst/>
          </a:prstGeom>
          <a:noFill/>
        </p:spPr>
        <p:txBody>
          <a:bodyPr wrap="square" rtlCol="0">
            <a:spAutoFit/>
          </a:bodyPr>
          <a:lstStyle/>
          <a:p>
            <a:pPr algn="ctr"/>
            <a:r>
              <a:rPr lang="en-US" sz="7000" dirty="0">
                <a:solidFill>
                  <a:schemeClr val="bg1"/>
                </a:solidFill>
                <a:latin typeface="Arial" panose="020B0604020202020204" pitchFamily="34" charset="0"/>
                <a:cs typeface="Arial" panose="020B0604020202020204" pitchFamily="34" charset="0"/>
              </a:rPr>
              <a:t>Change Liaison Meeting</a:t>
            </a:r>
          </a:p>
        </p:txBody>
      </p:sp>
      <p:sp>
        <p:nvSpPr>
          <p:cNvPr id="5" name="TextBox 4">
            <a:extLst>
              <a:ext uri="{FF2B5EF4-FFF2-40B4-BE49-F238E27FC236}">
                <a16:creationId xmlns:a16="http://schemas.microsoft.com/office/drawing/2014/main" id="{190C1FFC-9FAD-4F8C-82A9-7EC83171ED2F}"/>
              </a:ext>
            </a:extLst>
          </p:cNvPr>
          <p:cNvSpPr txBox="1"/>
          <p:nvPr/>
        </p:nvSpPr>
        <p:spPr>
          <a:xfrm>
            <a:off x="1925399" y="3346741"/>
            <a:ext cx="8341200"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December 1</a:t>
            </a:r>
            <a:r>
              <a:rPr lang="en-US" sz="2400" baseline="30000" dirty="0">
                <a:solidFill>
                  <a:schemeClr val="bg1"/>
                </a:solidFill>
                <a:latin typeface="Arial" panose="020B0604020202020204" pitchFamily="34" charset="0"/>
                <a:cs typeface="Arial" panose="020B0604020202020204" pitchFamily="34" charset="0"/>
              </a:rPr>
              <a:t>st</a:t>
            </a:r>
            <a:r>
              <a:rPr lang="en-US" sz="2400" dirty="0">
                <a:solidFill>
                  <a:schemeClr val="bg1"/>
                </a:solidFill>
                <a:latin typeface="Arial" panose="020B0604020202020204" pitchFamily="34" charset="0"/>
                <a:cs typeface="Arial" panose="020B0604020202020204" pitchFamily="34" charset="0"/>
              </a:rPr>
              <a:t>, 2021</a:t>
            </a:r>
            <a:endParaRPr lang="en-US" sz="2000"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78BDC82-A243-4860-B5C9-2FA3E45735A4}"/>
              </a:ext>
            </a:extLst>
          </p:cNvPr>
          <p:cNvCxnSpPr/>
          <p:nvPr/>
        </p:nvCxnSpPr>
        <p:spPr>
          <a:xfrm>
            <a:off x="3277353" y="2943366"/>
            <a:ext cx="5797118" cy="0"/>
          </a:xfrm>
          <a:prstGeom prst="line">
            <a:avLst/>
          </a:prstGeom>
          <a:ln w="19050">
            <a:solidFill>
              <a:srgbClr val="FFB81C"/>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E5688E1A-332F-48B2-A3F5-F8D628CAA132}"/>
              </a:ext>
            </a:extLst>
          </p:cNvPr>
          <p:cNvPicPr>
            <a:picLocks noChangeAspect="1"/>
          </p:cNvPicPr>
          <p:nvPr/>
        </p:nvPicPr>
        <p:blipFill rotWithShape="1">
          <a:blip r:embed="rId4">
            <a:extLst>
              <a:ext uri="{28A0092B-C50C-407E-A947-70E740481C1C}">
                <a14:useLocalDpi xmlns:a14="http://schemas.microsoft.com/office/drawing/2010/main" val="0"/>
              </a:ext>
            </a:extLst>
          </a:blip>
          <a:srcRect t="19538" b="56700"/>
          <a:stretch/>
        </p:blipFill>
        <p:spPr>
          <a:xfrm>
            <a:off x="-10686" y="4546208"/>
            <a:ext cx="12192001" cy="1629624"/>
          </a:xfrm>
          <a:prstGeom prst="rect">
            <a:avLst/>
          </a:prstGeom>
        </p:spPr>
      </p:pic>
      <p:pic>
        <p:nvPicPr>
          <p:cNvPr id="9" name="Picture 8">
            <a:extLst>
              <a:ext uri="{FF2B5EF4-FFF2-40B4-BE49-F238E27FC236}">
                <a16:creationId xmlns:a16="http://schemas.microsoft.com/office/drawing/2014/main" id="{2D19CEC4-972D-447A-81E7-C8EE5BCD632F}"/>
              </a:ext>
            </a:extLst>
          </p:cNvPr>
          <p:cNvPicPr>
            <a:picLocks noChangeAspect="1"/>
          </p:cNvPicPr>
          <p:nvPr/>
        </p:nvPicPr>
        <p:blipFill rotWithShape="1">
          <a:blip r:embed="rId5"/>
          <a:srcRect l="77385" t="15682" r="2464" b="57878"/>
          <a:stretch/>
        </p:blipFill>
        <p:spPr>
          <a:xfrm>
            <a:off x="5655899" y="5132653"/>
            <a:ext cx="289932" cy="325615"/>
          </a:xfrm>
          <a:prstGeom prst="rect">
            <a:avLst/>
          </a:prstGeom>
        </p:spPr>
      </p:pic>
      <p:pic>
        <p:nvPicPr>
          <p:cNvPr id="10" name="Picture 9">
            <a:extLst>
              <a:ext uri="{FF2B5EF4-FFF2-40B4-BE49-F238E27FC236}">
                <a16:creationId xmlns:a16="http://schemas.microsoft.com/office/drawing/2014/main" id="{4CD0F423-8EA4-4A47-B7AF-2816C0BD827D}"/>
              </a:ext>
            </a:extLst>
          </p:cNvPr>
          <p:cNvPicPr>
            <a:picLocks noChangeAspect="1"/>
          </p:cNvPicPr>
          <p:nvPr/>
        </p:nvPicPr>
        <p:blipFill rotWithShape="1">
          <a:blip r:embed="rId6"/>
          <a:srcRect l="76951" t="44956" r="5068" b="34501"/>
          <a:stretch/>
        </p:blipFill>
        <p:spPr>
          <a:xfrm>
            <a:off x="5655899" y="5495293"/>
            <a:ext cx="258708" cy="254247"/>
          </a:xfrm>
          <a:prstGeom prst="rect">
            <a:avLst/>
          </a:prstGeom>
        </p:spPr>
      </p:pic>
      <p:pic>
        <p:nvPicPr>
          <p:cNvPr id="11" name="Picture 10">
            <a:extLst>
              <a:ext uri="{FF2B5EF4-FFF2-40B4-BE49-F238E27FC236}">
                <a16:creationId xmlns:a16="http://schemas.microsoft.com/office/drawing/2014/main" id="{392C03C3-2F6D-45F7-A426-8F9F8AEDCE04}"/>
              </a:ext>
            </a:extLst>
          </p:cNvPr>
          <p:cNvPicPr>
            <a:picLocks noChangeAspect="1"/>
          </p:cNvPicPr>
          <p:nvPr/>
        </p:nvPicPr>
        <p:blipFill rotWithShape="1">
          <a:blip r:embed="rId6"/>
          <a:srcRect l="65481" t="64779" r="17778" b="15758"/>
          <a:stretch/>
        </p:blipFill>
        <p:spPr>
          <a:xfrm>
            <a:off x="5489338" y="5736750"/>
            <a:ext cx="240867" cy="240866"/>
          </a:xfrm>
          <a:prstGeom prst="rect">
            <a:avLst/>
          </a:prstGeom>
        </p:spPr>
      </p:pic>
      <p:pic>
        <p:nvPicPr>
          <p:cNvPr id="12" name="Picture 11">
            <a:extLst>
              <a:ext uri="{FF2B5EF4-FFF2-40B4-BE49-F238E27FC236}">
                <a16:creationId xmlns:a16="http://schemas.microsoft.com/office/drawing/2014/main" id="{541D8DA7-D461-4C0C-B045-414254C96381}"/>
              </a:ext>
            </a:extLst>
          </p:cNvPr>
          <p:cNvPicPr>
            <a:picLocks noChangeAspect="1"/>
          </p:cNvPicPr>
          <p:nvPr/>
        </p:nvPicPr>
        <p:blipFill rotWithShape="1">
          <a:blip r:embed="rId6"/>
          <a:srcRect l="48760" t="74102" r="34809" b="7877"/>
          <a:stretch/>
        </p:blipFill>
        <p:spPr>
          <a:xfrm>
            <a:off x="5249735" y="5858748"/>
            <a:ext cx="236406" cy="223025"/>
          </a:xfrm>
          <a:prstGeom prst="rect">
            <a:avLst/>
          </a:prstGeom>
        </p:spPr>
      </p:pic>
      <p:pic>
        <p:nvPicPr>
          <p:cNvPr id="13" name="Picture 12">
            <a:extLst>
              <a:ext uri="{FF2B5EF4-FFF2-40B4-BE49-F238E27FC236}">
                <a16:creationId xmlns:a16="http://schemas.microsoft.com/office/drawing/2014/main" id="{2B66155D-1783-44C5-AD35-EFEE188620C2}"/>
              </a:ext>
            </a:extLst>
          </p:cNvPr>
          <p:cNvPicPr>
            <a:picLocks noChangeAspect="1"/>
          </p:cNvPicPr>
          <p:nvPr/>
        </p:nvPicPr>
        <p:blipFill rotWithShape="1">
          <a:blip r:embed="rId7">
            <a:extLst>
              <a:ext uri="{28A0092B-C50C-407E-A947-70E740481C1C}">
                <a14:useLocalDpi xmlns:a14="http://schemas.microsoft.com/office/drawing/2010/main" val="0"/>
              </a:ext>
            </a:extLst>
          </a:blip>
          <a:srcRect l="41300" t="37659" r="56919" b="59008"/>
          <a:stretch/>
        </p:blipFill>
        <p:spPr>
          <a:xfrm>
            <a:off x="5036167" y="5843790"/>
            <a:ext cx="217130" cy="228600"/>
          </a:xfrm>
          <a:prstGeom prst="rect">
            <a:avLst/>
          </a:prstGeom>
        </p:spPr>
      </p:pic>
      <p:pic>
        <p:nvPicPr>
          <p:cNvPr id="14" name="Picture 13">
            <a:extLst>
              <a:ext uri="{FF2B5EF4-FFF2-40B4-BE49-F238E27FC236}">
                <a16:creationId xmlns:a16="http://schemas.microsoft.com/office/drawing/2014/main" id="{4B24DD67-A119-4621-BE24-36B41129C732}"/>
              </a:ext>
            </a:extLst>
          </p:cNvPr>
          <p:cNvPicPr>
            <a:picLocks noChangeAspect="1"/>
          </p:cNvPicPr>
          <p:nvPr/>
        </p:nvPicPr>
        <p:blipFill rotWithShape="1">
          <a:blip r:embed="rId7">
            <a:extLst>
              <a:ext uri="{28A0092B-C50C-407E-A947-70E740481C1C}">
                <a14:useLocalDpi xmlns:a14="http://schemas.microsoft.com/office/drawing/2010/main" val="0"/>
              </a:ext>
            </a:extLst>
          </a:blip>
          <a:srcRect l="39801" t="36788" r="58590" b="60440"/>
          <a:stretch/>
        </p:blipFill>
        <p:spPr>
          <a:xfrm>
            <a:off x="4852215" y="5782948"/>
            <a:ext cx="196112" cy="190124"/>
          </a:xfrm>
          <a:prstGeom prst="rect">
            <a:avLst/>
          </a:prstGeom>
        </p:spPr>
      </p:pic>
      <p:pic>
        <p:nvPicPr>
          <p:cNvPr id="15" name="Picture 14">
            <a:extLst>
              <a:ext uri="{FF2B5EF4-FFF2-40B4-BE49-F238E27FC236}">
                <a16:creationId xmlns:a16="http://schemas.microsoft.com/office/drawing/2014/main" id="{537817DB-555F-4BA8-BC8A-179384973E9D}"/>
              </a:ext>
            </a:extLst>
          </p:cNvPr>
          <p:cNvPicPr>
            <a:picLocks noChangeAspect="1"/>
          </p:cNvPicPr>
          <p:nvPr/>
        </p:nvPicPr>
        <p:blipFill rotWithShape="1">
          <a:blip r:embed="rId7">
            <a:extLst>
              <a:ext uri="{28A0092B-C50C-407E-A947-70E740481C1C}">
                <a14:useLocalDpi xmlns:a14="http://schemas.microsoft.com/office/drawing/2010/main" val="0"/>
              </a:ext>
            </a:extLst>
          </a:blip>
          <a:srcRect l="38146" t="32561" r="60406" b="65019"/>
          <a:stretch/>
        </p:blipFill>
        <p:spPr>
          <a:xfrm>
            <a:off x="4650256" y="5495721"/>
            <a:ext cx="176525" cy="165933"/>
          </a:xfrm>
          <a:prstGeom prst="rect">
            <a:avLst/>
          </a:prstGeom>
        </p:spPr>
      </p:pic>
      <p:pic>
        <p:nvPicPr>
          <p:cNvPr id="16" name="Picture 15">
            <a:extLst>
              <a:ext uri="{FF2B5EF4-FFF2-40B4-BE49-F238E27FC236}">
                <a16:creationId xmlns:a16="http://schemas.microsoft.com/office/drawing/2014/main" id="{C91F8236-A3E5-4945-9E24-59A100BD8DAF}"/>
              </a:ext>
            </a:extLst>
          </p:cNvPr>
          <p:cNvPicPr>
            <a:picLocks noChangeAspect="1"/>
          </p:cNvPicPr>
          <p:nvPr/>
        </p:nvPicPr>
        <p:blipFill rotWithShape="1">
          <a:blip r:embed="rId7">
            <a:extLst>
              <a:ext uri="{28A0092B-C50C-407E-A947-70E740481C1C}">
                <a14:useLocalDpi xmlns:a14="http://schemas.microsoft.com/office/drawing/2010/main" val="0"/>
              </a:ext>
            </a:extLst>
          </a:blip>
          <a:srcRect l="38827" t="34854" r="59902" b="62687"/>
          <a:stretch/>
        </p:blipFill>
        <p:spPr>
          <a:xfrm>
            <a:off x="4731684" y="5648902"/>
            <a:ext cx="154879" cy="168700"/>
          </a:xfrm>
          <a:prstGeom prst="rect">
            <a:avLst/>
          </a:prstGeom>
        </p:spPr>
      </p:pic>
      <p:pic>
        <p:nvPicPr>
          <p:cNvPr id="17" name="Picture 16">
            <a:extLst>
              <a:ext uri="{FF2B5EF4-FFF2-40B4-BE49-F238E27FC236}">
                <a16:creationId xmlns:a16="http://schemas.microsoft.com/office/drawing/2014/main" id="{1CAF4A79-22F9-4C11-A1EE-F9A368F9DB3E}"/>
              </a:ext>
            </a:extLst>
          </p:cNvPr>
          <p:cNvPicPr>
            <a:picLocks noChangeAspect="1"/>
          </p:cNvPicPr>
          <p:nvPr/>
        </p:nvPicPr>
        <p:blipFill rotWithShape="1">
          <a:blip r:embed="rId7">
            <a:extLst>
              <a:ext uri="{28A0092B-C50C-407E-A947-70E740481C1C}">
                <a14:useLocalDpi xmlns:a14="http://schemas.microsoft.com/office/drawing/2010/main" val="0"/>
              </a:ext>
            </a:extLst>
          </a:blip>
          <a:srcRect l="38047" t="30252" r="60665" b="67456"/>
          <a:stretch/>
        </p:blipFill>
        <p:spPr>
          <a:xfrm>
            <a:off x="4640054" y="5330649"/>
            <a:ext cx="157163" cy="157162"/>
          </a:xfrm>
          <a:prstGeom prst="rect">
            <a:avLst/>
          </a:prstGeom>
        </p:spPr>
      </p:pic>
      <p:pic>
        <p:nvPicPr>
          <p:cNvPr id="18" name="Picture 17">
            <a:extLst>
              <a:ext uri="{FF2B5EF4-FFF2-40B4-BE49-F238E27FC236}">
                <a16:creationId xmlns:a16="http://schemas.microsoft.com/office/drawing/2014/main" id="{F5169EDC-9B4B-4E64-804D-EBF83E1C40D7}"/>
              </a:ext>
            </a:extLst>
          </p:cNvPr>
          <p:cNvPicPr>
            <a:picLocks noChangeAspect="1"/>
          </p:cNvPicPr>
          <p:nvPr/>
        </p:nvPicPr>
        <p:blipFill rotWithShape="1">
          <a:blip r:embed="rId7">
            <a:extLst>
              <a:ext uri="{28A0092B-C50C-407E-A947-70E740481C1C}">
                <a14:useLocalDpi xmlns:a14="http://schemas.microsoft.com/office/drawing/2010/main" val="0"/>
              </a:ext>
            </a:extLst>
          </a:blip>
          <a:srcRect l="38038" t="28022" r="60751" b="69895"/>
          <a:stretch/>
        </p:blipFill>
        <p:spPr>
          <a:xfrm>
            <a:off x="4637249" y="5180804"/>
            <a:ext cx="147638" cy="142875"/>
          </a:xfrm>
          <a:prstGeom prst="rect">
            <a:avLst/>
          </a:prstGeom>
        </p:spPr>
      </p:pic>
      <p:sp>
        <p:nvSpPr>
          <p:cNvPr id="19" name="Rectangle 18">
            <a:extLst>
              <a:ext uri="{FF2B5EF4-FFF2-40B4-BE49-F238E27FC236}">
                <a16:creationId xmlns:a16="http://schemas.microsoft.com/office/drawing/2014/main" id="{ED6D0DBD-A5CC-478B-A0A7-C43FC405A029}"/>
              </a:ext>
            </a:extLst>
          </p:cNvPr>
          <p:cNvSpPr/>
          <p:nvPr/>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5A9692-3D14-467C-A0DE-3968BEF5FB78}"/>
              </a:ext>
            </a:extLst>
          </p:cNvPr>
          <p:cNvSpPr/>
          <p:nvPr/>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36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2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500"/>
                            </p:stCondLst>
                            <p:childTnLst>
                              <p:par>
                                <p:cTn id="23" presetID="26" presetClass="emph" presetSubtype="0" fill="hold" nodeType="afterEffect">
                                  <p:stCondLst>
                                    <p:cond delay="0"/>
                                  </p:stCondLst>
                                  <p:childTnLst>
                                    <p:animEffect transition="out" filter="fade">
                                      <p:cBhvr>
                                        <p:cTn id="24" dur="250" tmFilter="0, 0; .2, .5; .8, .5; 1, 0"/>
                                        <p:tgtEl>
                                          <p:spTgt spid="18"/>
                                        </p:tgtEl>
                                      </p:cBhvr>
                                    </p:animEffect>
                                    <p:animScale>
                                      <p:cBhvr>
                                        <p:cTn id="25" dur="125" autoRev="1" fill="hold"/>
                                        <p:tgtEl>
                                          <p:spTgt spid="18"/>
                                        </p:tgtEl>
                                      </p:cBhvr>
                                      <p:by x="105000" y="105000"/>
                                    </p:animScale>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childTnLst>
                          </p:cTn>
                        </p:par>
                        <p:par>
                          <p:cTn id="29" fill="hold">
                            <p:stCondLst>
                              <p:cond delay="1750"/>
                            </p:stCondLst>
                            <p:childTnLst>
                              <p:par>
                                <p:cTn id="30" presetID="26" presetClass="emph" presetSubtype="0" fill="hold" nodeType="afterEffect">
                                  <p:stCondLst>
                                    <p:cond delay="0"/>
                                  </p:stCondLst>
                                  <p:childTnLst>
                                    <p:animEffect transition="out" filter="fade">
                                      <p:cBhvr>
                                        <p:cTn id="31" dur="250" tmFilter="0, 0; .2, .5; .8, .5; 1, 0"/>
                                        <p:tgtEl>
                                          <p:spTgt spid="17"/>
                                        </p:tgtEl>
                                      </p:cBhvr>
                                    </p:animEffect>
                                    <p:animScale>
                                      <p:cBhvr>
                                        <p:cTn id="32" dur="125" autoRev="1" fill="hold"/>
                                        <p:tgtEl>
                                          <p:spTgt spid="17"/>
                                        </p:tgtEl>
                                      </p:cBhvr>
                                      <p:by x="105000" y="105000"/>
                                    </p:animScale>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childTnLst>
                                </p:cTn>
                              </p:par>
                            </p:childTnLst>
                          </p:cTn>
                        </p:par>
                        <p:par>
                          <p:cTn id="36" fill="hold">
                            <p:stCondLst>
                              <p:cond delay="2000"/>
                            </p:stCondLst>
                            <p:childTnLst>
                              <p:par>
                                <p:cTn id="37" presetID="26" presetClass="emph" presetSubtype="0" fill="hold" nodeType="afterEffect">
                                  <p:stCondLst>
                                    <p:cond delay="0"/>
                                  </p:stCondLst>
                                  <p:childTnLst>
                                    <p:animEffect transition="out" filter="fade">
                                      <p:cBhvr>
                                        <p:cTn id="38" dur="250" tmFilter="0, 0; .2, .5; .8, .5; 1, 0"/>
                                        <p:tgtEl>
                                          <p:spTgt spid="15"/>
                                        </p:tgtEl>
                                      </p:cBhvr>
                                    </p:animEffect>
                                    <p:animScale>
                                      <p:cBhvr>
                                        <p:cTn id="39" dur="125" autoRev="1" fill="hold"/>
                                        <p:tgtEl>
                                          <p:spTgt spid="15"/>
                                        </p:tgtEl>
                                      </p:cBhvr>
                                      <p:by x="105000" y="105000"/>
                                    </p:animScale>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childTnLst>
                          </p:cTn>
                        </p:par>
                        <p:par>
                          <p:cTn id="43" fill="hold">
                            <p:stCondLst>
                              <p:cond delay="2250"/>
                            </p:stCondLst>
                            <p:childTnLst>
                              <p:par>
                                <p:cTn id="44" presetID="26" presetClass="emph" presetSubtype="0" fill="hold" nodeType="afterEffect">
                                  <p:stCondLst>
                                    <p:cond delay="0"/>
                                  </p:stCondLst>
                                  <p:childTnLst>
                                    <p:animEffect transition="out" filter="fade">
                                      <p:cBhvr>
                                        <p:cTn id="45" dur="250" tmFilter="0, 0; .2, .5; .8, .5; 1, 0"/>
                                        <p:tgtEl>
                                          <p:spTgt spid="16"/>
                                        </p:tgtEl>
                                      </p:cBhvr>
                                    </p:animEffect>
                                    <p:animScale>
                                      <p:cBhvr>
                                        <p:cTn id="46" dur="125" autoRev="1" fill="hold"/>
                                        <p:tgtEl>
                                          <p:spTgt spid="16"/>
                                        </p:tgtEl>
                                      </p:cBhvr>
                                      <p:by x="105000" y="105000"/>
                                    </p:animScale>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50"/>
                                        <p:tgtEl>
                                          <p:spTgt spid="14"/>
                                        </p:tgtEl>
                                      </p:cBhvr>
                                    </p:animEffect>
                                  </p:childTnLst>
                                </p:cTn>
                              </p:par>
                            </p:childTnLst>
                          </p:cTn>
                        </p:par>
                        <p:par>
                          <p:cTn id="50" fill="hold">
                            <p:stCondLst>
                              <p:cond delay="2500"/>
                            </p:stCondLst>
                            <p:childTnLst>
                              <p:par>
                                <p:cTn id="51" presetID="26" presetClass="emph" presetSubtype="0" fill="hold" nodeType="afterEffect">
                                  <p:stCondLst>
                                    <p:cond delay="0"/>
                                  </p:stCondLst>
                                  <p:childTnLst>
                                    <p:animEffect transition="out" filter="fade">
                                      <p:cBhvr>
                                        <p:cTn id="52" dur="250" tmFilter="0, 0; .2, .5; .8, .5; 1, 0"/>
                                        <p:tgtEl>
                                          <p:spTgt spid="14"/>
                                        </p:tgtEl>
                                      </p:cBhvr>
                                    </p:animEffect>
                                    <p:animScale>
                                      <p:cBhvr>
                                        <p:cTn id="53" dur="125" autoRev="1" fill="hold"/>
                                        <p:tgtEl>
                                          <p:spTgt spid="14"/>
                                        </p:tgtEl>
                                      </p:cBhvr>
                                      <p:by x="105000" y="105000"/>
                                    </p:animScale>
                                  </p:childTnLst>
                                </p:cTn>
                              </p:par>
                              <p:par>
                                <p:cTn id="54" presetID="10"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childTnLst>
                          </p:cTn>
                        </p:par>
                        <p:par>
                          <p:cTn id="57" fill="hold">
                            <p:stCondLst>
                              <p:cond delay="2750"/>
                            </p:stCondLst>
                            <p:childTnLst>
                              <p:par>
                                <p:cTn id="58" presetID="26" presetClass="emph" presetSubtype="0" fill="hold" nodeType="afterEffect">
                                  <p:stCondLst>
                                    <p:cond delay="0"/>
                                  </p:stCondLst>
                                  <p:childTnLst>
                                    <p:animEffect transition="out" filter="fade">
                                      <p:cBhvr>
                                        <p:cTn id="59" dur="250" tmFilter="0, 0; .2, .5; .8, .5; 1, 0"/>
                                        <p:tgtEl>
                                          <p:spTgt spid="13"/>
                                        </p:tgtEl>
                                      </p:cBhvr>
                                    </p:animEffect>
                                    <p:animScale>
                                      <p:cBhvr>
                                        <p:cTn id="60" dur="125" autoRev="1" fill="hold"/>
                                        <p:tgtEl>
                                          <p:spTgt spid="13"/>
                                        </p:tgtEl>
                                      </p:cBhvr>
                                      <p:by x="105000" y="105000"/>
                                    </p:animScale>
                                  </p:childTnLst>
                                </p:cTn>
                              </p:par>
                              <p:par>
                                <p:cTn id="61" presetID="10"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childTnLst>
                                </p:cTn>
                              </p:par>
                            </p:childTnLst>
                          </p:cTn>
                        </p:par>
                        <p:par>
                          <p:cTn id="64" fill="hold">
                            <p:stCondLst>
                              <p:cond delay="3000"/>
                            </p:stCondLst>
                            <p:childTnLst>
                              <p:par>
                                <p:cTn id="65" presetID="26" presetClass="emph" presetSubtype="0" fill="hold" nodeType="afterEffect">
                                  <p:stCondLst>
                                    <p:cond delay="0"/>
                                  </p:stCondLst>
                                  <p:childTnLst>
                                    <p:animEffect transition="out" filter="fade">
                                      <p:cBhvr>
                                        <p:cTn id="66" dur="250" tmFilter="0, 0; .2, .5; .8, .5; 1, 0"/>
                                        <p:tgtEl>
                                          <p:spTgt spid="12"/>
                                        </p:tgtEl>
                                      </p:cBhvr>
                                    </p:animEffect>
                                    <p:animScale>
                                      <p:cBhvr>
                                        <p:cTn id="67" dur="125" autoRev="1" fill="hold"/>
                                        <p:tgtEl>
                                          <p:spTgt spid="12"/>
                                        </p:tgtEl>
                                      </p:cBhvr>
                                      <p:by x="105000" y="105000"/>
                                    </p:animScale>
                                  </p:childTnLst>
                                </p:cTn>
                              </p:par>
                              <p:par>
                                <p:cTn id="68" presetID="10" presetClass="entr" presetSubtype="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250"/>
                                        <p:tgtEl>
                                          <p:spTgt spid="11"/>
                                        </p:tgtEl>
                                      </p:cBhvr>
                                    </p:animEffect>
                                  </p:childTnLst>
                                </p:cTn>
                              </p:par>
                            </p:childTnLst>
                          </p:cTn>
                        </p:par>
                        <p:par>
                          <p:cTn id="71" fill="hold">
                            <p:stCondLst>
                              <p:cond delay="3250"/>
                            </p:stCondLst>
                            <p:childTnLst>
                              <p:par>
                                <p:cTn id="72" presetID="26" presetClass="emph" presetSubtype="0" fill="hold" nodeType="afterEffect">
                                  <p:stCondLst>
                                    <p:cond delay="0"/>
                                  </p:stCondLst>
                                  <p:childTnLst>
                                    <p:animEffect transition="out" filter="fade">
                                      <p:cBhvr>
                                        <p:cTn id="73" dur="250" tmFilter="0, 0; .2, .5; .8, .5; 1, 0"/>
                                        <p:tgtEl>
                                          <p:spTgt spid="11"/>
                                        </p:tgtEl>
                                      </p:cBhvr>
                                    </p:animEffect>
                                    <p:animScale>
                                      <p:cBhvr>
                                        <p:cTn id="74" dur="125" autoRev="1" fill="hold"/>
                                        <p:tgtEl>
                                          <p:spTgt spid="11"/>
                                        </p:tgtEl>
                                      </p:cBhvr>
                                      <p:by x="105000" y="105000"/>
                                    </p:animScale>
                                  </p:childTnLst>
                                </p:cTn>
                              </p:par>
                              <p:par>
                                <p:cTn id="75" presetID="10"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250"/>
                                        <p:tgtEl>
                                          <p:spTgt spid="10"/>
                                        </p:tgtEl>
                                      </p:cBhvr>
                                    </p:animEffect>
                                  </p:childTnLst>
                                </p:cTn>
                              </p:par>
                            </p:childTnLst>
                          </p:cTn>
                        </p:par>
                        <p:par>
                          <p:cTn id="78" fill="hold">
                            <p:stCondLst>
                              <p:cond delay="3500"/>
                            </p:stCondLst>
                            <p:childTnLst>
                              <p:par>
                                <p:cTn id="79" presetID="26" presetClass="emph" presetSubtype="0" fill="hold" nodeType="afterEffect">
                                  <p:stCondLst>
                                    <p:cond delay="0"/>
                                  </p:stCondLst>
                                  <p:childTnLst>
                                    <p:animEffect transition="out" filter="fade">
                                      <p:cBhvr>
                                        <p:cTn id="80" dur="250" tmFilter="0, 0; .2, .5; .8, .5; 1, 0"/>
                                        <p:tgtEl>
                                          <p:spTgt spid="10"/>
                                        </p:tgtEl>
                                      </p:cBhvr>
                                    </p:animEffect>
                                    <p:animScale>
                                      <p:cBhvr>
                                        <p:cTn id="81" dur="125" autoRev="1" fill="hold"/>
                                        <p:tgtEl>
                                          <p:spTgt spid="10"/>
                                        </p:tgtEl>
                                      </p:cBhvr>
                                      <p:by x="105000" y="105000"/>
                                    </p:animScale>
                                  </p:childTnLst>
                                </p:cTn>
                              </p:par>
                              <p:par>
                                <p:cTn id="82" presetID="10" presetClass="entr" presetSubtype="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250"/>
                                        <p:tgtEl>
                                          <p:spTgt spid="9"/>
                                        </p:tgtEl>
                                      </p:cBhvr>
                                    </p:animEffect>
                                  </p:childTnLst>
                                </p:cTn>
                              </p:par>
                            </p:childTnLst>
                          </p:cTn>
                        </p:par>
                        <p:par>
                          <p:cTn id="85" fill="hold">
                            <p:stCondLst>
                              <p:cond delay="3750"/>
                            </p:stCondLst>
                            <p:childTnLst>
                              <p:par>
                                <p:cTn id="86" presetID="26" presetClass="emph" presetSubtype="0" fill="hold" nodeType="afterEffect">
                                  <p:stCondLst>
                                    <p:cond delay="0"/>
                                  </p:stCondLst>
                                  <p:childTnLst>
                                    <p:animEffect transition="out" filter="fade">
                                      <p:cBhvr>
                                        <p:cTn id="87" dur="250" tmFilter="0, 0; .2, .5; .8, .5; 1, 0"/>
                                        <p:tgtEl>
                                          <p:spTgt spid="9"/>
                                        </p:tgtEl>
                                      </p:cBhvr>
                                    </p:animEffect>
                                    <p:animScale>
                                      <p:cBhvr>
                                        <p:cTn id="88" dur="1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4057-3FA9-4494-B234-C1EC4F574A88}"/>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Change Readiness Assessment – Measurement 3 Results</a:t>
            </a:r>
          </a:p>
        </p:txBody>
      </p:sp>
      <p:grpSp>
        <p:nvGrpSpPr>
          <p:cNvPr id="8" name="Group 7">
            <a:extLst>
              <a:ext uri="{FF2B5EF4-FFF2-40B4-BE49-F238E27FC236}">
                <a16:creationId xmlns:a16="http://schemas.microsoft.com/office/drawing/2014/main" id="{B1054A23-6636-4580-AF4D-6BA4FF12521E}"/>
              </a:ext>
            </a:extLst>
          </p:cNvPr>
          <p:cNvGrpSpPr/>
          <p:nvPr/>
        </p:nvGrpSpPr>
        <p:grpSpPr>
          <a:xfrm>
            <a:off x="1588535" y="1750883"/>
            <a:ext cx="9014930" cy="1483695"/>
            <a:chOff x="0" y="0"/>
            <a:chExt cx="9015140" cy="1484142"/>
          </a:xfrm>
        </p:grpSpPr>
        <p:sp>
          <p:nvSpPr>
            <p:cNvPr id="9" name="Rectangle 8">
              <a:extLst>
                <a:ext uri="{FF2B5EF4-FFF2-40B4-BE49-F238E27FC236}">
                  <a16:creationId xmlns:a16="http://schemas.microsoft.com/office/drawing/2014/main" id="{A85CDD5C-6378-435A-AD49-9DCDF95A193E}"/>
                </a:ext>
              </a:extLst>
            </p:cNvPr>
            <p:cNvSpPr/>
            <p:nvPr/>
          </p:nvSpPr>
          <p:spPr>
            <a:xfrm>
              <a:off x="0" y="0"/>
              <a:ext cx="2110154" cy="1026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0"/>
                </a:spcAft>
              </a:pPr>
              <a:r>
                <a:rPr lang="en-US" sz="4800" dirty="0">
                  <a:solidFill>
                    <a:srgbClr val="E14504"/>
                  </a:solidFill>
                  <a:latin typeface="Arial" panose="020B0604020202020204" pitchFamily="34" charset="0"/>
                  <a:ea typeface="Calibri" panose="020F0502020204030204" pitchFamily="34" charset="0"/>
                  <a:cs typeface="Times New Roman" panose="02020603050405020304" pitchFamily="18" charset="0"/>
                </a:rPr>
                <a:t>59</a:t>
              </a:r>
              <a:r>
                <a:rPr lang="en-US" sz="4800" dirty="0">
                  <a:solidFill>
                    <a:srgbClr val="E14504"/>
                  </a:solidFill>
                  <a:effectLst/>
                  <a:latin typeface="Arial" panose="020B0604020202020204" pitchFamily="34" charset="0"/>
                  <a:ea typeface="Calibri" panose="020F0502020204030204" pitchFamily="34" charset="0"/>
                  <a:cs typeface="Times New Roman" panose="02020603050405020304" pitchFamily="18" charset="0"/>
                </a:rPr>
                <a:t>%</a:t>
              </a:r>
              <a:endParaRPr lang="en-US" sz="1100" dirty="0">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C8DFA1A-16B6-4D86-BDD6-D796C9071400}"/>
                </a:ext>
              </a:extLst>
            </p:cNvPr>
            <p:cNvSpPr/>
            <p:nvPr/>
          </p:nvSpPr>
          <p:spPr>
            <a:xfrm>
              <a:off x="42203" y="569742"/>
              <a:ext cx="897293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not think the communications about the Luma project have been effective, and easy to understand.</a:t>
              </a:r>
              <a:endParaRPr lang="en-US" sz="1400" dirty="0">
                <a:effectLst/>
                <a:ea typeface="Calibri" panose="020F050202020403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2EE4CC7-4A6A-404A-8FB6-FD2782720A5E}"/>
              </a:ext>
            </a:extLst>
          </p:cNvPr>
          <p:cNvPicPr>
            <a:picLocks noChangeAspect="1"/>
          </p:cNvPicPr>
          <p:nvPr/>
        </p:nvPicPr>
        <p:blipFill rotWithShape="1">
          <a:blip r:embed="rId3"/>
          <a:srcRect t="831" b="-1"/>
          <a:stretch/>
        </p:blipFill>
        <p:spPr>
          <a:xfrm>
            <a:off x="1052362" y="3115234"/>
            <a:ext cx="10087276" cy="3441153"/>
          </a:xfrm>
          <a:prstGeom prst="rect">
            <a:avLst/>
          </a:prstGeom>
        </p:spPr>
      </p:pic>
    </p:spTree>
    <p:extLst>
      <p:ext uri="{BB962C8B-B14F-4D97-AF65-F5344CB8AC3E}">
        <p14:creationId xmlns:p14="http://schemas.microsoft.com/office/powerpoint/2010/main" val="3199212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4057-3FA9-4494-B234-C1EC4F574A88}"/>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Change Readiness Assessment – Measurement 3 Results</a:t>
            </a:r>
          </a:p>
        </p:txBody>
      </p:sp>
      <p:grpSp>
        <p:nvGrpSpPr>
          <p:cNvPr id="8" name="Group 7">
            <a:extLst>
              <a:ext uri="{FF2B5EF4-FFF2-40B4-BE49-F238E27FC236}">
                <a16:creationId xmlns:a16="http://schemas.microsoft.com/office/drawing/2014/main" id="{B1054A23-6636-4580-AF4D-6BA4FF12521E}"/>
              </a:ext>
            </a:extLst>
          </p:cNvPr>
          <p:cNvGrpSpPr/>
          <p:nvPr/>
        </p:nvGrpSpPr>
        <p:grpSpPr>
          <a:xfrm>
            <a:off x="1226378" y="1631539"/>
            <a:ext cx="9014930" cy="1483695"/>
            <a:chOff x="0" y="0"/>
            <a:chExt cx="9015140" cy="1484142"/>
          </a:xfrm>
        </p:grpSpPr>
        <p:sp>
          <p:nvSpPr>
            <p:cNvPr id="9" name="Rectangle 8">
              <a:extLst>
                <a:ext uri="{FF2B5EF4-FFF2-40B4-BE49-F238E27FC236}">
                  <a16:creationId xmlns:a16="http://schemas.microsoft.com/office/drawing/2014/main" id="{A85CDD5C-6378-435A-AD49-9DCDF95A193E}"/>
                </a:ext>
              </a:extLst>
            </p:cNvPr>
            <p:cNvSpPr/>
            <p:nvPr/>
          </p:nvSpPr>
          <p:spPr>
            <a:xfrm>
              <a:off x="0" y="0"/>
              <a:ext cx="2110154" cy="1026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0"/>
                </a:spcAft>
              </a:pPr>
              <a:r>
                <a:rPr lang="en-US" sz="4800" dirty="0">
                  <a:solidFill>
                    <a:srgbClr val="E14504"/>
                  </a:solidFill>
                  <a:latin typeface="Arial" panose="020B0604020202020204" pitchFamily="34" charset="0"/>
                  <a:ea typeface="Calibri" panose="020F0502020204030204" pitchFamily="34" charset="0"/>
                  <a:cs typeface="Times New Roman" panose="02020603050405020304" pitchFamily="18" charset="0"/>
                </a:rPr>
                <a:t>54</a:t>
              </a:r>
              <a:r>
                <a:rPr lang="en-US" sz="4800" dirty="0">
                  <a:solidFill>
                    <a:srgbClr val="E14504"/>
                  </a:solidFill>
                  <a:effectLst/>
                  <a:latin typeface="Arial" panose="020B0604020202020204" pitchFamily="34" charset="0"/>
                  <a:ea typeface="Calibri" panose="020F0502020204030204" pitchFamily="34" charset="0"/>
                  <a:cs typeface="Times New Roman" panose="02020603050405020304" pitchFamily="18" charset="0"/>
                </a:rPr>
                <a:t>%</a:t>
              </a:r>
              <a:endParaRPr lang="en-US" sz="1100" dirty="0">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C8DFA1A-16B6-4D86-BDD6-D796C9071400}"/>
                </a:ext>
              </a:extLst>
            </p:cNvPr>
            <p:cNvSpPr/>
            <p:nvPr/>
          </p:nvSpPr>
          <p:spPr>
            <a:xfrm>
              <a:off x="42203" y="569742"/>
              <a:ext cx="897293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not believe the Luma project is transparent and inclusive.</a:t>
              </a:r>
              <a:endParaRPr lang="en-US" sz="1400" dirty="0">
                <a:effectLst/>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2F3294F3-ED59-4052-A510-A805FC78066A}"/>
              </a:ext>
            </a:extLst>
          </p:cNvPr>
          <p:cNvPicPr>
            <a:picLocks noChangeAspect="1"/>
          </p:cNvPicPr>
          <p:nvPr/>
        </p:nvPicPr>
        <p:blipFill>
          <a:blip r:embed="rId3"/>
          <a:stretch>
            <a:fillRect/>
          </a:stretch>
        </p:blipFill>
        <p:spPr>
          <a:xfrm>
            <a:off x="961010" y="3115234"/>
            <a:ext cx="10004612" cy="3380643"/>
          </a:xfrm>
          <a:prstGeom prst="rect">
            <a:avLst/>
          </a:prstGeom>
        </p:spPr>
      </p:pic>
    </p:spTree>
    <p:extLst>
      <p:ext uri="{BB962C8B-B14F-4D97-AF65-F5344CB8AC3E}">
        <p14:creationId xmlns:p14="http://schemas.microsoft.com/office/powerpoint/2010/main" val="1142696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4057-3FA9-4494-B234-C1EC4F574A88}"/>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Change Readiness Assessment – Measurement 3 Results</a:t>
            </a:r>
          </a:p>
        </p:txBody>
      </p:sp>
      <p:grpSp>
        <p:nvGrpSpPr>
          <p:cNvPr id="8" name="Group 7">
            <a:extLst>
              <a:ext uri="{FF2B5EF4-FFF2-40B4-BE49-F238E27FC236}">
                <a16:creationId xmlns:a16="http://schemas.microsoft.com/office/drawing/2014/main" id="{B1054A23-6636-4580-AF4D-6BA4FF12521E}"/>
              </a:ext>
            </a:extLst>
          </p:cNvPr>
          <p:cNvGrpSpPr/>
          <p:nvPr/>
        </p:nvGrpSpPr>
        <p:grpSpPr>
          <a:xfrm>
            <a:off x="1158234" y="1750883"/>
            <a:ext cx="9014930" cy="1483695"/>
            <a:chOff x="0" y="0"/>
            <a:chExt cx="9015140" cy="1484142"/>
          </a:xfrm>
        </p:grpSpPr>
        <p:sp>
          <p:nvSpPr>
            <p:cNvPr id="9" name="Rectangle 8">
              <a:extLst>
                <a:ext uri="{FF2B5EF4-FFF2-40B4-BE49-F238E27FC236}">
                  <a16:creationId xmlns:a16="http://schemas.microsoft.com/office/drawing/2014/main" id="{A85CDD5C-6378-435A-AD49-9DCDF95A193E}"/>
                </a:ext>
              </a:extLst>
            </p:cNvPr>
            <p:cNvSpPr/>
            <p:nvPr/>
          </p:nvSpPr>
          <p:spPr>
            <a:xfrm>
              <a:off x="0" y="0"/>
              <a:ext cx="2110154" cy="1026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0"/>
                </a:spcAft>
              </a:pPr>
              <a:r>
                <a:rPr lang="en-US" sz="4800" dirty="0">
                  <a:solidFill>
                    <a:srgbClr val="E14504"/>
                  </a:solidFill>
                  <a:effectLst/>
                  <a:latin typeface="Arial" panose="020B0604020202020204" pitchFamily="34" charset="0"/>
                  <a:ea typeface="Calibri" panose="020F0502020204030204" pitchFamily="34" charset="0"/>
                  <a:cs typeface="Times New Roman" panose="02020603050405020304" pitchFamily="18" charset="0"/>
                </a:rPr>
                <a:t>48%</a:t>
              </a:r>
              <a:endParaRPr lang="en-US" sz="1100" dirty="0">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C8DFA1A-16B6-4D86-BDD6-D796C9071400}"/>
                </a:ext>
              </a:extLst>
            </p:cNvPr>
            <p:cNvSpPr/>
            <p:nvPr/>
          </p:nvSpPr>
          <p:spPr>
            <a:xfrm>
              <a:off x="42203" y="569742"/>
              <a:ext cx="897293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not think their agency’s perspectives have been considered in the design of the Luma project.</a:t>
              </a:r>
              <a:endParaRPr lang="en-US" sz="1400" dirty="0">
                <a:effectLst/>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id="{9DCB9091-7B0E-463C-8482-DABFD169B894}"/>
              </a:ext>
            </a:extLst>
          </p:cNvPr>
          <p:cNvPicPr>
            <a:picLocks noChangeAspect="1"/>
          </p:cNvPicPr>
          <p:nvPr/>
        </p:nvPicPr>
        <p:blipFill>
          <a:blip r:embed="rId3"/>
          <a:stretch>
            <a:fillRect/>
          </a:stretch>
        </p:blipFill>
        <p:spPr>
          <a:xfrm>
            <a:off x="1158234" y="3115234"/>
            <a:ext cx="9682717" cy="3341264"/>
          </a:xfrm>
          <a:prstGeom prst="rect">
            <a:avLst/>
          </a:prstGeom>
        </p:spPr>
      </p:pic>
    </p:spTree>
    <p:extLst>
      <p:ext uri="{BB962C8B-B14F-4D97-AF65-F5344CB8AC3E}">
        <p14:creationId xmlns:p14="http://schemas.microsoft.com/office/powerpoint/2010/main" val="3881517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CF237-A3E5-4336-B962-882D97EA60E4}"/>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OCM Response to Feedback </a:t>
            </a:r>
          </a:p>
        </p:txBody>
      </p:sp>
      <p:grpSp>
        <p:nvGrpSpPr>
          <p:cNvPr id="15" name="Group 14">
            <a:extLst>
              <a:ext uri="{FF2B5EF4-FFF2-40B4-BE49-F238E27FC236}">
                <a16:creationId xmlns:a16="http://schemas.microsoft.com/office/drawing/2014/main" id="{A40508F4-A556-443A-8B29-6485B1890A7E}"/>
              </a:ext>
            </a:extLst>
          </p:cNvPr>
          <p:cNvGrpSpPr/>
          <p:nvPr/>
        </p:nvGrpSpPr>
        <p:grpSpPr>
          <a:xfrm>
            <a:off x="543732" y="2250447"/>
            <a:ext cx="2286000" cy="2286000"/>
            <a:chOff x="1613646" y="1782754"/>
            <a:chExt cx="2286000" cy="2286000"/>
          </a:xfrm>
        </p:grpSpPr>
        <p:sp>
          <p:nvSpPr>
            <p:cNvPr id="3" name="Rectangle 2">
              <a:extLst>
                <a:ext uri="{FF2B5EF4-FFF2-40B4-BE49-F238E27FC236}">
                  <a16:creationId xmlns:a16="http://schemas.microsoft.com/office/drawing/2014/main" id="{52A6B74A-93CD-446A-8430-9E4A5E5EC790}"/>
                </a:ext>
              </a:extLst>
            </p:cNvPr>
            <p:cNvSpPr/>
            <p:nvPr/>
          </p:nvSpPr>
          <p:spPr>
            <a:xfrm>
              <a:off x="1613646" y="1782754"/>
              <a:ext cx="22860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Poster Icons - Download Free Vector Icons | Noun Project">
              <a:extLst>
                <a:ext uri="{FF2B5EF4-FFF2-40B4-BE49-F238E27FC236}">
                  <a16:creationId xmlns:a16="http://schemas.microsoft.com/office/drawing/2014/main" id="{DD3E65CB-AED9-4051-B4EB-226FB0A21CB6}"/>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804146" y="1973254"/>
              <a:ext cx="1905000" cy="1905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333BAB06-9B6D-495F-A2AC-46EBEDFD34B7}"/>
              </a:ext>
            </a:extLst>
          </p:cNvPr>
          <p:cNvGrpSpPr/>
          <p:nvPr/>
        </p:nvGrpSpPr>
        <p:grpSpPr>
          <a:xfrm>
            <a:off x="3468991" y="2250447"/>
            <a:ext cx="2286000" cy="2286000"/>
            <a:chOff x="4580964" y="1782754"/>
            <a:chExt cx="2286000" cy="2286000"/>
          </a:xfrm>
        </p:grpSpPr>
        <p:sp>
          <p:nvSpPr>
            <p:cNvPr id="4" name="Rectangle 3">
              <a:extLst>
                <a:ext uri="{FF2B5EF4-FFF2-40B4-BE49-F238E27FC236}">
                  <a16:creationId xmlns:a16="http://schemas.microsoft.com/office/drawing/2014/main" id="{B479B4E5-EC04-4434-AA3E-661F40E8FD91}"/>
                </a:ext>
              </a:extLst>
            </p:cNvPr>
            <p:cNvSpPr/>
            <p:nvPr/>
          </p:nvSpPr>
          <p:spPr>
            <a:xfrm>
              <a:off x="4580964" y="1782754"/>
              <a:ext cx="22860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Job, seminar, training icon - Download on Iconfinder">
              <a:extLst>
                <a:ext uri="{FF2B5EF4-FFF2-40B4-BE49-F238E27FC236}">
                  <a16:creationId xmlns:a16="http://schemas.microsoft.com/office/drawing/2014/main" id="{A9123EED-E287-4A71-B14C-25035305D58B}"/>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4742325" y="2058417"/>
              <a:ext cx="1819837" cy="18198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6F6EA89E-3EED-47B3-AF1E-4C027B8890FB}"/>
              </a:ext>
            </a:extLst>
          </p:cNvPr>
          <p:cNvGrpSpPr/>
          <p:nvPr/>
        </p:nvGrpSpPr>
        <p:grpSpPr>
          <a:xfrm>
            <a:off x="6394250" y="2250447"/>
            <a:ext cx="2286000" cy="2286000"/>
            <a:chOff x="7357782" y="1782754"/>
            <a:chExt cx="2286000" cy="2286000"/>
          </a:xfrm>
        </p:grpSpPr>
        <p:sp>
          <p:nvSpPr>
            <p:cNvPr id="5" name="Rectangle 4">
              <a:extLst>
                <a:ext uri="{FF2B5EF4-FFF2-40B4-BE49-F238E27FC236}">
                  <a16:creationId xmlns:a16="http://schemas.microsoft.com/office/drawing/2014/main" id="{84BDD619-875E-4DB7-8B05-13ADBFD1EB90}"/>
                </a:ext>
              </a:extLst>
            </p:cNvPr>
            <p:cNvSpPr/>
            <p:nvPr/>
          </p:nvSpPr>
          <p:spPr>
            <a:xfrm>
              <a:off x="7357782" y="1782754"/>
              <a:ext cx="22860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188BFDB-33B4-4B6E-B7E6-F9688710BBCB}"/>
                </a:ext>
              </a:extLst>
            </p:cNvPr>
            <p:cNvPicPr>
              <a:picLocks noChangeAspect="1"/>
            </p:cNvPicPr>
            <p:nvPr/>
          </p:nvPicPr>
          <p:blipFill>
            <a:blip r:embed="rId5">
              <a:lum bright="70000" contrast="-70000"/>
            </a:blip>
            <a:stretch>
              <a:fillRect/>
            </a:stretch>
          </p:blipFill>
          <p:spPr>
            <a:xfrm>
              <a:off x="7548282" y="2058417"/>
              <a:ext cx="1905000" cy="1905000"/>
            </a:xfrm>
            <a:prstGeom prst="rect">
              <a:avLst/>
            </a:prstGeom>
          </p:spPr>
        </p:pic>
      </p:grpSp>
      <p:sp>
        <p:nvSpPr>
          <p:cNvPr id="8" name="Rectangle 7">
            <a:extLst>
              <a:ext uri="{FF2B5EF4-FFF2-40B4-BE49-F238E27FC236}">
                <a16:creationId xmlns:a16="http://schemas.microsoft.com/office/drawing/2014/main" id="{FFB504DF-BC29-49EF-B9FC-7C986519F412}"/>
              </a:ext>
            </a:extLst>
          </p:cNvPr>
          <p:cNvSpPr/>
          <p:nvPr/>
        </p:nvSpPr>
        <p:spPr>
          <a:xfrm>
            <a:off x="9319510" y="2250447"/>
            <a:ext cx="22860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82A46FA-A64C-454B-B0ED-B3CB68DA6989}"/>
              </a:ext>
            </a:extLst>
          </p:cNvPr>
          <p:cNvPicPr>
            <a:picLocks noChangeAspect="1"/>
          </p:cNvPicPr>
          <p:nvPr/>
        </p:nvPicPr>
        <p:blipFill>
          <a:blip r:embed="rId6">
            <a:lum bright="70000" contrast="-70000"/>
          </a:blip>
          <a:stretch>
            <a:fillRect/>
          </a:stretch>
        </p:blipFill>
        <p:spPr>
          <a:xfrm>
            <a:off x="9560110" y="2440947"/>
            <a:ext cx="1897658" cy="1897658"/>
          </a:xfrm>
          <a:prstGeom prst="rect">
            <a:avLst/>
          </a:prstGeom>
        </p:spPr>
      </p:pic>
      <p:sp>
        <p:nvSpPr>
          <p:cNvPr id="21" name="Rectangle 20">
            <a:extLst>
              <a:ext uri="{FF2B5EF4-FFF2-40B4-BE49-F238E27FC236}">
                <a16:creationId xmlns:a16="http://schemas.microsoft.com/office/drawing/2014/main" id="{3C8F7AF9-7BEB-4DD5-B5F1-EE7F40A7FF8E}"/>
              </a:ext>
            </a:extLst>
          </p:cNvPr>
          <p:cNvSpPr/>
          <p:nvPr/>
        </p:nvSpPr>
        <p:spPr>
          <a:xfrm>
            <a:off x="514890" y="4870379"/>
            <a:ext cx="2432932" cy="914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33363" marR="0" indent="-233363">
              <a:lnSpc>
                <a:spcPct val="107000"/>
              </a:lnSpc>
              <a:spcBef>
                <a:spcPts val="0"/>
              </a:spcBef>
              <a:spcAft>
                <a:spcPts val="0"/>
              </a:spcAft>
              <a:buFont typeface="Arial" panose="020B0604020202020204" pitchFamily="34" charset="0"/>
              <a:buChar char="•"/>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Understanding milestones.</a:t>
            </a:r>
          </a:p>
          <a:p>
            <a:pPr marR="0">
              <a:lnSpc>
                <a:spcPct val="107000"/>
              </a:lnSpc>
              <a:spcBef>
                <a:spcPts val="0"/>
              </a:spcBef>
              <a:spcAft>
                <a:spcPts val="0"/>
              </a:spcAft>
            </a:pPr>
            <a:endPar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233363" marR="0" indent="-233363">
              <a:lnSpc>
                <a:spcPct val="107000"/>
              </a:lnSpc>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Understanding steps needed to transition.</a:t>
            </a:r>
          </a:p>
        </p:txBody>
      </p:sp>
      <p:sp>
        <p:nvSpPr>
          <p:cNvPr id="22" name="Rectangle 21">
            <a:extLst>
              <a:ext uri="{FF2B5EF4-FFF2-40B4-BE49-F238E27FC236}">
                <a16:creationId xmlns:a16="http://schemas.microsoft.com/office/drawing/2014/main" id="{20DE1E42-78FE-4516-A057-21EE5BE0062E}"/>
              </a:ext>
            </a:extLst>
          </p:cNvPr>
          <p:cNvSpPr/>
          <p:nvPr/>
        </p:nvSpPr>
        <p:spPr>
          <a:xfrm>
            <a:off x="3468991" y="4902758"/>
            <a:ext cx="2432932" cy="914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33363" marR="0" indent="-233363">
              <a:lnSpc>
                <a:spcPct val="107000"/>
              </a:lnSpc>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Understanding steps needed to transition.</a:t>
            </a:r>
          </a:p>
          <a:p>
            <a:pPr marR="0">
              <a:lnSpc>
                <a:spcPct val="107000"/>
              </a:lnSpc>
              <a:spcBef>
                <a:spcPts val="0"/>
              </a:spcBef>
              <a:spcAft>
                <a:spcPts val="0"/>
              </a:spcAft>
            </a:pPr>
            <a:endPar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233363" marR="0" indent="-233363">
              <a:lnSpc>
                <a:spcPct val="107000"/>
              </a:lnSpc>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Broa</a:t>
            </a: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dcasting benefits of Luma.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F6880A77-4054-425C-94C0-525627FF764E}"/>
              </a:ext>
            </a:extLst>
          </p:cNvPr>
          <p:cNvSpPr/>
          <p:nvPr/>
        </p:nvSpPr>
        <p:spPr>
          <a:xfrm>
            <a:off x="6423092" y="4680182"/>
            <a:ext cx="2432932" cy="914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33363" marR="0" indent="-233363">
              <a:lnSpc>
                <a:spcPct val="107000"/>
              </a:lnSpc>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Improve clarity and effectiveness of communications.</a:t>
            </a:r>
          </a:p>
        </p:txBody>
      </p:sp>
      <p:sp>
        <p:nvSpPr>
          <p:cNvPr id="24" name="Rectangle 23">
            <a:extLst>
              <a:ext uri="{FF2B5EF4-FFF2-40B4-BE49-F238E27FC236}">
                <a16:creationId xmlns:a16="http://schemas.microsoft.com/office/drawing/2014/main" id="{644870AE-1C12-47B2-8A5E-1A4D3945E501}"/>
              </a:ext>
            </a:extLst>
          </p:cNvPr>
          <p:cNvSpPr/>
          <p:nvPr/>
        </p:nvSpPr>
        <p:spPr>
          <a:xfrm>
            <a:off x="9292473" y="4549064"/>
            <a:ext cx="2432932" cy="914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74625" marR="0" indent="-174625">
              <a:lnSpc>
                <a:spcPct val="107000"/>
              </a:lnSpc>
              <a:spcBef>
                <a:spcPts val="0"/>
              </a:spcBef>
              <a:spcAft>
                <a:spcPts val="0"/>
              </a:spcAft>
              <a:buFont typeface="Arial" panose="020B0604020202020204" pitchFamily="34" charset="0"/>
              <a:buChar char="•"/>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Build trust with the Luma team and decisions.</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3589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B4CF-3AE8-4211-95E6-51363FE9A275}"/>
              </a:ext>
            </a:extLst>
          </p:cNvPr>
          <p:cNvSpPr>
            <a:spLocks noGrp="1"/>
          </p:cNvSpPr>
          <p:nvPr>
            <p:ph type="title"/>
          </p:nvPr>
        </p:nvSpPr>
        <p:spPr/>
        <p:txBody>
          <a:bodyPr/>
          <a:lstStyle/>
          <a:p>
            <a:r>
              <a:rPr lang="en-US" cap="none" dirty="0"/>
              <a:t>Outstanding Workbooks</a:t>
            </a:r>
          </a:p>
        </p:txBody>
      </p:sp>
      <p:sp>
        <p:nvSpPr>
          <p:cNvPr id="3" name="TextBox 2">
            <a:extLst>
              <a:ext uri="{FF2B5EF4-FFF2-40B4-BE49-F238E27FC236}">
                <a16:creationId xmlns:a16="http://schemas.microsoft.com/office/drawing/2014/main" id="{D09D3E23-DD7D-4453-ACB3-574571985938}"/>
              </a:ext>
            </a:extLst>
          </p:cNvPr>
          <p:cNvSpPr txBox="1"/>
          <p:nvPr/>
        </p:nvSpPr>
        <p:spPr>
          <a:xfrm>
            <a:off x="8399194" y="1812964"/>
            <a:ext cx="3523517" cy="1477328"/>
          </a:xfrm>
          <a:prstGeom prst="rect">
            <a:avLst/>
          </a:prstGeom>
          <a:noFill/>
        </p:spPr>
        <p:txBody>
          <a:bodyPr wrap="square" rtlCol="0">
            <a:spAutoFit/>
          </a:bodyPr>
          <a:lstStyle/>
          <a:p>
            <a:r>
              <a:rPr lang="en-US" b="1" u="sng" dirty="0">
                <a:latin typeface="Arial" panose="020B0604020202020204" pitchFamily="34" charset="0"/>
                <a:cs typeface="Arial" panose="020B0604020202020204" pitchFamily="34" charset="0"/>
              </a:rPr>
              <a:t>All Outstanding Workbooks: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Approval Workflow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Luma Security Roles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Projects &amp; Grants </a:t>
            </a:r>
          </a:p>
        </p:txBody>
      </p:sp>
      <p:pic>
        <p:nvPicPr>
          <p:cNvPr id="4" name="Picture 3">
            <a:extLst>
              <a:ext uri="{FF2B5EF4-FFF2-40B4-BE49-F238E27FC236}">
                <a16:creationId xmlns:a16="http://schemas.microsoft.com/office/drawing/2014/main" id="{D18FD8D2-38B7-4E9E-B924-3AEF76BD563D}"/>
              </a:ext>
            </a:extLst>
          </p:cNvPr>
          <p:cNvPicPr>
            <a:picLocks noChangeAspect="1"/>
          </p:cNvPicPr>
          <p:nvPr/>
        </p:nvPicPr>
        <p:blipFill rotWithShape="1">
          <a:blip r:embed="rId2"/>
          <a:srcRect b="30106"/>
          <a:stretch/>
        </p:blipFill>
        <p:spPr>
          <a:xfrm>
            <a:off x="445745" y="1812964"/>
            <a:ext cx="7564149" cy="3544622"/>
          </a:xfrm>
          <a:prstGeom prst="rect">
            <a:avLst/>
          </a:prstGeom>
        </p:spPr>
      </p:pic>
      <p:sp>
        <p:nvSpPr>
          <p:cNvPr id="5" name="TextBox 4">
            <a:extLst>
              <a:ext uri="{FF2B5EF4-FFF2-40B4-BE49-F238E27FC236}">
                <a16:creationId xmlns:a16="http://schemas.microsoft.com/office/drawing/2014/main" id="{29926134-91E1-429A-A14C-86742868648B}"/>
              </a:ext>
            </a:extLst>
          </p:cNvPr>
          <p:cNvSpPr txBox="1"/>
          <p:nvPr/>
        </p:nvSpPr>
        <p:spPr>
          <a:xfrm>
            <a:off x="8399193" y="3429000"/>
            <a:ext cx="3523517" cy="1754326"/>
          </a:xfrm>
          <a:prstGeom prst="rect">
            <a:avLst/>
          </a:prstGeom>
          <a:noFill/>
        </p:spPr>
        <p:txBody>
          <a:bodyPr wrap="square" rtlCol="0">
            <a:spAutoFit/>
          </a:bodyPr>
          <a:lstStyle/>
          <a:p>
            <a:r>
              <a:rPr lang="en-US" b="1" u="sng" dirty="0">
                <a:latin typeface="Arial" panose="020B0604020202020204" pitchFamily="34" charset="0"/>
                <a:cs typeface="Arial" panose="020B0604020202020204" pitchFamily="34" charset="0"/>
              </a:rPr>
              <a:t>COA Updates for SIT 3 </a:t>
            </a:r>
          </a:p>
          <a:p>
            <a:r>
              <a:rPr lang="en-US" b="1" u="sng" dirty="0">
                <a:latin typeface="Arial" panose="020B0604020202020204" pitchFamily="34" charset="0"/>
                <a:cs typeface="Arial" panose="020B0604020202020204" pitchFamily="34" charset="0"/>
              </a:rPr>
              <a:t>Due by 12/3:</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Default Workbook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Payroll Crosswalk Updates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System Default Strings</a:t>
            </a:r>
          </a:p>
        </p:txBody>
      </p:sp>
    </p:spTree>
    <p:extLst>
      <p:ext uri="{BB962C8B-B14F-4D97-AF65-F5344CB8AC3E}">
        <p14:creationId xmlns:p14="http://schemas.microsoft.com/office/powerpoint/2010/main" val="3218729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52F5-3071-4545-BCED-50A2F04812F2}"/>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Update on Projects &amp; Grants</a:t>
            </a:r>
          </a:p>
        </p:txBody>
      </p:sp>
      <p:sp>
        <p:nvSpPr>
          <p:cNvPr id="4" name="Rectangle 3">
            <a:extLst>
              <a:ext uri="{FF2B5EF4-FFF2-40B4-BE49-F238E27FC236}">
                <a16:creationId xmlns:a16="http://schemas.microsoft.com/office/drawing/2014/main" id="{AD4C51BF-0B10-47FF-85D3-EC07102B397E}"/>
              </a:ext>
            </a:extLst>
          </p:cNvPr>
          <p:cNvSpPr/>
          <p:nvPr/>
        </p:nvSpPr>
        <p:spPr>
          <a:xfrm>
            <a:off x="449052" y="1696397"/>
            <a:ext cx="10971256" cy="2227469"/>
          </a:xfrm>
          <a:prstGeom prst="rect">
            <a:avLst/>
          </a:prstGeom>
        </p:spPr>
        <p:txBody>
          <a:bodyPr wrap="square">
            <a:spAutoFit/>
          </a:bodyPr>
          <a:lstStyle/>
          <a:p>
            <a:pPr>
              <a:lnSpc>
                <a:spcPct val="107000"/>
              </a:lnSpc>
              <a:spcAft>
                <a:spcPts val="800"/>
              </a:spcAft>
            </a:pPr>
            <a:r>
              <a:rPr lang="en-US" sz="1400" b="1" dirty="0">
                <a:latin typeface="Arial" panose="020B0604020202020204" pitchFamily="34" charset="0"/>
                <a:ea typeface="Calibri" panose="020F0502020204030204" pitchFamily="34" charset="0"/>
                <a:cs typeface="Arial" panose="020B0604020202020204" pitchFamily="34" charset="0"/>
              </a:rPr>
              <a:t>The following is our plan to better educate agencies on Luma Projects and Grants between now and UAT: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400" dirty="0">
                <a:latin typeface="Arial" panose="020B0604020202020204" pitchFamily="34" charset="0"/>
                <a:ea typeface="Calibri" panose="020F0502020204030204" pitchFamily="34" charset="0"/>
                <a:cs typeface="Arial" panose="020B0604020202020204" pitchFamily="34" charset="0"/>
              </a:rPr>
              <a:t>Creation of a State resourced </a:t>
            </a:r>
            <a:r>
              <a:rPr lang="en-US" sz="1400" dirty="0" err="1">
                <a:latin typeface="Arial" panose="020B0604020202020204" pitchFamily="34" charset="0"/>
                <a:ea typeface="Calibri" panose="020F0502020204030204" pitchFamily="34" charset="0"/>
                <a:cs typeface="Arial" panose="020B0604020202020204" pitchFamily="34" charset="0"/>
              </a:rPr>
              <a:t>P&amp;G</a:t>
            </a:r>
            <a:r>
              <a:rPr lang="en-US" sz="1400" dirty="0">
                <a:latin typeface="Arial" panose="020B0604020202020204" pitchFamily="34" charset="0"/>
                <a:ea typeface="Calibri" panose="020F0502020204030204" pitchFamily="34" charset="0"/>
                <a:cs typeface="Arial" panose="020B0604020202020204" pitchFamily="34" charset="0"/>
              </a:rPr>
              <a:t> SWAT team as an extension of the current Luma projects and grants team to support State agencies in the adoption of the projects and grants solution.</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400" dirty="0">
                <a:latin typeface="Arial" panose="020B0604020202020204" pitchFamily="34" charset="0"/>
                <a:ea typeface="Calibri" panose="020F0502020204030204" pitchFamily="34" charset="0"/>
                <a:cs typeface="Arial" panose="020B0604020202020204" pitchFamily="34" charset="0"/>
              </a:rPr>
              <a:t>Development of an agency education program that teaches agencies the framework of the Luma projects and grants solution and the transactional business processes and reporting.</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400" dirty="0">
                <a:latin typeface="Arial" panose="020B0604020202020204" pitchFamily="34" charset="0"/>
                <a:ea typeface="Calibri" panose="020F0502020204030204" pitchFamily="34" charset="0"/>
                <a:cs typeface="Arial" panose="020B0604020202020204" pitchFamily="34" charset="0"/>
              </a:rPr>
              <a:t>Creation of a project and grants “Sandbox” environment so agency personnel can expand their knowledge, skills, and abilities with the project and grants solution in a practice environment by entering projects, transacting against those projects, and creating reports based on project reporting requirements.  The </a:t>
            </a:r>
            <a:r>
              <a:rPr lang="en-US" sz="1400" dirty="0" err="1">
                <a:latin typeface="Arial" panose="020B0604020202020204" pitchFamily="34" charset="0"/>
                <a:ea typeface="Calibri" panose="020F0502020204030204" pitchFamily="34" charset="0"/>
                <a:cs typeface="Arial" panose="020B0604020202020204" pitchFamily="34" charset="0"/>
              </a:rPr>
              <a:t>P&amp;G</a:t>
            </a:r>
            <a:r>
              <a:rPr lang="en-US" sz="1400" dirty="0">
                <a:latin typeface="Arial" panose="020B0604020202020204" pitchFamily="34" charset="0"/>
                <a:ea typeface="Calibri" panose="020F0502020204030204" pitchFamily="34" charset="0"/>
                <a:cs typeface="Arial" panose="020B0604020202020204" pitchFamily="34" charset="0"/>
              </a:rPr>
              <a:t> SWAT team will support agencies as they use the “Sandbox” environment.</a:t>
            </a:r>
          </a:p>
        </p:txBody>
      </p:sp>
      <p:sp>
        <p:nvSpPr>
          <p:cNvPr id="7" name="Rectangle 6">
            <a:extLst>
              <a:ext uri="{FF2B5EF4-FFF2-40B4-BE49-F238E27FC236}">
                <a16:creationId xmlns:a16="http://schemas.microsoft.com/office/drawing/2014/main" id="{0357824F-650E-454A-A463-4247BC6914B7}"/>
              </a:ext>
            </a:extLst>
          </p:cNvPr>
          <p:cNvSpPr/>
          <p:nvPr/>
        </p:nvSpPr>
        <p:spPr>
          <a:xfrm>
            <a:off x="449052" y="4207098"/>
            <a:ext cx="10971256" cy="1766446"/>
          </a:xfrm>
          <a:prstGeom prst="rect">
            <a:avLst/>
          </a:prstGeom>
        </p:spPr>
        <p:txBody>
          <a:bodyPr wrap="square">
            <a:spAutoFit/>
          </a:bodyPr>
          <a:lstStyle/>
          <a:p>
            <a:pPr>
              <a:lnSpc>
                <a:spcPct val="107000"/>
              </a:lnSpc>
              <a:spcAft>
                <a:spcPts val="800"/>
              </a:spcAft>
            </a:pPr>
            <a:r>
              <a:rPr lang="en-US" sz="1400" b="1" dirty="0">
                <a:latin typeface="Arial" panose="020B0604020202020204" pitchFamily="34" charset="0"/>
                <a:ea typeface="Calibri" panose="020F0502020204030204" pitchFamily="34" charset="0"/>
                <a:cs typeface="Arial" panose="020B0604020202020204" pitchFamily="34" charset="0"/>
              </a:rPr>
              <a:t>Agencies who will use Luma projects and grants functionality will need to do the following:</a:t>
            </a:r>
          </a:p>
          <a:p>
            <a:pPr marL="285750" indent="-285750">
              <a:lnSpc>
                <a:spcPct val="107000"/>
              </a:lnSpc>
              <a:spcAft>
                <a:spcPts val="800"/>
              </a:spcAft>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Identify the universe of projects and grants within their agency.  This includes identifying personnel who have current project and grants roles, identification of current approval paths and associated business processes, etc.</a:t>
            </a:r>
          </a:p>
          <a:p>
            <a:pPr marL="285750" indent="-285750">
              <a:lnSpc>
                <a:spcPct val="107000"/>
              </a:lnSpc>
              <a:spcAft>
                <a:spcPts val="800"/>
              </a:spcAft>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Attend training courses that will foster an increased understanding of how the projects and grants solution will work and provide agency personnel with the knowledge of how to conduct daily business in Luma.</a:t>
            </a:r>
          </a:p>
          <a:p>
            <a:pPr marL="285750" indent="-285750">
              <a:lnSpc>
                <a:spcPct val="107000"/>
              </a:lnSpc>
              <a:spcAft>
                <a:spcPts val="800"/>
              </a:spcAft>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Assist the project team in the compilation of open project data for testing purposes, cut-over, and Go-Live.</a:t>
            </a:r>
          </a:p>
        </p:txBody>
      </p:sp>
    </p:spTree>
    <p:extLst>
      <p:ext uri="{BB962C8B-B14F-4D97-AF65-F5344CB8AC3E}">
        <p14:creationId xmlns:p14="http://schemas.microsoft.com/office/powerpoint/2010/main" val="836963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2864E8-E0E6-4532-9428-6064825A8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Arial" panose="020B0604020202020204" pitchFamily="34" charset="0"/>
                  <a:cs typeface="Arial" panose="020B0604020202020204" pitchFamily="34" charset="0"/>
                </a:rPr>
                <a:t>Luma Phase 1 Activities</a:t>
              </a:r>
              <a:endParaRPr lang="en-US" sz="4500"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26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BCCF-F9C0-4B8A-AB26-E34DA6FE43C1}"/>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Agencies in SIT 3</a:t>
            </a:r>
          </a:p>
        </p:txBody>
      </p:sp>
      <p:graphicFrame>
        <p:nvGraphicFramePr>
          <p:cNvPr id="6" name="Table 5">
            <a:extLst>
              <a:ext uri="{FF2B5EF4-FFF2-40B4-BE49-F238E27FC236}">
                <a16:creationId xmlns:a16="http://schemas.microsoft.com/office/drawing/2014/main" id="{C01E597F-E662-45BE-8E97-6C6EA0639C15}"/>
              </a:ext>
            </a:extLst>
          </p:cNvPr>
          <p:cNvGraphicFramePr>
            <a:graphicFrameLocks noGrp="1"/>
          </p:cNvGraphicFramePr>
          <p:nvPr>
            <p:extLst>
              <p:ext uri="{D42A27DB-BD31-4B8C-83A1-F6EECF244321}">
                <p14:modId xmlns:p14="http://schemas.microsoft.com/office/powerpoint/2010/main" val="509372721"/>
              </p:ext>
            </p:extLst>
          </p:nvPr>
        </p:nvGraphicFramePr>
        <p:xfrm>
          <a:off x="1288727" y="1798315"/>
          <a:ext cx="4508065" cy="4206240"/>
        </p:xfrm>
        <a:graphic>
          <a:graphicData uri="http://schemas.openxmlformats.org/drawingml/2006/table">
            <a:tbl>
              <a:tblPr>
                <a:tableStyleId>{5C22544A-7EE6-4342-B048-85BDC9FD1C3A}</a:tableStyleId>
              </a:tblPr>
              <a:tblGrid>
                <a:gridCol w="4508065">
                  <a:extLst>
                    <a:ext uri="{9D8B030D-6E8A-4147-A177-3AD203B41FA5}">
                      <a16:colId xmlns:a16="http://schemas.microsoft.com/office/drawing/2014/main" val="981897087"/>
                    </a:ext>
                  </a:extLst>
                </a:gridCol>
              </a:tblGrid>
              <a:tr h="146844">
                <a:tc>
                  <a:txBody>
                    <a:bodyPr/>
                    <a:lstStyle/>
                    <a:p>
                      <a:pPr algn="l" fontAlgn="b"/>
                      <a:r>
                        <a:rPr lang="en-US" sz="1200" u="none" strike="noStrike">
                          <a:effectLst/>
                          <a:latin typeface="Arial" panose="020B0604020202020204" pitchFamily="34" charset="0"/>
                          <a:cs typeface="Arial" panose="020B0604020202020204" pitchFamily="34" charset="0"/>
                        </a:rPr>
                        <a:t>100 - Senate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578061252"/>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102 - Legislative Services Office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971687614"/>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110 - Judicial Department</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501187399"/>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140 - Office of the State Controller</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700122075"/>
                  </a:ext>
                </a:extLst>
              </a:tr>
              <a:tr h="154642">
                <a:tc>
                  <a:txBody>
                    <a:bodyPr/>
                    <a:lstStyle/>
                    <a:p>
                      <a:pPr algn="l" fontAlgn="b"/>
                      <a:r>
                        <a:rPr lang="en-US" sz="1200" u="none" strike="noStrike" dirty="0">
                          <a:effectLst/>
                          <a:latin typeface="Arial" panose="020B0604020202020204" pitchFamily="34" charset="0"/>
                          <a:cs typeface="Arial" panose="020B0604020202020204" pitchFamily="34" charset="0"/>
                        </a:rPr>
                        <a:t>150 - Treasurer</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4259874662"/>
                  </a:ext>
                </a:extLst>
              </a:tr>
              <a:tr h="146844">
                <a:tc>
                  <a:txBody>
                    <a:bodyPr/>
                    <a:lstStyle/>
                    <a:p>
                      <a:pPr algn="l" fontAlgn="b"/>
                      <a:r>
                        <a:rPr lang="en-US" sz="1200" u="none" strike="noStrike" dirty="0">
                          <a:effectLst/>
                          <a:latin typeface="Arial" panose="020B0604020202020204" pitchFamily="34" charset="0"/>
                          <a:cs typeface="Arial" panose="020B0604020202020204" pitchFamily="34" charset="0"/>
                        </a:rPr>
                        <a:t>177 - Information Technology Services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686461346"/>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180 - Division of Financial Management</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829742056"/>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183 - PERSI (Public Employees Retirement System of Idaho)</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890119410"/>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185 - Idaho State Liquor Division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993753779"/>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186 - State Insurance Fund</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653629794"/>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187 - Idaho Commission on Aging</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78323723"/>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189 - Commission for the Blind and Visually Impaired</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595526063"/>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190 - Military Division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506100365"/>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195 - Office of Species Conservation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155033699"/>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200 - Department of Administration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991918235"/>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210 - Department of Agriculture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46804176"/>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230 - Department of Correction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717727634"/>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231 - Correctional Industries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801637247"/>
                  </a:ext>
                </a:extLst>
              </a:tr>
              <a:tr h="146844">
                <a:tc>
                  <a:txBody>
                    <a:bodyPr/>
                    <a:lstStyle/>
                    <a:p>
                      <a:pPr algn="l" fontAlgn="b"/>
                      <a:r>
                        <a:rPr lang="en-US" sz="1200" u="none" strike="noStrike" dirty="0">
                          <a:effectLst/>
                          <a:latin typeface="Arial" panose="020B0604020202020204" pitchFamily="34" charset="0"/>
                          <a:cs typeface="Arial" panose="020B0604020202020204" pitchFamily="34" charset="0"/>
                        </a:rPr>
                        <a:t>240 - Department of Labor</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286117534"/>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245 - Department of Environmental Quality</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671223523"/>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260 - Department of Fish &amp; Game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967330053"/>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270 - Department of Health and Welfare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982967684"/>
                  </a:ext>
                </a:extLst>
              </a:tr>
              <a:tr h="146844">
                <a:tc>
                  <a:txBody>
                    <a:bodyPr/>
                    <a:lstStyle/>
                    <a:p>
                      <a:pPr algn="l" fontAlgn="b"/>
                      <a:r>
                        <a:rPr lang="en-US" sz="1200" u="none" strike="noStrike" dirty="0">
                          <a:effectLst/>
                          <a:latin typeface="Arial" panose="020B0604020202020204" pitchFamily="34" charset="0"/>
                          <a:cs typeface="Arial" panose="020B0604020202020204" pitchFamily="34" charset="0"/>
                        </a:rPr>
                        <a:t>280 - Department of Insurance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679421801"/>
                  </a:ext>
                </a:extLst>
              </a:tr>
            </a:tbl>
          </a:graphicData>
        </a:graphic>
      </p:graphicFrame>
      <p:graphicFrame>
        <p:nvGraphicFramePr>
          <p:cNvPr id="7" name="Table 6">
            <a:extLst>
              <a:ext uri="{FF2B5EF4-FFF2-40B4-BE49-F238E27FC236}">
                <a16:creationId xmlns:a16="http://schemas.microsoft.com/office/drawing/2014/main" id="{AE715EA1-2508-487E-8937-3AD72C0720FD}"/>
              </a:ext>
            </a:extLst>
          </p:cNvPr>
          <p:cNvGraphicFramePr>
            <a:graphicFrameLocks noGrp="1"/>
          </p:cNvGraphicFramePr>
          <p:nvPr>
            <p:extLst>
              <p:ext uri="{D42A27DB-BD31-4B8C-83A1-F6EECF244321}">
                <p14:modId xmlns:p14="http://schemas.microsoft.com/office/powerpoint/2010/main" val="3662636660"/>
              </p:ext>
            </p:extLst>
          </p:nvPr>
        </p:nvGraphicFramePr>
        <p:xfrm>
          <a:off x="6489904" y="1798315"/>
          <a:ext cx="3895667" cy="4389120"/>
        </p:xfrm>
        <a:graphic>
          <a:graphicData uri="http://schemas.openxmlformats.org/drawingml/2006/table">
            <a:tbl>
              <a:tblPr>
                <a:tableStyleId>{5C22544A-7EE6-4342-B048-85BDC9FD1C3A}</a:tableStyleId>
              </a:tblPr>
              <a:tblGrid>
                <a:gridCol w="3895667">
                  <a:extLst>
                    <a:ext uri="{9D8B030D-6E8A-4147-A177-3AD203B41FA5}">
                      <a16:colId xmlns:a16="http://schemas.microsoft.com/office/drawing/2014/main" val="1287587521"/>
                    </a:ext>
                  </a:extLst>
                </a:gridCol>
              </a:tblGrid>
              <a:tr h="146844">
                <a:tc>
                  <a:txBody>
                    <a:bodyPr/>
                    <a:lstStyle/>
                    <a:p>
                      <a:pPr algn="l" fontAlgn="b"/>
                      <a:r>
                        <a:rPr lang="en-US" sz="1200" u="none" strike="noStrike" dirty="0">
                          <a:effectLst/>
                          <a:latin typeface="Arial" panose="020B0604020202020204" pitchFamily="34" charset="0"/>
                          <a:cs typeface="Arial" panose="020B0604020202020204" pitchFamily="34" charset="0"/>
                        </a:rPr>
                        <a:t>285 - Department of Juvenile Corrections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234426004"/>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290 - Idaho Transportation Department</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018699190"/>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300 - Industrial Commission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279792872"/>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320 - Department of Lands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453086675"/>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330 - Idaho State Police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836520473"/>
                  </a:ext>
                </a:extLst>
              </a:tr>
              <a:tr h="146844">
                <a:tc>
                  <a:txBody>
                    <a:bodyPr/>
                    <a:lstStyle/>
                    <a:p>
                      <a:pPr algn="l" fontAlgn="b"/>
                      <a:r>
                        <a:rPr lang="en-US" sz="1200" u="none" strike="noStrike" dirty="0">
                          <a:effectLst/>
                          <a:latin typeface="Arial" panose="020B0604020202020204" pitchFamily="34" charset="0"/>
                          <a:cs typeface="Arial" panose="020B0604020202020204" pitchFamily="34" charset="0"/>
                        </a:rPr>
                        <a:t>340 - Department of Parks and Recreation</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589406416"/>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352 - Tax Commission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50512005"/>
                  </a:ext>
                </a:extLst>
              </a:tr>
              <a:tr h="146844">
                <a:tc>
                  <a:txBody>
                    <a:bodyPr/>
                    <a:lstStyle/>
                    <a:p>
                      <a:pPr algn="l" fontAlgn="b"/>
                      <a:r>
                        <a:rPr lang="en-US" sz="1200" u="none" strike="noStrike" dirty="0">
                          <a:effectLst/>
                          <a:latin typeface="Arial" panose="020B0604020202020204" pitchFamily="34" charset="0"/>
                          <a:cs typeface="Arial" panose="020B0604020202020204" pitchFamily="34" charset="0"/>
                        </a:rPr>
                        <a:t>427 - Division of Occupational and Professional Licenses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587729554"/>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440 - Idaho State Lottery Commission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266427488"/>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444 - Division of Veterans Services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593598748"/>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503 - Idaho Division of Career and Technical Education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478318158"/>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512 - Boise State University</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3703450125"/>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513 - Idaho State University</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4197050911"/>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514 - University of Idaho</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4232753227"/>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520 - Public Television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604652303"/>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522 - Idaho State Historical Society</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457340899"/>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523 - Division of Vocational Rehabilitation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576480613"/>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951 - Health District 1 (Panhandle)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4027748868"/>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952 - Health District 2 (NORTH CENTRAL)</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672071829"/>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953 - Health District 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438940149"/>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954 - Health District 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994713429"/>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955 - Health District 5 (SOUTH CENTRAL)</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361551619"/>
                  </a:ext>
                </a:extLst>
              </a:tr>
              <a:tr h="146844">
                <a:tc>
                  <a:txBody>
                    <a:bodyPr/>
                    <a:lstStyle/>
                    <a:p>
                      <a:pPr algn="l" fontAlgn="b"/>
                      <a:r>
                        <a:rPr lang="en-US" sz="1200" u="none" strike="noStrike">
                          <a:effectLst/>
                          <a:latin typeface="Arial" panose="020B0604020202020204" pitchFamily="34" charset="0"/>
                          <a:cs typeface="Arial" panose="020B0604020202020204" pitchFamily="34" charset="0"/>
                        </a:rPr>
                        <a:t>956 - Health District 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2111159457"/>
                  </a:ext>
                </a:extLst>
              </a:tr>
              <a:tr h="146844">
                <a:tc>
                  <a:txBody>
                    <a:bodyPr/>
                    <a:lstStyle/>
                    <a:p>
                      <a:pPr algn="l" fontAlgn="b"/>
                      <a:r>
                        <a:rPr lang="en-US" sz="1200" u="none" strike="noStrike" dirty="0">
                          <a:effectLst/>
                          <a:latin typeface="Arial" panose="020B0604020202020204" pitchFamily="34" charset="0"/>
                          <a:cs typeface="Arial" panose="020B0604020202020204" pitchFamily="34" charset="0"/>
                        </a:rPr>
                        <a:t>957 - Health District 7</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392182892"/>
                  </a:ext>
                </a:extLst>
              </a:tr>
            </a:tbl>
          </a:graphicData>
        </a:graphic>
      </p:graphicFrame>
    </p:spTree>
    <p:extLst>
      <p:ext uri="{BB962C8B-B14F-4D97-AF65-F5344CB8AC3E}">
        <p14:creationId xmlns:p14="http://schemas.microsoft.com/office/powerpoint/2010/main" val="2567870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0A005-1F36-4961-A174-161F9D512A75}"/>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Upcoming SIT 3 Communications</a:t>
            </a:r>
          </a:p>
        </p:txBody>
      </p:sp>
      <p:graphicFrame>
        <p:nvGraphicFramePr>
          <p:cNvPr id="8" name="Table 7">
            <a:extLst>
              <a:ext uri="{FF2B5EF4-FFF2-40B4-BE49-F238E27FC236}">
                <a16:creationId xmlns:a16="http://schemas.microsoft.com/office/drawing/2014/main" id="{C40E0505-7B35-4EAB-AE2F-9A7454570D14}"/>
              </a:ext>
            </a:extLst>
          </p:cNvPr>
          <p:cNvGraphicFramePr>
            <a:graphicFrameLocks noGrp="1"/>
          </p:cNvGraphicFramePr>
          <p:nvPr>
            <p:extLst>
              <p:ext uri="{D42A27DB-BD31-4B8C-83A1-F6EECF244321}">
                <p14:modId xmlns:p14="http://schemas.microsoft.com/office/powerpoint/2010/main" val="3063426697"/>
              </p:ext>
            </p:extLst>
          </p:nvPr>
        </p:nvGraphicFramePr>
        <p:xfrm>
          <a:off x="2291421" y="1852180"/>
          <a:ext cx="7598562" cy="3693318"/>
        </p:xfrm>
        <a:graphic>
          <a:graphicData uri="http://schemas.openxmlformats.org/drawingml/2006/table">
            <a:tbl>
              <a:tblPr firstRow="1" bandRow="1">
                <a:tableStyleId>{5C22544A-7EE6-4342-B048-85BDC9FD1C3A}</a:tableStyleId>
              </a:tblPr>
              <a:tblGrid>
                <a:gridCol w="3799281">
                  <a:extLst>
                    <a:ext uri="{9D8B030D-6E8A-4147-A177-3AD203B41FA5}">
                      <a16:colId xmlns:a16="http://schemas.microsoft.com/office/drawing/2014/main" val="3684332852"/>
                    </a:ext>
                  </a:extLst>
                </a:gridCol>
                <a:gridCol w="3799281">
                  <a:extLst>
                    <a:ext uri="{9D8B030D-6E8A-4147-A177-3AD203B41FA5}">
                      <a16:colId xmlns:a16="http://schemas.microsoft.com/office/drawing/2014/main" val="212406571"/>
                    </a:ext>
                  </a:extLst>
                </a:gridCol>
              </a:tblGrid>
              <a:tr h="346022">
                <a:tc>
                  <a:txBody>
                    <a:bodyPr/>
                    <a:lstStyle/>
                    <a:p>
                      <a:pPr algn="ctr"/>
                      <a:r>
                        <a:rPr lang="en-US" sz="1600" dirty="0">
                          <a:latin typeface="Arial" panose="020B0604020202020204" pitchFamily="34" charset="0"/>
                          <a:cs typeface="Arial" panose="020B0604020202020204" pitchFamily="34" charset="0"/>
                        </a:rPr>
                        <a:t>Communication</a:t>
                      </a:r>
                    </a:p>
                  </a:txBody>
                  <a:tcPr anchor="ctr"/>
                </a:tc>
                <a:tc>
                  <a:txBody>
                    <a:bodyPr/>
                    <a:lstStyle/>
                    <a:p>
                      <a:pPr algn="ctr"/>
                      <a:r>
                        <a:rPr lang="en-US" sz="1600" dirty="0">
                          <a:latin typeface="Arial" panose="020B0604020202020204" pitchFamily="34" charset="0"/>
                          <a:cs typeface="Arial" panose="020B0604020202020204" pitchFamily="34" charset="0"/>
                        </a:rPr>
                        <a:t>Send Date</a:t>
                      </a:r>
                    </a:p>
                  </a:txBody>
                  <a:tcPr anchor="ctr"/>
                </a:tc>
                <a:extLst>
                  <a:ext uri="{0D108BD9-81ED-4DB2-BD59-A6C34878D82A}">
                    <a16:rowId xmlns:a16="http://schemas.microsoft.com/office/drawing/2014/main" val="3637640272"/>
                  </a:ext>
                </a:extLst>
              </a:tr>
              <a:tr h="346022">
                <a:tc>
                  <a:txBody>
                    <a:bodyPr/>
                    <a:lstStyle/>
                    <a:p>
                      <a:pPr algn="ctr"/>
                      <a:r>
                        <a:rPr lang="en-US" sz="1600" dirty="0">
                          <a:latin typeface="Arial" panose="020B0604020202020204" pitchFamily="34" charset="0"/>
                          <a:cs typeface="Arial" panose="020B0604020202020204" pitchFamily="34" charset="0"/>
                        </a:rPr>
                        <a:t>Email to Directors</a:t>
                      </a:r>
                    </a:p>
                  </a:txBody>
                  <a:tcPr/>
                </a:tc>
                <a:tc>
                  <a:txBody>
                    <a:bodyPr/>
                    <a:lstStyle/>
                    <a:p>
                      <a:pPr algn="ctr"/>
                      <a:r>
                        <a:rPr lang="en-US" sz="1600" dirty="0">
                          <a:latin typeface="Arial" panose="020B0604020202020204" pitchFamily="34" charset="0"/>
                          <a:cs typeface="Arial" panose="020B0604020202020204" pitchFamily="34" charset="0"/>
                        </a:rPr>
                        <a:t>Week of 11/29/21</a:t>
                      </a:r>
                    </a:p>
                  </a:txBody>
                  <a:tcPr/>
                </a:tc>
                <a:extLst>
                  <a:ext uri="{0D108BD9-81ED-4DB2-BD59-A6C34878D82A}">
                    <a16:rowId xmlns:a16="http://schemas.microsoft.com/office/drawing/2014/main" val="3104606146"/>
                  </a:ext>
                </a:extLst>
              </a:tr>
              <a:tr h="346022">
                <a:tc>
                  <a:txBody>
                    <a:bodyPr/>
                    <a:lstStyle/>
                    <a:p>
                      <a:pPr algn="ctr"/>
                      <a:r>
                        <a:rPr lang="en-US" sz="1600" dirty="0">
                          <a:latin typeface="Arial" panose="020B0604020202020204" pitchFamily="34" charset="0"/>
                          <a:cs typeface="Arial" panose="020B0604020202020204" pitchFamily="34" charset="0"/>
                        </a:rPr>
                        <a:t>SRA Save the Date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Week of 11/29/21</a:t>
                      </a:r>
                    </a:p>
                  </a:txBody>
                  <a:tcPr/>
                </a:tc>
                <a:extLst>
                  <a:ext uri="{0D108BD9-81ED-4DB2-BD59-A6C34878D82A}">
                    <a16:rowId xmlns:a16="http://schemas.microsoft.com/office/drawing/2014/main" val="1931890500"/>
                  </a:ext>
                </a:extLst>
              </a:tr>
              <a:tr h="346022">
                <a:tc>
                  <a:txBody>
                    <a:bodyPr/>
                    <a:lstStyle/>
                    <a:p>
                      <a:pPr algn="ctr"/>
                      <a:r>
                        <a:rPr lang="en-US" sz="1600" dirty="0">
                          <a:latin typeface="Arial" panose="020B0604020202020204" pitchFamily="34" charset="0"/>
                          <a:cs typeface="Arial" panose="020B0604020202020204" pitchFamily="34" charset="0"/>
                        </a:rPr>
                        <a:t>SIT 3 Roles &amp; Identification of Testers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Week of 12/6/21</a:t>
                      </a:r>
                    </a:p>
                  </a:txBody>
                  <a:tcPr/>
                </a:tc>
                <a:extLst>
                  <a:ext uri="{0D108BD9-81ED-4DB2-BD59-A6C34878D82A}">
                    <a16:rowId xmlns:a16="http://schemas.microsoft.com/office/drawing/2014/main" val="2595184134"/>
                  </a:ext>
                </a:extLst>
              </a:tr>
              <a:tr h="346022">
                <a:tc>
                  <a:txBody>
                    <a:bodyPr/>
                    <a:lstStyle/>
                    <a:p>
                      <a:pPr algn="ctr"/>
                      <a:r>
                        <a:rPr lang="en-US" sz="1600" dirty="0">
                          <a:latin typeface="Arial" panose="020B0604020202020204" pitchFamily="34" charset="0"/>
                          <a:cs typeface="Arial" panose="020B0604020202020204" pitchFamily="34" charset="0"/>
                        </a:rPr>
                        <a:t>Identification of Testers </a:t>
                      </a:r>
                    </a:p>
                  </a:txBody>
                  <a:tcPr/>
                </a:tc>
                <a:tc>
                  <a:txBody>
                    <a:bodyPr/>
                    <a:lstStyle/>
                    <a:p>
                      <a:pPr algn="ctr"/>
                      <a:r>
                        <a:rPr lang="en-US" sz="1600" dirty="0">
                          <a:latin typeface="Arial" panose="020B0604020202020204" pitchFamily="34" charset="0"/>
                          <a:cs typeface="Arial" panose="020B0604020202020204" pitchFamily="34" charset="0"/>
                        </a:rPr>
                        <a:t>Week of 12/13/21</a:t>
                      </a:r>
                    </a:p>
                  </a:txBody>
                  <a:tcPr/>
                </a:tc>
                <a:extLst>
                  <a:ext uri="{0D108BD9-81ED-4DB2-BD59-A6C34878D82A}">
                    <a16:rowId xmlns:a16="http://schemas.microsoft.com/office/drawing/2014/main" val="1088894723"/>
                  </a:ext>
                </a:extLst>
              </a:tr>
              <a:tr h="346022">
                <a:tc>
                  <a:txBody>
                    <a:bodyPr/>
                    <a:lstStyle/>
                    <a:p>
                      <a:pPr algn="ct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SRA</a:t>
                      </a:r>
                      <a:r>
                        <a:rPr lang="en-US" sz="1600" dirty="0">
                          <a:latin typeface="Arial" panose="020B0604020202020204" pitchFamily="34" charset="0"/>
                          <a:cs typeface="Arial" panose="020B0604020202020204" pitchFamily="34" charset="0"/>
                        </a:rPr>
                        <a:t> Role Request</a:t>
                      </a:r>
                    </a:p>
                  </a:txBody>
                  <a:tcPr/>
                </a:tc>
                <a:tc>
                  <a:txBody>
                    <a:bodyPr/>
                    <a:lstStyle/>
                    <a:p>
                      <a:pPr algn="ctr"/>
                      <a:r>
                        <a:rPr lang="en-US" sz="1600" dirty="0">
                          <a:latin typeface="Arial" panose="020B0604020202020204" pitchFamily="34" charset="0"/>
                          <a:cs typeface="Arial" panose="020B0604020202020204" pitchFamily="34" charset="0"/>
                        </a:rPr>
                        <a:t>Week of 12/13/21</a:t>
                      </a:r>
                    </a:p>
                  </a:txBody>
                  <a:tcPr/>
                </a:tc>
                <a:extLst>
                  <a:ext uri="{0D108BD9-81ED-4DB2-BD59-A6C34878D82A}">
                    <a16:rowId xmlns:a16="http://schemas.microsoft.com/office/drawing/2014/main" val="3648136155"/>
                  </a:ext>
                </a:extLst>
              </a:tr>
              <a:tr h="346022">
                <a:tc>
                  <a:txBody>
                    <a:bodyPr/>
                    <a:lstStyle/>
                    <a:p>
                      <a:pPr algn="ctr"/>
                      <a:r>
                        <a:rPr lang="en-US" sz="1600" dirty="0">
                          <a:latin typeface="Arial" panose="020B0604020202020204" pitchFamily="34" charset="0"/>
                          <a:cs typeface="Arial" panose="020B0604020202020204" pitchFamily="34" charset="0"/>
                        </a:rPr>
                        <a:t>SIT 3 Pre-Training </a:t>
                      </a:r>
                    </a:p>
                  </a:txBody>
                  <a:tcPr/>
                </a:tc>
                <a:tc>
                  <a:txBody>
                    <a:bodyPr/>
                    <a:lstStyle/>
                    <a:p>
                      <a:pPr algn="ctr"/>
                      <a:r>
                        <a:rPr lang="en-US" sz="1600" dirty="0">
                          <a:latin typeface="Arial" panose="020B0604020202020204" pitchFamily="34" charset="0"/>
                          <a:cs typeface="Arial" panose="020B0604020202020204" pitchFamily="34" charset="0"/>
                        </a:rPr>
                        <a:t>Week of 12/13/21</a:t>
                      </a:r>
                    </a:p>
                  </a:txBody>
                  <a:tcPr/>
                </a:tc>
                <a:extLst>
                  <a:ext uri="{0D108BD9-81ED-4DB2-BD59-A6C34878D82A}">
                    <a16:rowId xmlns:a16="http://schemas.microsoft.com/office/drawing/2014/main" val="1400481923"/>
                  </a:ext>
                </a:extLst>
              </a:tr>
              <a:tr h="346022">
                <a:tc>
                  <a:txBody>
                    <a:bodyPr/>
                    <a:lstStyle/>
                    <a:p>
                      <a:pPr algn="ctr"/>
                      <a:r>
                        <a:rPr lang="en-US" sz="1600" dirty="0">
                          <a:latin typeface="Arial" panose="020B0604020202020204" pitchFamily="34" charset="0"/>
                          <a:cs typeface="Arial" panose="020B0604020202020204" pitchFamily="34" charset="0"/>
                        </a:rPr>
                        <a:t>SIT 3 Kickoff Invitations </a:t>
                      </a:r>
                    </a:p>
                  </a:txBody>
                  <a:tcPr/>
                </a:tc>
                <a:tc>
                  <a:txBody>
                    <a:bodyPr/>
                    <a:lstStyle/>
                    <a:p>
                      <a:pPr algn="ctr"/>
                      <a:r>
                        <a:rPr lang="en-US" sz="1600" dirty="0">
                          <a:latin typeface="Arial" panose="020B0604020202020204" pitchFamily="34" charset="0"/>
                          <a:cs typeface="Arial" panose="020B0604020202020204" pitchFamily="34" charset="0"/>
                        </a:rPr>
                        <a:t>Week of 12/13/21</a:t>
                      </a:r>
                    </a:p>
                  </a:txBody>
                  <a:tcPr/>
                </a:tc>
                <a:extLst>
                  <a:ext uri="{0D108BD9-81ED-4DB2-BD59-A6C34878D82A}">
                    <a16:rowId xmlns:a16="http://schemas.microsoft.com/office/drawing/2014/main" val="2756532591"/>
                  </a:ext>
                </a:extLst>
              </a:tr>
              <a:tr h="346022">
                <a:tc>
                  <a:txBody>
                    <a:bodyPr/>
                    <a:lstStyle/>
                    <a:p>
                      <a:pPr algn="ctr"/>
                      <a:r>
                        <a:rPr lang="en-US" sz="1600" dirty="0">
                          <a:latin typeface="Arial" panose="020B0604020202020204" pitchFamily="34" charset="0"/>
                          <a:cs typeface="Arial" panose="020B0604020202020204" pitchFamily="34" charset="0"/>
                        </a:rPr>
                        <a:t>Testing Schedule</a:t>
                      </a:r>
                    </a:p>
                  </a:txBody>
                  <a:tcPr/>
                </a:tc>
                <a:tc>
                  <a:txBody>
                    <a:bodyPr/>
                    <a:lstStyle/>
                    <a:p>
                      <a:pPr algn="ctr"/>
                      <a:r>
                        <a:rPr lang="en-US" sz="1600" dirty="0">
                          <a:latin typeface="Arial" panose="020B0604020202020204" pitchFamily="34" charset="0"/>
                          <a:cs typeface="Arial" panose="020B0604020202020204" pitchFamily="34" charset="0"/>
                        </a:rPr>
                        <a:t>Week of 12/20/21</a:t>
                      </a:r>
                    </a:p>
                  </a:txBody>
                  <a:tcPr/>
                </a:tc>
                <a:extLst>
                  <a:ext uri="{0D108BD9-81ED-4DB2-BD59-A6C34878D82A}">
                    <a16:rowId xmlns:a16="http://schemas.microsoft.com/office/drawing/2014/main" val="4237354261"/>
                  </a:ext>
                </a:extLst>
              </a:tr>
              <a:tr h="346022">
                <a:tc>
                  <a:txBody>
                    <a:bodyPr/>
                    <a:lstStyle/>
                    <a:p>
                      <a:pPr algn="ctr"/>
                      <a:r>
                        <a:rPr lang="en-US" sz="1600" dirty="0">
                          <a:latin typeface="Arial" panose="020B0604020202020204" pitchFamily="34" charset="0"/>
                          <a:cs typeface="Arial" panose="020B0604020202020204" pitchFamily="34" charset="0"/>
                        </a:rPr>
                        <a:t>Office Hours – Access to testing environment</a:t>
                      </a:r>
                    </a:p>
                  </a:txBody>
                  <a:tcPr/>
                </a:tc>
                <a:tc>
                  <a:txBody>
                    <a:bodyPr/>
                    <a:lstStyle/>
                    <a:p>
                      <a:pPr algn="ctr"/>
                      <a:r>
                        <a:rPr lang="en-US" sz="1600" dirty="0">
                          <a:latin typeface="Arial" panose="020B0604020202020204" pitchFamily="34" charset="0"/>
                          <a:cs typeface="Arial" panose="020B0604020202020204" pitchFamily="34" charset="0"/>
                        </a:rPr>
                        <a:t>Week of 1/3/22</a:t>
                      </a:r>
                    </a:p>
                  </a:txBody>
                  <a:tcPr/>
                </a:tc>
                <a:extLst>
                  <a:ext uri="{0D108BD9-81ED-4DB2-BD59-A6C34878D82A}">
                    <a16:rowId xmlns:a16="http://schemas.microsoft.com/office/drawing/2014/main" val="491826030"/>
                  </a:ext>
                </a:extLst>
              </a:tr>
            </a:tbl>
          </a:graphicData>
        </a:graphic>
      </p:graphicFrame>
    </p:spTree>
    <p:extLst>
      <p:ext uri="{BB962C8B-B14F-4D97-AF65-F5344CB8AC3E}">
        <p14:creationId xmlns:p14="http://schemas.microsoft.com/office/powerpoint/2010/main" val="1468676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DDFF4-2037-4A82-94BB-47BBDDF9259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Testing Sessions – Testing Support Line</a:t>
            </a:r>
          </a:p>
        </p:txBody>
      </p:sp>
      <p:sp>
        <p:nvSpPr>
          <p:cNvPr id="42" name="TextBox 41">
            <a:extLst>
              <a:ext uri="{FF2B5EF4-FFF2-40B4-BE49-F238E27FC236}">
                <a16:creationId xmlns:a16="http://schemas.microsoft.com/office/drawing/2014/main" id="{744A7791-5089-4D3E-98CD-EE38BF11BD7F}"/>
              </a:ext>
            </a:extLst>
          </p:cNvPr>
          <p:cNvSpPr txBox="1"/>
          <p:nvPr/>
        </p:nvSpPr>
        <p:spPr>
          <a:xfrm>
            <a:off x="0" y="1938226"/>
            <a:ext cx="5627881" cy="4524315"/>
          </a:xfrm>
          <a:prstGeom prst="rect">
            <a:avLst/>
          </a:prstGeom>
          <a:noFill/>
        </p:spPr>
        <p:txBody>
          <a:bodyPr wrap="square">
            <a:spAutoFit/>
          </a:bodyPr>
          <a:lstStyle/>
          <a:p>
            <a:pPr marL="800100" lvl="1" indent="-34290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The Test Management Team will host an all-day SIT Testing Support Line (WebEx Meeting)</a:t>
            </a:r>
          </a:p>
          <a:p>
            <a:pPr marL="1257300" lvl="2" indent="-34290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Attendance is optional and SIT testers should only join if they have questions or issues regarding SIT Testing.</a:t>
            </a:r>
          </a:p>
          <a:p>
            <a:pPr marL="1257300" lvl="2" indent="-34290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The Meeting Moderator will reach out to Test Management, Functional, or Technical Teams if they need additional help resolving an issue</a:t>
            </a:r>
          </a:p>
          <a:p>
            <a:pPr marL="800100" lvl="1" indent="-34290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Schedule:</a:t>
            </a:r>
          </a:p>
          <a:p>
            <a:pPr marL="1257300" lvl="2" indent="-34290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Monday – Thursday</a:t>
            </a:r>
          </a:p>
          <a:p>
            <a:pPr marL="1714500" lvl="3" indent="-34290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8:45 AM MT – 4:00 PM MT</a:t>
            </a:r>
          </a:p>
          <a:p>
            <a:pPr marL="1257300" lvl="2" indent="-34290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Friday</a:t>
            </a:r>
          </a:p>
          <a:p>
            <a:pPr marL="1714500" lvl="3" indent="-34290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9AM MT – 11 AM MT</a:t>
            </a:r>
          </a:p>
          <a:p>
            <a:pPr marL="1657350" lvl="3" indent="-285750">
              <a:buFont typeface="Arial" panose="020B0604020202020204" pitchFamily="34" charset="0"/>
              <a:buChar char="•"/>
            </a:pPr>
            <a:endParaRPr lang="en-US" dirty="0"/>
          </a:p>
        </p:txBody>
      </p:sp>
      <p:graphicFrame>
        <p:nvGraphicFramePr>
          <p:cNvPr id="44" name="Table 43">
            <a:extLst>
              <a:ext uri="{FF2B5EF4-FFF2-40B4-BE49-F238E27FC236}">
                <a16:creationId xmlns:a16="http://schemas.microsoft.com/office/drawing/2014/main" id="{2788B8D1-89F4-4EEA-A100-151DD5BA3A60}"/>
              </a:ext>
            </a:extLst>
          </p:cNvPr>
          <p:cNvGraphicFramePr>
            <a:graphicFrameLocks noGrp="1"/>
          </p:cNvGraphicFramePr>
          <p:nvPr>
            <p:extLst>
              <p:ext uri="{D42A27DB-BD31-4B8C-83A1-F6EECF244321}">
                <p14:modId xmlns:p14="http://schemas.microsoft.com/office/powerpoint/2010/main" val="3150971323"/>
              </p:ext>
            </p:extLst>
          </p:nvPr>
        </p:nvGraphicFramePr>
        <p:xfrm>
          <a:off x="5914240" y="1938226"/>
          <a:ext cx="5972962" cy="3967275"/>
        </p:xfrm>
        <a:graphic>
          <a:graphicData uri="http://schemas.openxmlformats.org/drawingml/2006/table">
            <a:tbl>
              <a:tblPr/>
              <a:tblGrid>
                <a:gridCol w="1793055">
                  <a:extLst>
                    <a:ext uri="{9D8B030D-6E8A-4147-A177-3AD203B41FA5}">
                      <a16:colId xmlns:a16="http://schemas.microsoft.com/office/drawing/2014/main" val="511396453"/>
                    </a:ext>
                  </a:extLst>
                </a:gridCol>
                <a:gridCol w="2477003">
                  <a:extLst>
                    <a:ext uri="{9D8B030D-6E8A-4147-A177-3AD203B41FA5}">
                      <a16:colId xmlns:a16="http://schemas.microsoft.com/office/drawing/2014/main" val="373633598"/>
                    </a:ext>
                  </a:extLst>
                </a:gridCol>
                <a:gridCol w="1702904">
                  <a:extLst>
                    <a:ext uri="{9D8B030D-6E8A-4147-A177-3AD203B41FA5}">
                      <a16:colId xmlns:a16="http://schemas.microsoft.com/office/drawing/2014/main" val="1688763791"/>
                    </a:ext>
                  </a:extLst>
                </a:gridCol>
              </a:tblGrid>
              <a:tr h="467155">
                <a:tc>
                  <a:txBody>
                    <a:bodyPr/>
                    <a:lstStyle/>
                    <a:p>
                      <a:pPr algn="ctr" fontAlgn="b"/>
                      <a:r>
                        <a:rPr lang="en-US" sz="1400" b="1" i="0" u="none" strike="noStrike" dirty="0">
                          <a:solidFill>
                            <a:srgbClr val="FFFFFF"/>
                          </a:solidFill>
                          <a:effectLst/>
                          <a:latin typeface="Arial" panose="020B0604020202020204" pitchFamily="34" charset="0"/>
                          <a:cs typeface="Arial" panose="020B0604020202020204" pitchFamily="34" charset="0"/>
                        </a:rPr>
                        <a:t>Roles</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b"/>
                      <a:r>
                        <a:rPr lang="en-US" sz="1400" b="1" i="0" u="none" strike="noStrike" dirty="0">
                          <a:solidFill>
                            <a:srgbClr val="FFFFFF"/>
                          </a:solidFill>
                          <a:effectLst/>
                          <a:latin typeface="Arial" panose="020B0604020202020204" pitchFamily="34" charset="0"/>
                          <a:cs typeface="Arial" panose="020B0604020202020204" pitchFamily="34" charset="0"/>
                        </a:rPr>
                        <a:t>Responsibilities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b"/>
                      <a:r>
                        <a:rPr lang="en-US" sz="1400" b="1" i="0" u="none" strike="noStrike" dirty="0">
                          <a:solidFill>
                            <a:srgbClr val="FFFFFF"/>
                          </a:solidFill>
                          <a:effectLst/>
                          <a:latin typeface="Arial" panose="020B0604020202020204" pitchFamily="34" charset="0"/>
                          <a:cs typeface="Arial" panose="020B0604020202020204" pitchFamily="34" charset="0"/>
                        </a:rPr>
                        <a:t>Staffing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val="178815140"/>
                  </a:ext>
                </a:extLst>
              </a:tr>
              <a:tr h="1350138">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Test Management Team (Meeting Moderators)</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marR="0" lvl="0" indent="-171450" algn="ctr"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dirty="0">
                          <a:solidFill>
                            <a:srgbClr val="000000"/>
                          </a:solidFill>
                          <a:effectLst/>
                          <a:latin typeface="Arial" panose="020B0604020202020204" pitchFamily="34" charset="0"/>
                          <a:cs typeface="Arial" panose="020B0604020202020204" pitchFamily="34" charset="0"/>
                        </a:rPr>
                        <a:t>Field SIT Testing Questions/Issues and triage to support teams as necessary</a:t>
                      </a:r>
                    </a:p>
                    <a:p>
                      <a:pPr marL="171450" lvl="0" indent="-171450" algn="ctr" fontAlgn="b">
                        <a:buFont typeface="Arial" panose="020B0604020202020204" pitchFamily="34" charset="0"/>
                        <a:buChar char="•"/>
                      </a:pPr>
                      <a:r>
                        <a:rPr lang="en-US" sz="1100" b="0" i="0" u="none" strike="noStrike" dirty="0">
                          <a:solidFill>
                            <a:srgbClr val="000000"/>
                          </a:solidFill>
                          <a:effectLst/>
                          <a:latin typeface="Arial" panose="020B0604020202020204" pitchFamily="34" charset="0"/>
                          <a:cs typeface="Arial" panose="020B0604020202020204" pitchFamily="34" charset="0"/>
                        </a:rPr>
                        <a:t>Be ready to answer any questions regarding ALM or Reporting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Minimum of 1 person always while meeting is in session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3281828"/>
                  </a:ext>
                </a:extLst>
              </a:tr>
              <a:tr h="1074991">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Functional Team Members</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marR="0" lvl="0" indent="-171450" algn="ctr"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dirty="0">
                          <a:solidFill>
                            <a:srgbClr val="000000"/>
                          </a:solidFill>
                          <a:effectLst/>
                          <a:latin typeface="Arial" panose="020B0604020202020204" pitchFamily="34" charset="0"/>
                          <a:cs typeface="Arial" panose="020B0604020202020204" pitchFamily="34" charset="0"/>
                        </a:rPr>
                        <a:t>Be available to answer any questions regarding Infor, Scripts, or Data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On Call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8336480"/>
                  </a:ext>
                </a:extLst>
              </a:tr>
              <a:tr h="1074991">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Technical Team Members</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lvl="0" indent="-171450" algn="ctr" fontAlgn="b">
                        <a:buFont typeface="Arial" panose="020B0604020202020204" pitchFamily="34" charset="0"/>
                        <a:buChar char="•"/>
                      </a:pPr>
                      <a:r>
                        <a:rPr lang="en-US" sz="1100" b="0" i="0" u="none" strike="noStrike" dirty="0">
                          <a:solidFill>
                            <a:srgbClr val="000000"/>
                          </a:solidFill>
                          <a:effectLst/>
                          <a:latin typeface="Arial" panose="020B0604020202020204" pitchFamily="34" charset="0"/>
                          <a:cs typeface="Arial" panose="020B0604020202020204" pitchFamily="34" charset="0"/>
                        </a:rPr>
                        <a:t>Be available to answer any questions regarding Security/Access or FRICE-W defects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On Call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6857966"/>
                  </a:ext>
                </a:extLst>
              </a:tr>
            </a:tbl>
          </a:graphicData>
        </a:graphic>
      </p:graphicFrame>
    </p:spTree>
    <p:extLst>
      <p:ext uri="{BB962C8B-B14F-4D97-AF65-F5344CB8AC3E}">
        <p14:creationId xmlns:p14="http://schemas.microsoft.com/office/powerpoint/2010/main" val="279935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6A748-5F36-485A-8291-6931D315387B}"/>
              </a:ext>
            </a:extLst>
          </p:cNvPr>
          <p:cNvSpPr txBox="1">
            <a:spLocks/>
          </p:cNvSpPr>
          <p:nvPr/>
        </p:nvSpPr>
        <p:spPr>
          <a:xfrm>
            <a:off x="688432" y="2195350"/>
            <a:ext cx="8596668" cy="38807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US" sz="2000" dirty="0">
                <a:solidFill>
                  <a:srgbClr val="FFC000"/>
                </a:solidFill>
              </a:rPr>
              <a:t>Thank you </a:t>
            </a:r>
            <a:r>
              <a:rPr lang="en-US" sz="2000" dirty="0">
                <a:solidFill>
                  <a:srgbClr val="092F57"/>
                </a:solidFill>
              </a:rPr>
              <a:t>for being here! </a:t>
            </a:r>
          </a:p>
          <a:p>
            <a:pPr marL="0" indent="0">
              <a:lnSpc>
                <a:spcPct val="150000"/>
              </a:lnSpc>
              <a:spcBef>
                <a:spcPts val="600"/>
              </a:spcBef>
              <a:buClr>
                <a:srgbClr val="FFB81C"/>
              </a:buClr>
              <a:buFont typeface="Arial" panose="020B0604020202020204" pitchFamily="34" charset="0"/>
              <a:buNone/>
              <a:defRPr/>
            </a:pPr>
            <a:r>
              <a:rPr lang="en-US" sz="2200" dirty="0"/>
              <a:t>Expectations:</a:t>
            </a:r>
          </a:p>
          <a:p>
            <a:pPr marL="578358" lvl="1">
              <a:lnSpc>
                <a:spcPct val="150000"/>
              </a:lnSpc>
              <a:spcBef>
                <a:spcPts val="600"/>
              </a:spcBef>
              <a:buClr>
                <a:srgbClr val="FFB81C"/>
              </a:buClr>
              <a:defRPr/>
            </a:pPr>
            <a:r>
              <a:rPr lang="en-US" sz="1800" dirty="0"/>
              <a:t>Please give presenters your full attention.</a:t>
            </a:r>
          </a:p>
          <a:p>
            <a:pPr marL="578358" lvl="1">
              <a:lnSpc>
                <a:spcPct val="150000"/>
              </a:lnSpc>
              <a:spcBef>
                <a:spcPts val="600"/>
              </a:spcBef>
              <a:buClr>
                <a:srgbClr val="FFB81C"/>
              </a:buClr>
              <a:defRPr/>
            </a:pPr>
            <a:r>
              <a:rPr lang="EN-US" sz="1800" dirty="0"/>
              <a:t>Please </a:t>
            </a:r>
            <a:r>
              <a:rPr lang="en-US" sz="1800" dirty="0"/>
              <a:t>utilize the </a:t>
            </a:r>
            <a:r>
              <a:rPr lang="EN-US" sz="1800" dirty="0"/>
              <a:t>chat </a:t>
            </a:r>
            <a:r>
              <a:rPr lang="en-US" sz="1800" dirty="0"/>
              <a:t>functionality </a:t>
            </a:r>
            <a:r>
              <a:rPr lang="EN-US" sz="1800" dirty="0"/>
              <a:t>(bottom right) </a:t>
            </a:r>
            <a:r>
              <a:rPr lang="en-US" sz="1800" dirty="0"/>
              <a:t>to ask questions, </a:t>
            </a:r>
            <a:r>
              <a:rPr lang="EN-US" sz="1800" dirty="0"/>
              <a:t>or wait until the end of </a:t>
            </a:r>
            <a:r>
              <a:rPr lang="en-US" sz="1800" dirty="0"/>
              <a:t>the </a:t>
            </a:r>
            <a:r>
              <a:rPr lang="EN-US" sz="1800" dirty="0"/>
              <a:t>presentation to come off of mute and ask</a:t>
            </a:r>
            <a:r>
              <a:rPr lang="en-US" sz="1800" dirty="0">
                <a:solidFill>
                  <a:prstClr val="black"/>
                </a:solidFill>
              </a:rPr>
              <a:t>.</a:t>
            </a:r>
            <a:r>
              <a:rPr lang="EN-US" sz="1800" dirty="0">
                <a:solidFill>
                  <a:prstClr val="black"/>
                </a:solidFill>
              </a:rPr>
              <a:t> </a:t>
            </a:r>
            <a:endParaRPr lang="en-US" sz="1800" dirty="0">
              <a:solidFill>
                <a:prstClr val="black"/>
              </a:solidFill>
            </a:endParaRPr>
          </a:p>
          <a:p>
            <a:pPr marL="578358" lvl="1">
              <a:lnSpc>
                <a:spcPct val="150000"/>
              </a:lnSpc>
              <a:spcBef>
                <a:spcPts val="600"/>
              </a:spcBef>
              <a:buClr>
                <a:srgbClr val="FFB81C"/>
              </a:buClr>
              <a:defRPr/>
            </a:pPr>
            <a:r>
              <a:rPr lang="en-US" sz="1800" dirty="0"/>
              <a:t>This meeting is being recorded and will be provided in the follow-up email.</a:t>
            </a:r>
            <a:endParaRPr lang="EN-US" sz="1800" dirty="0"/>
          </a:p>
          <a:p>
            <a:pPr>
              <a:buFont typeface="Wingdings" panose="05000000000000000000" pitchFamily="2" charset="2"/>
              <a:buChar char="§"/>
            </a:pPr>
            <a:endParaRPr lang="en-US" dirty="0">
              <a:solidFill>
                <a:srgbClr val="092F57"/>
              </a:solidFill>
            </a:endParaRPr>
          </a:p>
        </p:txBody>
      </p:sp>
      <p:grpSp>
        <p:nvGrpSpPr>
          <p:cNvPr id="2" name="Group 1">
            <a:extLst>
              <a:ext uri="{FF2B5EF4-FFF2-40B4-BE49-F238E27FC236}">
                <a16:creationId xmlns:a16="http://schemas.microsoft.com/office/drawing/2014/main" id="{EFBF2931-F733-4400-8E48-8C7149A5B678}"/>
              </a:ext>
            </a:extLst>
          </p:cNvPr>
          <p:cNvGrpSpPr/>
          <p:nvPr/>
        </p:nvGrpSpPr>
        <p:grpSpPr>
          <a:xfrm>
            <a:off x="448027" y="5905850"/>
            <a:ext cx="12300307" cy="600604"/>
            <a:chOff x="1411261" y="5246818"/>
            <a:chExt cx="9848017" cy="510204"/>
          </a:xfrm>
        </p:grpSpPr>
        <p:pic>
          <p:nvPicPr>
            <p:cNvPr id="4" name="Picture 3">
              <a:extLst>
                <a:ext uri="{FF2B5EF4-FFF2-40B4-BE49-F238E27FC236}">
                  <a16:creationId xmlns:a16="http://schemas.microsoft.com/office/drawing/2014/main" id="{9252BB28-BBA1-4992-8B27-255CBADDB20C}"/>
                </a:ext>
              </a:extLst>
            </p:cNvPr>
            <p:cNvPicPr>
              <a:picLocks noChangeAspect="1"/>
            </p:cNvPicPr>
            <p:nvPr/>
          </p:nvPicPr>
          <p:blipFill rotWithShape="1">
            <a:blip r:embed="rId3"/>
            <a:srcRect l="24545" t="-5612" r="-7206" b="-2669"/>
            <a:stretch/>
          </p:blipFill>
          <p:spPr>
            <a:xfrm>
              <a:off x="1411261" y="5252054"/>
              <a:ext cx="9848017" cy="504968"/>
            </a:xfrm>
            <a:prstGeom prst="rect">
              <a:avLst/>
            </a:prstGeom>
          </p:spPr>
        </p:pic>
        <p:sp>
          <p:nvSpPr>
            <p:cNvPr id="5" name="Rectangle 4">
              <a:extLst>
                <a:ext uri="{FF2B5EF4-FFF2-40B4-BE49-F238E27FC236}">
                  <a16:creationId xmlns:a16="http://schemas.microsoft.com/office/drawing/2014/main" id="{77A8DA71-2200-4222-BB4D-C9807C774B44}"/>
                </a:ext>
              </a:extLst>
            </p:cNvPr>
            <p:cNvSpPr/>
            <p:nvPr/>
          </p:nvSpPr>
          <p:spPr>
            <a:xfrm>
              <a:off x="1895059" y="5246818"/>
              <a:ext cx="1023101" cy="504967"/>
            </a:xfrm>
            <a:prstGeom prst="rect">
              <a:avLst/>
            </a:prstGeom>
            <a:noFill/>
            <a:ln w="381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B3B44B7-676D-42D9-B7BD-699D6B40CF08}"/>
                </a:ext>
              </a:extLst>
            </p:cNvPr>
            <p:cNvSpPr/>
            <p:nvPr/>
          </p:nvSpPr>
          <p:spPr>
            <a:xfrm>
              <a:off x="5770088" y="5246818"/>
              <a:ext cx="457466" cy="504967"/>
            </a:xfrm>
            <a:prstGeom prst="rect">
              <a:avLst/>
            </a:prstGeom>
            <a:noFill/>
            <a:ln w="381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itle 6">
            <a:extLst>
              <a:ext uri="{FF2B5EF4-FFF2-40B4-BE49-F238E27FC236}">
                <a16:creationId xmlns:a16="http://schemas.microsoft.com/office/drawing/2014/main" id="{96060CCE-7A8E-4590-92B4-E81800D70067}"/>
              </a:ext>
            </a:extLst>
          </p:cNvPr>
          <p:cNvSpPr>
            <a:spLocks noGrp="1"/>
          </p:cNvSpPr>
          <p:nvPr>
            <p:ph type="title"/>
          </p:nvPr>
        </p:nvSpPr>
        <p:spPr/>
        <p:txBody>
          <a:bodyPr/>
          <a:lstStyle/>
          <a:p>
            <a:r>
              <a:rPr lang="en-US" dirty="0"/>
              <a:t>Welcome!</a:t>
            </a:r>
          </a:p>
        </p:txBody>
      </p:sp>
    </p:spTree>
    <p:extLst>
      <p:ext uri="{BB962C8B-B14F-4D97-AF65-F5344CB8AC3E}">
        <p14:creationId xmlns:p14="http://schemas.microsoft.com/office/powerpoint/2010/main" val="1172441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DDFF4-2037-4A82-94BB-47BBDDF9259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Testing Sessions – Additional Info</a:t>
            </a:r>
          </a:p>
        </p:txBody>
      </p:sp>
      <p:sp>
        <p:nvSpPr>
          <p:cNvPr id="42" name="TextBox 41">
            <a:extLst>
              <a:ext uri="{FF2B5EF4-FFF2-40B4-BE49-F238E27FC236}">
                <a16:creationId xmlns:a16="http://schemas.microsoft.com/office/drawing/2014/main" id="{744A7791-5089-4D3E-98CD-EE38BF11BD7F}"/>
              </a:ext>
            </a:extLst>
          </p:cNvPr>
          <p:cNvSpPr txBox="1"/>
          <p:nvPr/>
        </p:nvSpPr>
        <p:spPr>
          <a:xfrm>
            <a:off x="1101807" y="2136338"/>
            <a:ext cx="10110158" cy="2585323"/>
          </a:xfrm>
          <a:prstGeom prst="rect">
            <a:avLst/>
          </a:prstGeom>
          <a:noFill/>
        </p:spPr>
        <p:txBody>
          <a:bodyPr wrap="square">
            <a:spAutoFit/>
          </a:bodyPr>
          <a:lstStyle/>
          <a:p>
            <a:pPr marL="285750"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Testing will take place Monday – Friday Weekly</a:t>
            </a:r>
          </a:p>
          <a:p>
            <a:pPr marL="742950" lvl="1"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There will be no weekend testing unless planned with functional and technical support teams to provide coverage</a:t>
            </a:r>
          </a:p>
          <a:p>
            <a:pPr marL="285750" indent="-285750">
              <a:buClr>
                <a:srgbClr val="FFB81C"/>
              </a:buClr>
              <a:buFont typeface="Arial" panose="020B0604020202020204" pitchFamily="34" charset="0"/>
              <a:buChar char="•"/>
            </a:pPr>
            <a:endParaRPr lang="en-US" dirty="0">
              <a:solidFill>
                <a:srgbClr val="092F57"/>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All testing results are required to be turned in via email (see template on next slide) to the Deloitte and State Functional Teams and entered in to ALM by the end of each testing day.</a:t>
            </a:r>
          </a:p>
          <a:p>
            <a:pPr marL="285750" indent="-285750">
              <a:buClr>
                <a:srgbClr val="FFB81C"/>
              </a:buClr>
              <a:buFont typeface="Arial" panose="020B0604020202020204" pitchFamily="34" charset="0"/>
              <a:buChar char="•"/>
            </a:pPr>
            <a:endParaRPr lang="en-US" dirty="0">
              <a:solidFill>
                <a:srgbClr val="092F57"/>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Script Packaging, Testing Data, and Testing Instructions for the week will be sent out no later than EOD Friday prior to the start of each new testing week</a:t>
            </a:r>
          </a:p>
        </p:txBody>
      </p:sp>
    </p:spTree>
    <p:extLst>
      <p:ext uri="{BB962C8B-B14F-4D97-AF65-F5344CB8AC3E}">
        <p14:creationId xmlns:p14="http://schemas.microsoft.com/office/powerpoint/2010/main" val="186599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DDFF4-2037-4A82-94BB-47BBDDF9259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Testing Sessions – SIT 3 Results Submission Email</a:t>
            </a:r>
          </a:p>
        </p:txBody>
      </p:sp>
      <p:pic>
        <p:nvPicPr>
          <p:cNvPr id="4" name="Picture 3">
            <a:extLst>
              <a:ext uri="{FF2B5EF4-FFF2-40B4-BE49-F238E27FC236}">
                <a16:creationId xmlns:a16="http://schemas.microsoft.com/office/drawing/2014/main" id="{6F27B1C8-4E6F-4F64-A718-32B229FFA5FB}"/>
              </a:ext>
            </a:extLst>
          </p:cNvPr>
          <p:cNvPicPr>
            <a:picLocks noChangeAspect="1"/>
          </p:cNvPicPr>
          <p:nvPr/>
        </p:nvPicPr>
        <p:blipFill>
          <a:blip r:embed="rId3"/>
          <a:stretch>
            <a:fillRect/>
          </a:stretch>
        </p:blipFill>
        <p:spPr>
          <a:xfrm>
            <a:off x="1524396" y="1693362"/>
            <a:ext cx="8816241" cy="3831857"/>
          </a:xfrm>
          <a:prstGeom prst="rect">
            <a:avLst/>
          </a:prstGeom>
        </p:spPr>
      </p:pic>
      <p:sp>
        <p:nvSpPr>
          <p:cNvPr id="3" name="TextBox 2">
            <a:extLst>
              <a:ext uri="{FF2B5EF4-FFF2-40B4-BE49-F238E27FC236}">
                <a16:creationId xmlns:a16="http://schemas.microsoft.com/office/drawing/2014/main" id="{81822C3C-8C73-459C-9D80-130D74D38289}"/>
              </a:ext>
            </a:extLst>
          </p:cNvPr>
          <p:cNvSpPr txBox="1"/>
          <p:nvPr/>
        </p:nvSpPr>
        <p:spPr>
          <a:xfrm>
            <a:off x="996350" y="5525219"/>
            <a:ext cx="8320177" cy="369332"/>
          </a:xfrm>
          <a:prstGeom prst="rect">
            <a:avLst/>
          </a:prstGeom>
          <a:noFill/>
        </p:spPr>
        <p:txBody>
          <a:bodyPr wrap="square" rtlCol="0">
            <a:spAutoFit/>
          </a:bodyPr>
          <a:lstStyle/>
          <a:p>
            <a:r>
              <a:rPr lang="en-US" dirty="0">
                <a:solidFill>
                  <a:srgbClr val="FF0000"/>
                </a:solidFill>
              </a:rPr>
              <a:t>* Need to update for SIT 3</a:t>
            </a:r>
          </a:p>
        </p:txBody>
      </p:sp>
    </p:spTree>
    <p:extLst>
      <p:ext uri="{BB962C8B-B14F-4D97-AF65-F5344CB8AC3E}">
        <p14:creationId xmlns:p14="http://schemas.microsoft.com/office/powerpoint/2010/main" val="82508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E2888-77F9-46C2-820F-4D4223D578C0}"/>
              </a:ext>
            </a:extLst>
          </p:cNvPr>
          <p:cNvSpPr>
            <a:spLocks noGrp="1"/>
          </p:cNvSpPr>
          <p:nvPr>
            <p:ph type="title"/>
          </p:nvPr>
        </p:nvSpPr>
        <p:spPr/>
        <p:txBody>
          <a:bodyPr/>
          <a:lstStyle/>
          <a:p>
            <a:r>
              <a:rPr lang="en-US" cap="none" dirty="0"/>
              <a:t>Upcoming Luma Module Understanding Sessions</a:t>
            </a:r>
          </a:p>
        </p:txBody>
      </p:sp>
      <p:cxnSp>
        <p:nvCxnSpPr>
          <p:cNvPr id="34" name="Straight Connector 33">
            <a:extLst>
              <a:ext uri="{FF2B5EF4-FFF2-40B4-BE49-F238E27FC236}">
                <a16:creationId xmlns:a16="http://schemas.microsoft.com/office/drawing/2014/main" id="{9CFE60CF-D1C9-4F25-8525-39638300E197}"/>
              </a:ext>
            </a:extLst>
          </p:cNvPr>
          <p:cNvCxnSpPr/>
          <p:nvPr/>
        </p:nvCxnSpPr>
        <p:spPr>
          <a:xfrm>
            <a:off x="3107219" y="2214655"/>
            <a:ext cx="0" cy="3975156"/>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4140114-FF1D-4A8A-A234-61FEE858E747}"/>
              </a:ext>
            </a:extLst>
          </p:cNvPr>
          <p:cNvSpPr txBox="1"/>
          <p:nvPr/>
        </p:nvSpPr>
        <p:spPr>
          <a:xfrm>
            <a:off x="531662" y="2392482"/>
            <a:ext cx="2561713" cy="3785652"/>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The Luma Module Understanding sessions will describe: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Upcoming changes based per Luma module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Explain the benefits of changes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Provide recommendations</a:t>
            </a:r>
          </a:p>
        </p:txBody>
      </p:sp>
      <p:cxnSp>
        <p:nvCxnSpPr>
          <p:cNvPr id="7" name="Straight Connector 6">
            <a:extLst>
              <a:ext uri="{FF2B5EF4-FFF2-40B4-BE49-F238E27FC236}">
                <a16:creationId xmlns:a16="http://schemas.microsoft.com/office/drawing/2014/main" id="{2152067F-0A1F-443E-990B-F82BCB69AEF5}"/>
              </a:ext>
            </a:extLst>
          </p:cNvPr>
          <p:cNvCxnSpPr>
            <a:cxnSpLocks/>
          </p:cNvCxnSpPr>
          <p:nvPr/>
        </p:nvCxnSpPr>
        <p:spPr>
          <a:xfrm flipV="1">
            <a:off x="4469250" y="3429000"/>
            <a:ext cx="6126480" cy="0"/>
          </a:xfrm>
          <a:prstGeom prst="line">
            <a:avLst/>
          </a:prstGeom>
          <a:ln w="177800">
            <a:solidFill>
              <a:srgbClr val="092F57"/>
            </a:solidFill>
          </a:ln>
        </p:spPr>
        <p:style>
          <a:lnRef idx="1">
            <a:schemeClr val="accent1"/>
          </a:lnRef>
          <a:fillRef idx="0">
            <a:schemeClr val="accent1"/>
          </a:fillRef>
          <a:effectRef idx="0">
            <a:schemeClr val="accent1"/>
          </a:effectRef>
          <a:fontRef idx="minor">
            <a:schemeClr val="tx1"/>
          </a:fontRef>
        </p:style>
      </p:cxnSp>
      <p:sp>
        <p:nvSpPr>
          <p:cNvPr id="9" name="Text Box 2">
            <a:extLst>
              <a:ext uri="{FF2B5EF4-FFF2-40B4-BE49-F238E27FC236}">
                <a16:creationId xmlns:a16="http://schemas.microsoft.com/office/drawing/2014/main" id="{472923F2-8085-4831-9AB2-85D732BDB02C}"/>
              </a:ext>
            </a:extLst>
          </p:cNvPr>
          <p:cNvSpPr txBox="1">
            <a:spLocks noChangeArrowheads="1"/>
          </p:cNvSpPr>
          <p:nvPr/>
        </p:nvSpPr>
        <p:spPr bwMode="auto">
          <a:xfrm>
            <a:off x="6296509" y="4202233"/>
            <a:ext cx="1788131" cy="84685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Participate in the Luma Module Understanding Sessions starting in January 2022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9D5983BF-6DF7-4D53-A0A0-6BE9A169AE1F}"/>
              </a:ext>
            </a:extLst>
          </p:cNvPr>
          <p:cNvSpPr txBox="1">
            <a:spLocks noChangeArrowheads="1"/>
          </p:cNvSpPr>
          <p:nvPr/>
        </p:nvSpPr>
        <p:spPr bwMode="auto">
          <a:xfrm>
            <a:off x="9701660" y="4148683"/>
            <a:ext cx="1788139" cy="57176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Support your </a:t>
            </a:r>
            <a:r>
              <a:rPr lang="en-US" sz="1200" dirty="0">
                <a:latin typeface="Arial" panose="020B0604020202020204" pitchFamily="34" charset="0"/>
                <a:ea typeface="Calibri" panose="020F0502020204030204" pitchFamily="34" charset="0"/>
                <a:cs typeface="Times New Roman" panose="02020603050405020304" pitchFamily="18" charset="0"/>
              </a:rPr>
              <a:t>agency</a:t>
            </a:r>
            <a:r>
              <a:rPr lang="en-US" sz="1200" dirty="0">
                <a:effectLst/>
                <a:latin typeface="Arial" panose="020B0604020202020204" pitchFamily="34" charset="0"/>
                <a:ea typeface="Calibri" panose="020F0502020204030204" pitchFamily="34" charset="0"/>
                <a:cs typeface="Times New Roman" panose="02020603050405020304" pitchFamily="18" charset="0"/>
              </a:rPr>
              <a:t> staff with any Luma questions. </a:t>
            </a:r>
          </a:p>
          <a:p>
            <a:pPr marL="0" marR="0" algn="ctr">
              <a:lnSpc>
                <a:spcPct val="107000"/>
              </a:lnSpc>
              <a:spcBef>
                <a:spcPts val="0"/>
              </a:spcBef>
              <a:spcAft>
                <a:spcPts val="800"/>
              </a:spcAft>
            </a:pPr>
            <a:r>
              <a:rPr lang="en-US" sz="1200" b="1" dirty="0">
                <a:latin typeface="Arial" panose="020B0604020202020204" pitchFamily="34" charset="0"/>
                <a:ea typeface="Calibri" panose="020F0502020204030204" pitchFamily="34" charset="0"/>
                <a:cs typeface="Times New Roman" panose="02020603050405020304" pitchFamily="18" charset="0"/>
              </a:rPr>
              <a:t>Your agency advocate will be supporting you during the journey!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Oval 11">
            <a:extLst>
              <a:ext uri="{FF2B5EF4-FFF2-40B4-BE49-F238E27FC236}">
                <a16:creationId xmlns:a16="http://schemas.microsoft.com/office/drawing/2014/main" id="{0ECBAE7C-0783-4CCE-BF59-3BF12C0ED774}"/>
              </a:ext>
            </a:extLst>
          </p:cNvPr>
          <p:cNvSpPr/>
          <p:nvPr/>
        </p:nvSpPr>
        <p:spPr>
          <a:xfrm>
            <a:off x="9911243" y="2743200"/>
            <a:ext cx="1371600" cy="1371600"/>
          </a:xfrm>
          <a:prstGeom prst="ellipse">
            <a:avLst/>
          </a:prstGeom>
          <a:solidFill>
            <a:schemeClr val="bg1"/>
          </a:solidFill>
          <a:ln w="57150">
            <a:noFill/>
          </a:ln>
          <a:effectLst>
            <a:outerShdw blurRad="165100" sx="103000" sy="103000" algn="ctr" rotWithShape="0">
              <a:schemeClr val="accent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 </a:t>
            </a:r>
            <a:endParaRPr lang="en-US" sz="900" dirty="0">
              <a:effectLst/>
              <a:ea typeface="Calibri" panose="020F0502020204030204" pitchFamily="34" charset="0"/>
              <a:cs typeface="Times New Roman" panose="02020603050405020304" pitchFamily="18" charset="0"/>
            </a:endParaRPr>
          </a:p>
        </p:txBody>
      </p:sp>
      <p:pic>
        <p:nvPicPr>
          <p:cNvPr id="13" name="Graphic 33" descr="Boardroom">
            <a:extLst>
              <a:ext uri="{FF2B5EF4-FFF2-40B4-BE49-F238E27FC236}">
                <a16:creationId xmlns:a16="http://schemas.microsoft.com/office/drawing/2014/main" id="{96D6CF36-73B5-49E9-8A23-C2F080CC7376}"/>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2935" y="2864893"/>
            <a:ext cx="1148215" cy="1086645"/>
          </a:xfrm>
          <a:prstGeom prst="rect">
            <a:avLst/>
          </a:prstGeom>
        </p:spPr>
      </p:pic>
      <p:sp>
        <p:nvSpPr>
          <p:cNvPr id="29" name="Oval 28">
            <a:extLst>
              <a:ext uri="{FF2B5EF4-FFF2-40B4-BE49-F238E27FC236}">
                <a16:creationId xmlns:a16="http://schemas.microsoft.com/office/drawing/2014/main" id="{EFD3B081-94C5-4BA2-B22B-0AB72D5E43A6}"/>
              </a:ext>
            </a:extLst>
          </p:cNvPr>
          <p:cNvSpPr/>
          <p:nvPr/>
        </p:nvSpPr>
        <p:spPr>
          <a:xfrm>
            <a:off x="6513264" y="2784739"/>
            <a:ext cx="1371600" cy="1371600"/>
          </a:xfrm>
          <a:prstGeom prst="ellipse">
            <a:avLst/>
          </a:prstGeom>
          <a:solidFill>
            <a:schemeClr val="bg1"/>
          </a:solidFill>
          <a:ln w="57150">
            <a:noFill/>
          </a:ln>
          <a:effectLst>
            <a:outerShdw blurRad="165100" sx="103000" sy="103000" algn="ctr" rotWithShape="0">
              <a:srgbClr val="092F57"/>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 </a:t>
            </a:r>
            <a:endParaRPr lang="en-US" sz="900" dirty="0">
              <a:effectLst/>
              <a:ea typeface="Calibri" panose="020F0502020204030204" pitchFamily="34" charset="0"/>
              <a:cs typeface="Times New Roman" panose="02020603050405020304" pitchFamily="18" charset="0"/>
            </a:endParaRPr>
          </a:p>
        </p:txBody>
      </p:sp>
      <p:pic>
        <p:nvPicPr>
          <p:cNvPr id="38" name="Graphic 37" descr="Meeting with solid fill">
            <a:extLst>
              <a:ext uri="{FF2B5EF4-FFF2-40B4-BE49-F238E27FC236}">
                <a16:creationId xmlns:a16="http://schemas.microsoft.com/office/drawing/2014/main" id="{CEA2C5F4-7D68-43C4-96D3-6581FB9802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82794" y="3037605"/>
            <a:ext cx="865867" cy="865867"/>
          </a:xfrm>
          <a:prstGeom prst="rect">
            <a:avLst/>
          </a:prstGeom>
        </p:spPr>
      </p:pic>
      <p:sp>
        <p:nvSpPr>
          <p:cNvPr id="39" name="Text Box 2">
            <a:extLst>
              <a:ext uri="{FF2B5EF4-FFF2-40B4-BE49-F238E27FC236}">
                <a16:creationId xmlns:a16="http://schemas.microsoft.com/office/drawing/2014/main" id="{A38035EA-8480-4B07-92DE-60575A279A2D}"/>
              </a:ext>
            </a:extLst>
          </p:cNvPr>
          <p:cNvSpPr txBox="1">
            <a:spLocks noChangeArrowheads="1"/>
          </p:cNvSpPr>
          <p:nvPr/>
        </p:nvSpPr>
        <p:spPr bwMode="auto">
          <a:xfrm>
            <a:off x="3220235" y="4297016"/>
            <a:ext cx="1686509" cy="84685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Luma team to invite participants to the sessions based on their Luma Roles</a:t>
            </a:r>
          </a:p>
          <a:p>
            <a:pPr marL="0" marR="0" algn="ctr">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Oval 39">
            <a:extLst>
              <a:ext uri="{FF2B5EF4-FFF2-40B4-BE49-F238E27FC236}">
                <a16:creationId xmlns:a16="http://schemas.microsoft.com/office/drawing/2014/main" id="{F7762368-EC5F-40B4-8827-70EA8A858644}"/>
              </a:ext>
            </a:extLst>
          </p:cNvPr>
          <p:cNvSpPr/>
          <p:nvPr/>
        </p:nvSpPr>
        <p:spPr>
          <a:xfrm>
            <a:off x="3440197" y="2784739"/>
            <a:ext cx="1371600" cy="1371600"/>
          </a:xfrm>
          <a:prstGeom prst="ellipse">
            <a:avLst/>
          </a:prstGeom>
          <a:solidFill>
            <a:schemeClr val="bg1"/>
          </a:solidFill>
          <a:ln w="57150">
            <a:noFill/>
          </a:ln>
          <a:effectLst>
            <a:outerShdw blurRad="165100" sx="103000" sy="103000" algn="ctr" rotWithShape="0">
              <a:srgbClr val="092F57"/>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 </a:t>
            </a:r>
            <a:endParaRPr lang="en-US" sz="900" dirty="0">
              <a:effectLst/>
              <a:ea typeface="Calibri" panose="020F0502020204030204" pitchFamily="34" charset="0"/>
              <a:cs typeface="Times New Roman" panose="02020603050405020304" pitchFamily="18" charset="0"/>
            </a:endParaRPr>
          </a:p>
        </p:txBody>
      </p:sp>
      <p:pic>
        <p:nvPicPr>
          <p:cNvPr id="44" name="Graphic 43" descr="Email with solid fill">
            <a:extLst>
              <a:ext uri="{FF2B5EF4-FFF2-40B4-BE49-F238E27FC236}">
                <a16:creationId xmlns:a16="http://schemas.microsoft.com/office/drawing/2014/main" id="{7ED81A3E-928A-470D-81AA-06F0FD3806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68797" y="2971800"/>
            <a:ext cx="914400" cy="914400"/>
          </a:xfrm>
          <a:prstGeom prst="rect">
            <a:avLst/>
          </a:prstGeom>
        </p:spPr>
      </p:pic>
    </p:spTree>
    <p:extLst>
      <p:ext uri="{BB962C8B-B14F-4D97-AF65-F5344CB8AC3E}">
        <p14:creationId xmlns:p14="http://schemas.microsoft.com/office/powerpoint/2010/main" val="3363433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B9DF88-7F66-4C49-8512-F5787312A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Phase </a:t>
              </a:r>
              <a:r>
                <a:rPr lang="en-US" sz="3600" dirty="0">
                  <a:solidFill>
                    <a:prstClr val="white"/>
                  </a:solidFill>
                  <a:latin typeface="Arial" panose="020B0604020202020204" pitchFamily="34" charset="0"/>
                  <a:cs typeface="Arial" panose="020B0604020202020204" pitchFamily="34" charset="0"/>
                </a:rPr>
                <a:t>2</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Update</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0871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12A7BB-BA9C-415F-9315-5D9766EE9730}"/>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Phase 2 Timeline</a:t>
            </a:r>
          </a:p>
        </p:txBody>
      </p:sp>
      <p:pic>
        <p:nvPicPr>
          <p:cNvPr id="6" name="Picture 5">
            <a:extLst>
              <a:ext uri="{FF2B5EF4-FFF2-40B4-BE49-F238E27FC236}">
                <a16:creationId xmlns:a16="http://schemas.microsoft.com/office/drawing/2014/main" id="{3912407F-E25C-43FE-8AFF-66A775AA8342}"/>
              </a:ext>
            </a:extLst>
          </p:cNvPr>
          <p:cNvPicPr>
            <a:picLocks noChangeAspect="1"/>
          </p:cNvPicPr>
          <p:nvPr/>
        </p:nvPicPr>
        <p:blipFill>
          <a:blip r:embed="rId3"/>
          <a:stretch>
            <a:fillRect/>
          </a:stretch>
        </p:blipFill>
        <p:spPr>
          <a:xfrm>
            <a:off x="760886" y="2744454"/>
            <a:ext cx="10539997" cy="1651377"/>
          </a:xfrm>
          <a:prstGeom prst="rect">
            <a:avLst/>
          </a:prstGeom>
        </p:spPr>
      </p:pic>
      <p:pic>
        <p:nvPicPr>
          <p:cNvPr id="2" name="Picture 1">
            <a:extLst>
              <a:ext uri="{FF2B5EF4-FFF2-40B4-BE49-F238E27FC236}">
                <a16:creationId xmlns:a16="http://schemas.microsoft.com/office/drawing/2014/main" id="{52D907E6-43A1-4AA2-965A-DD6420FA9DE4}"/>
              </a:ext>
            </a:extLst>
          </p:cNvPr>
          <p:cNvPicPr>
            <a:picLocks noChangeAspect="1"/>
          </p:cNvPicPr>
          <p:nvPr/>
        </p:nvPicPr>
        <p:blipFill>
          <a:blip r:embed="rId4"/>
          <a:stretch>
            <a:fillRect/>
          </a:stretch>
        </p:blipFill>
        <p:spPr>
          <a:xfrm>
            <a:off x="760886" y="2486376"/>
            <a:ext cx="10539997" cy="323093"/>
          </a:xfrm>
          <a:prstGeom prst="rect">
            <a:avLst/>
          </a:prstGeom>
        </p:spPr>
      </p:pic>
    </p:spTree>
    <p:extLst>
      <p:ext uri="{BB962C8B-B14F-4D97-AF65-F5344CB8AC3E}">
        <p14:creationId xmlns:p14="http://schemas.microsoft.com/office/powerpoint/2010/main" val="2242892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77FA9-559E-4445-8E0D-1D833EA721F0}"/>
              </a:ext>
            </a:extLst>
          </p:cNvPr>
          <p:cNvSpPr>
            <a:spLocks noGrp="1"/>
          </p:cNvSpPr>
          <p:nvPr>
            <p:ph type="title"/>
          </p:nvPr>
        </p:nvSpPr>
        <p:spPr/>
        <p:txBody>
          <a:bodyPr/>
          <a:lstStyle/>
          <a:p>
            <a:r>
              <a:rPr lang="en-US" dirty="0"/>
              <a:t>Configuration Workshops</a:t>
            </a:r>
          </a:p>
        </p:txBody>
      </p:sp>
      <p:sp>
        <p:nvSpPr>
          <p:cNvPr id="5" name="Rectangle 4">
            <a:extLst>
              <a:ext uri="{FF2B5EF4-FFF2-40B4-BE49-F238E27FC236}">
                <a16:creationId xmlns:a16="http://schemas.microsoft.com/office/drawing/2014/main" id="{CFE7A42A-6B39-4083-A29C-2E678F421925}"/>
              </a:ext>
            </a:extLst>
          </p:cNvPr>
          <p:cNvSpPr/>
          <p:nvPr/>
        </p:nvSpPr>
        <p:spPr>
          <a:xfrm>
            <a:off x="828582" y="1989000"/>
            <a:ext cx="11120762" cy="923330"/>
          </a:xfrm>
          <a:prstGeom prst="rect">
            <a:avLst/>
          </a:prstGeom>
        </p:spPr>
        <p:txBody>
          <a:bodyPr wrap="square">
            <a:spAutoFit/>
          </a:bodyPr>
          <a:lstStyle/>
          <a:p>
            <a:r>
              <a:rPr lang="en-US" dirty="0">
                <a:solidFill>
                  <a:srgbClr val="212529"/>
                </a:solidFill>
                <a:latin typeface="Arial" panose="020B0604020202020204" pitchFamily="34" charset="0"/>
                <a:cs typeface="Arial" panose="020B0604020202020204" pitchFamily="34" charset="0"/>
              </a:rPr>
              <a:t>​The ​Luma Phase 2 project team kicked off Configuration workshops on November 10th that will run until December 17th. These workshops will provide the team with a baseline configuration, configure security roles, finalize the FRICE-W list as well developing functional specs, and refine change impacts. </a:t>
            </a:r>
            <a:endParaRPr lang="en-US"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0E061C3F-1940-4A40-A5BD-347BE273AAE7}"/>
              </a:ext>
            </a:extLst>
          </p:cNvPr>
          <p:cNvCxnSpPr>
            <a:cxnSpLocks/>
          </p:cNvCxnSpPr>
          <p:nvPr/>
        </p:nvCxnSpPr>
        <p:spPr>
          <a:xfrm>
            <a:off x="698377" y="1989000"/>
            <a:ext cx="0" cy="923330"/>
          </a:xfrm>
          <a:prstGeom prst="line">
            <a:avLst/>
          </a:prstGeom>
          <a:ln w="38100"/>
        </p:spPr>
        <p:style>
          <a:lnRef idx="1">
            <a:schemeClr val="accent4"/>
          </a:lnRef>
          <a:fillRef idx="0">
            <a:schemeClr val="accent4"/>
          </a:fillRef>
          <a:effectRef idx="0">
            <a:schemeClr val="accent4"/>
          </a:effectRef>
          <a:fontRef idx="minor">
            <a:schemeClr val="tx1"/>
          </a:fontRef>
        </p:style>
      </p:cxnSp>
      <p:sp>
        <p:nvSpPr>
          <p:cNvPr id="8" name="Rectangle 7">
            <a:extLst>
              <a:ext uri="{FF2B5EF4-FFF2-40B4-BE49-F238E27FC236}">
                <a16:creationId xmlns:a16="http://schemas.microsoft.com/office/drawing/2014/main" id="{BA80E056-09F1-49AC-8873-9910CEC2E412}"/>
              </a:ext>
            </a:extLst>
          </p:cNvPr>
          <p:cNvSpPr/>
          <p:nvPr/>
        </p:nvSpPr>
        <p:spPr>
          <a:xfrm>
            <a:off x="530321" y="3183340"/>
            <a:ext cx="11120762" cy="369332"/>
          </a:xfrm>
          <a:prstGeom prst="rect">
            <a:avLst/>
          </a:prstGeom>
        </p:spPr>
        <p:txBody>
          <a:bodyPr wrap="square">
            <a:spAutoFit/>
          </a:bodyPr>
          <a:lstStyle/>
          <a:p>
            <a:pPr algn="ctr"/>
            <a:r>
              <a:rPr lang="en-US" dirty="0">
                <a:solidFill>
                  <a:srgbClr val="092F57"/>
                </a:solidFill>
                <a:latin typeface="Arial" panose="020B0604020202020204" pitchFamily="34" charset="0"/>
                <a:cs typeface="Arial" panose="020B0604020202020204" pitchFamily="34" charset="0"/>
              </a:rPr>
              <a:t>Expected Outcomes for the Luma Project Team:</a:t>
            </a:r>
          </a:p>
        </p:txBody>
      </p:sp>
      <p:pic>
        <p:nvPicPr>
          <p:cNvPr id="10" name="Picture 9">
            <a:extLst>
              <a:ext uri="{FF2B5EF4-FFF2-40B4-BE49-F238E27FC236}">
                <a16:creationId xmlns:a16="http://schemas.microsoft.com/office/drawing/2014/main" id="{8092EFDA-35F0-4695-BD72-6071588087C0}"/>
              </a:ext>
            </a:extLst>
          </p:cNvPr>
          <p:cNvPicPr>
            <a:picLocks noChangeAspect="1"/>
          </p:cNvPicPr>
          <p:nvPr/>
        </p:nvPicPr>
        <p:blipFill rotWithShape="1">
          <a:blip r:embed="rId2">
            <a:extLst>
              <a:ext uri="{28A0092B-C50C-407E-A947-70E740481C1C}">
                <a14:useLocalDpi xmlns:a14="http://schemas.microsoft.com/office/drawing/2010/main" val="0"/>
              </a:ext>
            </a:extLst>
          </a:blip>
          <a:srcRect b="18250"/>
          <a:stretch/>
        </p:blipFill>
        <p:spPr>
          <a:xfrm>
            <a:off x="2553086" y="3734974"/>
            <a:ext cx="7085828" cy="2887768"/>
          </a:xfrm>
          <a:prstGeom prst="rect">
            <a:avLst/>
          </a:prstGeom>
        </p:spPr>
      </p:pic>
    </p:spTree>
    <p:extLst>
      <p:ext uri="{BB962C8B-B14F-4D97-AF65-F5344CB8AC3E}">
        <p14:creationId xmlns:p14="http://schemas.microsoft.com/office/powerpoint/2010/main" val="2733039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2040-4195-4779-8F82-2A6E73E44810}"/>
              </a:ext>
            </a:extLst>
          </p:cNvPr>
          <p:cNvSpPr>
            <a:spLocks noGrp="1"/>
          </p:cNvSpPr>
          <p:nvPr>
            <p:ph type="title"/>
          </p:nvPr>
        </p:nvSpPr>
        <p:spPr/>
        <p:txBody>
          <a:bodyPr/>
          <a:lstStyle/>
          <a:p>
            <a:r>
              <a:rPr lang="en-US" dirty="0"/>
              <a:t>State of Idaho Employee Fact Sheet</a:t>
            </a:r>
          </a:p>
        </p:txBody>
      </p:sp>
      <p:pic>
        <p:nvPicPr>
          <p:cNvPr id="3" name="Picture 2">
            <a:extLst>
              <a:ext uri="{FF2B5EF4-FFF2-40B4-BE49-F238E27FC236}">
                <a16:creationId xmlns:a16="http://schemas.microsoft.com/office/drawing/2014/main" id="{CE922A54-0E36-447D-85B1-567ECEB60163}"/>
              </a:ext>
            </a:extLst>
          </p:cNvPr>
          <p:cNvPicPr>
            <a:picLocks noChangeAspect="1"/>
          </p:cNvPicPr>
          <p:nvPr/>
        </p:nvPicPr>
        <p:blipFill>
          <a:blip r:embed="rId2"/>
          <a:stretch>
            <a:fillRect/>
          </a:stretch>
        </p:blipFill>
        <p:spPr>
          <a:xfrm>
            <a:off x="1675423" y="2018975"/>
            <a:ext cx="8354591" cy="4648849"/>
          </a:xfrm>
          <a:prstGeom prst="rect">
            <a:avLst/>
          </a:prstGeom>
        </p:spPr>
      </p:pic>
    </p:spTree>
    <p:extLst>
      <p:ext uri="{BB962C8B-B14F-4D97-AF65-F5344CB8AC3E}">
        <p14:creationId xmlns:p14="http://schemas.microsoft.com/office/powerpoint/2010/main" val="1874377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B9DF88-7F66-4C49-8512-F5787312A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Phase 2 Activities </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9316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oman placing sticky notes on wall">
            <a:extLst>
              <a:ext uri="{FF2B5EF4-FFF2-40B4-BE49-F238E27FC236}">
                <a16:creationId xmlns:a16="http://schemas.microsoft.com/office/drawing/2014/main" id="{B8AEE8F2-3DD4-484B-B79E-36C3618DD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3366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CD7668B-CA13-416B-A1B7-98922D95ECAF}"/>
              </a:ext>
            </a:extLst>
          </p:cNvPr>
          <p:cNvSpPr/>
          <p:nvPr/>
        </p:nvSpPr>
        <p:spPr>
          <a:xfrm>
            <a:off x="0" y="-16543"/>
            <a:ext cx="12192000" cy="6378432"/>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DAA748-8361-4359-BEBE-1E41457CCCFA}"/>
              </a:ext>
            </a:extLst>
          </p:cNvPr>
          <p:cNvSpPr txBox="1">
            <a:spLocks/>
          </p:cNvSpPr>
          <p:nvPr/>
        </p:nvSpPr>
        <p:spPr>
          <a:xfrm>
            <a:off x="3105150" y="2611732"/>
            <a:ext cx="6226278" cy="8172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Engagement Opportunities</a:t>
            </a:r>
          </a:p>
        </p:txBody>
      </p:sp>
      <p:cxnSp>
        <p:nvCxnSpPr>
          <p:cNvPr id="3" name="Straight Connector 2">
            <a:extLst>
              <a:ext uri="{FF2B5EF4-FFF2-40B4-BE49-F238E27FC236}">
                <a16:creationId xmlns:a16="http://schemas.microsoft.com/office/drawing/2014/main" id="{85218220-8827-4B4D-A622-BE2FE44F6D58}"/>
              </a:ext>
            </a:extLst>
          </p:cNvPr>
          <p:cNvCxnSpPr/>
          <p:nvPr/>
        </p:nvCxnSpPr>
        <p:spPr>
          <a:xfrm>
            <a:off x="3227439" y="3902148"/>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495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4C98511-0278-4982-B0B6-37A96358BCE3}"/>
              </a:ext>
            </a:extLst>
          </p:cNvPr>
          <p:cNvGraphicFramePr>
            <a:graphicFrameLocks noGrp="1"/>
          </p:cNvGraphicFramePr>
          <p:nvPr>
            <p:extLst>
              <p:ext uri="{D42A27DB-BD31-4B8C-83A1-F6EECF244321}">
                <p14:modId xmlns:p14="http://schemas.microsoft.com/office/powerpoint/2010/main" val="2238533055"/>
              </p:ext>
            </p:extLst>
          </p:nvPr>
        </p:nvGraphicFramePr>
        <p:xfrm>
          <a:off x="320846" y="2446628"/>
          <a:ext cx="11284664" cy="1703238"/>
        </p:xfrm>
        <a:graphic>
          <a:graphicData uri="http://schemas.openxmlformats.org/drawingml/2006/table">
            <a:tbl>
              <a:tblPr firstRow="1" bandRow="1">
                <a:tableStyleId>{21E4AEA4-8DFA-4A89-87EB-49C32662AFE0}</a:tableStyleId>
              </a:tblPr>
              <a:tblGrid>
                <a:gridCol w="2821166">
                  <a:extLst>
                    <a:ext uri="{9D8B030D-6E8A-4147-A177-3AD203B41FA5}">
                      <a16:colId xmlns:a16="http://schemas.microsoft.com/office/drawing/2014/main" val="2715358304"/>
                    </a:ext>
                  </a:extLst>
                </a:gridCol>
                <a:gridCol w="2821166">
                  <a:extLst>
                    <a:ext uri="{9D8B030D-6E8A-4147-A177-3AD203B41FA5}">
                      <a16:colId xmlns:a16="http://schemas.microsoft.com/office/drawing/2014/main" val="3979161108"/>
                    </a:ext>
                  </a:extLst>
                </a:gridCol>
                <a:gridCol w="2821166">
                  <a:extLst>
                    <a:ext uri="{9D8B030D-6E8A-4147-A177-3AD203B41FA5}">
                      <a16:colId xmlns:a16="http://schemas.microsoft.com/office/drawing/2014/main" val="2786905575"/>
                    </a:ext>
                  </a:extLst>
                </a:gridCol>
                <a:gridCol w="2821166">
                  <a:extLst>
                    <a:ext uri="{9D8B030D-6E8A-4147-A177-3AD203B41FA5}">
                      <a16:colId xmlns:a16="http://schemas.microsoft.com/office/drawing/2014/main" val="1031165784"/>
                    </a:ext>
                  </a:extLst>
                </a:gridCol>
              </a:tblGrid>
              <a:tr h="455726">
                <a:tc>
                  <a:txBody>
                    <a:bodyPr/>
                    <a:lstStyle/>
                    <a:p>
                      <a:pPr algn="ctr"/>
                      <a:r>
                        <a:rPr lang="en-US" sz="1400" dirty="0">
                          <a:latin typeface="Arial" panose="020B0604020202020204" pitchFamily="34" charset="0"/>
                          <a:cs typeface="Arial" panose="020B0604020202020204" pitchFamily="34" charset="0"/>
                        </a:rPr>
                        <a:t>Type of Engagement</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Date</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Time</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Topic</a:t>
                      </a:r>
                    </a:p>
                  </a:txBody>
                  <a:tcPr anchor="ctr">
                    <a:solidFill>
                      <a:srgbClr val="092F57"/>
                    </a:solidFill>
                  </a:tcPr>
                </a:tc>
                <a:extLst>
                  <a:ext uri="{0D108BD9-81ED-4DB2-BD59-A6C34878D82A}">
                    <a16:rowId xmlns:a16="http://schemas.microsoft.com/office/drawing/2014/main" val="1557540212"/>
                  </a:ext>
                </a:extLst>
              </a:tr>
              <a:tr h="6237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December Procurement Learning Lab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Option # 1</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December 14</a:t>
                      </a:r>
                      <a:r>
                        <a:rPr lang="en-US" sz="1200" baseline="30000" dirty="0">
                          <a:solidFill>
                            <a:srgbClr val="092F57"/>
                          </a:solidFill>
                          <a:latin typeface="Arial" panose="020B0604020202020204" pitchFamily="34" charset="0"/>
                          <a:cs typeface="Arial" panose="020B0604020202020204" pitchFamily="34" charset="0"/>
                        </a:rPr>
                        <a:t>th</a:t>
                      </a:r>
                      <a:r>
                        <a:rPr lang="en-US" sz="1200" dirty="0">
                          <a:solidFill>
                            <a:srgbClr val="092F57"/>
                          </a:solidFill>
                          <a:latin typeface="Arial" panose="020B0604020202020204" pitchFamily="34" charset="0"/>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10:00 am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Sourcing Events &amp; Supplier Portal</a:t>
                      </a:r>
                    </a:p>
                  </a:txBody>
                  <a:tcPr anchor="ctr">
                    <a:solidFill>
                      <a:schemeClr val="bg1">
                        <a:lumMod val="95000"/>
                      </a:schemeClr>
                    </a:solidFill>
                  </a:tcPr>
                </a:tc>
                <a:extLst>
                  <a:ext uri="{0D108BD9-81ED-4DB2-BD59-A6C34878D82A}">
                    <a16:rowId xmlns:a16="http://schemas.microsoft.com/office/drawing/2014/main" val="3408729283"/>
                  </a:ext>
                </a:extLst>
              </a:tr>
              <a:tr h="6237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December Procurement Learning Lab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Option # 2</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December 16</a:t>
                      </a:r>
                      <a:r>
                        <a:rPr lang="en-US" sz="1200" baseline="30000" dirty="0">
                          <a:solidFill>
                            <a:srgbClr val="092F57"/>
                          </a:solidFill>
                          <a:latin typeface="Arial" panose="020B0604020202020204" pitchFamily="34" charset="0"/>
                          <a:cs typeface="Arial" panose="020B0604020202020204" pitchFamily="34" charset="0"/>
                        </a:rPr>
                        <a:t>th</a:t>
                      </a:r>
                      <a:r>
                        <a:rPr lang="en-US" sz="1200" dirty="0">
                          <a:solidFill>
                            <a:srgbClr val="092F57"/>
                          </a:solidFill>
                          <a:latin typeface="Arial" panose="020B0604020202020204" pitchFamily="34" charset="0"/>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2:00 pm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Sourcing Events &amp; Supplier Portal</a:t>
                      </a:r>
                    </a:p>
                  </a:txBody>
                  <a:tcPr anchor="ctr">
                    <a:solidFill>
                      <a:schemeClr val="bg1">
                        <a:lumMod val="95000"/>
                      </a:schemeClr>
                    </a:solidFill>
                  </a:tcPr>
                </a:tc>
                <a:extLst>
                  <a:ext uri="{0D108BD9-81ED-4DB2-BD59-A6C34878D82A}">
                    <a16:rowId xmlns:a16="http://schemas.microsoft.com/office/drawing/2014/main" val="2538287007"/>
                  </a:ext>
                </a:extLst>
              </a:tr>
            </a:tbl>
          </a:graphicData>
        </a:graphic>
      </p:graphicFrame>
      <p:sp>
        <p:nvSpPr>
          <p:cNvPr id="3" name="TextBox 2">
            <a:extLst>
              <a:ext uri="{FF2B5EF4-FFF2-40B4-BE49-F238E27FC236}">
                <a16:creationId xmlns:a16="http://schemas.microsoft.com/office/drawing/2014/main" id="{5537B3A5-5EB9-498E-9D93-0DEB6BAC701D}"/>
              </a:ext>
            </a:extLst>
          </p:cNvPr>
          <p:cNvSpPr txBox="1"/>
          <p:nvPr/>
        </p:nvSpPr>
        <p:spPr>
          <a:xfrm>
            <a:off x="974875" y="1760619"/>
            <a:ext cx="1023165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u="sng" dirty="0">
                <a:solidFill>
                  <a:srgbClr val="092F57"/>
                </a:solidFill>
                <a:latin typeface="Arial" panose="020B0604020202020204" pitchFamily="34" charset="0"/>
                <a:cs typeface="Arial" panose="020B0604020202020204" pitchFamily="34" charset="0"/>
              </a:rPr>
              <a:t>Upcoming engagement opportunities to learn more about Luma. Please help us spread the word!</a:t>
            </a:r>
            <a:endParaRPr kumimoji="0" lang="en-US" sz="1600" b="0" i="0" u="sng"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6" name="Title 5">
            <a:extLst>
              <a:ext uri="{FF2B5EF4-FFF2-40B4-BE49-F238E27FC236}">
                <a16:creationId xmlns:a16="http://schemas.microsoft.com/office/drawing/2014/main" id="{5A962F24-6865-44DA-B0D6-4C3ABD315E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Engagement Opportunities</a:t>
            </a:r>
          </a:p>
        </p:txBody>
      </p:sp>
    </p:spTree>
    <p:extLst>
      <p:ext uri="{BB962C8B-B14F-4D97-AF65-F5344CB8AC3E}">
        <p14:creationId xmlns:p14="http://schemas.microsoft.com/office/powerpoint/2010/main" val="3741639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A81AFEF-D88D-4853-8579-411099F22827}"/>
              </a:ext>
            </a:extLst>
          </p:cNvPr>
          <p:cNvGrpSpPr/>
          <p:nvPr/>
        </p:nvGrpSpPr>
        <p:grpSpPr>
          <a:xfrm>
            <a:off x="0" y="0"/>
            <a:ext cx="5719568" cy="6337301"/>
            <a:chOff x="0" y="0"/>
            <a:chExt cx="4850780" cy="6337301"/>
          </a:xfrm>
        </p:grpSpPr>
        <p:pic>
          <p:nvPicPr>
            <p:cNvPr id="2" name="Picture 1">
              <a:extLst>
                <a:ext uri="{FF2B5EF4-FFF2-40B4-BE49-F238E27FC236}">
                  <a16:creationId xmlns:a16="http://schemas.microsoft.com/office/drawing/2014/main" id="{B76DB9A8-E3BF-4836-84C4-818AC39EF4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155" t="15260" b="26998"/>
            <a:stretch/>
          </p:blipFill>
          <p:spPr>
            <a:xfrm>
              <a:off x="0" y="1"/>
              <a:ext cx="4850780" cy="6337300"/>
            </a:xfrm>
            <a:prstGeom prst="rect">
              <a:avLst/>
            </a:prstGeom>
          </p:spPr>
        </p:pic>
        <p:sp>
          <p:nvSpPr>
            <p:cNvPr id="3" name="Rectangle 2">
              <a:extLst>
                <a:ext uri="{FF2B5EF4-FFF2-40B4-BE49-F238E27FC236}">
                  <a16:creationId xmlns:a16="http://schemas.microsoft.com/office/drawing/2014/main" id="{C7739D29-AC37-46BB-8D4F-5884D0842756}"/>
                </a:ext>
              </a:extLst>
            </p:cNvPr>
            <p:cNvSpPr/>
            <p:nvPr/>
          </p:nvSpPr>
          <p:spPr>
            <a:xfrm>
              <a:off x="1" y="0"/>
              <a:ext cx="4850779" cy="6337301"/>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2A7212C1-E25E-4CB2-B791-89A3BA092208}"/>
              </a:ext>
            </a:extLst>
          </p:cNvPr>
          <p:cNvSpPr txBox="1"/>
          <p:nvPr/>
        </p:nvSpPr>
        <p:spPr>
          <a:xfrm>
            <a:off x="1513119" y="2690336"/>
            <a:ext cx="2693330" cy="738664"/>
          </a:xfrm>
          <a:prstGeom prst="rect">
            <a:avLst/>
          </a:prstGeom>
          <a:noFill/>
        </p:spPr>
        <p:txBody>
          <a:bodyPr wrap="square" rtlCol="0">
            <a:spAutoFit/>
          </a:bodyPr>
          <a:lstStyle/>
          <a:p>
            <a:r>
              <a:rPr lang="en-US" sz="4200" b="1" dirty="0">
                <a:solidFill>
                  <a:schemeClr val="bg1"/>
                </a:solidFill>
                <a:latin typeface="Arial" panose="020B0604020202020204" pitchFamily="34" charset="0"/>
                <a:cs typeface="Arial" panose="020B0604020202020204" pitchFamily="34" charset="0"/>
              </a:rPr>
              <a:t>AGENDA</a:t>
            </a:r>
          </a:p>
        </p:txBody>
      </p:sp>
      <p:sp>
        <p:nvSpPr>
          <p:cNvPr id="5" name="TextBox 4">
            <a:extLst>
              <a:ext uri="{FF2B5EF4-FFF2-40B4-BE49-F238E27FC236}">
                <a16:creationId xmlns:a16="http://schemas.microsoft.com/office/drawing/2014/main" id="{0D98AFF5-910B-4929-9DCD-366D214D294C}"/>
              </a:ext>
            </a:extLst>
          </p:cNvPr>
          <p:cNvSpPr txBox="1"/>
          <p:nvPr/>
        </p:nvSpPr>
        <p:spPr>
          <a:xfrm>
            <a:off x="6221834" y="1579230"/>
            <a:ext cx="6465291" cy="2960875"/>
          </a:xfrm>
          <a:prstGeom prst="rect">
            <a:avLst/>
          </a:prstGeom>
          <a:noFill/>
        </p:spPr>
        <p:txBody>
          <a:bodyPr wrap="square" rtlCol="0" anchor="t">
            <a:spAutoFit/>
          </a:bodyPr>
          <a:lstStyle/>
          <a:p>
            <a:pPr marL="285750"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Phase 1 Update</a:t>
            </a:r>
          </a:p>
          <a:p>
            <a:pPr marL="285750"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Phase 1 Activities</a:t>
            </a:r>
          </a:p>
          <a:p>
            <a:pPr marL="285750"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Phase 2 Update</a:t>
            </a:r>
          </a:p>
          <a:p>
            <a:pPr marL="285750"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Phase 2 Activities</a:t>
            </a:r>
          </a:p>
          <a:p>
            <a:pPr marL="285750"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Engagement Opportunities</a:t>
            </a:r>
          </a:p>
          <a:p>
            <a:pPr marL="285750"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Testimonials </a:t>
            </a:r>
          </a:p>
          <a:p>
            <a:pPr marL="285750"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Calendar </a:t>
            </a:r>
          </a:p>
          <a:p>
            <a:pPr marL="285750"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Phase 1 &amp; 2 Know Do Share Reports (K.D.S.R.)</a:t>
            </a:r>
            <a:r>
              <a:rPr lang="en-US" sz="1400" dirty="0">
                <a:solidFill>
                  <a:srgbClr val="092F57"/>
                </a:solidFill>
                <a:latin typeface="Arial" panose="020B0604020202020204" pitchFamily="34" charset="0"/>
                <a:cs typeface="Arial" panose="020B0604020202020204" pitchFamily="34" charset="0"/>
              </a:rPr>
              <a:t> </a:t>
            </a:r>
            <a:endParaRPr lang="en-US" sz="1400" dirty="0">
              <a:solidFill>
                <a:srgbClr val="FF0000"/>
              </a:solidFill>
              <a:latin typeface="Arial" panose="020B0604020202020204" pitchFamily="34" charset="0"/>
              <a:cs typeface="Arial" panose="020B0604020202020204" pitchFamily="34" charset="0"/>
            </a:endParaRPr>
          </a:p>
          <a:p>
            <a:pPr marL="285750"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Key Takeaways </a:t>
            </a:r>
            <a:endParaRPr lang="EN-US"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478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dia.istockphoto.com/photos/calendar-page-flipping-sheet-close-up-blur-background-business-picture-id1241235622?b=1&amp;k=20&amp;m=1241235622&amp;s=170667a&amp;w=0&amp;h=Mv5W0h2e1135efYHzNXvNKYsRaL1sMsa6MuSArJkh6g=">
            <a:extLst>
              <a:ext uri="{FF2B5EF4-FFF2-40B4-BE49-F238E27FC236}">
                <a16:creationId xmlns:a16="http://schemas.microsoft.com/office/drawing/2014/main" id="{84A54366-3FA1-4647-A283-7AD8A77ED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3383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FA2BD46-9979-4409-A9FB-A3BA4A88E60D}"/>
              </a:ext>
            </a:extLst>
          </p:cNvPr>
          <p:cNvSpPr/>
          <p:nvPr/>
        </p:nvSpPr>
        <p:spPr>
          <a:xfrm>
            <a:off x="0" y="-16543"/>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9BF03C58-42E1-450C-8873-4A7996078DC4}"/>
              </a:ext>
            </a:extLst>
          </p:cNvPr>
          <p:cNvGrpSpPr/>
          <p:nvPr/>
        </p:nvGrpSpPr>
        <p:grpSpPr>
          <a:xfrm>
            <a:off x="3105150" y="2396124"/>
            <a:ext cx="5981700" cy="2367594"/>
            <a:chOff x="3105152" y="3872473"/>
            <a:chExt cx="5981700" cy="2367594"/>
          </a:xfrm>
        </p:grpSpPr>
        <p:sp>
          <p:nvSpPr>
            <p:cNvPr id="17" name="Title 1">
              <a:extLst>
                <a:ext uri="{FF2B5EF4-FFF2-40B4-BE49-F238E27FC236}">
                  <a16:creationId xmlns:a16="http://schemas.microsoft.com/office/drawing/2014/main" id="{AB4004B4-CD51-4388-92B3-C79C3FC2E744}"/>
                </a:ext>
              </a:extLst>
            </p:cNvPr>
            <p:cNvSpPr txBox="1">
              <a:spLocks/>
            </p:cNvSpPr>
            <p:nvPr/>
          </p:nvSpPr>
          <p:spPr>
            <a:xfrm>
              <a:off x="3105152" y="3872473"/>
              <a:ext cx="5981700" cy="2367594"/>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pPr algn="ctr"/>
              <a:r>
                <a:rPr lang="en-US" dirty="0">
                  <a:solidFill>
                    <a:schemeClr val="bg1"/>
                  </a:solidFill>
                </a:rPr>
                <a:t>Event Calendar</a:t>
              </a:r>
            </a:p>
          </p:txBody>
        </p:sp>
        <p:cxnSp>
          <p:nvCxnSpPr>
            <p:cNvPr id="18" name="Straight Connector 17">
              <a:extLst>
                <a:ext uri="{FF2B5EF4-FFF2-40B4-BE49-F238E27FC236}">
                  <a16:creationId xmlns:a16="http://schemas.microsoft.com/office/drawing/2014/main" id="{ABA91D98-5AF1-4843-AC8E-9BA68F64DDB0}"/>
                </a:ext>
              </a:extLst>
            </p:cNvPr>
            <p:cNvCxnSpPr/>
            <p:nvPr/>
          </p:nvCxnSpPr>
          <p:spPr>
            <a:xfrm>
              <a:off x="3105152" y="474414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7F85D203-4DBD-4E4A-A6CE-79BCEBB0375B}"/>
              </a:ext>
            </a:extLst>
          </p:cNvPr>
          <p:cNvSpPr/>
          <p:nvPr/>
        </p:nvSpPr>
        <p:spPr>
          <a:xfrm>
            <a:off x="4066630" y="3429000"/>
            <a:ext cx="4058740" cy="369332"/>
          </a:xfrm>
          <a:prstGeom prst="rect">
            <a:avLst/>
          </a:prstGeom>
        </p:spPr>
        <p:txBody>
          <a:bodyPr wrap="none">
            <a:spAutoFit/>
          </a:bodyPr>
          <a:lstStyle/>
          <a:p>
            <a:r>
              <a:rPr lang="en-US" u="sng" dirty="0">
                <a:solidFill>
                  <a:schemeClr val="bg1"/>
                </a:solidFill>
                <a:hlinkClick r:id="rId4">
                  <a:extLst>
                    <a:ext uri="{A12FA001-AC4F-418D-AE19-62706E023703}">
                      <ahyp:hlinkClr xmlns:ahyp="http://schemas.microsoft.com/office/drawing/2018/hyperlinkcolor" val="tx"/>
                    </a:ext>
                  </a:extLst>
                </a:hlinkClick>
              </a:rPr>
              <a:t>State of Idaho Controller's Office</a:t>
            </a:r>
            <a:r>
              <a:rPr lang="en-US" u="sng" dirty="0">
                <a:solidFill>
                  <a:schemeClr val="bg1"/>
                </a:solidFill>
              </a:rPr>
              <a:t> Website</a:t>
            </a:r>
          </a:p>
        </p:txBody>
      </p:sp>
    </p:spTree>
    <p:extLst>
      <p:ext uri="{BB962C8B-B14F-4D97-AF65-F5344CB8AC3E}">
        <p14:creationId xmlns:p14="http://schemas.microsoft.com/office/powerpoint/2010/main" val="3697590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8179E-5EE9-4074-B557-AB425840D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3"/>
            <a:ext cx="12192000" cy="6357636"/>
          </a:xfrm>
          <a:prstGeom prst="rect">
            <a:avLst/>
          </a:prstGeom>
        </p:spPr>
      </p:pic>
      <p:sp>
        <p:nvSpPr>
          <p:cNvPr id="2" name="Rectangle 1">
            <a:extLst>
              <a:ext uri="{FF2B5EF4-FFF2-40B4-BE49-F238E27FC236}">
                <a16:creationId xmlns:a16="http://schemas.microsoft.com/office/drawing/2014/main" id="{568E5C97-9DEE-475F-89E6-A5EC540AFE33}"/>
              </a:ext>
            </a:extLst>
          </p:cNvPr>
          <p:cNvSpPr/>
          <p:nvPr/>
        </p:nvSpPr>
        <p:spPr>
          <a:xfrm>
            <a:off x="0" y="-16543"/>
            <a:ext cx="12192000" cy="6405913"/>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108F32AB-369C-489B-87CD-BA38F976493F}"/>
              </a:ext>
            </a:extLst>
          </p:cNvPr>
          <p:cNvGrpSpPr/>
          <p:nvPr/>
        </p:nvGrpSpPr>
        <p:grpSpPr>
          <a:xfrm>
            <a:off x="3105150" y="2396124"/>
            <a:ext cx="5981700" cy="2367594"/>
            <a:chOff x="3105152" y="3872473"/>
            <a:chExt cx="5981700" cy="2367594"/>
          </a:xfrm>
        </p:grpSpPr>
        <p:sp>
          <p:nvSpPr>
            <p:cNvPr id="4" name="Title 1">
              <a:extLst>
                <a:ext uri="{FF2B5EF4-FFF2-40B4-BE49-F238E27FC236}">
                  <a16:creationId xmlns:a16="http://schemas.microsoft.com/office/drawing/2014/main" id="{6C9036F0-E924-42FD-A57C-CBE75DE01B95}"/>
                </a:ext>
              </a:extLst>
            </p:cNvPr>
            <p:cNvSpPr txBox="1">
              <a:spLocks/>
            </p:cNvSpPr>
            <p:nvPr/>
          </p:nvSpPr>
          <p:spPr>
            <a:xfrm>
              <a:off x="3105152" y="3872473"/>
              <a:ext cx="5981700" cy="2367594"/>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pPr algn="ctr"/>
              <a:r>
                <a:rPr lang="en-US" dirty="0">
                  <a:solidFill>
                    <a:schemeClr val="bg1"/>
                  </a:solidFill>
                </a:rPr>
                <a:t>Testimonials</a:t>
              </a:r>
            </a:p>
          </p:txBody>
        </p:sp>
        <p:cxnSp>
          <p:nvCxnSpPr>
            <p:cNvPr id="5" name="Straight Connector 4">
              <a:extLst>
                <a:ext uri="{FF2B5EF4-FFF2-40B4-BE49-F238E27FC236}">
                  <a16:creationId xmlns:a16="http://schemas.microsoft.com/office/drawing/2014/main" id="{EDB18C13-71C8-423E-8104-5AF09EA29628}"/>
                </a:ext>
              </a:extLst>
            </p:cNvPr>
            <p:cNvCxnSpPr/>
            <p:nvPr/>
          </p:nvCxnSpPr>
          <p:spPr>
            <a:xfrm>
              <a:off x="3105152" y="474414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6612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A017A0-5FF0-4310-A327-587C127ED747}"/>
              </a:ext>
            </a:extLst>
          </p:cNvPr>
          <p:cNvPicPr>
            <a:picLocks noChangeAspect="1"/>
          </p:cNvPicPr>
          <p:nvPr/>
        </p:nvPicPr>
        <p:blipFill>
          <a:blip r:embed="rId3"/>
          <a:stretch>
            <a:fillRect/>
          </a:stretch>
        </p:blipFill>
        <p:spPr>
          <a:xfrm>
            <a:off x="0" y="0"/>
            <a:ext cx="12192000" cy="6336632"/>
          </a:xfrm>
          <a:prstGeom prst="rect">
            <a:avLst/>
          </a:prstGeom>
        </p:spPr>
      </p:pic>
      <p:sp>
        <p:nvSpPr>
          <p:cNvPr id="15" name="Rectangle 14">
            <a:extLst>
              <a:ext uri="{FF2B5EF4-FFF2-40B4-BE49-F238E27FC236}">
                <a16:creationId xmlns:a16="http://schemas.microsoft.com/office/drawing/2014/main" id="{8FA2BD46-9979-4409-A9FB-A3BA4A88E60D}"/>
              </a:ext>
            </a:extLst>
          </p:cNvPr>
          <p:cNvSpPr/>
          <p:nvPr/>
        </p:nvSpPr>
        <p:spPr>
          <a:xfrm>
            <a:off x="0" y="-16543"/>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9BF03C58-42E1-450C-8873-4A7996078DC4}"/>
              </a:ext>
            </a:extLst>
          </p:cNvPr>
          <p:cNvGrpSpPr/>
          <p:nvPr/>
        </p:nvGrpSpPr>
        <p:grpSpPr>
          <a:xfrm>
            <a:off x="3105150" y="2245203"/>
            <a:ext cx="5981700" cy="2367594"/>
            <a:chOff x="3105152" y="3268791"/>
            <a:chExt cx="5981700" cy="2367594"/>
          </a:xfrm>
        </p:grpSpPr>
        <p:sp>
          <p:nvSpPr>
            <p:cNvPr id="17" name="Title 1">
              <a:extLst>
                <a:ext uri="{FF2B5EF4-FFF2-40B4-BE49-F238E27FC236}">
                  <a16:creationId xmlns:a16="http://schemas.microsoft.com/office/drawing/2014/main" id="{AB4004B4-CD51-4388-92B3-C79C3FC2E744}"/>
                </a:ext>
              </a:extLst>
            </p:cNvPr>
            <p:cNvSpPr txBox="1">
              <a:spLocks/>
            </p:cNvSpPr>
            <p:nvPr/>
          </p:nvSpPr>
          <p:spPr>
            <a:xfrm>
              <a:off x="3105152" y="3268791"/>
              <a:ext cx="5981700" cy="2367594"/>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pPr algn="ctr"/>
              <a:r>
                <a:rPr lang="en-US" dirty="0">
                  <a:solidFill>
                    <a:schemeClr val="bg1"/>
                  </a:solidFill>
                </a:rPr>
                <a:t>Know Do Share Report</a:t>
              </a:r>
            </a:p>
            <a:p>
              <a:pPr algn="ctr"/>
              <a:r>
                <a:rPr lang="en-US" dirty="0">
                  <a:solidFill>
                    <a:schemeClr val="bg1"/>
                  </a:solidFill>
                </a:rPr>
                <a:t>(K.D.S.R.)</a:t>
              </a:r>
            </a:p>
          </p:txBody>
        </p:sp>
        <p:cxnSp>
          <p:nvCxnSpPr>
            <p:cNvPr id="18" name="Straight Connector 17">
              <a:extLst>
                <a:ext uri="{FF2B5EF4-FFF2-40B4-BE49-F238E27FC236}">
                  <a16:creationId xmlns:a16="http://schemas.microsoft.com/office/drawing/2014/main" id="{ABA91D98-5AF1-4843-AC8E-9BA68F64DDB0}"/>
                </a:ext>
              </a:extLst>
            </p:cNvPr>
            <p:cNvCxnSpPr/>
            <p:nvPr/>
          </p:nvCxnSpPr>
          <p:spPr>
            <a:xfrm>
              <a:off x="3105152" y="466424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3609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439C1F-7DE0-43EB-9466-7E2DEC6A38A4}"/>
              </a:ext>
            </a:extLst>
          </p:cNvPr>
          <p:cNvSpPr txBox="1"/>
          <p:nvPr/>
        </p:nvSpPr>
        <p:spPr>
          <a:xfrm>
            <a:off x="6582004" y="1483583"/>
            <a:ext cx="2407945" cy="600164"/>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Please share this information or engagement opportunities with your Agency </a:t>
            </a:r>
          </a:p>
        </p:txBody>
      </p:sp>
      <p:pic>
        <p:nvPicPr>
          <p:cNvPr id="3" name="Picture 2">
            <a:extLst>
              <a:ext uri="{FF2B5EF4-FFF2-40B4-BE49-F238E27FC236}">
                <a16:creationId xmlns:a16="http://schemas.microsoft.com/office/drawing/2014/main" id="{4319AF6A-FC3C-41AF-B1AF-22F9063D6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62" y="125576"/>
            <a:ext cx="1897681" cy="551940"/>
          </a:xfrm>
          <a:prstGeom prst="rect">
            <a:avLst/>
          </a:prstGeom>
        </p:spPr>
      </p:pic>
      <p:sp>
        <p:nvSpPr>
          <p:cNvPr id="4" name="Rectangle 3">
            <a:extLst>
              <a:ext uri="{FF2B5EF4-FFF2-40B4-BE49-F238E27FC236}">
                <a16:creationId xmlns:a16="http://schemas.microsoft.com/office/drawing/2014/main" id="{DB2FEC5C-A229-4685-86AE-89510B29BDEA}"/>
              </a:ext>
            </a:extLst>
          </p:cNvPr>
          <p:cNvSpPr/>
          <p:nvPr/>
        </p:nvSpPr>
        <p:spPr>
          <a:xfrm>
            <a:off x="2310063" y="0"/>
            <a:ext cx="9881937" cy="713677"/>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  Phase 1 K.D.S.R.</a:t>
            </a:r>
          </a:p>
        </p:txBody>
      </p:sp>
      <p:pic>
        <p:nvPicPr>
          <p:cNvPr id="5" name="Graphic 4" descr="Lightbulb">
            <a:extLst>
              <a:ext uri="{FF2B5EF4-FFF2-40B4-BE49-F238E27FC236}">
                <a16:creationId xmlns:a16="http://schemas.microsoft.com/office/drawing/2014/main" id="{D0E3BA02-6D09-44B2-A9F1-711305117D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561" y="875229"/>
            <a:ext cx="478711" cy="478711"/>
          </a:xfrm>
          <a:prstGeom prst="rect">
            <a:avLst/>
          </a:prstGeom>
        </p:spPr>
      </p:pic>
      <p:sp>
        <p:nvSpPr>
          <p:cNvPr id="6" name="Rectangle 5">
            <a:extLst>
              <a:ext uri="{FF2B5EF4-FFF2-40B4-BE49-F238E27FC236}">
                <a16:creationId xmlns:a16="http://schemas.microsoft.com/office/drawing/2014/main" id="{FF59CD9C-BB17-4C35-8B92-F776A5B23AB4}"/>
              </a:ext>
            </a:extLst>
          </p:cNvPr>
          <p:cNvSpPr/>
          <p:nvPr/>
        </p:nvSpPr>
        <p:spPr>
          <a:xfrm>
            <a:off x="649940" y="933147"/>
            <a:ext cx="2222132" cy="37154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KNOW</a:t>
            </a:r>
          </a:p>
        </p:txBody>
      </p:sp>
      <p:sp>
        <p:nvSpPr>
          <p:cNvPr id="7" name="Rectangle 6">
            <a:extLst>
              <a:ext uri="{FF2B5EF4-FFF2-40B4-BE49-F238E27FC236}">
                <a16:creationId xmlns:a16="http://schemas.microsoft.com/office/drawing/2014/main" id="{2B72A879-1C9F-43A2-B123-6909580AD653}"/>
              </a:ext>
            </a:extLst>
          </p:cNvPr>
          <p:cNvSpPr/>
          <p:nvPr/>
        </p:nvSpPr>
        <p:spPr>
          <a:xfrm>
            <a:off x="3594130" y="950579"/>
            <a:ext cx="2234187" cy="37154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DO</a:t>
            </a:r>
          </a:p>
        </p:txBody>
      </p:sp>
      <p:sp>
        <p:nvSpPr>
          <p:cNvPr id="8" name="Rectangle 7">
            <a:extLst>
              <a:ext uri="{FF2B5EF4-FFF2-40B4-BE49-F238E27FC236}">
                <a16:creationId xmlns:a16="http://schemas.microsoft.com/office/drawing/2014/main" id="{7D4F22AB-EE50-44F4-941E-8E1BC29DF158}"/>
              </a:ext>
            </a:extLst>
          </p:cNvPr>
          <p:cNvSpPr/>
          <p:nvPr/>
        </p:nvSpPr>
        <p:spPr>
          <a:xfrm>
            <a:off x="6576003" y="950579"/>
            <a:ext cx="2234188" cy="366606"/>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SHARE</a:t>
            </a:r>
          </a:p>
        </p:txBody>
      </p:sp>
      <p:sp>
        <p:nvSpPr>
          <p:cNvPr id="9" name="Rectangle 8">
            <a:extLst>
              <a:ext uri="{FF2B5EF4-FFF2-40B4-BE49-F238E27FC236}">
                <a16:creationId xmlns:a16="http://schemas.microsoft.com/office/drawing/2014/main" id="{D35AEF19-0E38-43BF-9A40-64A00657A713}"/>
              </a:ext>
            </a:extLst>
          </p:cNvPr>
          <p:cNvSpPr/>
          <p:nvPr/>
        </p:nvSpPr>
        <p:spPr>
          <a:xfrm>
            <a:off x="9510838" y="935614"/>
            <a:ext cx="2234188" cy="366606"/>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REPORT</a:t>
            </a:r>
          </a:p>
        </p:txBody>
      </p:sp>
      <p:sp>
        <p:nvSpPr>
          <p:cNvPr id="10" name="TextBox 9">
            <a:extLst>
              <a:ext uri="{FF2B5EF4-FFF2-40B4-BE49-F238E27FC236}">
                <a16:creationId xmlns:a16="http://schemas.microsoft.com/office/drawing/2014/main" id="{EFCA569F-EC9C-4182-8933-16EF66DC5A73}"/>
              </a:ext>
            </a:extLst>
          </p:cNvPr>
          <p:cNvSpPr txBox="1"/>
          <p:nvPr/>
        </p:nvSpPr>
        <p:spPr>
          <a:xfrm>
            <a:off x="566838" y="1506125"/>
            <a:ext cx="2407945" cy="430887"/>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Read Luma Project news and updates in this column.</a:t>
            </a:r>
          </a:p>
        </p:txBody>
      </p:sp>
      <p:sp>
        <p:nvSpPr>
          <p:cNvPr id="11" name="TextBox 10">
            <a:extLst>
              <a:ext uri="{FF2B5EF4-FFF2-40B4-BE49-F238E27FC236}">
                <a16:creationId xmlns:a16="http://schemas.microsoft.com/office/drawing/2014/main" id="{18A4EB57-20F9-4E32-8241-1EEA7739EEC1}"/>
              </a:ext>
            </a:extLst>
          </p:cNvPr>
          <p:cNvSpPr txBox="1"/>
          <p:nvPr/>
        </p:nvSpPr>
        <p:spPr>
          <a:xfrm>
            <a:off x="3512218" y="1486824"/>
            <a:ext cx="2407945" cy="769441"/>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Meet with employees and leadership in your agency to discuss these messages or action items.</a:t>
            </a:r>
          </a:p>
        </p:txBody>
      </p:sp>
      <p:sp>
        <p:nvSpPr>
          <p:cNvPr id="13" name="TextBox 12">
            <a:extLst>
              <a:ext uri="{FF2B5EF4-FFF2-40B4-BE49-F238E27FC236}">
                <a16:creationId xmlns:a16="http://schemas.microsoft.com/office/drawing/2014/main" id="{0810D87A-BA26-492E-A473-C67B033B2D98}"/>
              </a:ext>
            </a:extLst>
          </p:cNvPr>
          <p:cNvSpPr txBox="1"/>
          <p:nvPr/>
        </p:nvSpPr>
        <p:spPr>
          <a:xfrm>
            <a:off x="6470972" y="2146326"/>
            <a:ext cx="2747898" cy="3524042"/>
          </a:xfrm>
          <a:prstGeom prst="rect">
            <a:avLst/>
          </a:prstGeom>
          <a:noFill/>
        </p:spPr>
        <p:txBody>
          <a:bodyPr wrap="square" rtlCol="0">
            <a:spAutoFit/>
          </a:bodyPr>
          <a:lstStyle/>
          <a:p>
            <a:r>
              <a:rPr lang="en-US" sz="1050" b="1" dirty="0">
                <a:solidFill>
                  <a:srgbClr val="092F57"/>
                </a:solidFill>
                <a:latin typeface="Arial" panose="020B0604020202020204" pitchFamily="34" charset="0"/>
                <a:cs typeface="Arial" panose="020B0604020202020204" pitchFamily="34" charset="0"/>
              </a:rPr>
              <a:t>Luma Learning Labs: </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What: </a:t>
            </a:r>
            <a:r>
              <a:rPr lang="en-US" sz="1050" dirty="0">
                <a:solidFill>
                  <a:srgbClr val="092F57"/>
                </a:solidFill>
                <a:latin typeface="Arial" panose="020B0604020202020204" pitchFamily="34" charset="0"/>
                <a:cs typeface="Arial" panose="020B0604020202020204" pitchFamily="34" charset="0"/>
              </a:rPr>
              <a:t>Sourcing Events &amp; Supplier Portal</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When: </a:t>
            </a:r>
            <a:r>
              <a:rPr lang="en-US" sz="1050" dirty="0">
                <a:solidFill>
                  <a:srgbClr val="092F57"/>
                </a:solidFill>
                <a:latin typeface="Arial" panose="020B0604020202020204" pitchFamily="34" charset="0"/>
                <a:cs typeface="Arial" panose="020B0604020202020204" pitchFamily="34" charset="0"/>
              </a:rPr>
              <a:t>December 14</a:t>
            </a:r>
            <a:r>
              <a:rPr lang="en-US" sz="1050" baseline="30000" dirty="0">
                <a:solidFill>
                  <a:srgbClr val="092F57"/>
                </a:solidFill>
                <a:latin typeface="Arial" panose="020B0604020202020204" pitchFamily="34" charset="0"/>
                <a:cs typeface="Arial" panose="020B0604020202020204" pitchFamily="34" charset="0"/>
              </a:rPr>
              <a:t>th</a:t>
            </a:r>
            <a:r>
              <a:rPr lang="en-US" sz="1050" dirty="0">
                <a:solidFill>
                  <a:srgbClr val="092F57"/>
                </a:solidFill>
                <a:latin typeface="Arial" panose="020B0604020202020204" pitchFamily="34" charset="0"/>
                <a:cs typeface="Arial" panose="020B0604020202020204" pitchFamily="34" charset="0"/>
              </a:rPr>
              <a:t> | 10 - 11am</a:t>
            </a:r>
          </a:p>
          <a:p>
            <a:r>
              <a:rPr lang="en-US" sz="1050" dirty="0">
                <a:solidFill>
                  <a:srgbClr val="092F57"/>
                </a:solidFill>
                <a:latin typeface="Arial" panose="020B0604020202020204" pitchFamily="34" charset="0"/>
                <a:cs typeface="Arial" panose="020B0604020202020204" pitchFamily="34" charset="0"/>
              </a:rPr>
              <a:t>            December 16</a:t>
            </a:r>
            <a:r>
              <a:rPr lang="en-US" sz="1050" baseline="30000" dirty="0">
                <a:solidFill>
                  <a:srgbClr val="092F57"/>
                </a:solidFill>
                <a:latin typeface="Arial" panose="020B0604020202020204" pitchFamily="34" charset="0"/>
                <a:cs typeface="Arial" panose="020B0604020202020204" pitchFamily="34" charset="0"/>
              </a:rPr>
              <a:t>th</a:t>
            </a:r>
            <a:r>
              <a:rPr lang="en-US" sz="1050" dirty="0">
                <a:solidFill>
                  <a:srgbClr val="092F57"/>
                </a:solidFill>
                <a:latin typeface="Arial" panose="020B0604020202020204" pitchFamily="34" charset="0"/>
                <a:cs typeface="Arial" panose="020B0604020202020204" pitchFamily="34" charset="0"/>
              </a:rPr>
              <a:t> | 2 - 3 pm </a:t>
            </a:r>
          </a:p>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Where: </a:t>
            </a:r>
            <a:r>
              <a:rPr lang="en-US" sz="1050" dirty="0">
                <a:solidFill>
                  <a:srgbClr val="092F57"/>
                </a:solidFill>
                <a:latin typeface="Arial" panose="020B0604020202020204" pitchFamily="34" charset="0"/>
                <a:cs typeface="Arial" panose="020B0604020202020204" pitchFamily="34" charset="0"/>
              </a:rPr>
              <a:t>Virtual meeting. Be on the look out for calendar invites from your Agency Advocate and feel free to forward along</a:t>
            </a:r>
          </a:p>
          <a:p>
            <a:endParaRPr lang="en-US" sz="1600" dirty="0">
              <a:latin typeface="Arial" panose="020B0604020202020204" pitchFamily="34" charset="0"/>
              <a:cs typeface="Arial" panose="020B0604020202020204" pitchFamily="34" charset="0"/>
            </a:endParaRPr>
          </a:p>
          <a:p>
            <a:pPr>
              <a:spcBef>
                <a:spcPts val="600"/>
              </a:spcBef>
            </a:pPr>
            <a:r>
              <a:rPr lang="en-US" sz="1050" b="1" dirty="0">
                <a:solidFill>
                  <a:srgbClr val="092F57"/>
                </a:solidFill>
                <a:latin typeface="Arial" panose="020B0604020202020204" pitchFamily="34" charset="0"/>
                <a:cs typeface="Arial" panose="020B0604020202020204" pitchFamily="34" charset="0"/>
              </a:rPr>
              <a:t>Webpage Links:</a:t>
            </a:r>
          </a:p>
          <a:p>
            <a:pPr>
              <a:spcBef>
                <a:spcPts val="600"/>
              </a:spcBef>
            </a:pPr>
            <a:r>
              <a:rPr lang="fr-FR" sz="1200" dirty="0">
                <a:hlinkClick r:id="rId6"/>
              </a:rPr>
              <a:t>Change Liaison Dashboard (idaho.gov)</a:t>
            </a:r>
            <a:endParaRPr lang="fr-FR" sz="1200" dirty="0"/>
          </a:p>
          <a:p>
            <a:pPr>
              <a:spcBef>
                <a:spcPts val="600"/>
              </a:spcBef>
            </a:pPr>
            <a:r>
              <a:rPr lang="en-US" sz="1200" dirty="0" err="1">
                <a:hlinkClick r:id="rId7"/>
              </a:rPr>
              <a:t>EventsCalendar</a:t>
            </a:r>
            <a:r>
              <a:rPr lang="en-US" sz="1200" dirty="0">
                <a:hlinkClick r:id="rId7"/>
              </a:rPr>
              <a:t> (idaho.gov)</a:t>
            </a:r>
            <a:endParaRPr lang="en-US" sz="1200" b="1" dirty="0">
              <a:solidFill>
                <a:srgbClr val="092F57"/>
              </a:solidFill>
              <a:latin typeface="Arial" panose="020B0604020202020204" pitchFamily="34" charset="0"/>
              <a:cs typeface="Arial" panose="020B0604020202020204" pitchFamily="34" charset="0"/>
            </a:endParaRPr>
          </a:p>
          <a:p>
            <a:pPr>
              <a:spcBef>
                <a:spcPts val="600"/>
              </a:spcBef>
            </a:pPr>
            <a:endParaRPr lang="en-US" sz="1200" b="1" dirty="0">
              <a:solidFill>
                <a:srgbClr val="092F57"/>
              </a:solidFill>
              <a:latin typeface="Arial" panose="020B0604020202020204" pitchFamily="34" charset="0"/>
              <a:cs typeface="Arial" panose="020B0604020202020204" pitchFamily="34" charset="0"/>
            </a:endParaRPr>
          </a:p>
          <a:p>
            <a:pPr>
              <a:spcBef>
                <a:spcPts val="600"/>
              </a:spcBef>
            </a:pPr>
            <a:endParaRPr lang="en-US" sz="1200" b="1" dirty="0">
              <a:solidFill>
                <a:srgbClr val="092F57"/>
              </a:solidFill>
              <a:latin typeface="Arial" panose="020B0604020202020204" pitchFamily="34" charset="0"/>
              <a:cs typeface="Arial" panose="020B0604020202020204" pitchFamily="34" charset="0"/>
            </a:endParaRPr>
          </a:p>
          <a:p>
            <a:pPr>
              <a:spcBef>
                <a:spcPts val="600"/>
              </a:spcBef>
            </a:pPr>
            <a:endParaRPr lang="en-US" sz="1200" b="1" dirty="0">
              <a:solidFill>
                <a:srgbClr val="092F57"/>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02ED3F8-81C3-46FD-8778-D15772BE8DF9}"/>
              </a:ext>
            </a:extLst>
          </p:cNvPr>
          <p:cNvSpPr txBox="1"/>
          <p:nvPr/>
        </p:nvSpPr>
        <p:spPr>
          <a:xfrm>
            <a:off x="9510838" y="1478461"/>
            <a:ext cx="2534966" cy="769441"/>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Report feedback to the project team or complete action items the Luma project team is requesting from your agency.</a:t>
            </a:r>
          </a:p>
        </p:txBody>
      </p:sp>
      <p:sp>
        <p:nvSpPr>
          <p:cNvPr id="15" name="TextBox 14">
            <a:extLst>
              <a:ext uri="{FF2B5EF4-FFF2-40B4-BE49-F238E27FC236}">
                <a16:creationId xmlns:a16="http://schemas.microsoft.com/office/drawing/2014/main" id="{CCD3EDAE-5FAE-4629-A52E-D658791A760C}"/>
              </a:ext>
            </a:extLst>
          </p:cNvPr>
          <p:cNvSpPr txBox="1"/>
          <p:nvPr/>
        </p:nvSpPr>
        <p:spPr>
          <a:xfrm>
            <a:off x="9510838" y="2291922"/>
            <a:ext cx="2407945" cy="1384995"/>
          </a:xfrm>
          <a:prstGeom prst="rect">
            <a:avLst/>
          </a:prstGeom>
          <a:noFill/>
        </p:spPr>
        <p:txBody>
          <a:bodyPr wrap="square" rtlCol="0">
            <a:spAutoFit/>
          </a:bodyPr>
          <a:lstStyle/>
          <a:p>
            <a:endParaRPr lang="en-US" sz="1050" b="1" dirty="0">
              <a:solidFill>
                <a:srgbClr val="092F57"/>
              </a:solidFill>
              <a:latin typeface="Arial" panose="020B0604020202020204" pitchFamily="34" charset="0"/>
              <a:cs typeface="Arial" panose="020B0604020202020204" pitchFamily="34" charset="0"/>
            </a:endParaRPr>
          </a:p>
          <a:p>
            <a:r>
              <a:rPr lang="en-US" sz="1050" b="1" dirty="0">
                <a:solidFill>
                  <a:srgbClr val="092F57"/>
                </a:solidFill>
                <a:latin typeface="Arial" panose="020B0604020202020204" pitchFamily="34" charset="0"/>
                <a:cs typeface="Arial" panose="020B0604020202020204" pitchFamily="34" charset="0"/>
              </a:rPr>
              <a:t>Internal Meetings: </a:t>
            </a:r>
            <a:r>
              <a:rPr lang="en-US" sz="1050" dirty="0">
                <a:solidFill>
                  <a:srgbClr val="092F57"/>
                </a:solidFill>
                <a:latin typeface="Arial" panose="020B0604020202020204" pitchFamily="34" charset="0"/>
                <a:cs typeface="Arial" panose="020B0604020202020204" pitchFamily="34" charset="0"/>
              </a:rPr>
              <a:t>Please let us know if you have an upcoming internal meetings that we can present to your staff! We want every state employee to know about the Luma, the changes coming, and exciting benefits of a modern system.</a:t>
            </a:r>
          </a:p>
        </p:txBody>
      </p:sp>
      <p:sp>
        <p:nvSpPr>
          <p:cNvPr id="19" name="TextBox 18">
            <a:extLst>
              <a:ext uri="{FF2B5EF4-FFF2-40B4-BE49-F238E27FC236}">
                <a16:creationId xmlns:a16="http://schemas.microsoft.com/office/drawing/2014/main" id="{5EE6544E-36A8-4EF9-859D-33A01A5A1839}"/>
              </a:ext>
            </a:extLst>
          </p:cNvPr>
          <p:cNvSpPr txBox="1"/>
          <p:nvPr/>
        </p:nvSpPr>
        <p:spPr>
          <a:xfrm>
            <a:off x="4249482" y="6026969"/>
            <a:ext cx="3693035" cy="307777"/>
          </a:xfrm>
          <a:prstGeom prst="rect">
            <a:avLst/>
          </a:prstGeom>
          <a:noFill/>
        </p:spPr>
        <p:txBody>
          <a:bodyPr wrap="square" rtlCol="0">
            <a:spAutoFit/>
          </a:bodyPr>
          <a:lstStyle/>
          <a:p>
            <a:pPr algn="ctr"/>
            <a:r>
              <a:rPr lang="en-US" sz="1400" dirty="0">
                <a:solidFill>
                  <a:srgbClr val="092F57"/>
                </a:solidFill>
                <a:latin typeface="Arial" panose="020B0604020202020204" pitchFamily="34" charset="0"/>
                <a:cs typeface="Arial" panose="020B0604020202020204" pitchFamily="34" charset="0"/>
              </a:rPr>
              <a:t>December 1</a:t>
            </a:r>
            <a:r>
              <a:rPr lang="en-US" sz="1400" baseline="30000" dirty="0">
                <a:solidFill>
                  <a:srgbClr val="092F57"/>
                </a:solidFill>
                <a:latin typeface="Arial" panose="020B0604020202020204" pitchFamily="34" charset="0"/>
                <a:cs typeface="Arial" panose="020B0604020202020204" pitchFamily="34" charset="0"/>
              </a:rPr>
              <a:t>st</a:t>
            </a:r>
            <a:r>
              <a:rPr lang="en-US" sz="1400" dirty="0">
                <a:solidFill>
                  <a:srgbClr val="092F57"/>
                </a:solidFill>
                <a:latin typeface="Arial" panose="020B0604020202020204" pitchFamily="34" charset="0"/>
                <a:cs typeface="Arial" panose="020B0604020202020204" pitchFamily="34" charset="0"/>
              </a:rPr>
              <a:t>, 2021 </a:t>
            </a:r>
          </a:p>
        </p:txBody>
      </p:sp>
      <p:sp>
        <p:nvSpPr>
          <p:cNvPr id="21" name="Rectangle 20">
            <a:extLst>
              <a:ext uri="{FF2B5EF4-FFF2-40B4-BE49-F238E27FC236}">
                <a16:creationId xmlns:a16="http://schemas.microsoft.com/office/drawing/2014/main" id="{DEB76601-D936-4853-BC6F-F9E2BDE66944}"/>
              </a:ext>
            </a:extLst>
          </p:cNvPr>
          <p:cNvSpPr/>
          <p:nvPr/>
        </p:nvSpPr>
        <p:spPr>
          <a:xfrm>
            <a:off x="108996" y="863990"/>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5BFB317-650C-4FC4-AC47-1BD5AE55FFFE}"/>
              </a:ext>
            </a:extLst>
          </p:cNvPr>
          <p:cNvGrpSpPr/>
          <p:nvPr/>
        </p:nvGrpSpPr>
        <p:grpSpPr>
          <a:xfrm>
            <a:off x="8989949" y="875229"/>
            <a:ext cx="457842" cy="501191"/>
            <a:chOff x="2209192" y="6123420"/>
            <a:chExt cx="457842" cy="501191"/>
          </a:xfrm>
        </p:grpSpPr>
        <p:pic>
          <p:nvPicPr>
            <p:cNvPr id="23" name="Graphic 22" descr="Paper">
              <a:extLst>
                <a:ext uri="{FF2B5EF4-FFF2-40B4-BE49-F238E27FC236}">
                  <a16:creationId xmlns:a16="http://schemas.microsoft.com/office/drawing/2014/main" id="{FAE2C8B3-1079-49C4-9BAB-3854A99203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09192" y="6155264"/>
              <a:ext cx="457842" cy="457842"/>
            </a:xfrm>
            <a:prstGeom prst="rect">
              <a:avLst/>
            </a:prstGeom>
          </p:spPr>
        </p:pic>
        <p:sp>
          <p:nvSpPr>
            <p:cNvPr id="24" name="Rectangle 23">
              <a:extLst>
                <a:ext uri="{FF2B5EF4-FFF2-40B4-BE49-F238E27FC236}">
                  <a16:creationId xmlns:a16="http://schemas.microsoft.com/office/drawing/2014/main" id="{EFFA8137-CF38-4F8B-A8B9-A4E774630A88}"/>
                </a:ext>
              </a:extLst>
            </p:cNvPr>
            <p:cNvSpPr/>
            <p:nvPr/>
          </p:nvSpPr>
          <p:spPr>
            <a:xfrm>
              <a:off x="2209192" y="6123420"/>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5134EA02-A0C7-44FB-B258-D612A73A9796}"/>
              </a:ext>
            </a:extLst>
          </p:cNvPr>
          <p:cNvGrpSpPr/>
          <p:nvPr/>
        </p:nvGrpSpPr>
        <p:grpSpPr>
          <a:xfrm>
            <a:off x="6045124" y="857802"/>
            <a:ext cx="457842" cy="501191"/>
            <a:chOff x="1980271" y="5396036"/>
            <a:chExt cx="457842" cy="501191"/>
          </a:xfrm>
        </p:grpSpPr>
        <p:pic>
          <p:nvPicPr>
            <p:cNvPr id="26" name="Graphic 25" descr="Speech">
              <a:extLst>
                <a:ext uri="{FF2B5EF4-FFF2-40B4-BE49-F238E27FC236}">
                  <a16:creationId xmlns:a16="http://schemas.microsoft.com/office/drawing/2014/main" id="{ECDCF044-A2B2-49AA-9B0A-17E9E7AB2A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91202" y="5455633"/>
              <a:ext cx="435981" cy="435981"/>
            </a:xfrm>
            <a:prstGeom prst="rect">
              <a:avLst/>
            </a:prstGeom>
          </p:spPr>
        </p:pic>
        <p:sp>
          <p:nvSpPr>
            <p:cNvPr id="27" name="Rectangle 26">
              <a:extLst>
                <a:ext uri="{FF2B5EF4-FFF2-40B4-BE49-F238E27FC236}">
                  <a16:creationId xmlns:a16="http://schemas.microsoft.com/office/drawing/2014/main" id="{38D2E834-53BD-410F-BCD1-E2E786CA1D62}"/>
                </a:ext>
              </a:extLst>
            </p:cNvPr>
            <p:cNvSpPr/>
            <p:nvPr/>
          </p:nvSpPr>
          <p:spPr>
            <a:xfrm>
              <a:off x="1980271" y="5396036"/>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AAB49347-0185-49CB-9D9D-C5725223AED0}"/>
              </a:ext>
            </a:extLst>
          </p:cNvPr>
          <p:cNvGrpSpPr/>
          <p:nvPr/>
        </p:nvGrpSpPr>
        <p:grpSpPr>
          <a:xfrm>
            <a:off x="3054376" y="883286"/>
            <a:ext cx="457842" cy="501191"/>
            <a:chOff x="914369" y="5423662"/>
            <a:chExt cx="457842" cy="501191"/>
          </a:xfrm>
        </p:grpSpPr>
        <p:pic>
          <p:nvPicPr>
            <p:cNvPr id="29" name="Graphic 28" descr="Run">
              <a:extLst>
                <a:ext uri="{FF2B5EF4-FFF2-40B4-BE49-F238E27FC236}">
                  <a16:creationId xmlns:a16="http://schemas.microsoft.com/office/drawing/2014/main" id="{D6CD4E10-991D-4F06-B9F0-6BB4157CA0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6082" y="5477049"/>
              <a:ext cx="394416" cy="394416"/>
            </a:xfrm>
            <a:prstGeom prst="rect">
              <a:avLst/>
            </a:prstGeom>
          </p:spPr>
        </p:pic>
        <p:sp>
          <p:nvSpPr>
            <p:cNvPr id="30" name="Rectangle 29">
              <a:extLst>
                <a:ext uri="{FF2B5EF4-FFF2-40B4-BE49-F238E27FC236}">
                  <a16:creationId xmlns:a16="http://schemas.microsoft.com/office/drawing/2014/main" id="{10A4C29D-742C-456B-9630-C73D7FAD67F4}"/>
                </a:ext>
              </a:extLst>
            </p:cNvPr>
            <p:cNvSpPr/>
            <p:nvPr/>
          </p:nvSpPr>
          <p:spPr>
            <a:xfrm>
              <a:off x="914369" y="5423662"/>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a16="http://schemas.microsoft.com/office/drawing/2014/main" id="{423E39FC-7DF7-42AB-BB3C-1605AB53916D}"/>
              </a:ext>
            </a:extLst>
          </p:cNvPr>
          <p:cNvSpPr txBox="1"/>
          <p:nvPr/>
        </p:nvSpPr>
        <p:spPr>
          <a:xfrm>
            <a:off x="3462746" y="2053413"/>
            <a:ext cx="2365571" cy="3970318"/>
          </a:xfrm>
          <a:prstGeom prst="rect">
            <a:avLst/>
          </a:prstGeom>
          <a:noFill/>
        </p:spPr>
        <p:txBody>
          <a:bodyPr wrap="square" lIns="91440" rIns="0" rtlCol="0">
            <a:spAutoFit/>
          </a:bodyPr>
          <a:lstStyle/>
          <a:p>
            <a:pPr fontAlgn="ctr"/>
            <a:endParaRPr lang="en-US" sz="1050" b="1"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If your agency is currently working with the Luma Project team on an interface or conversion, please maintain momentum to bring those to completion. </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Outstanding Workbooks:</a:t>
            </a:r>
          </a:p>
          <a:p>
            <a:pPr fontAlgn="ctr"/>
            <a:endParaRPr lang="en-US" sz="1050" b="1" dirty="0">
              <a:solidFill>
                <a:srgbClr val="092F57"/>
              </a:solidFill>
              <a:latin typeface="Arial" panose="020B0604020202020204" pitchFamily="34" charset="0"/>
              <a:cs typeface="Arial" panose="020B0604020202020204" pitchFamily="34" charset="0"/>
            </a:endParaRPr>
          </a:p>
          <a:p>
            <a:pPr marL="171450" indent="-171450" fontAlgn="ctr">
              <a:buFont typeface="Arial" panose="020B0604020202020204" pitchFamily="34" charset="0"/>
              <a:buChar char="•"/>
            </a:pPr>
            <a:r>
              <a:rPr lang="en-US" sz="1050" dirty="0">
                <a:solidFill>
                  <a:srgbClr val="092F57"/>
                </a:solidFill>
                <a:latin typeface="Arial" panose="020B0604020202020204" pitchFamily="34" charset="0"/>
                <a:cs typeface="Arial" panose="020B0604020202020204" pitchFamily="34" charset="0"/>
              </a:rPr>
              <a:t>Approval Workflow</a:t>
            </a:r>
          </a:p>
          <a:p>
            <a:pPr marL="171450" indent="-171450" fontAlgn="ctr">
              <a:buFont typeface="Arial" panose="020B0604020202020204" pitchFamily="34" charset="0"/>
              <a:buChar char="•"/>
            </a:pPr>
            <a:r>
              <a:rPr lang="en-US" sz="1050" dirty="0">
                <a:solidFill>
                  <a:srgbClr val="092F57"/>
                </a:solidFill>
                <a:latin typeface="Arial" panose="020B0604020202020204" pitchFamily="34" charset="0"/>
                <a:cs typeface="Arial" panose="020B0604020202020204" pitchFamily="34" charset="0"/>
              </a:rPr>
              <a:t>Security Roles</a:t>
            </a:r>
          </a:p>
          <a:p>
            <a:pPr marL="171450" indent="-171450" fontAlgn="ctr">
              <a:buFont typeface="Arial" panose="020B0604020202020204" pitchFamily="34" charset="0"/>
              <a:buChar char="•"/>
            </a:pPr>
            <a:r>
              <a:rPr lang="en-US" sz="1050" dirty="0">
                <a:solidFill>
                  <a:srgbClr val="092F57"/>
                </a:solidFill>
                <a:latin typeface="Arial" panose="020B0604020202020204" pitchFamily="34" charset="0"/>
                <a:cs typeface="Arial" panose="020B0604020202020204" pitchFamily="34" charset="0"/>
              </a:rPr>
              <a:t>Projects &amp; Grants</a:t>
            </a:r>
          </a:p>
          <a:p>
            <a:pPr marL="171450" indent="-171450" fontAlgn="ctr">
              <a:buFont typeface="Arial" panose="020B0604020202020204" pitchFamily="34" charset="0"/>
              <a:buChar char="•"/>
            </a:pPr>
            <a:r>
              <a:rPr lang="en-US" sz="1050" dirty="0">
                <a:solidFill>
                  <a:srgbClr val="092F57"/>
                </a:solidFill>
                <a:latin typeface="Arial" panose="020B0604020202020204" pitchFamily="34" charset="0"/>
                <a:cs typeface="Arial" panose="020B0604020202020204" pitchFamily="34" charset="0"/>
              </a:rPr>
              <a:t>Custodial Accounts/Allocation Workbooks</a:t>
            </a:r>
          </a:p>
          <a:p>
            <a:pPr marL="171450" indent="-171450" fontAlgn="ctr">
              <a:buFont typeface="Arial" panose="020B0604020202020204" pitchFamily="34" charset="0"/>
              <a:buChar char="•"/>
            </a:pP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Workbook Updates for SIT 3 due by 12/3: </a:t>
            </a:r>
          </a:p>
          <a:p>
            <a:pPr fontAlgn="ctr"/>
            <a:endParaRPr lang="en-US" sz="1050" b="1" dirty="0">
              <a:solidFill>
                <a:srgbClr val="092F57"/>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050" dirty="0">
                <a:solidFill>
                  <a:srgbClr val="092F57"/>
                </a:solidFill>
                <a:latin typeface="Arial" panose="020B0604020202020204" pitchFamily="34" charset="0"/>
                <a:cs typeface="Arial" panose="020B0604020202020204" pitchFamily="34" charset="0"/>
              </a:rPr>
              <a:t>Default Workbook </a:t>
            </a:r>
          </a:p>
          <a:p>
            <a:pPr marL="285750" indent="-285750">
              <a:buFont typeface="Arial" panose="020B0604020202020204" pitchFamily="34" charset="0"/>
              <a:buChar char="•"/>
            </a:pPr>
            <a:r>
              <a:rPr lang="en-US" sz="1050" dirty="0">
                <a:solidFill>
                  <a:srgbClr val="092F57"/>
                </a:solidFill>
                <a:latin typeface="Arial" panose="020B0604020202020204" pitchFamily="34" charset="0"/>
                <a:cs typeface="Arial" panose="020B0604020202020204" pitchFamily="34" charset="0"/>
              </a:rPr>
              <a:t>Payroll Crosswalk Updates </a:t>
            </a:r>
          </a:p>
          <a:p>
            <a:pPr marL="285750" indent="-285750">
              <a:buFont typeface="Arial" panose="020B0604020202020204" pitchFamily="34" charset="0"/>
              <a:buChar char="•"/>
            </a:pPr>
            <a:r>
              <a:rPr lang="en-US" sz="1050" dirty="0">
                <a:solidFill>
                  <a:srgbClr val="092F57"/>
                </a:solidFill>
                <a:latin typeface="Arial" panose="020B0604020202020204" pitchFamily="34" charset="0"/>
                <a:cs typeface="Arial" panose="020B0604020202020204" pitchFamily="34" charset="0"/>
              </a:rPr>
              <a:t>System Default Strings</a:t>
            </a:r>
          </a:p>
          <a:p>
            <a:pPr fontAlgn="ctr"/>
            <a:endParaRPr lang="en-US" sz="1050" b="1" dirty="0">
              <a:solidFill>
                <a:srgbClr val="092F57"/>
              </a:solidFill>
              <a:latin typeface="Arial" panose="020B0604020202020204" pitchFamily="34" charset="0"/>
              <a:cs typeface="Arial" panose="020B0604020202020204" pitchFamily="34" charset="0"/>
            </a:endParaRPr>
          </a:p>
          <a:p>
            <a:pPr fontAlgn="ctr"/>
            <a:endParaRPr lang="en-US" sz="1050" dirty="0">
              <a:solidFill>
                <a:srgbClr val="092F57"/>
              </a:solidFill>
              <a:latin typeface="Arial" panose="020B0604020202020204" pitchFamily="34" charset="0"/>
              <a:cs typeface="Arial" panose="020B0604020202020204" pitchFamily="34" charset="0"/>
            </a:endParaRPr>
          </a:p>
          <a:p>
            <a:pPr fontAlgn="ctr"/>
            <a:endParaRPr lang="en-US" sz="1050" dirty="0">
              <a:solidFill>
                <a:srgbClr val="092F57"/>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B9785CA0-7AD4-4827-AFDF-F741B98EE00A}"/>
              </a:ext>
            </a:extLst>
          </p:cNvPr>
          <p:cNvSpPr txBox="1"/>
          <p:nvPr/>
        </p:nvSpPr>
        <p:spPr>
          <a:xfrm>
            <a:off x="526460" y="1845664"/>
            <a:ext cx="2527916" cy="1869743"/>
          </a:xfrm>
          <a:prstGeom prst="rect">
            <a:avLst/>
          </a:prstGeom>
          <a:noFill/>
        </p:spPr>
        <p:txBody>
          <a:bodyPr wrap="square" lIns="91440" rIns="0" rtlCol="0">
            <a:spAutoFit/>
          </a:bodyPr>
          <a:lstStyle/>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Phase 1 Go-live: </a:t>
            </a:r>
            <a:r>
              <a:rPr lang="en-US" sz="1050" dirty="0">
                <a:solidFill>
                  <a:srgbClr val="092F57"/>
                </a:solidFill>
                <a:latin typeface="Arial" panose="020B0604020202020204" pitchFamily="34" charset="0"/>
                <a:cs typeface="Arial" panose="020B0604020202020204" pitchFamily="34" charset="0"/>
              </a:rPr>
              <a:t>Phase 1 of the Luma Project will go live on July 1</a:t>
            </a:r>
            <a:r>
              <a:rPr lang="en-US" sz="1050" baseline="30000" dirty="0">
                <a:solidFill>
                  <a:srgbClr val="092F57"/>
                </a:solidFill>
                <a:latin typeface="Arial" panose="020B0604020202020204" pitchFamily="34" charset="0"/>
                <a:cs typeface="Arial" panose="020B0604020202020204" pitchFamily="34" charset="0"/>
              </a:rPr>
              <a:t>st</a:t>
            </a:r>
            <a:r>
              <a:rPr lang="en-US" sz="1050" dirty="0">
                <a:solidFill>
                  <a:srgbClr val="092F57"/>
                </a:solidFill>
                <a:latin typeface="Arial" panose="020B0604020202020204" pitchFamily="34" charset="0"/>
                <a:cs typeface="Arial" panose="020B0604020202020204" pitchFamily="34" charset="0"/>
              </a:rPr>
              <a:t>, 2022 with the Finance and Procurement modules.</a:t>
            </a:r>
          </a:p>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SIT 3 Prep: </a:t>
            </a:r>
            <a:r>
              <a:rPr lang="en-US" sz="1050" dirty="0">
                <a:solidFill>
                  <a:srgbClr val="092F57"/>
                </a:solidFill>
                <a:latin typeface="Arial" panose="020B0604020202020204" pitchFamily="34" charset="0"/>
                <a:cs typeface="Arial" panose="020B0604020202020204" pitchFamily="34" charset="0"/>
              </a:rPr>
              <a:t>The project team will be reaching out to agencies to identify SIT 3 testers next week.</a:t>
            </a:r>
          </a:p>
          <a:p>
            <a:pPr fontAlgn="ctr"/>
            <a:endParaRPr lang="en-US" sz="1050" dirty="0">
              <a:solidFill>
                <a:srgbClr val="092F57"/>
              </a:solidFill>
              <a:latin typeface="Arial" panose="020B0604020202020204" pitchFamily="34" charset="0"/>
              <a:cs typeface="Arial" panose="020B0604020202020204" pitchFamily="34" charset="0"/>
            </a:endParaRPr>
          </a:p>
          <a:p>
            <a:pPr fontAlgn="ctr"/>
            <a:endParaRPr lang="en-US" sz="1050" b="1" dirty="0">
              <a:solidFill>
                <a:srgbClr val="092F57"/>
              </a:solidFill>
              <a:latin typeface="Arial" panose="020B0604020202020204" pitchFamily="34" charset="0"/>
              <a:cs typeface="Arial" panose="020B0604020202020204" pitchFamily="34" charset="0"/>
            </a:endParaRPr>
          </a:p>
          <a:p>
            <a:pPr fontAlgn="ctr"/>
            <a:endParaRPr lang="en-US" sz="1050" b="1" dirty="0">
              <a:solidFill>
                <a:srgbClr val="092F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680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439C1F-7DE0-43EB-9466-7E2DEC6A38A4}"/>
              </a:ext>
            </a:extLst>
          </p:cNvPr>
          <p:cNvSpPr txBox="1"/>
          <p:nvPr/>
        </p:nvSpPr>
        <p:spPr>
          <a:xfrm>
            <a:off x="6582004" y="1483583"/>
            <a:ext cx="2407945" cy="600164"/>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Please share this information or engagement opportunities with your Agency </a:t>
            </a:r>
          </a:p>
        </p:txBody>
      </p:sp>
      <p:pic>
        <p:nvPicPr>
          <p:cNvPr id="3" name="Picture 2">
            <a:extLst>
              <a:ext uri="{FF2B5EF4-FFF2-40B4-BE49-F238E27FC236}">
                <a16:creationId xmlns:a16="http://schemas.microsoft.com/office/drawing/2014/main" id="{4319AF6A-FC3C-41AF-B1AF-22F9063D6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62" y="125576"/>
            <a:ext cx="1897681" cy="551940"/>
          </a:xfrm>
          <a:prstGeom prst="rect">
            <a:avLst/>
          </a:prstGeom>
        </p:spPr>
      </p:pic>
      <p:sp>
        <p:nvSpPr>
          <p:cNvPr id="4" name="Rectangle 3">
            <a:extLst>
              <a:ext uri="{FF2B5EF4-FFF2-40B4-BE49-F238E27FC236}">
                <a16:creationId xmlns:a16="http://schemas.microsoft.com/office/drawing/2014/main" id="{DB2FEC5C-A229-4685-86AE-89510B29BDEA}"/>
              </a:ext>
            </a:extLst>
          </p:cNvPr>
          <p:cNvSpPr/>
          <p:nvPr/>
        </p:nvSpPr>
        <p:spPr>
          <a:xfrm>
            <a:off x="2310063" y="0"/>
            <a:ext cx="9881937" cy="713677"/>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  Phase 2 K.D.S.R.</a:t>
            </a:r>
          </a:p>
        </p:txBody>
      </p:sp>
      <p:pic>
        <p:nvPicPr>
          <p:cNvPr id="5" name="Graphic 4" descr="Lightbulb">
            <a:extLst>
              <a:ext uri="{FF2B5EF4-FFF2-40B4-BE49-F238E27FC236}">
                <a16:creationId xmlns:a16="http://schemas.microsoft.com/office/drawing/2014/main" id="{D0E3BA02-6D09-44B2-A9F1-711305117D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561" y="875229"/>
            <a:ext cx="478711" cy="478711"/>
          </a:xfrm>
          <a:prstGeom prst="rect">
            <a:avLst/>
          </a:prstGeom>
        </p:spPr>
      </p:pic>
      <p:sp>
        <p:nvSpPr>
          <p:cNvPr id="6" name="Rectangle 5">
            <a:extLst>
              <a:ext uri="{FF2B5EF4-FFF2-40B4-BE49-F238E27FC236}">
                <a16:creationId xmlns:a16="http://schemas.microsoft.com/office/drawing/2014/main" id="{FF59CD9C-BB17-4C35-8B92-F776A5B23AB4}"/>
              </a:ext>
            </a:extLst>
          </p:cNvPr>
          <p:cNvSpPr/>
          <p:nvPr/>
        </p:nvSpPr>
        <p:spPr>
          <a:xfrm>
            <a:off x="649940" y="933147"/>
            <a:ext cx="2222132" cy="37154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KNOW</a:t>
            </a:r>
          </a:p>
        </p:txBody>
      </p:sp>
      <p:sp>
        <p:nvSpPr>
          <p:cNvPr id="7" name="Rectangle 6">
            <a:extLst>
              <a:ext uri="{FF2B5EF4-FFF2-40B4-BE49-F238E27FC236}">
                <a16:creationId xmlns:a16="http://schemas.microsoft.com/office/drawing/2014/main" id="{2B72A879-1C9F-43A2-B123-6909580AD653}"/>
              </a:ext>
            </a:extLst>
          </p:cNvPr>
          <p:cNvSpPr/>
          <p:nvPr/>
        </p:nvSpPr>
        <p:spPr>
          <a:xfrm>
            <a:off x="3594130" y="950579"/>
            <a:ext cx="2234187" cy="371540"/>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DO</a:t>
            </a:r>
          </a:p>
        </p:txBody>
      </p:sp>
      <p:sp>
        <p:nvSpPr>
          <p:cNvPr id="8" name="Rectangle 7">
            <a:extLst>
              <a:ext uri="{FF2B5EF4-FFF2-40B4-BE49-F238E27FC236}">
                <a16:creationId xmlns:a16="http://schemas.microsoft.com/office/drawing/2014/main" id="{7D4F22AB-EE50-44F4-941E-8E1BC29DF158}"/>
              </a:ext>
            </a:extLst>
          </p:cNvPr>
          <p:cNvSpPr/>
          <p:nvPr/>
        </p:nvSpPr>
        <p:spPr>
          <a:xfrm>
            <a:off x="6576003" y="950579"/>
            <a:ext cx="2234188" cy="366606"/>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SHARE</a:t>
            </a:r>
          </a:p>
        </p:txBody>
      </p:sp>
      <p:sp>
        <p:nvSpPr>
          <p:cNvPr id="9" name="Rectangle 8">
            <a:extLst>
              <a:ext uri="{FF2B5EF4-FFF2-40B4-BE49-F238E27FC236}">
                <a16:creationId xmlns:a16="http://schemas.microsoft.com/office/drawing/2014/main" id="{D35AEF19-0E38-43BF-9A40-64A00657A713}"/>
              </a:ext>
            </a:extLst>
          </p:cNvPr>
          <p:cNvSpPr/>
          <p:nvPr/>
        </p:nvSpPr>
        <p:spPr>
          <a:xfrm>
            <a:off x="9510838" y="935614"/>
            <a:ext cx="2234188" cy="366606"/>
          </a:xfrm>
          <a:prstGeom prst="rect">
            <a:avLst/>
          </a:prstGeom>
          <a:solidFill>
            <a:srgbClr val="092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REPORT</a:t>
            </a:r>
          </a:p>
        </p:txBody>
      </p:sp>
      <p:sp>
        <p:nvSpPr>
          <p:cNvPr id="10" name="TextBox 9">
            <a:extLst>
              <a:ext uri="{FF2B5EF4-FFF2-40B4-BE49-F238E27FC236}">
                <a16:creationId xmlns:a16="http://schemas.microsoft.com/office/drawing/2014/main" id="{EFCA569F-EC9C-4182-8933-16EF66DC5A73}"/>
              </a:ext>
            </a:extLst>
          </p:cNvPr>
          <p:cNvSpPr txBox="1"/>
          <p:nvPr/>
        </p:nvSpPr>
        <p:spPr>
          <a:xfrm>
            <a:off x="566838" y="1506125"/>
            <a:ext cx="2407945" cy="430887"/>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Read Luma Project news and updates in this column.</a:t>
            </a:r>
          </a:p>
        </p:txBody>
      </p:sp>
      <p:sp>
        <p:nvSpPr>
          <p:cNvPr id="11" name="TextBox 10">
            <a:extLst>
              <a:ext uri="{FF2B5EF4-FFF2-40B4-BE49-F238E27FC236}">
                <a16:creationId xmlns:a16="http://schemas.microsoft.com/office/drawing/2014/main" id="{18A4EB57-20F9-4E32-8241-1EEA7739EEC1}"/>
              </a:ext>
            </a:extLst>
          </p:cNvPr>
          <p:cNvSpPr txBox="1"/>
          <p:nvPr/>
        </p:nvSpPr>
        <p:spPr>
          <a:xfrm>
            <a:off x="3512218" y="1486824"/>
            <a:ext cx="2407945" cy="769441"/>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Meet with employees and leadership in your agency to discuss these messages or action items.</a:t>
            </a:r>
          </a:p>
        </p:txBody>
      </p:sp>
      <p:sp>
        <p:nvSpPr>
          <p:cNvPr id="14" name="TextBox 13">
            <a:extLst>
              <a:ext uri="{FF2B5EF4-FFF2-40B4-BE49-F238E27FC236}">
                <a16:creationId xmlns:a16="http://schemas.microsoft.com/office/drawing/2014/main" id="{502ED3F8-81C3-46FD-8778-D15772BE8DF9}"/>
              </a:ext>
            </a:extLst>
          </p:cNvPr>
          <p:cNvSpPr txBox="1"/>
          <p:nvPr/>
        </p:nvSpPr>
        <p:spPr>
          <a:xfrm>
            <a:off x="9510838" y="1478461"/>
            <a:ext cx="2534966" cy="769441"/>
          </a:xfrm>
          <a:prstGeom prst="rect">
            <a:avLst/>
          </a:prstGeom>
          <a:noFill/>
        </p:spPr>
        <p:txBody>
          <a:bodyPr wrap="square" rtlCol="0">
            <a:spAutoFit/>
          </a:bodyPr>
          <a:lstStyle/>
          <a:p>
            <a:r>
              <a:rPr lang="en-US" sz="1100" b="1" dirty="0">
                <a:solidFill>
                  <a:srgbClr val="E14504"/>
                </a:solidFill>
                <a:latin typeface="Arial" panose="020B0604020202020204" pitchFamily="34" charset="0"/>
                <a:cs typeface="Arial" panose="020B0604020202020204" pitchFamily="34" charset="0"/>
              </a:rPr>
              <a:t>Report feedback to the project team or complete action items the Luma project team is requesting from your agency.</a:t>
            </a:r>
          </a:p>
        </p:txBody>
      </p:sp>
      <p:sp>
        <p:nvSpPr>
          <p:cNvPr id="15" name="TextBox 14">
            <a:extLst>
              <a:ext uri="{FF2B5EF4-FFF2-40B4-BE49-F238E27FC236}">
                <a16:creationId xmlns:a16="http://schemas.microsoft.com/office/drawing/2014/main" id="{CCD3EDAE-5FAE-4629-A52E-D658791A760C}"/>
              </a:ext>
            </a:extLst>
          </p:cNvPr>
          <p:cNvSpPr txBox="1"/>
          <p:nvPr/>
        </p:nvSpPr>
        <p:spPr>
          <a:xfrm>
            <a:off x="9510838" y="2291922"/>
            <a:ext cx="2407945" cy="1223412"/>
          </a:xfrm>
          <a:prstGeom prst="rect">
            <a:avLst/>
          </a:prstGeom>
          <a:noFill/>
        </p:spPr>
        <p:txBody>
          <a:bodyPr wrap="square" rtlCol="0">
            <a:spAutoFit/>
          </a:bodyPr>
          <a:lstStyle/>
          <a:p>
            <a:r>
              <a:rPr lang="en-US" sz="1050" b="1" dirty="0">
                <a:solidFill>
                  <a:srgbClr val="092F57"/>
                </a:solidFill>
                <a:latin typeface="Arial" panose="020B0604020202020204" pitchFamily="34" charset="0"/>
                <a:cs typeface="Arial" panose="020B0604020202020204" pitchFamily="34" charset="0"/>
              </a:rPr>
              <a:t>Internal Meetings: </a:t>
            </a:r>
            <a:r>
              <a:rPr lang="en-US" sz="1050" dirty="0">
                <a:solidFill>
                  <a:srgbClr val="092F57"/>
                </a:solidFill>
                <a:latin typeface="Arial" panose="020B0604020202020204" pitchFamily="34" charset="0"/>
                <a:cs typeface="Arial" panose="020B0604020202020204" pitchFamily="34" charset="0"/>
              </a:rPr>
              <a:t>Please let us know if you have an upcoming internal meetings that we can present to your staff! We want every state employee to know about the Luma, the changes coming, and exciting benefits of a modern system.</a:t>
            </a:r>
          </a:p>
        </p:txBody>
      </p:sp>
      <p:sp>
        <p:nvSpPr>
          <p:cNvPr id="21" name="Rectangle 20">
            <a:extLst>
              <a:ext uri="{FF2B5EF4-FFF2-40B4-BE49-F238E27FC236}">
                <a16:creationId xmlns:a16="http://schemas.microsoft.com/office/drawing/2014/main" id="{DEB76601-D936-4853-BC6F-F9E2BDE66944}"/>
              </a:ext>
            </a:extLst>
          </p:cNvPr>
          <p:cNvSpPr/>
          <p:nvPr/>
        </p:nvSpPr>
        <p:spPr>
          <a:xfrm>
            <a:off x="108996" y="863990"/>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5BFB317-650C-4FC4-AC47-1BD5AE55FFFE}"/>
              </a:ext>
            </a:extLst>
          </p:cNvPr>
          <p:cNvGrpSpPr/>
          <p:nvPr/>
        </p:nvGrpSpPr>
        <p:grpSpPr>
          <a:xfrm>
            <a:off x="8989949" y="875229"/>
            <a:ext cx="457842" cy="501191"/>
            <a:chOff x="2209192" y="6123420"/>
            <a:chExt cx="457842" cy="501191"/>
          </a:xfrm>
        </p:grpSpPr>
        <p:pic>
          <p:nvPicPr>
            <p:cNvPr id="23" name="Graphic 22" descr="Paper">
              <a:extLst>
                <a:ext uri="{FF2B5EF4-FFF2-40B4-BE49-F238E27FC236}">
                  <a16:creationId xmlns:a16="http://schemas.microsoft.com/office/drawing/2014/main" id="{FAE2C8B3-1079-49C4-9BAB-3854A99203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09192" y="6155264"/>
              <a:ext cx="457842" cy="457842"/>
            </a:xfrm>
            <a:prstGeom prst="rect">
              <a:avLst/>
            </a:prstGeom>
          </p:spPr>
        </p:pic>
        <p:sp>
          <p:nvSpPr>
            <p:cNvPr id="24" name="Rectangle 23">
              <a:extLst>
                <a:ext uri="{FF2B5EF4-FFF2-40B4-BE49-F238E27FC236}">
                  <a16:creationId xmlns:a16="http://schemas.microsoft.com/office/drawing/2014/main" id="{EFFA8137-CF38-4F8B-A8B9-A4E774630A88}"/>
                </a:ext>
              </a:extLst>
            </p:cNvPr>
            <p:cNvSpPr/>
            <p:nvPr/>
          </p:nvSpPr>
          <p:spPr>
            <a:xfrm>
              <a:off x="2209192" y="6123420"/>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5134EA02-A0C7-44FB-B258-D612A73A9796}"/>
              </a:ext>
            </a:extLst>
          </p:cNvPr>
          <p:cNvGrpSpPr/>
          <p:nvPr/>
        </p:nvGrpSpPr>
        <p:grpSpPr>
          <a:xfrm>
            <a:off x="6045124" y="857802"/>
            <a:ext cx="457842" cy="501191"/>
            <a:chOff x="1980271" y="5396036"/>
            <a:chExt cx="457842" cy="501191"/>
          </a:xfrm>
        </p:grpSpPr>
        <p:pic>
          <p:nvPicPr>
            <p:cNvPr id="26" name="Graphic 25" descr="Speech">
              <a:extLst>
                <a:ext uri="{FF2B5EF4-FFF2-40B4-BE49-F238E27FC236}">
                  <a16:creationId xmlns:a16="http://schemas.microsoft.com/office/drawing/2014/main" id="{ECDCF044-A2B2-49AA-9B0A-17E9E7AB2A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91202" y="5455633"/>
              <a:ext cx="435981" cy="435981"/>
            </a:xfrm>
            <a:prstGeom prst="rect">
              <a:avLst/>
            </a:prstGeom>
          </p:spPr>
        </p:pic>
        <p:sp>
          <p:nvSpPr>
            <p:cNvPr id="27" name="Rectangle 26">
              <a:extLst>
                <a:ext uri="{FF2B5EF4-FFF2-40B4-BE49-F238E27FC236}">
                  <a16:creationId xmlns:a16="http://schemas.microsoft.com/office/drawing/2014/main" id="{38D2E834-53BD-410F-BCD1-E2E786CA1D62}"/>
                </a:ext>
              </a:extLst>
            </p:cNvPr>
            <p:cNvSpPr/>
            <p:nvPr/>
          </p:nvSpPr>
          <p:spPr>
            <a:xfrm>
              <a:off x="1980271" y="5396036"/>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AAB49347-0185-49CB-9D9D-C5725223AED0}"/>
              </a:ext>
            </a:extLst>
          </p:cNvPr>
          <p:cNvGrpSpPr/>
          <p:nvPr/>
        </p:nvGrpSpPr>
        <p:grpSpPr>
          <a:xfrm>
            <a:off x="3054376" y="883286"/>
            <a:ext cx="457842" cy="501191"/>
            <a:chOff x="914369" y="5423662"/>
            <a:chExt cx="457842" cy="501191"/>
          </a:xfrm>
        </p:grpSpPr>
        <p:pic>
          <p:nvPicPr>
            <p:cNvPr id="29" name="Graphic 28" descr="Run">
              <a:extLst>
                <a:ext uri="{FF2B5EF4-FFF2-40B4-BE49-F238E27FC236}">
                  <a16:creationId xmlns:a16="http://schemas.microsoft.com/office/drawing/2014/main" id="{D6CD4E10-991D-4F06-B9F0-6BB4157CA03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6082" y="5477049"/>
              <a:ext cx="394416" cy="394416"/>
            </a:xfrm>
            <a:prstGeom prst="rect">
              <a:avLst/>
            </a:prstGeom>
          </p:spPr>
        </p:pic>
        <p:sp>
          <p:nvSpPr>
            <p:cNvPr id="30" name="Rectangle 29">
              <a:extLst>
                <a:ext uri="{FF2B5EF4-FFF2-40B4-BE49-F238E27FC236}">
                  <a16:creationId xmlns:a16="http://schemas.microsoft.com/office/drawing/2014/main" id="{10A4C29D-742C-456B-9630-C73D7FAD67F4}"/>
                </a:ext>
              </a:extLst>
            </p:cNvPr>
            <p:cNvSpPr/>
            <p:nvPr/>
          </p:nvSpPr>
          <p:spPr>
            <a:xfrm>
              <a:off x="914369" y="5423662"/>
              <a:ext cx="457842" cy="501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B9785CA0-7AD4-4827-AFDF-F741B98EE00A}"/>
              </a:ext>
            </a:extLst>
          </p:cNvPr>
          <p:cNvSpPr txBox="1"/>
          <p:nvPr/>
        </p:nvSpPr>
        <p:spPr>
          <a:xfrm>
            <a:off x="577272" y="1863181"/>
            <a:ext cx="2527916" cy="2192908"/>
          </a:xfrm>
          <a:prstGeom prst="rect">
            <a:avLst/>
          </a:prstGeom>
          <a:noFill/>
        </p:spPr>
        <p:txBody>
          <a:bodyPr wrap="square" lIns="91440" rIns="0" rtlCol="0">
            <a:spAutoFit/>
          </a:bodyPr>
          <a:lstStyle/>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Phase 2 Go-live: </a:t>
            </a:r>
            <a:r>
              <a:rPr lang="en-US" sz="1050" dirty="0">
                <a:solidFill>
                  <a:srgbClr val="092F57"/>
                </a:solidFill>
                <a:latin typeface="Arial" panose="020B0604020202020204" pitchFamily="34" charset="0"/>
                <a:cs typeface="Arial" panose="020B0604020202020204" pitchFamily="34" charset="0"/>
              </a:rPr>
              <a:t>Phase 2 of the Luma project will go live with Workforce Management/Time in December of 2022 and Payroll as well as Human Capital Management on January 1</a:t>
            </a:r>
            <a:r>
              <a:rPr lang="en-US" sz="1050" baseline="30000" dirty="0">
                <a:solidFill>
                  <a:srgbClr val="092F57"/>
                </a:solidFill>
                <a:latin typeface="Arial" panose="020B0604020202020204" pitchFamily="34" charset="0"/>
                <a:cs typeface="Arial" panose="020B0604020202020204" pitchFamily="34" charset="0"/>
              </a:rPr>
              <a:t>st</a:t>
            </a:r>
            <a:r>
              <a:rPr lang="en-US" sz="1050" dirty="0">
                <a:solidFill>
                  <a:srgbClr val="092F57"/>
                </a:solidFill>
                <a:latin typeface="Arial" panose="020B0604020202020204" pitchFamily="34" charset="0"/>
                <a:cs typeface="Arial" panose="020B0604020202020204" pitchFamily="34" charset="0"/>
              </a:rPr>
              <a:t>, 2023.</a:t>
            </a:r>
          </a:p>
          <a:p>
            <a:pPr fontAlgn="ctr"/>
            <a:endParaRPr lang="en-US" sz="1050" dirty="0">
              <a:solidFill>
                <a:srgbClr val="092F57"/>
              </a:solidFill>
              <a:latin typeface="Arial" panose="020B0604020202020204" pitchFamily="34" charset="0"/>
              <a:cs typeface="Arial" panose="020B0604020202020204" pitchFamily="34" charset="0"/>
            </a:endParaRPr>
          </a:p>
          <a:p>
            <a:pPr fontAlgn="ctr"/>
            <a:r>
              <a:rPr lang="en-US" sz="1050" b="1" dirty="0">
                <a:solidFill>
                  <a:srgbClr val="092F57"/>
                </a:solidFill>
                <a:latin typeface="Arial" panose="020B0604020202020204" pitchFamily="34" charset="0"/>
                <a:cs typeface="Arial" panose="020B0604020202020204" pitchFamily="34" charset="0"/>
              </a:rPr>
              <a:t>Configuration Workshops: </a:t>
            </a:r>
          </a:p>
          <a:p>
            <a:pPr fontAlgn="ctr"/>
            <a:r>
              <a:rPr lang="en-US" sz="1050" dirty="0">
                <a:solidFill>
                  <a:srgbClr val="092F57"/>
                </a:solidFill>
                <a:latin typeface="Arial" panose="020B0604020202020204" pitchFamily="34" charset="0"/>
                <a:cs typeface="Arial" panose="020B0604020202020204" pitchFamily="34" charset="0"/>
              </a:rPr>
              <a:t>​The ​Luma Phase 2 project team kicked off Configuration workshops on November 10th that will run until December 17th.</a:t>
            </a:r>
            <a:endParaRPr lang="en-US" sz="1050" b="1" dirty="0">
              <a:solidFill>
                <a:srgbClr val="092F57"/>
              </a:solidFill>
              <a:latin typeface="Arial" panose="020B0604020202020204" pitchFamily="34" charset="0"/>
              <a:cs typeface="Arial" panose="020B0604020202020204" pitchFamily="34" charset="0"/>
            </a:endParaRPr>
          </a:p>
          <a:p>
            <a:pPr fontAlgn="ctr"/>
            <a:endParaRPr lang="en-US" sz="1050" dirty="0">
              <a:solidFill>
                <a:srgbClr val="092F57"/>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8E64ED-7946-479F-9270-79BF3E7A696C}"/>
              </a:ext>
            </a:extLst>
          </p:cNvPr>
          <p:cNvSpPr txBox="1"/>
          <p:nvPr/>
        </p:nvSpPr>
        <p:spPr>
          <a:xfrm>
            <a:off x="6576003" y="2190910"/>
            <a:ext cx="2407945" cy="2354491"/>
          </a:xfrm>
          <a:prstGeom prst="rect">
            <a:avLst/>
          </a:prstGeom>
          <a:noFill/>
        </p:spPr>
        <p:txBody>
          <a:bodyPr wrap="square" rtlCol="0">
            <a:spAutoFit/>
          </a:bodyPr>
          <a:lstStyle/>
          <a:p>
            <a:r>
              <a:rPr lang="en-US" sz="1050" b="1" dirty="0">
                <a:solidFill>
                  <a:srgbClr val="092F57"/>
                </a:solidFill>
                <a:latin typeface="Arial" panose="020B0604020202020204" pitchFamily="34" charset="0"/>
                <a:cs typeface="Arial" panose="020B0604020202020204" pitchFamily="34" charset="0"/>
              </a:rPr>
              <a:t>Phase 2 Luma Webpages:</a:t>
            </a:r>
          </a:p>
          <a:p>
            <a:endParaRPr lang="en-US" sz="1050" b="1" dirty="0">
              <a:solidFill>
                <a:srgbClr val="092F57"/>
              </a:solidFill>
              <a:latin typeface="Arial" panose="020B0604020202020204" pitchFamily="34" charset="0"/>
              <a:cs typeface="Arial" panose="020B0604020202020204" pitchFamily="34" charset="0"/>
            </a:endParaRPr>
          </a:p>
          <a:p>
            <a:r>
              <a:rPr lang="en-US" sz="1050" dirty="0" err="1">
                <a:latin typeface="Arial" panose="020B0604020202020204" pitchFamily="34" charset="0"/>
                <a:cs typeface="Arial" panose="020B0604020202020204" pitchFamily="34" charset="0"/>
                <a:hlinkClick r:id="rId12"/>
              </a:rPr>
              <a:t>EventsCalendar</a:t>
            </a:r>
            <a:r>
              <a:rPr lang="en-US" sz="1050" dirty="0">
                <a:latin typeface="Arial" panose="020B0604020202020204" pitchFamily="34" charset="0"/>
                <a:cs typeface="Arial" panose="020B0604020202020204" pitchFamily="34" charset="0"/>
                <a:hlinkClick r:id="rId12"/>
              </a:rPr>
              <a:t> (idaho.gov)</a:t>
            </a:r>
            <a:endParaRPr lang="en-US" sz="1050" b="1" dirty="0">
              <a:solidFill>
                <a:srgbClr val="092F57"/>
              </a:solidFill>
              <a:latin typeface="Arial" panose="020B0604020202020204" pitchFamily="34" charset="0"/>
              <a:cs typeface="Arial" panose="020B0604020202020204" pitchFamily="34" charset="0"/>
            </a:endParaRPr>
          </a:p>
          <a:p>
            <a:endParaRPr lang="en-US" sz="1050" b="1" dirty="0">
              <a:solidFill>
                <a:srgbClr val="092F57"/>
              </a:solidFill>
              <a:latin typeface="Arial" panose="020B0604020202020204" pitchFamily="34" charset="0"/>
              <a:cs typeface="Arial" panose="020B0604020202020204" pitchFamily="34" charset="0"/>
            </a:endParaRPr>
          </a:p>
          <a:p>
            <a:r>
              <a:rPr lang="en-US" sz="1050" dirty="0">
                <a:solidFill>
                  <a:srgbClr val="092F57"/>
                </a:solidFill>
                <a:latin typeface="Arial" panose="020B0604020202020204" pitchFamily="34" charset="0"/>
                <a:cs typeface="Arial" panose="020B0604020202020204" pitchFamily="34" charset="0"/>
              </a:rPr>
              <a:t>BPR Webpage: </a:t>
            </a:r>
            <a:r>
              <a:rPr lang="en-US" sz="1050" dirty="0">
                <a:latin typeface="Arial" panose="020B0604020202020204" pitchFamily="34" charset="0"/>
                <a:cs typeface="Arial" panose="020B0604020202020204" pitchFamily="34" charset="0"/>
                <a:hlinkClick r:id="rId13"/>
              </a:rPr>
              <a:t>Luma Phase 2 Business Process Redesign (idaho.gov)</a:t>
            </a:r>
            <a:endParaRPr lang="en-US" sz="1050" dirty="0">
              <a:solidFill>
                <a:srgbClr val="092F57"/>
              </a:solidFill>
              <a:latin typeface="Arial" panose="020B0604020202020204" pitchFamily="34" charset="0"/>
              <a:cs typeface="Arial" panose="020B0604020202020204" pitchFamily="34" charset="0"/>
            </a:endParaRPr>
          </a:p>
          <a:p>
            <a:endParaRPr lang="en-US" sz="1050" b="1" dirty="0">
              <a:solidFill>
                <a:srgbClr val="092F57"/>
              </a:solidFill>
              <a:latin typeface="Arial" panose="020B0604020202020204" pitchFamily="34" charset="0"/>
              <a:cs typeface="Arial" panose="020B0604020202020204" pitchFamily="34" charset="0"/>
            </a:endParaRPr>
          </a:p>
          <a:p>
            <a:r>
              <a:rPr lang="en-US" sz="1050" u="sng" dirty="0">
                <a:solidFill>
                  <a:srgbClr val="092F57"/>
                </a:solidFill>
                <a:latin typeface="Arial" panose="020B0604020202020204" pitchFamily="34" charset="0"/>
                <a:cs typeface="Arial" panose="020B0604020202020204" pitchFamily="34" charset="0"/>
              </a:rPr>
              <a:t>Payroll</a:t>
            </a:r>
            <a:r>
              <a:rPr lang="en-US" sz="1050" dirty="0">
                <a:solidFill>
                  <a:srgbClr val="092F57"/>
                </a:solidFill>
                <a:latin typeface="Arial" panose="020B0604020202020204" pitchFamily="34" charset="0"/>
                <a:cs typeface="Arial" panose="020B0604020202020204" pitchFamily="34" charset="0"/>
              </a:rPr>
              <a:t>:  </a:t>
            </a:r>
            <a:r>
              <a:rPr lang="en-US" sz="1050" u="sng" dirty="0">
                <a:solidFill>
                  <a:srgbClr val="092F57"/>
                </a:solidFill>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hlinkClick r:id="rId14"/>
              </a:rPr>
              <a:t>Luma Payroll Module (idaho.gov)</a:t>
            </a:r>
            <a:endParaRPr lang="en-US" sz="1050" b="1" dirty="0">
              <a:solidFill>
                <a:srgbClr val="092F57"/>
              </a:solidFill>
              <a:latin typeface="Arial" panose="020B0604020202020204" pitchFamily="34" charset="0"/>
              <a:cs typeface="Arial" panose="020B0604020202020204" pitchFamily="34" charset="0"/>
            </a:endParaRPr>
          </a:p>
          <a:p>
            <a:endParaRPr lang="en-US" sz="1050" b="1" dirty="0">
              <a:solidFill>
                <a:srgbClr val="092F57"/>
              </a:solidFill>
              <a:latin typeface="Arial" panose="020B0604020202020204" pitchFamily="34" charset="0"/>
              <a:cs typeface="Arial" panose="020B0604020202020204" pitchFamily="34" charset="0"/>
            </a:endParaRPr>
          </a:p>
          <a:p>
            <a:r>
              <a:rPr lang="en-US" sz="1050" u="sng" dirty="0">
                <a:solidFill>
                  <a:srgbClr val="092F57"/>
                </a:solidFill>
                <a:latin typeface="Arial" panose="020B0604020202020204" pitchFamily="34" charset="0"/>
                <a:cs typeface="Arial" panose="020B0604020202020204" pitchFamily="34" charset="0"/>
              </a:rPr>
              <a:t>Human Capital Management</a:t>
            </a:r>
            <a:r>
              <a:rPr lang="en-US" sz="1050" dirty="0">
                <a:solidFill>
                  <a:srgbClr val="092F57"/>
                </a:solidFill>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hlinkClick r:id="rId15"/>
              </a:rPr>
              <a:t>Luma Human Capital Management (idaho.gov)</a:t>
            </a:r>
            <a:endParaRPr lang="en-US" sz="1050" dirty="0">
              <a:solidFill>
                <a:srgbClr val="092F57"/>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16A6EF1-8C93-499D-A978-DAA3D38448A3}"/>
              </a:ext>
            </a:extLst>
          </p:cNvPr>
          <p:cNvSpPr txBox="1"/>
          <p:nvPr/>
        </p:nvSpPr>
        <p:spPr>
          <a:xfrm>
            <a:off x="4249482" y="5940601"/>
            <a:ext cx="3693035" cy="307777"/>
          </a:xfrm>
          <a:prstGeom prst="rect">
            <a:avLst/>
          </a:prstGeom>
          <a:noFill/>
        </p:spPr>
        <p:txBody>
          <a:bodyPr wrap="square" rtlCol="0">
            <a:spAutoFit/>
          </a:bodyPr>
          <a:lstStyle/>
          <a:p>
            <a:pPr algn="ctr"/>
            <a:r>
              <a:rPr lang="en-US" sz="1400" dirty="0">
                <a:solidFill>
                  <a:srgbClr val="092F57"/>
                </a:solidFill>
                <a:latin typeface="Arial" panose="020B0604020202020204" pitchFamily="34" charset="0"/>
                <a:cs typeface="Arial" panose="020B0604020202020204" pitchFamily="34" charset="0"/>
              </a:rPr>
              <a:t>December 1</a:t>
            </a:r>
            <a:r>
              <a:rPr lang="en-US" sz="1400" baseline="30000" dirty="0">
                <a:solidFill>
                  <a:srgbClr val="092F57"/>
                </a:solidFill>
                <a:latin typeface="Arial" panose="020B0604020202020204" pitchFamily="34" charset="0"/>
                <a:cs typeface="Arial" panose="020B0604020202020204" pitchFamily="34" charset="0"/>
              </a:rPr>
              <a:t>st</a:t>
            </a:r>
            <a:r>
              <a:rPr lang="en-US" sz="1400" dirty="0">
                <a:solidFill>
                  <a:srgbClr val="092F57"/>
                </a:solidFill>
                <a:latin typeface="Arial" panose="020B0604020202020204" pitchFamily="34" charset="0"/>
                <a:cs typeface="Arial" panose="020B0604020202020204" pitchFamily="34" charset="0"/>
              </a:rPr>
              <a:t>, 2021 </a:t>
            </a:r>
          </a:p>
        </p:txBody>
      </p:sp>
      <p:sp>
        <p:nvSpPr>
          <p:cNvPr id="34" name="TextBox 33">
            <a:extLst>
              <a:ext uri="{FF2B5EF4-FFF2-40B4-BE49-F238E27FC236}">
                <a16:creationId xmlns:a16="http://schemas.microsoft.com/office/drawing/2014/main" id="{86EC61EB-037D-465F-9564-5F93253103E5}"/>
              </a:ext>
            </a:extLst>
          </p:cNvPr>
          <p:cNvSpPr txBox="1"/>
          <p:nvPr/>
        </p:nvSpPr>
        <p:spPr>
          <a:xfrm>
            <a:off x="3512218" y="2291922"/>
            <a:ext cx="2407945" cy="415498"/>
          </a:xfrm>
          <a:prstGeom prst="rect">
            <a:avLst/>
          </a:prstGeom>
          <a:noFill/>
        </p:spPr>
        <p:txBody>
          <a:bodyPr wrap="square" rtlCol="0">
            <a:spAutoFit/>
          </a:bodyPr>
          <a:lstStyle/>
          <a:p>
            <a:endParaRPr lang="en-US" sz="1050" b="1" dirty="0">
              <a:solidFill>
                <a:srgbClr val="092F57"/>
              </a:solidFill>
              <a:latin typeface="Arial" panose="020B0604020202020204" pitchFamily="34" charset="0"/>
              <a:cs typeface="Arial" panose="020B0604020202020204" pitchFamily="34" charset="0"/>
            </a:endParaRPr>
          </a:p>
          <a:p>
            <a:endParaRPr lang="en-US" sz="1050" b="1" dirty="0">
              <a:solidFill>
                <a:srgbClr val="092F57"/>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FB4164D-E16C-4853-A5A3-C0A06B546593}"/>
              </a:ext>
            </a:extLst>
          </p:cNvPr>
          <p:cNvSpPr txBox="1"/>
          <p:nvPr/>
        </p:nvSpPr>
        <p:spPr>
          <a:xfrm>
            <a:off x="3512218" y="2301762"/>
            <a:ext cx="2407945" cy="253916"/>
          </a:xfrm>
          <a:prstGeom prst="rect">
            <a:avLst/>
          </a:prstGeom>
          <a:noFill/>
        </p:spPr>
        <p:txBody>
          <a:bodyPr wrap="square" rtlCol="0">
            <a:spAutoFit/>
          </a:bodyPr>
          <a:lstStyle/>
          <a:p>
            <a:r>
              <a:rPr lang="en-US" sz="1050" b="1" dirty="0">
                <a:solidFill>
                  <a:srgbClr val="092F57"/>
                </a:solidFill>
                <a:latin typeface="Arial" panose="020B0604020202020204" pitchFamily="34" charset="0"/>
                <a:cs typeface="Arial" panose="020B0604020202020204" pitchFamily="34" charset="0"/>
              </a:rPr>
              <a:t>Nothing this month!</a:t>
            </a:r>
            <a:endParaRPr lang="en-US" sz="1050" dirty="0">
              <a:solidFill>
                <a:srgbClr val="092F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062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A8971-C2CA-45CF-B67A-E8D01696F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53175"/>
          </a:xfrm>
          <a:prstGeom prst="rect">
            <a:avLst/>
          </a:prstGeom>
        </p:spPr>
      </p:pic>
      <p:sp>
        <p:nvSpPr>
          <p:cNvPr id="8" name="Rectangle 7">
            <a:extLst>
              <a:ext uri="{FF2B5EF4-FFF2-40B4-BE49-F238E27FC236}">
                <a16:creationId xmlns:a16="http://schemas.microsoft.com/office/drawing/2014/main" id="{B6839190-507A-4A47-887C-2DC3E13B107E}"/>
              </a:ext>
            </a:extLst>
          </p:cNvPr>
          <p:cNvSpPr/>
          <p:nvPr/>
        </p:nvSpPr>
        <p:spPr>
          <a:xfrm>
            <a:off x="0" y="0"/>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35F01891-17FC-4C35-B39B-B24F30E454BA}"/>
              </a:ext>
            </a:extLst>
          </p:cNvPr>
          <p:cNvSpPr txBox="1">
            <a:spLocks/>
          </p:cNvSpPr>
          <p:nvPr/>
        </p:nvSpPr>
        <p:spPr>
          <a:xfrm>
            <a:off x="2836342" y="2357288"/>
            <a:ext cx="6492240" cy="306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latin typeface="Arial" panose="020B0604020202020204" pitchFamily="34" charset="0"/>
                <a:cs typeface="Arial" panose="020B0604020202020204" pitchFamily="34" charset="0"/>
              </a:rPr>
              <a:t>Key Takeaways</a:t>
            </a:r>
          </a:p>
        </p:txBody>
      </p:sp>
      <p:cxnSp>
        <p:nvCxnSpPr>
          <p:cNvPr id="3" name="Straight Connector 2">
            <a:extLst>
              <a:ext uri="{FF2B5EF4-FFF2-40B4-BE49-F238E27FC236}">
                <a16:creationId xmlns:a16="http://schemas.microsoft.com/office/drawing/2014/main" id="{F404CDBB-F841-49C5-9434-2985C7A15CF3}"/>
              </a:ext>
            </a:extLst>
          </p:cNvPr>
          <p:cNvCxnSpPr/>
          <p:nvPr/>
        </p:nvCxnSpPr>
        <p:spPr>
          <a:xfrm>
            <a:off x="3105150" y="3429000"/>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250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7DD3D3-4B76-465D-A1CE-91A7F7F96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53175"/>
          </a:xfrm>
          <a:prstGeom prst="rect">
            <a:avLst/>
          </a:prstGeom>
        </p:spPr>
      </p:pic>
      <p:sp>
        <p:nvSpPr>
          <p:cNvPr id="8" name="Rectangle 7">
            <a:extLst>
              <a:ext uri="{FF2B5EF4-FFF2-40B4-BE49-F238E27FC236}">
                <a16:creationId xmlns:a16="http://schemas.microsoft.com/office/drawing/2014/main" id="{B6839190-507A-4A47-887C-2DC3E13B107E}"/>
              </a:ext>
            </a:extLst>
          </p:cNvPr>
          <p:cNvSpPr/>
          <p:nvPr/>
        </p:nvSpPr>
        <p:spPr>
          <a:xfrm>
            <a:off x="0" y="0"/>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35F01891-17FC-4C35-B39B-B24F30E454BA}"/>
              </a:ext>
            </a:extLst>
          </p:cNvPr>
          <p:cNvSpPr txBox="1">
            <a:spLocks/>
          </p:cNvSpPr>
          <p:nvPr/>
        </p:nvSpPr>
        <p:spPr>
          <a:xfrm>
            <a:off x="2836342" y="2357288"/>
            <a:ext cx="6492240" cy="306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latin typeface="Arial" panose="020B0604020202020204" pitchFamily="34" charset="0"/>
                <a:cs typeface="Arial" panose="020B0604020202020204" pitchFamily="34" charset="0"/>
              </a:rPr>
              <a:t>Thank You!</a:t>
            </a:r>
          </a:p>
        </p:txBody>
      </p:sp>
      <p:cxnSp>
        <p:nvCxnSpPr>
          <p:cNvPr id="3" name="Straight Connector 2">
            <a:extLst>
              <a:ext uri="{FF2B5EF4-FFF2-40B4-BE49-F238E27FC236}">
                <a16:creationId xmlns:a16="http://schemas.microsoft.com/office/drawing/2014/main" id="{F404CDBB-F841-49C5-9434-2985C7A15CF3}"/>
              </a:ext>
            </a:extLst>
          </p:cNvPr>
          <p:cNvCxnSpPr/>
          <p:nvPr/>
        </p:nvCxnSpPr>
        <p:spPr>
          <a:xfrm>
            <a:off x="3105150" y="317118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0283785-5055-4514-92D0-C04AB7C12FA2}"/>
              </a:ext>
            </a:extLst>
          </p:cNvPr>
          <p:cNvGrpSpPr/>
          <p:nvPr/>
        </p:nvGrpSpPr>
        <p:grpSpPr>
          <a:xfrm>
            <a:off x="98892" y="3509018"/>
            <a:ext cx="11994215" cy="2511675"/>
            <a:chOff x="98892" y="3727738"/>
            <a:chExt cx="11994215" cy="2511675"/>
          </a:xfrm>
        </p:grpSpPr>
        <p:sp>
          <p:nvSpPr>
            <p:cNvPr id="7" name="TextBox 6">
              <a:extLst>
                <a:ext uri="{FF2B5EF4-FFF2-40B4-BE49-F238E27FC236}">
                  <a16:creationId xmlns:a16="http://schemas.microsoft.com/office/drawing/2014/main" id="{674EA573-40B4-4C23-B7AB-C903EBD3708B}"/>
                </a:ext>
              </a:extLst>
            </p:cNvPr>
            <p:cNvSpPr txBox="1"/>
            <p:nvPr/>
          </p:nvSpPr>
          <p:spPr>
            <a:xfrm>
              <a:off x="2796122" y="3727738"/>
              <a:ext cx="3692303"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Sheena Coles</a:t>
              </a:r>
            </a:p>
            <a:p>
              <a:pPr algn="ctr"/>
              <a:r>
                <a:rPr lang="en-US" dirty="0">
                  <a:latin typeface="Arial" panose="020B0604020202020204" pitchFamily="34" charset="0"/>
                  <a:cs typeface="Arial" panose="020B0604020202020204" pitchFamily="34" charset="0"/>
                  <a:hlinkClick r:id="rId3"/>
                </a:rPr>
                <a:t>SColes@sco.Idaho.gov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208-334-3100 </a:t>
              </a:r>
            </a:p>
          </p:txBody>
        </p:sp>
        <p:sp>
          <p:nvSpPr>
            <p:cNvPr id="13" name="TextBox 12">
              <a:extLst>
                <a:ext uri="{FF2B5EF4-FFF2-40B4-BE49-F238E27FC236}">
                  <a16:creationId xmlns:a16="http://schemas.microsoft.com/office/drawing/2014/main" id="{57D4FBF6-E9D4-457A-AE3A-96040D09DBA3}"/>
                </a:ext>
              </a:extLst>
            </p:cNvPr>
            <p:cNvSpPr txBox="1"/>
            <p:nvPr/>
          </p:nvSpPr>
          <p:spPr>
            <a:xfrm>
              <a:off x="5664197" y="3732859"/>
              <a:ext cx="3313022"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Alex Doench </a:t>
              </a:r>
            </a:p>
            <a:p>
              <a:pPr algn="ctr"/>
              <a:r>
                <a:rPr lang="en-US" dirty="0">
                  <a:latin typeface="Arial" panose="020B0604020202020204" pitchFamily="34" charset="0"/>
                  <a:cs typeface="Arial" panose="020B0604020202020204" pitchFamily="34" charset="0"/>
                  <a:hlinkClick r:id="rId4"/>
                </a:rPr>
                <a:t>adoench@sco.Idaho.gov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208-332-8841</a:t>
              </a:r>
            </a:p>
          </p:txBody>
        </p:sp>
        <p:grpSp>
          <p:nvGrpSpPr>
            <p:cNvPr id="4" name="Group 3">
              <a:extLst>
                <a:ext uri="{FF2B5EF4-FFF2-40B4-BE49-F238E27FC236}">
                  <a16:creationId xmlns:a16="http://schemas.microsoft.com/office/drawing/2014/main" id="{448860DB-AFEB-44B4-98B4-EF355ABC08CA}"/>
                </a:ext>
              </a:extLst>
            </p:cNvPr>
            <p:cNvGrpSpPr/>
            <p:nvPr/>
          </p:nvGrpSpPr>
          <p:grpSpPr>
            <a:xfrm>
              <a:off x="98892" y="5006145"/>
              <a:ext cx="11994215" cy="1233268"/>
              <a:chOff x="251544" y="4928877"/>
              <a:chExt cx="11994215" cy="1233268"/>
            </a:xfrm>
          </p:grpSpPr>
          <p:sp>
            <p:nvSpPr>
              <p:cNvPr id="10" name="TextBox 9">
                <a:extLst>
                  <a:ext uri="{FF2B5EF4-FFF2-40B4-BE49-F238E27FC236}">
                    <a16:creationId xmlns:a16="http://schemas.microsoft.com/office/drawing/2014/main" id="{2E71641E-D942-4A56-AA3D-940FB7F7CF92}"/>
                  </a:ext>
                </a:extLst>
              </p:cNvPr>
              <p:cNvSpPr txBox="1"/>
              <p:nvPr/>
            </p:nvSpPr>
            <p:spPr>
              <a:xfrm>
                <a:off x="8649129" y="4961816"/>
                <a:ext cx="3596630" cy="1200329"/>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Danielle Blackmer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5"/>
                  </a:rPr>
                  <a:t>dblackmer@sco.Idaho.gov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208-332-8868</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E5364D4-61EE-402B-8FF9-A45DC070200E}"/>
                  </a:ext>
                </a:extLst>
              </p:cNvPr>
              <p:cNvSpPr txBox="1"/>
              <p:nvPr/>
            </p:nvSpPr>
            <p:spPr>
              <a:xfrm>
                <a:off x="3101425" y="4961816"/>
                <a:ext cx="3340948"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Chris Lehosit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6"/>
                  </a:rPr>
                  <a:t>clehosit@sco.Idaho.gov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208-332-8887</a:t>
                </a:r>
              </a:p>
            </p:txBody>
          </p:sp>
          <p:sp>
            <p:nvSpPr>
              <p:cNvPr id="12" name="TextBox 11">
                <a:extLst>
                  <a:ext uri="{FF2B5EF4-FFF2-40B4-BE49-F238E27FC236}">
                    <a16:creationId xmlns:a16="http://schemas.microsoft.com/office/drawing/2014/main" id="{EDEB1BAC-ECB6-4C24-A107-F847E3811A67}"/>
                  </a:ext>
                </a:extLst>
              </p:cNvPr>
              <p:cNvSpPr txBox="1"/>
              <p:nvPr/>
            </p:nvSpPr>
            <p:spPr>
              <a:xfrm>
                <a:off x="251544" y="4928877"/>
                <a:ext cx="3340948"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     Tina Fuller</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7"/>
                  </a:rPr>
                  <a:t>tfuller@sco.Idaho.gov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208-332-8867</a:t>
                </a:r>
              </a:p>
            </p:txBody>
          </p:sp>
          <p:sp>
            <p:nvSpPr>
              <p:cNvPr id="14" name="TextBox 13">
                <a:extLst>
                  <a:ext uri="{FF2B5EF4-FFF2-40B4-BE49-F238E27FC236}">
                    <a16:creationId xmlns:a16="http://schemas.microsoft.com/office/drawing/2014/main" id="{50952A4A-8011-4FB3-9B0A-1C2ADC7D0432}"/>
                  </a:ext>
                </a:extLst>
              </p:cNvPr>
              <p:cNvSpPr txBox="1"/>
              <p:nvPr/>
            </p:nvSpPr>
            <p:spPr>
              <a:xfrm>
                <a:off x="6006507" y="4961816"/>
                <a:ext cx="3163825"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Elijah Stearns </a:t>
                </a:r>
              </a:p>
              <a:p>
                <a:pPr algn="ctr"/>
                <a:r>
                  <a:rPr lang="en-US" dirty="0">
                    <a:latin typeface="Arial" panose="020B0604020202020204" pitchFamily="34" charset="0"/>
                    <a:cs typeface="Arial" panose="020B0604020202020204" pitchFamily="34" charset="0"/>
                    <a:hlinkClick r:id="rId8"/>
                  </a:rPr>
                  <a:t>estearns@sco.idaho.gov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208-332-8871</a:t>
                </a:r>
              </a:p>
            </p:txBody>
          </p:sp>
        </p:grpSp>
      </p:grpSp>
    </p:spTree>
    <p:extLst>
      <p:ext uri="{BB962C8B-B14F-4D97-AF65-F5344CB8AC3E}">
        <p14:creationId xmlns:p14="http://schemas.microsoft.com/office/powerpoint/2010/main" val="945289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67B22-7A12-4CBC-AB7F-5EB3A28B7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Arial" panose="020B0604020202020204" pitchFamily="34" charset="0"/>
                  <a:cs typeface="Arial" panose="020B0604020202020204" pitchFamily="34" charset="0"/>
                </a:rPr>
                <a:t>Luma Phase 1 Update</a:t>
              </a:r>
              <a:endParaRPr lang="en-US" sz="4500"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604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05F0-F46B-46B8-9353-ECC409E6253C}"/>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Phase 1 Timeline</a:t>
            </a:r>
          </a:p>
        </p:txBody>
      </p:sp>
      <p:pic>
        <p:nvPicPr>
          <p:cNvPr id="3" name="Picture 2">
            <a:extLst>
              <a:ext uri="{FF2B5EF4-FFF2-40B4-BE49-F238E27FC236}">
                <a16:creationId xmlns:a16="http://schemas.microsoft.com/office/drawing/2014/main" id="{EF0154B2-6CAA-4B9B-B4A9-3986CC30B6A2}"/>
              </a:ext>
            </a:extLst>
          </p:cNvPr>
          <p:cNvPicPr>
            <a:picLocks noChangeAspect="1"/>
          </p:cNvPicPr>
          <p:nvPr/>
        </p:nvPicPr>
        <p:blipFill>
          <a:blip r:embed="rId3"/>
          <a:stretch>
            <a:fillRect/>
          </a:stretch>
        </p:blipFill>
        <p:spPr>
          <a:xfrm>
            <a:off x="575894" y="2688475"/>
            <a:ext cx="10789472" cy="1619075"/>
          </a:xfrm>
          <a:prstGeom prst="rect">
            <a:avLst/>
          </a:prstGeom>
        </p:spPr>
      </p:pic>
    </p:spTree>
    <p:extLst>
      <p:ext uri="{BB962C8B-B14F-4D97-AF65-F5344CB8AC3E}">
        <p14:creationId xmlns:p14="http://schemas.microsoft.com/office/powerpoint/2010/main" val="1529392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4057-3FA9-4494-B234-C1EC4F574A88}"/>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Change Readiness Assessment – Measurement 3 Results</a:t>
            </a:r>
          </a:p>
        </p:txBody>
      </p:sp>
      <p:pic>
        <p:nvPicPr>
          <p:cNvPr id="4" name="Picture 3">
            <a:extLst>
              <a:ext uri="{FF2B5EF4-FFF2-40B4-BE49-F238E27FC236}">
                <a16:creationId xmlns:a16="http://schemas.microsoft.com/office/drawing/2014/main" id="{6AFDD5BA-72A1-4B86-8A2D-39A5EA4E2C28}"/>
              </a:ext>
            </a:extLst>
          </p:cNvPr>
          <p:cNvPicPr>
            <a:picLocks noChangeAspect="1"/>
          </p:cNvPicPr>
          <p:nvPr/>
        </p:nvPicPr>
        <p:blipFill>
          <a:blip r:embed="rId3"/>
          <a:stretch>
            <a:fillRect/>
          </a:stretch>
        </p:blipFill>
        <p:spPr>
          <a:xfrm>
            <a:off x="2071273" y="2184071"/>
            <a:ext cx="6995886" cy="3747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5206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4057-3FA9-4494-B234-C1EC4F574A88}"/>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Change Readiness Assessment – Measurement 3 Results</a:t>
            </a:r>
          </a:p>
        </p:txBody>
      </p:sp>
      <p:grpSp>
        <p:nvGrpSpPr>
          <p:cNvPr id="5" name="Group 4">
            <a:extLst>
              <a:ext uri="{FF2B5EF4-FFF2-40B4-BE49-F238E27FC236}">
                <a16:creationId xmlns:a16="http://schemas.microsoft.com/office/drawing/2014/main" id="{8BD15AC6-7225-4EB1-B475-95260E29EEED}"/>
              </a:ext>
            </a:extLst>
          </p:cNvPr>
          <p:cNvGrpSpPr/>
          <p:nvPr/>
        </p:nvGrpSpPr>
        <p:grpSpPr>
          <a:xfrm>
            <a:off x="1470213" y="1746366"/>
            <a:ext cx="6583286" cy="1624331"/>
            <a:chOff x="0" y="0"/>
            <a:chExt cx="6583439" cy="1624818"/>
          </a:xfrm>
        </p:grpSpPr>
        <p:sp>
          <p:nvSpPr>
            <p:cNvPr id="6" name="Rectangle 5">
              <a:extLst>
                <a:ext uri="{FF2B5EF4-FFF2-40B4-BE49-F238E27FC236}">
                  <a16:creationId xmlns:a16="http://schemas.microsoft.com/office/drawing/2014/main" id="{45F10340-E102-4B31-BD10-9860B4F11137}"/>
                </a:ext>
              </a:extLst>
            </p:cNvPr>
            <p:cNvSpPr/>
            <p:nvPr/>
          </p:nvSpPr>
          <p:spPr>
            <a:xfrm>
              <a:off x="0" y="0"/>
              <a:ext cx="2110154" cy="1026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0"/>
                </a:spcAft>
              </a:pPr>
              <a:r>
                <a:rPr lang="en-US" sz="4800" dirty="0">
                  <a:solidFill>
                    <a:srgbClr val="E14504"/>
                  </a:solidFill>
                  <a:effectLst/>
                  <a:latin typeface="Arial" panose="020B0604020202020204" pitchFamily="34" charset="0"/>
                  <a:ea typeface="Calibri" panose="020F0502020204030204" pitchFamily="34" charset="0"/>
                  <a:cs typeface="Times New Roman" panose="02020603050405020304" pitchFamily="18" charset="0"/>
                </a:rPr>
                <a:t>67%</a:t>
              </a:r>
              <a:endParaRPr lang="en-US" sz="1100" dirty="0">
                <a:effectLst/>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701600BF-EEB5-4A38-B2E2-B65553DF0AA0}"/>
                </a:ext>
              </a:extLst>
            </p:cNvPr>
            <p:cNvSpPr/>
            <p:nvPr/>
          </p:nvSpPr>
          <p:spPr>
            <a:xfrm>
              <a:off x="42202" y="710418"/>
              <a:ext cx="654123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not understand when the key milestones are happening.</a:t>
              </a:r>
              <a:endParaRPr lang="en-US" sz="1400" dirty="0">
                <a:effectLst/>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6DA7766D-6A6A-47C0-AB05-B1C6684688FB}"/>
              </a:ext>
            </a:extLst>
          </p:cNvPr>
          <p:cNvPicPr>
            <a:picLocks noChangeAspect="1"/>
          </p:cNvPicPr>
          <p:nvPr/>
        </p:nvPicPr>
        <p:blipFill rotWithShape="1">
          <a:blip r:embed="rId3"/>
          <a:srcRect l="17368" t="2305" r="1270" b="985"/>
          <a:stretch/>
        </p:blipFill>
        <p:spPr>
          <a:xfrm>
            <a:off x="1271160" y="3261243"/>
            <a:ext cx="9450627" cy="3237151"/>
          </a:xfrm>
          <a:prstGeom prst="rect">
            <a:avLst/>
          </a:prstGeom>
        </p:spPr>
      </p:pic>
    </p:spTree>
    <p:extLst>
      <p:ext uri="{BB962C8B-B14F-4D97-AF65-F5344CB8AC3E}">
        <p14:creationId xmlns:p14="http://schemas.microsoft.com/office/powerpoint/2010/main" val="3655609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4057-3FA9-4494-B234-C1EC4F574A88}"/>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Change Readiness Assessment – Measurement 3 Results</a:t>
            </a:r>
          </a:p>
        </p:txBody>
      </p:sp>
      <p:grpSp>
        <p:nvGrpSpPr>
          <p:cNvPr id="8" name="Group 7">
            <a:extLst>
              <a:ext uri="{FF2B5EF4-FFF2-40B4-BE49-F238E27FC236}">
                <a16:creationId xmlns:a16="http://schemas.microsoft.com/office/drawing/2014/main" id="{B1054A23-6636-4580-AF4D-6BA4FF12521E}"/>
              </a:ext>
            </a:extLst>
          </p:cNvPr>
          <p:cNvGrpSpPr/>
          <p:nvPr/>
        </p:nvGrpSpPr>
        <p:grpSpPr>
          <a:xfrm>
            <a:off x="1588535" y="1804670"/>
            <a:ext cx="7053441" cy="1624330"/>
            <a:chOff x="0" y="0"/>
            <a:chExt cx="7053605" cy="1624819"/>
          </a:xfrm>
        </p:grpSpPr>
        <p:sp>
          <p:nvSpPr>
            <p:cNvPr id="9" name="Rectangle 8">
              <a:extLst>
                <a:ext uri="{FF2B5EF4-FFF2-40B4-BE49-F238E27FC236}">
                  <a16:creationId xmlns:a16="http://schemas.microsoft.com/office/drawing/2014/main" id="{A85CDD5C-6378-435A-AD49-9DCDF95A193E}"/>
                </a:ext>
              </a:extLst>
            </p:cNvPr>
            <p:cNvSpPr/>
            <p:nvPr/>
          </p:nvSpPr>
          <p:spPr>
            <a:xfrm>
              <a:off x="0" y="0"/>
              <a:ext cx="2110154" cy="1026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0"/>
                </a:spcAft>
              </a:pPr>
              <a:r>
                <a:rPr lang="en-US" sz="4800" dirty="0">
                  <a:solidFill>
                    <a:srgbClr val="E14504"/>
                  </a:solidFill>
                  <a:effectLst/>
                  <a:latin typeface="Arial" panose="020B0604020202020204" pitchFamily="34" charset="0"/>
                  <a:ea typeface="Calibri" panose="020F0502020204030204" pitchFamily="34" charset="0"/>
                  <a:cs typeface="Times New Roman" panose="02020603050405020304" pitchFamily="18" charset="0"/>
                </a:rPr>
                <a:t>75%</a:t>
              </a:r>
              <a:endParaRPr lang="en-US" sz="1100" dirty="0">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C8DFA1A-16B6-4D86-BDD6-D796C9071400}"/>
                </a:ext>
              </a:extLst>
            </p:cNvPr>
            <p:cNvSpPr/>
            <p:nvPr/>
          </p:nvSpPr>
          <p:spPr>
            <a:xfrm>
              <a:off x="42203" y="710419"/>
              <a:ext cx="701140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Are not aware of the steps needed to take to transition to the Luma project.</a:t>
              </a:r>
              <a:endParaRPr lang="en-US" sz="1400" dirty="0">
                <a:effectLst/>
                <a:ea typeface="Calibri" panose="020F0502020204030204" pitchFamily="34"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DD062BEE-17AF-4567-A72A-83CEE0D27146}"/>
              </a:ext>
            </a:extLst>
          </p:cNvPr>
          <p:cNvPicPr>
            <a:picLocks noChangeAspect="1"/>
          </p:cNvPicPr>
          <p:nvPr/>
        </p:nvPicPr>
        <p:blipFill>
          <a:blip r:embed="rId3"/>
          <a:stretch>
            <a:fillRect/>
          </a:stretch>
        </p:blipFill>
        <p:spPr>
          <a:xfrm>
            <a:off x="1466824" y="3222808"/>
            <a:ext cx="10138686" cy="3467802"/>
          </a:xfrm>
          <a:prstGeom prst="rect">
            <a:avLst/>
          </a:prstGeom>
        </p:spPr>
      </p:pic>
    </p:spTree>
    <p:extLst>
      <p:ext uri="{BB962C8B-B14F-4D97-AF65-F5344CB8AC3E}">
        <p14:creationId xmlns:p14="http://schemas.microsoft.com/office/powerpoint/2010/main" val="3798883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4057-3FA9-4494-B234-C1EC4F574A88}"/>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Change Readiness Assessment – Measurement 3 Results</a:t>
            </a:r>
          </a:p>
        </p:txBody>
      </p:sp>
      <p:grpSp>
        <p:nvGrpSpPr>
          <p:cNvPr id="8" name="Group 7">
            <a:extLst>
              <a:ext uri="{FF2B5EF4-FFF2-40B4-BE49-F238E27FC236}">
                <a16:creationId xmlns:a16="http://schemas.microsoft.com/office/drawing/2014/main" id="{B1054A23-6636-4580-AF4D-6BA4FF12521E}"/>
              </a:ext>
            </a:extLst>
          </p:cNvPr>
          <p:cNvGrpSpPr/>
          <p:nvPr/>
        </p:nvGrpSpPr>
        <p:grpSpPr>
          <a:xfrm>
            <a:off x="1219200" y="1544496"/>
            <a:ext cx="8839780" cy="1483695"/>
            <a:chOff x="0" y="0"/>
            <a:chExt cx="7011402" cy="1484142"/>
          </a:xfrm>
        </p:grpSpPr>
        <p:sp>
          <p:nvSpPr>
            <p:cNvPr id="9" name="Rectangle 8">
              <a:extLst>
                <a:ext uri="{FF2B5EF4-FFF2-40B4-BE49-F238E27FC236}">
                  <a16:creationId xmlns:a16="http://schemas.microsoft.com/office/drawing/2014/main" id="{A85CDD5C-6378-435A-AD49-9DCDF95A193E}"/>
                </a:ext>
              </a:extLst>
            </p:cNvPr>
            <p:cNvSpPr/>
            <p:nvPr/>
          </p:nvSpPr>
          <p:spPr>
            <a:xfrm>
              <a:off x="0" y="0"/>
              <a:ext cx="2110154" cy="1026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0"/>
                </a:spcAft>
              </a:pPr>
              <a:r>
                <a:rPr lang="en-US" sz="4800" dirty="0">
                  <a:solidFill>
                    <a:srgbClr val="E14504"/>
                  </a:solidFill>
                  <a:effectLst/>
                  <a:latin typeface="Arial" panose="020B0604020202020204" pitchFamily="34" charset="0"/>
                  <a:ea typeface="Calibri" panose="020F0502020204030204" pitchFamily="34" charset="0"/>
                  <a:cs typeface="Times New Roman" panose="02020603050405020304" pitchFamily="18" charset="0"/>
                </a:rPr>
                <a:t>74%</a:t>
              </a:r>
              <a:endParaRPr lang="en-US" sz="1100" dirty="0">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C8DFA1A-16B6-4D86-BDD6-D796C9071400}"/>
                </a:ext>
              </a:extLst>
            </p:cNvPr>
            <p:cNvSpPr/>
            <p:nvPr/>
          </p:nvSpPr>
          <p:spPr>
            <a:xfrm>
              <a:off x="0" y="569742"/>
              <a:ext cx="701140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not agree that employees in their agencies are looking forward to using the Luma system.</a:t>
              </a:r>
              <a:endParaRPr lang="en-US" sz="1400" dirty="0">
                <a:effectLst/>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3E74461F-C280-4289-862D-A36CA4E38D95}"/>
              </a:ext>
            </a:extLst>
          </p:cNvPr>
          <p:cNvPicPr>
            <a:picLocks noChangeAspect="1"/>
          </p:cNvPicPr>
          <p:nvPr/>
        </p:nvPicPr>
        <p:blipFill>
          <a:blip r:embed="rId3"/>
          <a:stretch>
            <a:fillRect/>
          </a:stretch>
        </p:blipFill>
        <p:spPr>
          <a:xfrm>
            <a:off x="1039906" y="2971937"/>
            <a:ext cx="10112188" cy="3496060"/>
          </a:xfrm>
          <a:prstGeom prst="rect">
            <a:avLst/>
          </a:prstGeom>
        </p:spPr>
      </p:pic>
    </p:spTree>
    <p:extLst>
      <p:ext uri="{BB962C8B-B14F-4D97-AF65-F5344CB8AC3E}">
        <p14:creationId xmlns:p14="http://schemas.microsoft.com/office/powerpoint/2010/main" val="27286789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nd">
  <a:themeElements>
    <a:clrScheme name="Custom 70">
      <a:dk1>
        <a:sysClr val="windowText" lastClr="000000"/>
      </a:dk1>
      <a:lt1>
        <a:sysClr val="window" lastClr="FFFFFF"/>
      </a:lt1>
      <a:dk2>
        <a:srgbClr val="092F57"/>
      </a:dk2>
      <a:lt2>
        <a:srgbClr val="A7A8AA"/>
      </a:lt2>
      <a:accent1>
        <a:srgbClr val="092F57"/>
      </a:accent1>
      <a:accent2>
        <a:srgbClr val="FFB81C"/>
      </a:accent2>
      <a:accent3>
        <a:srgbClr val="A7A8AA"/>
      </a:accent3>
      <a:accent4>
        <a:srgbClr val="E14504"/>
      </a:accent4>
      <a:accent5>
        <a:srgbClr val="6CC24A"/>
      </a:accent5>
      <a:accent6>
        <a:srgbClr val="092F57"/>
      </a:accent6>
      <a:hlink>
        <a:srgbClr val="E14504"/>
      </a:hlink>
      <a:folHlink>
        <a:srgbClr val="FFB81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5.xml><?xml version="1.0" encoding="utf-8"?>
<a:theme xmlns:a="http://schemas.openxmlformats.org/drawingml/2006/main" name="1_Dividend">
  <a:themeElements>
    <a:clrScheme name="Custom 70">
      <a:dk1>
        <a:sysClr val="windowText" lastClr="000000"/>
      </a:dk1>
      <a:lt1>
        <a:sysClr val="window" lastClr="FFFFFF"/>
      </a:lt1>
      <a:dk2>
        <a:srgbClr val="092F57"/>
      </a:dk2>
      <a:lt2>
        <a:srgbClr val="A7A8AA"/>
      </a:lt2>
      <a:accent1>
        <a:srgbClr val="092F57"/>
      </a:accent1>
      <a:accent2>
        <a:srgbClr val="FFB81C"/>
      </a:accent2>
      <a:accent3>
        <a:srgbClr val="A7A8AA"/>
      </a:accent3>
      <a:accent4>
        <a:srgbClr val="E14504"/>
      </a:accent4>
      <a:accent5>
        <a:srgbClr val="6CC24A"/>
      </a:accent5>
      <a:accent6>
        <a:srgbClr val="092F57"/>
      </a:accent6>
      <a:hlink>
        <a:srgbClr val="E14504"/>
      </a:hlink>
      <a:folHlink>
        <a:srgbClr val="FFB81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Props1.xml><?xml version="1.0" encoding="utf-8"?>
<ds:datastoreItem xmlns:ds="http://schemas.openxmlformats.org/officeDocument/2006/customXml" ds:itemID="{3D8A588A-0E80-4DF2-A2C0-602B8EC73BB7}"/>
</file>

<file path=customXml/itemProps2.xml><?xml version="1.0" encoding="utf-8"?>
<ds:datastoreItem xmlns:ds="http://schemas.openxmlformats.org/officeDocument/2006/customXml" ds:itemID="{C42345FB-68B7-4A3C-88B1-C9E237187D19}">
  <ds:schemaRefs>
    <ds:schemaRef ds:uri="http://schemas.microsoft.com/sharepoint/v3/contenttype/forms"/>
  </ds:schemaRefs>
</ds:datastoreItem>
</file>

<file path=customXml/itemProps3.xml><?xml version="1.0" encoding="utf-8"?>
<ds:datastoreItem xmlns:ds="http://schemas.openxmlformats.org/officeDocument/2006/customXml" ds:itemID="{801D1312-8D98-4AF0-B823-8922B5C1FDF2}">
  <ds:schemaRefs>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purl.org/dc/terms/"/>
    <ds:schemaRef ds:uri="fe3a4531-7f9c-4bfd-89ea-efc29220a376"/>
    <ds:schemaRef ds:uri="http://www.w3.org/XML/1998/namespace"/>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51137</TotalTime>
  <Words>2074</Words>
  <Application>Microsoft Office PowerPoint</Application>
  <PresentationFormat>Widescreen</PresentationFormat>
  <Paragraphs>322</Paragraphs>
  <Slides>36</Slides>
  <Notes>23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36</vt:i4>
      </vt:variant>
    </vt:vector>
  </HeadingPairs>
  <TitlesOfParts>
    <vt:vector size="48" baseType="lpstr">
      <vt:lpstr>Arial</vt:lpstr>
      <vt:lpstr>Calibri</vt:lpstr>
      <vt:lpstr>Calibri Light</vt:lpstr>
      <vt:lpstr>Gill Sans MT</vt:lpstr>
      <vt:lpstr>Times New Roman</vt:lpstr>
      <vt:lpstr>Wingdings</vt:lpstr>
      <vt:lpstr>Wingdings 2</vt:lpstr>
      <vt:lpstr>Office Theme</vt:lpstr>
      <vt:lpstr>Custom Design</vt:lpstr>
      <vt:lpstr>1_Custom Design</vt:lpstr>
      <vt:lpstr>Dividend</vt:lpstr>
      <vt:lpstr>1_Dividend</vt:lpstr>
      <vt:lpstr>PowerPoint Presentation</vt:lpstr>
      <vt:lpstr>Welcome!</vt:lpstr>
      <vt:lpstr>PowerPoint Presentation</vt:lpstr>
      <vt:lpstr>PowerPoint Presentation</vt:lpstr>
      <vt:lpstr>Phase 1 Timeline</vt:lpstr>
      <vt:lpstr>Change Readiness Assessment – Measurement 3 Results</vt:lpstr>
      <vt:lpstr>Change Readiness Assessment – Measurement 3 Results</vt:lpstr>
      <vt:lpstr>Change Readiness Assessment – Measurement 3 Results</vt:lpstr>
      <vt:lpstr>Change Readiness Assessment – Measurement 3 Results</vt:lpstr>
      <vt:lpstr>Change Readiness Assessment – Measurement 3 Results</vt:lpstr>
      <vt:lpstr>Change Readiness Assessment – Measurement 3 Results</vt:lpstr>
      <vt:lpstr>Change Readiness Assessment – Measurement 3 Results</vt:lpstr>
      <vt:lpstr>OCM Response to Feedback </vt:lpstr>
      <vt:lpstr>Outstanding Workbooks</vt:lpstr>
      <vt:lpstr>Update on Projects &amp; Grants</vt:lpstr>
      <vt:lpstr>PowerPoint Presentation</vt:lpstr>
      <vt:lpstr>Agencies in SIT 3</vt:lpstr>
      <vt:lpstr>Upcoming SIT 3 Communications</vt:lpstr>
      <vt:lpstr>Testing Sessions – Testing Support Line</vt:lpstr>
      <vt:lpstr>Testing Sessions – Additional Info</vt:lpstr>
      <vt:lpstr>Testing Sessions – SIT 3 Results Submission Email</vt:lpstr>
      <vt:lpstr>Upcoming Luma Module Understanding Sessions</vt:lpstr>
      <vt:lpstr>PowerPoint Presentation</vt:lpstr>
      <vt:lpstr>Phase 2 Timeline</vt:lpstr>
      <vt:lpstr>Configuration Workshops</vt:lpstr>
      <vt:lpstr>State of Idaho Employee Fact Sheet</vt:lpstr>
      <vt:lpstr>PowerPoint Presentation</vt:lpstr>
      <vt:lpstr>PowerPoint Presentation</vt:lpstr>
      <vt:lpstr>Engagement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Mackenzie Smith</dc:creator>
  <cp:lastModifiedBy>Alex Doench</cp:lastModifiedBy>
  <cp:revision>331</cp:revision>
  <dcterms:created xsi:type="dcterms:W3CDTF">2019-10-30T16:03:15Z</dcterms:created>
  <dcterms:modified xsi:type="dcterms:W3CDTF">2021-12-03T16:16:07Z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0x01010078562674304CBB4BB1B28CDCCE389339</vt:lpwstr>
  </property>
  <property fmtid="{D5CDD505-2E9C-101B-9397-08002B2CF9AE}" pid="3" name="MSIP_Label_ea60d57e-af5b-4752-ac57-3e4f28ca11dc_SiteId">
    <vt:lpwstr>36da45f1-dd2c-4d1f-af13-5abe46b99921</vt:lpwstr>
  </property>
  <property fmtid="{D5CDD505-2E9C-101B-9397-08002B2CF9AE}" pid="4" name="MSIP_Label_ea60d57e-af5b-4752-ac57-3e4f28ca11dc_Method">
    <vt:lpwstr>Standard</vt:lpwstr>
  </property>
  <property fmtid="{D5CDD505-2E9C-101B-9397-08002B2CF9AE}" pid="5" name="MSIP_Label_ea60d57e-af5b-4752-ac57-3e4f28ca11dc_Enabled">
    <vt:lpwstr>true</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etDate">
    <vt:lpwstr>2021-07-30T19:45:43Z</vt:lpwstr>
  </property>
  <property fmtid="{D5CDD505-2E9C-101B-9397-08002B2CF9AE}" pid="8" name="MSIP_Label_ea60d57e-af5b-4752-ac57-3e4f28ca11dc_ContentBits">
    <vt:lpwstr>0</vt:lpwstr>
  </property>
  <property fmtid="{D5CDD505-2E9C-101B-9397-08002B2CF9AE}" pid="9" name="MSIP_Label_ea60d57e-af5b-4752-ac57-3e4f28ca11dc_ActionId">
    <vt:lpwstr>f227f1ef-643e-431d-ae52-f8c00b5c0b5c</vt:lpwstr>
  </property>
</Properties>
</file>