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712" r:id="rId6"/>
    <p:sldMasterId id="2147483698" r:id="rId7"/>
    <p:sldMasterId id="2147483725" r:id="rId8"/>
  </p:sldMasterIdLst>
  <p:notesMasterIdLst>
    <p:notesMasterId r:id="rId33"/>
  </p:notesMasterIdLst>
  <p:handoutMasterIdLst>
    <p:handoutMasterId r:id="rId34"/>
  </p:handoutMasterIdLst>
  <p:sldIdLst>
    <p:sldId id="256" r:id="rId9"/>
    <p:sldId id="257" r:id="rId10"/>
    <p:sldId id="12600" r:id="rId11"/>
    <p:sldId id="12611" r:id="rId12"/>
    <p:sldId id="12616" r:id="rId13"/>
    <p:sldId id="12610" r:id="rId14"/>
    <p:sldId id="12604" r:id="rId15"/>
    <p:sldId id="12597" r:id="rId16"/>
    <p:sldId id="12589" r:id="rId17"/>
    <p:sldId id="12612" r:id="rId18"/>
    <p:sldId id="12614" r:id="rId19"/>
    <p:sldId id="12615" r:id="rId20"/>
    <p:sldId id="12613" r:id="rId21"/>
    <p:sldId id="12605" r:id="rId22"/>
    <p:sldId id="12618" r:id="rId23"/>
    <p:sldId id="12617" r:id="rId24"/>
    <p:sldId id="12606" r:id="rId25"/>
    <p:sldId id="12607" r:id="rId26"/>
    <p:sldId id="264" r:id="rId27"/>
    <p:sldId id="265" r:id="rId28"/>
    <p:sldId id="280" r:id="rId29"/>
    <p:sldId id="259" r:id="rId30"/>
    <p:sldId id="12609" r:id="rId31"/>
    <p:sldId id="125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mos, Almendra C" initials="OAC" lastIdx="5" clrIdx="0">
    <p:extLst>
      <p:ext uri="{19B8F6BF-5375-455C-9EA6-DF929625EA0E}">
        <p15:presenceInfo xmlns:p15="http://schemas.microsoft.com/office/powerpoint/2012/main" userId="S::alolmos@deloitte.com::4a30b274-cf63-43b5-b2f8-a8f18cb004ec" providerId="AD"/>
      </p:ext>
    </p:extLst>
  </p:cmAuthor>
  <p:cmAuthor id="2" name="Thompson, Kyle" initials="TK" lastIdx="3" clrIdx="1">
    <p:extLst>
      <p:ext uri="{19B8F6BF-5375-455C-9EA6-DF929625EA0E}">
        <p15:presenceInfo xmlns:p15="http://schemas.microsoft.com/office/powerpoint/2012/main" userId="S::kythompson@deloitte.com::169077e2-f7e8-4998-af9b-c9d12c246c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7"/>
    <a:srgbClr val="E14504"/>
    <a:srgbClr val="FFB81C"/>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9" autoAdjust="0"/>
    <p:restoredTop sz="42952" autoAdjust="0"/>
  </p:normalViewPr>
  <p:slideViewPr>
    <p:cSldViewPr snapToGrid="0">
      <p:cViewPr varScale="1">
        <p:scale>
          <a:sx n="114" d="100"/>
          <a:sy n="114" d="100"/>
        </p:scale>
        <p:origin x="570" y="84"/>
      </p:cViewPr>
      <p:guideLst/>
    </p:cSldViewPr>
  </p:slideViewPr>
  <p:notesTextViewPr>
    <p:cViewPr>
      <p:scale>
        <a:sx n="1" d="1"/>
        <a:sy n="1" d="1"/>
      </p:scale>
      <p:origin x="0" y="0"/>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10/7/2021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a:t>
            </a:fld>
            <a:endParaRPr lang="en-US"/>
          </a:p>
        </p:txBody>
      </p:sp>
    </p:spTree>
    <p:extLst>
      <p:ext uri="{BB962C8B-B14F-4D97-AF65-F5344CB8AC3E}">
        <p14:creationId xmlns:p14="http://schemas.microsoft.com/office/powerpoint/2010/main" val="226722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0A64D-9269-4E22-A82A-EB0CC43C8A49}" type="slidenum">
              <a:rPr lang="en-US"/>
              <a:t>2</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48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156402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21</a:t>
            </a:fld>
            <a:endParaRPr lang="en-US"/>
          </a:p>
        </p:txBody>
      </p:sp>
    </p:spTree>
    <p:extLst>
      <p:ext uri="{BB962C8B-B14F-4D97-AF65-F5344CB8AC3E}">
        <p14:creationId xmlns:p14="http://schemas.microsoft.com/office/powerpoint/2010/main" val="193394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22</a:t>
            </a:fld>
            <a:endParaRPr lang="en-US"/>
          </a:p>
        </p:txBody>
      </p:sp>
    </p:spTree>
    <p:extLst>
      <p:ext uri="{BB962C8B-B14F-4D97-AF65-F5344CB8AC3E}">
        <p14:creationId xmlns:p14="http://schemas.microsoft.com/office/powerpoint/2010/main" val="235303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23</a:t>
            </a:fld>
            <a:endParaRPr lang="en-US"/>
          </a:p>
        </p:txBody>
      </p:sp>
    </p:spTree>
    <p:extLst>
      <p:ext uri="{BB962C8B-B14F-4D97-AF65-F5344CB8AC3E}">
        <p14:creationId xmlns:p14="http://schemas.microsoft.com/office/powerpoint/2010/main" val="377654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91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0DF6-448A-4A5A-B0C0-1D827179A9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C6E0E2-509B-465F-A482-4FDFA3F726C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D4C42-1004-4BC6-B8EE-2BAD9E4DB062}"/>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AEB1298B-8264-4061-AA33-0F6CBB30D4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36398A-A0E1-4B9B-9B16-B8F80F70F8BB}"/>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363371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61B9-0A23-423F-8E17-5772AD23EE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8BBA64-ECDF-4A67-916F-D8A60F77D02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FE3AF-53C7-4065-A425-C521603B276A}"/>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75CC516C-F362-4041-8D67-C8D072A6E4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946651-40E5-4F51-98F4-359672DCB0EE}"/>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3347504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906-4B59-4B41-BEF0-77E80CB1BE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5F9476-7A85-4055-A233-39C16D94A0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90E4C8-2BE2-4617-96C1-FDF0BAA1FCBA}"/>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562205AC-2C05-42A4-9965-499C4C5D9E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A0655-5914-4F10-9763-50CF72D1E10C}"/>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5452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C328-0CDD-41DA-9F24-1BA8242B5A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4350A4-2F2D-4FAA-BEA2-868B39981188}"/>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23E71-DC06-49B6-9835-AFA07611634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49E1A-24B3-490D-BFBB-06F9258273E9}"/>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04AA4887-3E64-49C8-A62C-B4EE0646E5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962063-237A-4329-81D3-B9017F840C8E}"/>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154137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9A69-7294-43D5-8318-A9C5DB11AC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3514CAB-93EF-4802-81DF-0BB48E6A4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99A9A4-1921-4F9B-B3FF-BD5BEC19551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74466D-B16B-401A-8433-C7B98051FAE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F09674-2247-49CF-8E1D-F03FBD4C3F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FB61E-D641-45A6-B3C9-B0F776FF1FDE}"/>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8" name="Footer Placeholder 7">
            <a:extLst>
              <a:ext uri="{FF2B5EF4-FFF2-40B4-BE49-F238E27FC236}">
                <a16:creationId xmlns:a16="http://schemas.microsoft.com/office/drawing/2014/main" id="{25AFF3E0-496F-47E7-99FD-C08681013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1FC2AB5-E017-47ED-8330-B7043F5932E8}"/>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62927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5AC8-18DD-4C83-B331-E238D73231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3FE5E03-4E8F-418B-8AA2-336B97F3E68F}"/>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4" name="Footer Placeholder 3">
            <a:extLst>
              <a:ext uri="{FF2B5EF4-FFF2-40B4-BE49-F238E27FC236}">
                <a16:creationId xmlns:a16="http://schemas.microsoft.com/office/drawing/2014/main" id="{98643F2D-F330-4B72-8EA5-9093E432E7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A71EFA-39AB-4199-BFEF-905C4C6608B2}"/>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422392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5449E-A57A-435B-A486-7B34D46443B3}"/>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3" name="Footer Placeholder 2">
            <a:extLst>
              <a:ext uri="{FF2B5EF4-FFF2-40B4-BE49-F238E27FC236}">
                <a16:creationId xmlns:a16="http://schemas.microsoft.com/office/drawing/2014/main" id="{07690D6D-C4AE-47FF-861F-7B710EB59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4FB005-792F-46BD-A05F-949B13D4FD23}"/>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46749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2E26-FEAE-4255-8231-280719F8B9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76CB2-4071-49DF-80BF-244D9DF13F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DB64F-8F1B-4099-9336-7D6FBE8232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EE50E-6584-4AC4-971F-4241318CD308}"/>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75B274AE-E9B6-4EB6-A654-36B5CDE13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5288AD-DD6A-4819-B565-DB70470EBDAF}"/>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78267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6E7B-4C16-4C6E-9605-E84CB5E6D1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1FD32-1CA1-47B7-8DF1-688D91EF3C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75726-970D-4BB1-B55D-495F60DC8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40429-EE25-4FFF-AA0B-767AE8178B49}"/>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141E14D9-2174-4F5D-953E-0EF2DC124D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0D073B-C5BD-4940-B366-A4B29966754A}"/>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430949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0761-23B2-4C83-85FC-24B489D5D7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E94F1-5B1C-4497-A468-206D892139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1BFC8-14C5-4802-8A39-9479CB1D531F}"/>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38ACC8A9-19BE-49F3-B004-40C38FD66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94A43B-576C-4D39-BA12-5441AB515F20}"/>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53144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C213A-7C54-4AD1-B155-C741994F567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D622B-DE48-49FF-9DBD-5D2EEB7C9FA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7B831-9723-4744-B425-E70616F34508}"/>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3A3A0227-3CE7-4708-8C48-EEF1490BB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7046A9-BD49-4821-B362-FCA642A3465D}"/>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273454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9103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74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493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349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295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898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9"/>
            <a:ext cx="11029616" cy="68350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73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60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247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28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507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287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900344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B81C"/>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srgbClr val="FFB8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802180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3460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5602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17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5554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3119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625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84EFA6-864B-440D-97C6-805A9428459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3EAE8A-F015-4D72-A4AF-B6628FF1ED33}"/>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CC035FA-D6FA-4E71-B7DF-0CADA766C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1392683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4582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159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3636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716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95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4" r:id="rId8"/>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282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50248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14788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svg"/><Relationship Id="rId12" Type="http://schemas.openxmlformats.org/officeDocument/2006/relationships/hyperlink" Target="https://www.sco.idaho.gov/LivePages/luma-budget-support-and-training.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co.idaho.gov/LivePages/luma-human-capital-management.aspx" TargetMode="External"/><Relationship Id="rId3" Type="http://schemas.openxmlformats.org/officeDocument/2006/relationships/image" Target="../media/image34.jpeg"/><Relationship Id="rId7" Type="http://schemas.openxmlformats.org/officeDocument/2006/relationships/image" Target="../media/image38.svg"/><Relationship Id="rId12" Type="http://schemas.openxmlformats.org/officeDocument/2006/relationships/hyperlink" Target="https://www.sco.idaho.gov/LivePages/luma-payroll-module.asp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24.xml.rels><?xml version="1.0" encoding="UTF-8" standalone="yes"?>
<Relationships xmlns="http://schemas.openxmlformats.org/package/2006/relationships"><Relationship Id="rId8" Type="http://schemas.openxmlformats.org/officeDocument/2006/relationships/hyperlink" Target="mailto:estearns@sco.idaho.gov" TargetMode="External"/><Relationship Id="rId3" Type="http://schemas.openxmlformats.org/officeDocument/2006/relationships/hyperlink" Target="mailto:scoles@sco.Idaho.gov" TargetMode="External"/><Relationship Id="rId7" Type="http://schemas.openxmlformats.org/officeDocument/2006/relationships/hyperlink" Target="mailto:tfuller@sco.Idaho.gov" TargetMode="External"/><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hyperlink" Target="mailto:clehosit@sco.Idaho.gov" TargetMode="External"/><Relationship Id="rId5" Type="http://schemas.openxmlformats.org/officeDocument/2006/relationships/hyperlink" Target="mailto:dblackmer@sco.Idaho.gov" TargetMode="External"/><Relationship Id="rId4" Type="http://schemas.openxmlformats.org/officeDocument/2006/relationships/hyperlink" Target="mailto:adoench@sco.Idaho.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01BC43B-DEA4-4989-AF51-E39B7ACD2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8" y="0"/>
            <a:ext cx="12213367" cy="6340923"/>
          </a:xfrm>
          <a:prstGeom prst="rect">
            <a:avLst/>
          </a:prstGeom>
        </p:spPr>
      </p:pic>
      <p:sp>
        <p:nvSpPr>
          <p:cNvPr id="7" name="Rectangle 6">
            <a:extLst>
              <a:ext uri="{FF2B5EF4-FFF2-40B4-BE49-F238E27FC236}">
                <a16:creationId xmlns:a16="http://schemas.microsoft.com/office/drawing/2014/main" id="{AB543C50-80FD-4DA6-978B-4507572E0EED}"/>
              </a:ext>
            </a:extLst>
          </p:cNvPr>
          <p:cNvSpPr/>
          <p:nvPr/>
        </p:nvSpPr>
        <p:spPr>
          <a:xfrm>
            <a:off x="-21368" y="-30301"/>
            <a:ext cx="12213368" cy="6438082"/>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chemeClr val="bg1"/>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August 6</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2021</a:t>
            </a:r>
            <a:endParaRPr lang="en-US" sz="2000"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a:solidFill>
              <a:srgbClr val="FFB81C"/>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E5688E1A-332F-48B2-A3F5-F8D628CAA132}"/>
              </a:ext>
            </a:extLst>
          </p:cNvPr>
          <p:cNvPicPr>
            <a:picLocks noChangeAspect="1"/>
          </p:cNvPicPr>
          <p:nvPr/>
        </p:nvPicPr>
        <p:blipFill rotWithShape="1">
          <a:blip r:embed="rId4">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2D19CEC4-972D-447A-81E7-C8EE5BCD632F}"/>
              </a:ext>
            </a:extLst>
          </p:cNvPr>
          <p:cNvPicPr>
            <a:picLocks noChangeAspect="1"/>
          </p:cNvPicPr>
          <p:nvPr/>
        </p:nvPicPr>
        <p:blipFill rotWithShape="1">
          <a:blip r:embed="rId5"/>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4CD0F423-8EA4-4A47-B7AF-2816C0BD827D}"/>
              </a:ext>
            </a:extLst>
          </p:cNvPr>
          <p:cNvPicPr>
            <a:picLocks noChangeAspect="1"/>
          </p:cNvPicPr>
          <p:nvPr/>
        </p:nvPicPr>
        <p:blipFill rotWithShape="1">
          <a:blip r:embed="rId6"/>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392C03C3-2F6D-45F7-A426-8F9F8AEDCE04}"/>
              </a:ext>
            </a:extLst>
          </p:cNvPr>
          <p:cNvPicPr>
            <a:picLocks noChangeAspect="1"/>
          </p:cNvPicPr>
          <p:nvPr/>
        </p:nvPicPr>
        <p:blipFill rotWithShape="1">
          <a:blip r:embed="rId6"/>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541D8DA7-D461-4C0C-B045-414254C96381}"/>
              </a:ext>
            </a:extLst>
          </p:cNvPr>
          <p:cNvPicPr>
            <a:picLocks noChangeAspect="1"/>
          </p:cNvPicPr>
          <p:nvPr/>
        </p:nvPicPr>
        <p:blipFill rotWithShape="1">
          <a:blip r:embed="rId6"/>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2B66155D-1783-44C5-AD35-EFEE188620C2}"/>
              </a:ext>
            </a:extLst>
          </p:cNvPr>
          <p:cNvPicPr>
            <a:picLocks noChangeAspect="1"/>
          </p:cNvPicPr>
          <p:nvPr/>
        </p:nvPicPr>
        <p:blipFill rotWithShape="1">
          <a:blip r:embed="rId7">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4B24DD67-A119-4621-BE24-36B41129C732}"/>
              </a:ext>
            </a:extLst>
          </p:cNvPr>
          <p:cNvPicPr>
            <a:picLocks noChangeAspect="1"/>
          </p:cNvPicPr>
          <p:nvPr/>
        </p:nvPicPr>
        <p:blipFill rotWithShape="1">
          <a:blip r:embed="rId7">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537817DB-555F-4BA8-BC8A-179384973E9D}"/>
              </a:ext>
            </a:extLst>
          </p:cNvPr>
          <p:cNvPicPr>
            <a:picLocks noChangeAspect="1"/>
          </p:cNvPicPr>
          <p:nvPr/>
        </p:nvPicPr>
        <p:blipFill rotWithShape="1">
          <a:blip r:embed="rId7">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91F8236-A3E5-4945-9E24-59A100BD8DAF}"/>
              </a:ext>
            </a:extLst>
          </p:cNvPr>
          <p:cNvPicPr>
            <a:picLocks noChangeAspect="1"/>
          </p:cNvPicPr>
          <p:nvPr/>
        </p:nvPicPr>
        <p:blipFill rotWithShape="1">
          <a:blip r:embed="rId7">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1CAF4A79-22F9-4C11-A1EE-F9A368F9DB3E}"/>
              </a:ext>
            </a:extLst>
          </p:cNvPr>
          <p:cNvPicPr>
            <a:picLocks noChangeAspect="1"/>
          </p:cNvPicPr>
          <p:nvPr/>
        </p:nvPicPr>
        <p:blipFill rotWithShape="1">
          <a:blip r:embed="rId7">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F5169EDC-9B4B-4E64-804D-EBF83E1C40D7}"/>
              </a:ext>
            </a:extLst>
          </p:cNvPr>
          <p:cNvPicPr>
            <a:picLocks noChangeAspect="1"/>
          </p:cNvPicPr>
          <p:nvPr/>
        </p:nvPicPr>
        <p:blipFill rotWithShape="1">
          <a:blip r:embed="rId7">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19" name="Rectangle 18">
            <a:extLst>
              <a:ext uri="{FF2B5EF4-FFF2-40B4-BE49-F238E27FC236}">
                <a16:creationId xmlns:a16="http://schemas.microsoft.com/office/drawing/2014/main" id="{ED6D0DBD-A5CC-478B-A0A7-C43FC405A029}"/>
              </a:ext>
            </a:extLst>
          </p:cNvPr>
          <p:cNvSpPr/>
          <p:nvPr/>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5A9692-3D14-467C-A0DE-3968BEF5FB78}"/>
              </a:ext>
            </a:extLst>
          </p:cNvPr>
          <p:cNvSpPr/>
          <p:nvPr/>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childTnLst>
                          </p:cTn>
                        </p:par>
                        <p:par>
                          <p:cTn id="22" fill="hold">
                            <p:stCondLst>
                              <p:cond delay="1500"/>
                            </p:stCondLst>
                            <p:childTnLst>
                              <p:par>
                                <p:cTn id="23" presetID="26" presetClass="emph" presetSubtype="0" fill="hold" nodeType="afterEffect">
                                  <p:stCondLst>
                                    <p:cond delay="0"/>
                                  </p:stCondLst>
                                  <p:childTnLst>
                                    <p:animEffect transition="out" filter="fade">
                                      <p:cBhvr>
                                        <p:cTn id="24" dur="250" tmFilter="0, 0; .2, .5; .8, .5; 1, 0"/>
                                        <p:tgtEl>
                                          <p:spTgt spid="18"/>
                                        </p:tgtEl>
                                      </p:cBhvr>
                                    </p:animEffect>
                                    <p:animScale>
                                      <p:cBhvr>
                                        <p:cTn id="25" dur="125" autoRev="1" fill="hold"/>
                                        <p:tgtEl>
                                          <p:spTgt spid="18"/>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1750"/>
                            </p:stCondLst>
                            <p:childTnLst>
                              <p:par>
                                <p:cTn id="30" presetID="26" presetClass="emph" presetSubtype="0" fill="hold" nodeType="afterEffect">
                                  <p:stCondLst>
                                    <p:cond delay="0"/>
                                  </p:stCondLst>
                                  <p:childTnLst>
                                    <p:animEffect transition="out" filter="fade">
                                      <p:cBhvr>
                                        <p:cTn id="31" dur="250" tmFilter="0, 0; .2, .5; .8, .5; 1, 0"/>
                                        <p:tgtEl>
                                          <p:spTgt spid="17"/>
                                        </p:tgtEl>
                                      </p:cBhvr>
                                    </p:animEffect>
                                    <p:animScale>
                                      <p:cBhvr>
                                        <p:cTn id="32" dur="125" autoRev="1" fill="hold"/>
                                        <p:tgtEl>
                                          <p:spTgt spid="17"/>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2000"/>
                            </p:stCondLst>
                            <p:childTnLst>
                              <p:par>
                                <p:cTn id="37" presetID="26" presetClass="emph" presetSubtype="0" fill="hold" nodeType="afterEffect">
                                  <p:stCondLst>
                                    <p:cond delay="0"/>
                                  </p:stCondLst>
                                  <p:childTnLst>
                                    <p:animEffect transition="out" filter="fade">
                                      <p:cBhvr>
                                        <p:cTn id="38" dur="250" tmFilter="0, 0; .2, .5; .8, .5; 1, 0"/>
                                        <p:tgtEl>
                                          <p:spTgt spid="15"/>
                                        </p:tgtEl>
                                      </p:cBhvr>
                                    </p:animEffect>
                                    <p:animScale>
                                      <p:cBhvr>
                                        <p:cTn id="39" dur="125" autoRev="1" fill="hold"/>
                                        <p:tgtEl>
                                          <p:spTgt spid="15"/>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par>
                          <p:cTn id="43" fill="hold">
                            <p:stCondLst>
                              <p:cond delay="2250"/>
                            </p:stCondLst>
                            <p:childTnLst>
                              <p:par>
                                <p:cTn id="44" presetID="26" presetClass="emph" presetSubtype="0" fill="hold" nodeType="afterEffect">
                                  <p:stCondLst>
                                    <p:cond delay="0"/>
                                  </p:stCondLst>
                                  <p:childTnLst>
                                    <p:animEffect transition="out" filter="fade">
                                      <p:cBhvr>
                                        <p:cTn id="45" dur="250" tmFilter="0, 0; .2, .5; .8, .5; 1, 0"/>
                                        <p:tgtEl>
                                          <p:spTgt spid="16"/>
                                        </p:tgtEl>
                                      </p:cBhvr>
                                    </p:animEffect>
                                    <p:animScale>
                                      <p:cBhvr>
                                        <p:cTn id="46" dur="125" autoRev="1" fill="hold"/>
                                        <p:tgtEl>
                                          <p:spTgt spid="16"/>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childTnLst>
                                </p:cTn>
                              </p:par>
                            </p:childTnLst>
                          </p:cTn>
                        </p:par>
                        <p:par>
                          <p:cTn id="50" fill="hold">
                            <p:stCondLst>
                              <p:cond delay="2500"/>
                            </p:stCondLst>
                            <p:childTnLst>
                              <p:par>
                                <p:cTn id="51" presetID="26" presetClass="emph" presetSubtype="0" fill="hold" nodeType="afterEffect">
                                  <p:stCondLst>
                                    <p:cond delay="0"/>
                                  </p:stCondLst>
                                  <p:childTnLst>
                                    <p:animEffect transition="out" filter="fade">
                                      <p:cBhvr>
                                        <p:cTn id="52" dur="250" tmFilter="0, 0; .2, .5; .8, .5; 1, 0"/>
                                        <p:tgtEl>
                                          <p:spTgt spid="14"/>
                                        </p:tgtEl>
                                      </p:cBhvr>
                                    </p:animEffect>
                                    <p:animScale>
                                      <p:cBhvr>
                                        <p:cTn id="53" dur="125" autoRev="1" fill="hold"/>
                                        <p:tgtEl>
                                          <p:spTgt spid="14"/>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50"/>
                                        <p:tgtEl>
                                          <p:spTgt spid="13"/>
                                        </p:tgtEl>
                                      </p:cBhvr>
                                    </p:animEffect>
                                  </p:childTnLst>
                                </p:cTn>
                              </p:par>
                            </p:childTnLst>
                          </p:cTn>
                        </p:par>
                        <p:par>
                          <p:cTn id="57" fill="hold">
                            <p:stCondLst>
                              <p:cond delay="2750"/>
                            </p:stCondLst>
                            <p:childTnLst>
                              <p:par>
                                <p:cTn id="58" presetID="26" presetClass="emph" presetSubtype="0" fill="hold" nodeType="afterEffect">
                                  <p:stCondLst>
                                    <p:cond delay="0"/>
                                  </p:stCondLst>
                                  <p:childTnLst>
                                    <p:animEffect transition="out" filter="fade">
                                      <p:cBhvr>
                                        <p:cTn id="59" dur="250" tmFilter="0, 0; .2, .5; .8, .5; 1, 0"/>
                                        <p:tgtEl>
                                          <p:spTgt spid="13"/>
                                        </p:tgtEl>
                                      </p:cBhvr>
                                    </p:animEffect>
                                    <p:animScale>
                                      <p:cBhvr>
                                        <p:cTn id="60" dur="125" autoRev="1" fill="hold"/>
                                        <p:tgtEl>
                                          <p:spTgt spid="13"/>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250" tmFilter="0, 0; .2, .5; .8, .5; 1, 0"/>
                                        <p:tgtEl>
                                          <p:spTgt spid="12"/>
                                        </p:tgtEl>
                                      </p:cBhvr>
                                    </p:animEffect>
                                    <p:animScale>
                                      <p:cBhvr>
                                        <p:cTn id="67" dur="125" autoRev="1" fill="hold"/>
                                        <p:tgtEl>
                                          <p:spTgt spid="12"/>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50"/>
                                        <p:tgtEl>
                                          <p:spTgt spid="11"/>
                                        </p:tgtEl>
                                      </p:cBhvr>
                                    </p:animEffect>
                                  </p:childTnLst>
                                </p:cTn>
                              </p:par>
                            </p:childTnLst>
                          </p:cTn>
                        </p:par>
                        <p:par>
                          <p:cTn id="71" fill="hold">
                            <p:stCondLst>
                              <p:cond delay="3250"/>
                            </p:stCondLst>
                            <p:childTnLst>
                              <p:par>
                                <p:cTn id="72" presetID="26" presetClass="emph" presetSubtype="0" fill="hold" nodeType="afterEffect">
                                  <p:stCondLst>
                                    <p:cond delay="0"/>
                                  </p:stCondLst>
                                  <p:childTnLst>
                                    <p:animEffect transition="out" filter="fade">
                                      <p:cBhvr>
                                        <p:cTn id="73" dur="250" tmFilter="0, 0; .2, .5; .8, .5; 1, 0"/>
                                        <p:tgtEl>
                                          <p:spTgt spid="11"/>
                                        </p:tgtEl>
                                      </p:cBhvr>
                                    </p:animEffect>
                                    <p:animScale>
                                      <p:cBhvr>
                                        <p:cTn id="74" dur="125" autoRev="1" fill="hold"/>
                                        <p:tgtEl>
                                          <p:spTgt spid="11"/>
                                        </p:tgtEl>
                                      </p:cBhvr>
                                      <p:by x="105000" y="105000"/>
                                    </p:animScale>
                                  </p:childTnLst>
                                </p:cTn>
                              </p:par>
                              <p:par>
                                <p:cTn id="75" presetID="10"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250"/>
                                        <p:tgtEl>
                                          <p:spTgt spid="10"/>
                                        </p:tgtEl>
                                      </p:cBhvr>
                                    </p:animEffect>
                                  </p:childTnLst>
                                </p:cTn>
                              </p:par>
                            </p:childTnLst>
                          </p:cTn>
                        </p:par>
                        <p:par>
                          <p:cTn id="78" fill="hold">
                            <p:stCondLst>
                              <p:cond delay="3500"/>
                            </p:stCondLst>
                            <p:childTnLst>
                              <p:par>
                                <p:cTn id="79" presetID="26" presetClass="emph" presetSubtype="0" fill="hold" nodeType="afterEffect">
                                  <p:stCondLst>
                                    <p:cond delay="0"/>
                                  </p:stCondLst>
                                  <p:childTnLst>
                                    <p:animEffect transition="out" filter="fade">
                                      <p:cBhvr>
                                        <p:cTn id="80" dur="250" tmFilter="0, 0; .2, .5; .8, .5; 1, 0"/>
                                        <p:tgtEl>
                                          <p:spTgt spid="10"/>
                                        </p:tgtEl>
                                      </p:cBhvr>
                                    </p:animEffect>
                                    <p:animScale>
                                      <p:cBhvr>
                                        <p:cTn id="81" dur="125" autoRev="1" fill="hold"/>
                                        <p:tgtEl>
                                          <p:spTgt spid="10"/>
                                        </p:tgtEl>
                                      </p:cBhvr>
                                      <p:by x="105000" y="105000"/>
                                    </p:animScale>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50"/>
                                        <p:tgtEl>
                                          <p:spTgt spid="9"/>
                                        </p:tgtEl>
                                      </p:cBhvr>
                                    </p:animEffect>
                                  </p:childTnLst>
                                </p:cTn>
                              </p:par>
                            </p:childTnLst>
                          </p:cTn>
                        </p:par>
                        <p:par>
                          <p:cTn id="85" fill="hold">
                            <p:stCondLst>
                              <p:cond delay="3750"/>
                            </p:stCondLst>
                            <p:childTnLst>
                              <p:par>
                                <p:cTn id="86" presetID="26" presetClass="emph" presetSubtype="0" fill="hold" nodeType="afterEffect">
                                  <p:stCondLst>
                                    <p:cond delay="0"/>
                                  </p:stCondLst>
                                  <p:childTnLst>
                                    <p:animEffect transition="out" filter="fade">
                                      <p:cBhvr>
                                        <p:cTn id="87" dur="250" tmFilter="0, 0; .2, .5; .8, .5; 1, 0"/>
                                        <p:tgtEl>
                                          <p:spTgt spid="9"/>
                                        </p:tgtEl>
                                      </p:cBhvr>
                                    </p:animEffect>
                                    <p:animScale>
                                      <p:cBhvr>
                                        <p:cTn id="88"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Approval Workflows</a:t>
            </a:r>
          </a:p>
        </p:txBody>
      </p:sp>
      <p:sp>
        <p:nvSpPr>
          <p:cNvPr id="3" name="TextBox 2">
            <a:extLst>
              <a:ext uri="{FF2B5EF4-FFF2-40B4-BE49-F238E27FC236}">
                <a16:creationId xmlns:a16="http://schemas.microsoft.com/office/drawing/2014/main" id="{E5924B23-9C5F-4E31-92B5-13255FA3F9B3}"/>
              </a:ext>
            </a:extLst>
          </p:cNvPr>
          <p:cNvSpPr txBox="1"/>
          <p:nvPr/>
        </p:nvSpPr>
        <p:spPr>
          <a:xfrm>
            <a:off x="464382" y="1832604"/>
            <a:ext cx="10864990" cy="707886"/>
          </a:xfrm>
          <a:prstGeom prst="rect">
            <a:avLst/>
          </a:prstGeom>
          <a:noFill/>
        </p:spPr>
        <p:txBody>
          <a:bodyPr wrap="square" rtlCol="0">
            <a:spAutoFit/>
          </a:bodyPr>
          <a:lstStyle/>
          <a:p>
            <a:r>
              <a:rPr lang="en-US" sz="2000" dirty="0">
                <a:solidFill>
                  <a:srgbClr val="092F57"/>
                </a:solidFill>
                <a:latin typeface="Arial" panose="020B0604020202020204" pitchFamily="34" charset="0"/>
                <a:cs typeface="Arial" panose="020B0604020202020204" pitchFamily="34" charset="0"/>
              </a:rPr>
              <a:t>The workflow determines how a document flows, or routes, through the system by showing </a:t>
            </a:r>
            <a:r>
              <a:rPr lang="en-US" sz="2000" b="1" dirty="0">
                <a:solidFill>
                  <a:srgbClr val="092F57"/>
                </a:solidFill>
                <a:latin typeface="Arial" panose="020B0604020202020204" pitchFamily="34" charset="0"/>
                <a:cs typeface="Arial" panose="020B0604020202020204" pitchFamily="34" charset="0"/>
              </a:rPr>
              <a:t>who</a:t>
            </a:r>
            <a:r>
              <a:rPr lang="en-US" sz="2000" dirty="0">
                <a:solidFill>
                  <a:srgbClr val="092F57"/>
                </a:solidFill>
                <a:latin typeface="Arial" panose="020B0604020202020204" pitchFamily="34" charset="0"/>
                <a:cs typeface="Arial" panose="020B0604020202020204" pitchFamily="34" charset="0"/>
              </a:rPr>
              <a:t> must complete a task, make a decision, or approve a document. </a:t>
            </a:r>
          </a:p>
        </p:txBody>
      </p:sp>
      <p:pic>
        <p:nvPicPr>
          <p:cNvPr id="20" name="Picture 19">
            <a:extLst>
              <a:ext uri="{FF2B5EF4-FFF2-40B4-BE49-F238E27FC236}">
                <a16:creationId xmlns:a16="http://schemas.microsoft.com/office/drawing/2014/main" id="{9938F4C3-B475-4D88-B063-55111FF66924}"/>
              </a:ext>
            </a:extLst>
          </p:cNvPr>
          <p:cNvPicPr>
            <a:picLocks noChangeAspect="1"/>
          </p:cNvPicPr>
          <p:nvPr/>
        </p:nvPicPr>
        <p:blipFill>
          <a:blip r:embed="rId2"/>
          <a:stretch>
            <a:fillRect/>
          </a:stretch>
        </p:blipFill>
        <p:spPr>
          <a:xfrm>
            <a:off x="5896877" y="3133693"/>
            <a:ext cx="5537206" cy="3219306"/>
          </a:xfrm>
          <a:prstGeom prst="rect">
            <a:avLst/>
          </a:prstGeom>
        </p:spPr>
      </p:pic>
      <p:sp>
        <p:nvSpPr>
          <p:cNvPr id="6" name="Rectangle 5">
            <a:extLst>
              <a:ext uri="{FF2B5EF4-FFF2-40B4-BE49-F238E27FC236}">
                <a16:creationId xmlns:a16="http://schemas.microsoft.com/office/drawing/2014/main" id="{466E8C99-2E6B-4D7B-ADA9-6849CEF232B9}"/>
              </a:ext>
            </a:extLst>
          </p:cNvPr>
          <p:cNvSpPr/>
          <p:nvPr/>
        </p:nvSpPr>
        <p:spPr>
          <a:xfrm>
            <a:off x="348186" y="3504545"/>
            <a:ext cx="5327784" cy="2477601"/>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1200"/>
              </a:spcAft>
              <a:buClr>
                <a:srgbClr val="FFB81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Agencies will populate the fields in the Approval Workflows Workbook which then be used to inform Luma on who/where to route tasks.</a:t>
            </a:r>
          </a:p>
          <a:p>
            <a:pPr marL="285750" marR="0" lvl="0" indent="-285750" algn="l" defTabSz="457200" rtl="0" eaLnBrk="1" fontAlgn="auto" latinLnBrk="0" hangingPunct="1">
              <a:lnSpc>
                <a:spcPct val="100000"/>
              </a:lnSpc>
              <a:spcBef>
                <a:spcPts val="600"/>
              </a:spcBef>
              <a:spcAft>
                <a:spcPts val="1200"/>
              </a:spcAft>
              <a:buClr>
                <a:srgbClr val="FFB81C"/>
              </a:buClr>
              <a:buSzTx/>
              <a:buFont typeface="Arial" panose="020B0604020202020204" pitchFamily="34" charset="0"/>
              <a:buChar char="•"/>
              <a:tabLst/>
              <a:defRPr/>
            </a:pPr>
            <a:r>
              <a:rPr lang="en-US" sz="2000" i="1" dirty="0">
                <a:solidFill>
                  <a:srgbClr val="092F57"/>
                </a:solidFill>
                <a:latin typeface="Arial" panose="020B0604020202020204" pitchFamily="34" charset="0"/>
                <a:cs typeface="Arial" panose="020B0604020202020204" pitchFamily="34" charset="0"/>
              </a:rPr>
              <a:t>Example: </a:t>
            </a:r>
            <a:r>
              <a:rPr kumimoji="0" lang="en-US" sz="20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purchase requisition under $25k go to Sam Jones and over $25k to Leslie Smith.</a:t>
            </a:r>
          </a:p>
        </p:txBody>
      </p:sp>
      <p:cxnSp>
        <p:nvCxnSpPr>
          <p:cNvPr id="7" name="Straight Connector 6">
            <a:extLst>
              <a:ext uri="{FF2B5EF4-FFF2-40B4-BE49-F238E27FC236}">
                <a16:creationId xmlns:a16="http://schemas.microsoft.com/office/drawing/2014/main" id="{BA241B2C-8F30-485A-86CF-E3F0810EFBCE}"/>
              </a:ext>
            </a:extLst>
          </p:cNvPr>
          <p:cNvCxnSpPr/>
          <p:nvPr/>
        </p:nvCxnSpPr>
        <p:spPr>
          <a:xfrm>
            <a:off x="2442117" y="2832409"/>
            <a:ext cx="646770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269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Approval Workflows</a:t>
            </a:r>
          </a:p>
        </p:txBody>
      </p:sp>
      <p:sp>
        <p:nvSpPr>
          <p:cNvPr id="4" name="Rectangle 3">
            <a:extLst>
              <a:ext uri="{FF2B5EF4-FFF2-40B4-BE49-F238E27FC236}">
                <a16:creationId xmlns:a16="http://schemas.microsoft.com/office/drawing/2014/main" id="{DB3AFECE-0DF2-47D0-A275-C986AC5D071E}"/>
              </a:ext>
            </a:extLst>
          </p:cNvPr>
          <p:cNvSpPr/>
          <p:nvPr/>
        </p:nvSpPr>
        <p:spPr>
          <a:xfrm>
            <a:off x="425930" y="1727200"/>
            <a:ext cx="2752576" cy="3898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144D1-CCF7-4F35-B07C-CC9D205A0BC3}"/>
              </a:ext>
            </a:extLst>
          </p:cNvPr>
          <p:cNvSpPr/>
          <p:nvPr/>
        </p:nvSpPr>
        <p:spPr>
          <a:xfrm>
            <a:off x="4790435" y="1727203"/>
            <a:ext cx="2752576" cy="3898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308B15-63AB-4CDA-A80B-D478E453D5CF}"/>
              </a:ext>
            </a:extLst>
          </p:cNvPr>
          <p:cNvSpPr/>
          <p:nvPr/>
        </p:nvSpPr>
        <p:spPr>
          <a:xfrm>
            <a:off x="8951740" y="1727200"/>
            <a:ext cx="2752576" cy="3898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AAF08A-AE12-41FB-941D-A2B918164093}"/>
              </a:ext>
            </a:extLst>
          </p:cNvPr>
          <p:cNvSpPr/>
          <p:nvPr/>
        </p:nvSpPr>
        <p:spPr>
          <a:xfrm>
            <a:off x="399348" y="4068602"/>
            <a:ext cx="2752576" cy="1200329"/>
          </a:xfrm>
          <a:prstGeom prst="rect">
            <a:avLst/>
          </a:prstGeom>
        </p:spPr>
        <p:txBody>
          <a:bodyPr wrap="square">
            <a:spAutoFit/>
          </a:bodyPr>
          <a:lstStyle/>
          <a:p>
            <a:pPr marR="0" lvl="0" algn="just" defTabSz="457200" rtl="0" eaLnBrk="1" fontAlgn="auto" latinLnBrk="0" hangingPunct="1">
              <a:lnSpc>
                <a:spcPct val="100000"/>
              </a:lnSpc>
              <a:spcBef>
                <a:spcPts val="600"/>
              </a:spcBef>
              <a:spcAft>
                <a:spcPts val="1200"/>
              </a:spcAft>
              <a:buClr>
                <a:srgbClr val="FFB81C"/>
              </a:buClr>
              <a:buSzTx/>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Change Liaisons forward the virtual calendar invite meeting to their agency’s stakeholders.</a:t>
            </a:r>
          </a:p>
        </p:txBody>
      </p:sp>
      <p:sp>
        <p:nvSpPr>
          <p:cNvPr id="8" name="Rectangle 7">
            <a:extLst>
              <a:ext uri="{FF2B5EF4-FFF2-40B4-BE49-F238E27FC236}">
                <a16:creationId xmlns:a16="http://schemas.microsoft.com/office/drawing/2014/main" id="{ADEBA570-D2BE-44AB-9E33-FE24A2A71B94}"/>
              </a:ext>
            </a:extLst>
          </p:cNvPr>
          <p:cNvSpPr/>
          <p:nvPr/>
        </p:nvSpPr>
        <p:spPr>
          <a:xfrm>
            <a:off x="4790435" y="4068602"/>
            <a:ext cx="2752576" cy="1200329"/>
          </a:xfrm>
          <a:prstGeom prst="rect">
            <a:avLst/>
          </a:prstGeom>
        </p:spPr>
        <p:txBody>
          <a:bodyPr wrap="square">
            <a:spAutoFit/>
          </a:bodyPr>
          <a:lstStyle/>
          <a:p>
            <a:pPr marR="0" lvl="0" algn="ctr" defTabSz="457200" rtl="0" eaLnBrk="1" fontAlgn="auto" latinLnBrk="0" hangingPunct="1">
              <a:lnSpc>
                <a:spcPct val="100000"/>
              </a:lnSpc>
              <a:spcBef>
                <a:spcPts val="600"/>
              </a:spcBef>
              <a:spcAft>
                <a:spcPts val="1200"/>
              </a:spcAft>
              <a:buClr>
                <a:srgbClr val="FFB81C"/>
              </a:buClr>
              <a:buSzTx/>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Change Liaisons/Agency assigners attend a Workflow Approval instructional session.</a:t>
            </a:r>
          </a:p>
        </p:txBody>
      </p:sp>
      <p:sp>
        <p:nvSpPr>
          <p:cNvPr id="9" name="Rectangle 8">
            <a:extLst>
              <a:ext uri="{FF2B5EF4-FFF2-40B4-BE49-F238E27FC236}">
                <a16:creationId xmlns:a16="http://schemas.microsoft.com/office/drawing/2014/main" id="{2F84CED0-4BA9-48F1-9329-1F752608C00E}"/>
              </a:ext>
            </a:extLst>
          </p:cNvPr>
          <p:cNvSpPr/>
          <p:nvPr/>
        </p:nvSpPr>
        <p:spPr>
          <a:xfrm>
            <a:off x="8951739" y="4068602"/>
            <a:ext cx="2759235" cy="1200329"/>
          </a:xfrm>
          <a:prstGeom prst="rect">
            <a:avLst/>
          </a:prstGeom>
        </p:spPr>
        <p:txBody>
          <a:bodyPr wrap="square">
            <a:spAutoFit/>
          </a:bodyPr>
          <a:lstStyle/>
          <a:p>
            <a:pPr marR="0" lvl="0" algn="just" defTabSz="457200" rtl="0" eaLnBrk="1" fontAlgn="auto" latinLnBrk="0" hangingPunct="1">
              <a:lnSpc>
                <a:spcPct val="100000"/>
              </a:lnSpc>
              <a:spcBef>
                <a:spcPts val="600"/>
              </a:spcBef>
              <a:spcAft>
                <a:spcPts val="1200"/>
              </a:spcAft>
              <a:buClr>
                <a:srgbClr val="FFB81C"/>
              </a:buClr>
              <a:buSzTx/>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Complete the Workflow Approval Workbooks and submit them back to your Agency Advocate.</a:t>
            </a:r>
          </a:p>
        </p:txBody>
      </p:sp>
      <p:pic>
        <p:nvPicPr>
          <p:cNvPr id="11" name="Graphic 10" descr="Email">
            <a:extLst>
              <a:ext uri="{FF2B5EF4-FFF2-40B4-BE49-F238E27FC236}">
                <a16:creationId xmlns:a16="http://schemas.microsoft.com/office/drawing/2014/main" id="{5F5EB2B5-B114-498A-BB08-DE6250484D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218" y="1942765"/>
            <a:ext cx="1804582" cy="1804582"/>
          </a:xfrm>
          <a:prstGeom prst="rect">
            <a:avLst/>
          </a:prstGeom>
        </p:spPr>
      </p:pic>
      <p:pic>
        <p:nvPicPr>
          <p:cNvPr id="13" name="Graphic 12" descr="Teacher">
            <a:extLst>
              <a:ext uri="{FF2B5EF4-FFF2-40B4-BE49-F238E27FC236}">
                <a16:creationId xmlns:a16="http://schemas.microsoft.com/office/drawing/2014/main" id="{87CAB220-5FB8-422C-A17F-8EE8E1254B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384" y="1851720"/>
            <a:ext cx="1986678" cy="1986678"/>
          </a:xfrm>
          <a:prstGeom prst="rect">
            <a:avLst/>
          </a:prstGeom>
        </p:spPr>
      </p:pic>
      <p:pic>
        <p:nvPicPr>
          <p:cNvPr id="15" name="Graphic 14" descr="Checklist RTL">
            <a:extLst>
              <a:ext uri="{FF2B5EF4-FFF2-40B4-BE49-F238E27FC236}">
                <a16:creationId xmlns:a16="http://schemas.microsoft.com/office/drawing/2014/main" id="{1BCDEEE4-15E8-4B98-9107-C4117C7B73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88060" y="2029451"/>
            <a:ext cx="1631216" cy="1631216"/>
          </a:xfrm>
          <a:prstGeom prst="rect">
            <a:avLst/>
          </a:prstGeom>
        </p:spPr>
      </p:pic>
      <p:pic>
        <p:nvPicPr>
          <p:cNvPr id="17" name="Graphic 16" descr="Back RTL">
            <a:extLst>
              <a:ext uri="{FF2B5EF4-FFF2-40B4-BE49-F238E27FC236}">
                <a16:creationId xmlns:a16="http://schemas.microsoft.com/office/drawing/2014/main" id="{2232D0A7-6027-40CA-8410-F4E1C50EC6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05088" y="2627403"/>
            <a:ext cx="1499439" cy="1499439"/>
          </a:xfrm>
          <a:prstGeom prst="rect">
            <a:avLst/>
          </a:prstGeom>
        </p:spPr>
      </p:pic>
      <p:pic>
        <p:nvPicPr>
          <p:cNvPr id="18" name="Graphic 17" descr="Back RTL">
            <a:extLst>
              <a:ext uri="{FF2B5EF4-FFF2-40B4-BE49-F238E27FC236}">
                <a16:creationId xmlns:a16="http://schemas.microsoft.com/office/drawing/2014/main" id="{B65D056A-DD97-46D6-A165-F9F13CF627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3563" y="2451755"/>
            <a:ext cx="1499439" cy="1499439"/>
          </a:xfrm>
          <a:prstGeom prst="rect">
            <a:avLst/>
          </a:prstGeom>
        </p:spPr>
      </p:pic>
      <p:sp>
        <p:nvSpPr>
          <p:cNvPr id="19" name="Rectangle 18">
            <a:extLst>
              <a:ext uri="{FF2B5EF4-FFF2-40B4-BE49-F238E27FC236}">
                <a16:creationId xmlns:a16="http://schemas.microsoft.com/office/drawing/2014/main" id="{E9AFFC75-558E-471A-82B0-12136C046CE9}"/>
              </a:ext>
            </a:extLst>
          </p:cNvPr>
          <p:cNvSpPr/>
          <p:nvPr/>
        </p:nvSpPr>
        <p:spPr>
          <a:xfrm>
            <a:off x="4800987" y="5750620"/>
            <a:ext cx="2742024" cy="39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600"/>
              </a:spcBef>
              <a:spcAft>
                <a:spcPts val="1200"/>
              </a:spcAft>
              <a:buClr>
                <a:srgbClr val="FFB81C"/>
              </a:buClr>
              <a:defRPr/>
            </a:pPr>
            <a:r>
              <a:rPr lang="en-US" sz="2000" dirty="0">
                <a:solidFill>
                  <a:schemeClr val="bg1"/>
                </a:solidFill>
                <a:latin typeface="Arial" panose="020B0604020202020204" pitchFamily="34" charset="0"/>
                <a:cs typeface="Arial" panose="020B0604020202020204" pitchFamily="34" charset="0"/>
              </a:rPr>
              <a:t>1 week</a:t>
            </a:r>
          </a:p>
        </p:txBody>
      </p:sp>
      <p:sp>
        <p:nvSpPr>
          <p:cNvPr id="20" name="Rectangle 19">
            <a:extLst>
              <a:ext uri="{FF2B5EF4-FFF2-40B4-BE49-F238E27FC236}">
                <a16:creationId xmlns:a16="http://schemas.microsoft.com/office/drawing/2014/main" id="{995B8DA4-53BA-402E-ACE7-B3D16A068B47}"/>
              </a:ext>
            </a:extLst>
          </p:cNvPr>
          <p:cNvSpPr/>
          <p:nvPr/>
        </p:nvSpPr>
        <p:spPr>
          <a:xfrm>
            <a:off x="8958398" y="5753032"/>
            <a:ext cx="2742024" cy="39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 month</a:t>
            </a:r>
          </a:p>
        </p:txBody>
      </p:sp>
      <p:sp>
        <p:nvSpPr>
          <p:cNvPr id="21" name="Rectangle 20">
            <a:extLst>
              <a:ext uri="{FF2B5EF4-FFF2-40B4-BE49-F238E27FC236}">
                <a16:creationId xmlns:a16="http://schemas.microsoft.com/office/drawing/2014/main" id="{7F0858AD-4F71-4443-A577-19F67297A129}"/>
              </a:ext>
            </a:extLst>
          </p:cNvPr>
          <p:cNvSpPr/>
          <p:nvPr/>
        </p:nvSpPr>
        <p:spPr>
          <a:xfrm>
            <a:off x="425930" y="5733982"/>
            <a:ext cx="2752576" cy="3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600"/>
              </a:spcBef>
              <a:spcAft>
                <a:spcPts val="1200"/>
              </a:spcAft>
              <a:buClr>
                <a:srgbClr val="FFB81C"/>
              </a:buClr>
              <a:defRPr/>
            </a:pPr>
            <a:r>
              <a:rPr lang="en-US" sz="2000" dirty="0">
                <a:solidFill>
                  <a:schemeClr val="bg1"/>
                </a:solidFill>
                <a:latin typeface="Arial" panose="020B0604020202020204" pitchFamily="34" charset="0"/>
                <a:cs typeface="Arial" panose="020B0604020202020204" pitchFamily="34" charset="0"/>
              </a:rPr>
              <a:t>2 weeks</a:t>
            </a:r>
          </a:p>
        </p:txBody>
      </p:sp>
      <p:sp>
        <p:nvSpPr>
          <p:cNvPr id="22" name="Rectangle 21">
            <a:extLst>
              <a:ext uri="{FF2B5EF4-FFF2-40B4-BE49-F238E27FC236}">
                <a16:creationId xmlns:a16="http://schemas.microsoft.com/office/drawing/2014/main" id="{B50713DE-9ACB-465C-A681-D2DDC74C3E50}"/>
              </a:ext>
            </a:extLst>
          </p:cNvPr>
          <p:cNvSpPr/>
          <p:nvPr/>
        </p:nvSpPr>
        <p:spPr>
          <a:xfrm>
            <a:off x="399348" y="6236224"/>
            <a:ext cx="2752576" cy="3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600"/>
              </a:spcBef>
              <a:spcAft>
                <a:spcPts val="1200"/>
              </a:spcAft>
              <a:buClr>
                <a:srgbClr val="FFB81C"/>
              </a:buClr>
              <a:defRPr/>
            </a:pPr>
            <a:r>
              <a:rPr lang="en-US" sz="2000" dirty="0">
                <a:solidFill>
                  <a:schemeClr val="bg1"/>
                </a:solidFill>
                <a:latin typeface="Arial" panose="020B0604020202020204" pitchFamily="34" charset="0"/>
                <a:cs typeface="Arial" panose="020B0604020202020204" pitchFamily="34" charset="0"/>
              </a:rPr>
              <a:t>8/13-8/26</a:t>
            </a:r>
          </a:p>
        </p:txBody>
      </p:sp>
      <p:sp>
        <p:nvSpPr>
          <p:cNvPr id="23" name="Rectangle 22">
            <a:extLst>
              <a:ext uri="{FF2B5EF4-FFF2-40B4-BE49-F238E27FC236}">
                <a16:creationId xmlns:a16="http://schemas.microsoft.com/office/drawing/2014/main" id="{D5543B82-2B1D-4038-BA3C-44E62FDE3FC0}"/>
              </a:ext>
            </a:extLst>
          </p:cNvPr>
          <p:cNvSpPr/>
          <p:nvPr/>
        </p:nvSpPr>
        <p:spPr>
          <a:xfrm>
            <a:off x="4811539" y="6236223"/>
            <a:ext cx="2742024" cy="39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600"/>
              </a:spcBef>
              <a:spcAft>
                <a:spcPts val="1200"/>
              </a:spcAft>
              <a:buClr>
                <a:srgbClr val="FFB81C"/>
              </a:buClr>
              <a:defRPr/>
            </a:pPr>
            <a:r>
              <a:rPr lang="en-US" sz="2000" dirty="0">
                <a:solidFill>
                  <a:schemeClr val="bg1"/>
                </a:solidFill>
                <a:latin typeface="Arial" panose="020B0604020202020204" pitchFamily="34" charset="0"/>
                <a:cs typeface="Arial" panose="020B0604020202020204" pitchFamily="34" charset="0"/>
              </a:rPr>
              <a:t>8/27-9/2</a:t>
            </a:r>
          </a:p>
        </p:txBody>
      </p:sp>
      <p:sp>
        <p:nvSpPr>
          <p:cNvPr id="24" name="Rectangle 23">
            <a:extLst>
              <a:ext uri="{FF2B5EF4-FFF2-40B4-BE49-F238E27FC236}">
                <a16:creationId xmlns:a16="http://schemas.microsoft.com/office/drawing/2014/main" id="{F8A5FDCD-4425-49FF-B1B1-34AEEB7BAA60}"/>
              </a:ext>
            </a:extLst>
          </p:cNvPr>
          <p:cNvSpPr/>
          <p:nvPr/>
        </p:nvSpPr>
        <p:spPr>
          <a:xfrm>
            <a:off x="8968950" y="6238635"/>
            <a:ext cx="2742024" cy="39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9/3-10/6</a:t>
            </a:r>
          </a:p>
        </p:txBody>
      </p:sp>
    </p:spTree>
    <p:extLst>
      <p:ext uri="{BB962C8B-B14F-4D97-AF65-F5344CB8AC3E}">
        <p14:creationId xmlns:p14="http://schemas.microsoft.com/office/powerpoint/2010/main" val="207538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Approval Workflows</a:t>
            </a:r>
          </a:p>
        </p:txBody>
      </p:sp>
      <p:sp>
        <p:nvSpPr>
          <p:cNvPr id="3" name="TextBox 2">
            <a:extLst>
              <a:ext uri="{FF2B5EF4-FFF2-40B4-BE49-F238E27FC236}">
                <a16:creationId xmlns:a16="http://schemas.microsoft.com/office/drawing/2014/main" id="{E5924B23-9C5F-4E31-92B5-13255FA3F9B3}"/>
              </a:ext>
            </a:extLst>
          </p:cNvPr>
          <p:cNvSpPr txBox="1"/>
          <p:nvPr/>
        </p:nvSpPr>
        <p:spPr>
          <a:xfrm>
            <a:off x="464382" y="1832604"/>
            <a:ext cx="10864990" cy="707886"/>
          </a:xfrm>
          <a:prstGeom prst="rect">
            <a:avLst/>
          </a:prstGeom>
          <a:noFill/>
        </p:spPr>
        <p:txBody>
          <a:bodyPr wrap="square" rtlCol="0">
            <a:spAutoFit/>
          </a:bodyPr>
          <a:lstStyle/>
          <a:p>
            <a:r>
              <a:rPr lang="en-US" sz="2000" dirty="0">
                <a:solidFill>
                  <a:srgbClr val="092F57"/>
                </a:solidFill>
                <a:latin typeface="Arial" panose="020B0604020202020204" pitchFamily="34" charset="0"/>
                <a:cs typeface="Arial" panose="020B0604020202020204" pitchFamily="34" charset="0"/>
              </a:rPr>
              <a:t>In addition to the virtual instructional sessions, agency assigners/Change Liaisons can also drop into virtual office hours for individualized support.</a:t>
            </a:r>
          </a:p>
        </p:txBody>
      </p:sp>
      <p:grpSp>
        <p:nvGrpSpPr>
          <p:cNvPr id="6" name="Group 5">
            <a:extLst>
              <a:ext uri="{FF2B5EF4-FFF2-40B4-BE49-F238E27FC236}">
                <a16:creationId xmlns:a16="http://schemas.microsoft.com/office/drawing/2014/main" id="{409EE3ED-E004-4615-ACAD-FAE710CDA14D}"/>
              </a:ext>
            </a:extLst>
          </p:cNvPr>
          <p:cNvGrpSpPr>
            <a:grpSpLocks noChangeAspect="1"/>
          </p:cNvGrpSpPr>
          <p:nvPr/>
        </p:nvGrpSpPr>
        <p:grpSpPr>
          <a:xfrm>
            <a:off x="883996" y="2904829"/>
            <a:ext cx="3275587" cy="3275587"/>
            <a:chOff x="1807477" y="2705100"/>
            <a:chExt cx="3657600" cy="3657600"/>
          </a:xfrm>
        </p:grpSpPr>
        <p:sp>
          <p:nvSpPr>
            <p:cNvPr id="4" name="Oval 3">
              <a:extLst>
                <a:ext uri="{FF2B5EF4-FFF2-40B4-BE49-F238E27FC236}">
                  <a16:creationId xmlns:a16="http://schemas.microsoft.com/office/drawing/2014/main" id="{0ED86431-F943-4521-829C-7C2E8B735ADE}"/>
                </a:ext>
              </a:extLst>
            </p:cNvPr>
            <p:cNvSpPr/>
            <p:nvPr/>
          </p:nvSpPr>
          <p:spPr>
            <a:xfrm>
              <a:off x="1807477" y="2705100"/>
              <a:ext cx="3657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A52165-ED93-4697-A575-0EB4A2D8D04F}"/>
                </a:ext>
              </a:extLst>
            </p:cNvPr>
            <p:cNvSpPr/>
            <p:nvPr/>
          </p:nvSpPr>
          <p:spPr>
            <a:xfrm>
              <a:off x="2336800" y="4711700"/>
              <a:ext cx="25273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AAD108-9501-4F1C-9F61-40E921FFEB34}"/>
                </a:ext>
              </a:extLst>
            </p:cNvPr>
            <p:cNvSpPr/>
            <p:nvPr/>
          </p:nvSpPr>
          <p:spPr>
            <a:xfrm>
              <a:off x="2159000" y="4546600"/>
              <a:ext cx="28575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all center">
              <a:extLst>
                <a:ext uri="{FF2B5EF4-FFF2-40B4-BE49-F238E27FC236}">
                  <a16:creationId xmlns:a16="http://schemas.microsoft.com/office/drawing/2014/main" id="{5A719ACB-F15C-4B4B-9C85-DDAD2CE921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3201" y="2988577"/>
              <a:ext cx="1602238" cy="1602238"/>
            </a:xfrm>
            <a:prstGeom prst="rect">
              <a:avLst/>
            </a:prstGeom>
          </p:spPr>
        </p:pic>
        <p:sp>
          <p:nvSpPr>
            <p:cNvPr id="12" name="TextBox 11">
              <a:extLst>
                <a:ext uri="{FF2B5EF4-FFF2-40B4-BE49-F238E27FC236}">
                  <a16:creationId xmlns:a16="http://schemas.microsoft.com/office/drawing/2014/main" id="{5CCB3562-4CD3-4F9E-90EB-2450A08B42B5}"/>
                </a:ext>
              </a:extLst>
            </p:cNvPr>
            <p:cNvSpPr txBox="1"/>
            <p:nvPr/>
          </p:nvSpPr>
          <p:spPr>
            <a:xfrm>
              <a:off x="2336800" y="4620293"/>
              <a:ext cx="2527300" cy="1077218"/>
            </a:xfrm>
            <a:prstGeom prst="rect">
              <a:avLst/>
            </a:prstGeom>
            <a:noFill/>
          </p:spPr>
          <p:txBody>
            <a:bodyPr wrap="square" rtlCol="0">
              <a:spAutoFit/>
            </a:bodyPr>
            <a:lstStyle/>
            <a:p>
              <a:pPr algn="ctr"/>
              <a:r>
                <a:rPr lang="en-US" sz="2800" b="1" dirty="0">
                  <a:solidFill>
                    <a:srgbClr val="092F57"/>
                  </a:solidFill>
                  <a:latin typeface="Arial" panose="020B0604020202020204" pitchFamily="34" charset="0"/>
                  <a:cs typeface="Arial" panose="020B0604020202020204" pitchFamily="34" charset="0"/>
                </a:rPr>
                <a:t>Office Hours</a:t>
              </a:r>
            </a:p>
          </p:txBody>
        </p:sp>
      </p:grpSp>
      <p:grpSp>
        <p:nvGrpSpPr>
          <p:cNvPr id="7" name="Group 6">
            <a:extLst>
              <a:ext uri="{FF2B5EF4-FFF2-40B4-BE49-F238E27FC236}">
                <a16:creationId xmlns:a16="http://schemas.microsoft.com/office/drawing/2014/main" id="{B4F8B228-5D4A-4BA2-AB6A-F3B0B19C4080}"/>
              </a:ext>
            </a:extLst>
          </p:cNvPr>
          <p:cNvGrpSpPr/>
          <p:nvPr/>
        </p:nvGrpSpPr>
        <p:grpSpPr>
          <a:xfrm>
            <a:off x="5831895" y="2701942"/>
            <a:ext cx="4990893" cy="3783302"/>
            <a:chOff x="6451600" y="2626566"/>
            <a:chExt cx="4990893" cy="3783302"/>
          </a:xfrm>
        </p:grpSpPr>
        <p:sp>
          <p:nvSpPr>
            <p:cNvPr id="14" name="Rectangle 13">
              <a:extLst>
                <a:ext uri="{FF2B5EF4-FFF2-40B4-BE49-F238E27FC236}">
                  <a16:creationId xmlns:a16="http://schemas.microsoft.com/office/drawing/2014/main" id="{2B51E561-4CCE-4B41-994C-BDAC2A18DB7F}"/>
                </a:ext>
              </a:extLst>
            </p:cNvPr>
            <p:cNvSpPr/>
            <p:nvPr/>
          </p:nvSpPr>
          <p:spPr>
            <a:xfrm>
              <a:off x="6451600" y="2626566"/>
              <a:ext cx="4978400"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September 2021</a:t>
              </a:r>
            </a:p>
          </p:txBody>
        </p:sp>
        <p:sp>
          <p:nvSpPr>
            <p:cNvPr id="16" name="Rectangle 15">
              <a:extLst>
                <a:ext uri="{FF2B5EF4-FFF2-40B4-BE49-F238E27FC236}">
                  <a16:creationId xmlns:a16="http://schemas.microsoft.com/office/drawing/2014/main" id="{9662A210-230F-419B-927F-B67E4F278E8E}"/>
                </a:ext>
              </a:extLst>
            </p:cNvPr>
            <p:cNvSpPr/>
            <p:nvPr/>
          </p:nvSpPr>
          <p:spPr>
            <a:xfrm>
              <a:off x="6460898" y="3349168"/>
              <a:ext cx="4969102" cy="306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E847DF-6749-48D3-BD2C-3E207D750CD2}"/>
                </a:ext>
              </a:extLst>
            </p:cNvPr>
            <p:cNvSpPr/>
            <p:nvPr/>
          </p:nvSpPr>
          <p:spPr>
            <a:xfrm>
              <a:off x="8582596" y="3471088"/>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2D7DB86B-26E4-46B7-8E00-5E1F3A37CC3B}"/>
                </a:ext>
              </a:extLst>
            </p:cNvPr>
            <p:cNvSpPr/>
            <p:nvPr/>
          </p:nvSpPr>
          <p:spPr>
            <a:xfrm>
              <a:off x="9579540" y="3471088"/>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4CCADE5D-4956-491D-AB42-B3C148765908}"/>
                </a:ext>
              </a:extLst>
            </p:cNvPr>
            <p:cNvSpPr/>
            <p:nvPr/>
          </p:nvSpPr>
          <p:spPr>
            <a:xfrm>
              <a:off x="10576484" y="3471088"/>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a:t>
              </a:r>
            </a:p>
          </p:txBody>
        </p:sp>
        <p:sp>
          <p:nvSpPr>
            <p:cNvPr id="26" name="Rectangle 25">
              <a:extLst>
                <a:ext uri="{FF2B5EF4-FFF2-40B4-BE49-F238E27FC236}">
                  <a16:creationId xmlns:a16="http://schemas.microsoft.com/office/drawing/2014/main" id="{E2ADCB06-9DE2-4C46-AD31-4C6FC9B281F4}"/>
                </a:ext>
              </a:extLst>
            </p:cNvPr>
            <p:cNvSpPr/>
            <p:nvPr/>
          </p:nvSpPr>
          <p:spPr>
            <a:xfrm>
              <a:off x="6588708" y="405741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6</a:t>
              </a:r>
            </a:p>
          </p:txBody>
        </p:sp>
        <p:sp>
          <p:nvSpPr>
            <p:cNvPr id="27" name="Rectangle 26">
              <a:extLst>
                <a:ext uri="{FF2B5EF4-FFF2-40B4-BE49-F238E27FC236}">
                  <a16:creationId xmlns:a16="http://schemas.microsoft.com/office/drawing/2014/main" id="{B5CA29FA-97C6-47E3-9BDD-5D4B07736612}"/>
                </a:ext>
              </a:extLst>
            </p:cNvPr>
            <p:cNvSpPr/>
            <p:nvPr/>
          </p:nvSpPr>
          <p:spPr>
            <a:xfrm>
              <a:off x="7585652" y="405741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7</a:t>
              </a:r>
            </a:p>
          </p:txBody>
        </p:sp>
        <p:sp>
          <p:nvSpPr>
            <p:cNvPr id="28" name="Rectangle 27">
              <a:extLst>
                <a:ext uri="{FF2B5EF4-FFF2-40B4-BE49-F238E27FC236}">
                  <a16:creationId xmlns:a16="http://schemas.microsoft.com/office/drawing/2014/main" id="{9FED76BA-2DF1-45F5-A0D8-42ED94C37868}"/>
                </a:ext>
              </a:extLst>
            </p:cNvPr>
            <p:cNvSpPr/>
            <p:nvPr/>
          </p:nvSpPr>
          <p:spPr>
            <a:xfrm>
              <a:off x="8582596" y="405741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8</a:t>
              </a:r>
            </a:p>
          </p:txBody>
        </p:sp>
        <p:sp>
          <p:nvSpPr>
            <p:cNvPr id="29" name="Rectangle 28">
              <a:extLst>
                <a:ext uri="{FF2B5EF4-FFF2-40B4-BE49-F238E27FC236}">
                  <a16:creationId xmlns:a16="http://schemas.microsoft.com/office/drawing/2014/main" id="{6BF1BE30-01EF-49E6-8E1A-28CFE4C10227}"/>
                </a:ext>
              </a:extLst>
            </p:cNvPr>
            <p:cNvSpPr/>
            <p:nvPr/>
          </p:nvSpPr>
          <p:spPr>
            <a:xfrm>
              <a:off x="9579540" y="405741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9</a:t>
              </a:r>
            </a:p>
          </p:txBody>
        </p:sp>
        <p:sp>
          <p:nvSpPr>
            <p:cNvPr id="30" name="Rectangle 29">
              <a:extLst>
                <a:ext uri="{FF2B5EF4-FFF2-40B4-BE49-F238E27FC236}">
                  <a16:creationId xmlns:a16="http://schemas.microsoft.com/office/drawing/2014/main" id="{176A55C1-59F7-475B-B126-25CC6D09B96A}"/>
                </a:ext>
              </a:extLst>
            </p:cNvPr>
            <p:cNvSpPr/>
            <p:nvPr/>
          </p:nvSpPr>
          <p:spPr>
            <a:xfrm>
              <a:off x="10576484" y="405741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10</a:t>
              </a:r>
            </a:p>
          </p:txBody>
        </p:sp>
        <p:sp>
          <p:nvSpPr>
            <p:cNvPr id="32" name="Rectangle 31">
              <a:extLst>
                <a:ext uri="{FF2B5EF4-FFF2-40B4-BE49-F238E27FC236}">
                  <a16:creationId xmlns:a16="http://schemas.microsoft.com/office/drawing/2014/main" id="{C7DC89B5-3455-4EE7-97C2-EC8C7616AE4D}"/>
                </a:ext>
              </a:extLst>
            </p:cNvPr>
            <p:cNvSpPr/>
            <p:nvPr/>
          </p:nvSpPr>
          <p:spPr>
            <a:xfrm>
              <a:off x="6588708" y="4643740"/>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13</a:t>
              </a:r>
            </a:p>
          </p:txBody>
        </p:sp>
        <p:sp>
          <p:nvSpPr>
            <p:cNvPr id="33" name="Rectangle 32">
              <a:extLst>
                <a:ext uri="{FF2B5EF4-FFF2-40B4-BE49-F238E27FC236}">
                  <a16:creationId xmlns:a16="http://schemas.microsoft.com/office/drawing/2014/main" id="{1C9E2620-61F7-4C8F-BBEB-CEFE8FB7ECCE}"/>
                </a:ext>
              </a:extLst>
            </p:cNvPr>
            <p:cNvSpPr/>
            <p:nvPr/>
          </p:nvSpPr>
          <p:spPr>
            <a:xfrm>
              <a:off x="7585652" y="4643740"/>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14</a:t>
              </a:r>
            </a:p>
          </p:txBody>
        </p:sp>
        <p:sp>
          <p:nvSpPr>
            <p:cNvPr id="34" name="Rectangle 33">
              <a:extLst>
                <a:ext uri="{FF2B5EF4-FFF2-40B4-BE49-F238E27FC236}">
                  <a16:creationId xmlns:a16="http://schemas.microsoft.com/office/drawing/2014/main" id="{8A6222A9-979E-45FD-9853-452EFD6AE90D}"/>
                </a:ext>
              </a:extLst>
            </p:cNvPr>
            <p:cNvSpPr/>
            <p:nvPr/>
          </p:nvSpPr>
          <p:spPr>
            <a:xfrm>
              <a:off x="8582596" y="4643740"/>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15</a:t>
              </a:r>
            </a:p>
          </p:txBody>
        </p:sp>
        <p:sp>
          <p:nvSpPr>
            <p:cNvPr id="35" name="Rectangle 34">
              <a:extLst>
                <a:ext uri="{FF2B5EF4-FFF2-40B4-BE49-F238E27FC236}">
                  <a16:creationId xmlns:a16="http://schemas.microsoft.com/office/drawing/2014/main" id="{33EC9F9C-AEC4-4414-9F87-793152A68F7C}"/>
                </a:ext>
              </a:extLst>
            </p:cNvPr>
            <p:cNvSpPr/>
            <p:nvPr/>
          </p:nvSpPr>
          <p:spPr>
            <a:xfrm>
              <a:off x="9579540" y="4643740"/>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16</a:t>
              </a:r>
            </a:p>
          </p:txBody>
        </p:sp>
        <p:sp>
          <p:nvSpPr>
            <p:cNvPr id="36" name="Rectangle 35">
              <a:extLst>
                <a:ext uri="{FF2B5EF4-FFF2-40B4-BE49-F238E27FC236}">
                  <a16:creationId xmlns:a16="http://schemas.microsoft.com/office/drawing/2014/main" id="{30B24D43-7E54-4893-AD31-772D68F58D89}"/>
                </a:ext>
              </a:extLst>
            </p:cNvPr>
            <p:cNvSpPr/>
            <p:nvPr/>
          </p:nvSpPr>
          <p:spPr>
            <a:xfrm>
              <a:off x="10576484" y="4643740"/>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17</a:t>
              </a:r>
            </a:p>
          </p:txBody>
        </p:sp>
        <p:sp>
          <p:nvSpPr>
            <p:cNvPr id="38" name="Rectangle 37">
              <a:extLst>
                <a:ext uri="{FF2B5EF4-FFF2-40B4-BE49-F238E27FC236}">
                  <a16:creationId xmlns:a16="http://schemas.microsoft.com/office/drawing/2014/main" id="{FC06DB3F-BAFA-4309-8C51-429B29AFDCAD}"/>
                </a:ext>
              </a:extLst>
            </p:cNvPr>
            <p:cNvSpPr/>
            <p:nvPr/>
          </p:nvSpPr>
          <p:spPr>
            <a:xfrm>
              <a:off x="6588708" y="5230066"/>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20</a:t>
              </a:r>
            </a:p>
          </p:txBody>
        </p:sp>
        <p:sp>
          <p:nvSpPr>
            <p:cNvPr id="39" name="Rectangle 38">
              <a:extLst>
                <a:ext uri="{FF2B5EF4-FFF2-40B4-BE49-F238E27FC236}">
                  <a16:creationId xmlns:a16="http://schemas.microsoft.com/office/drawing/2014/main" id="{0E40483A-7CF3-4FFC-9B3A-BA8C267FD627}"/>
                </a:ext>
              </a:extLst>
            </p:cNvPr>
            <p:cNvSpPr/>
            <p:nvPr/>
          </p:nvSpPr>
          <p:spPr>
            <a:xfrm>
              <a:off x="7585652" y="5230066"/>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21</a:t>
              </a:r>
            </a:p>
          </p:txBody>
        </p:sp>
        <p:sp>
          <p:nvSpPr>
            <p:cNvPr id="40" name="Rectangle 39">
              <a:extLst>
                <a:ext uri="{FF2B5EF4-FFF2-40B4-BE49-F238E27FC236}">
                  <a16:creationId xmlns:a16="http://schemas.microsoft.com/office/drawing/2014/main" id="{819E6FB2-C803-490E-8F6A-AAA98E166D07}"/>
                </a:ext>
              </a:extLst>
            </p:cNvPr>
            <p:cNvSpPr/>
            <p:nvPr/>
          </p:nvSpPr>
          <p:spPr>
            <a:xfrm>
              <a:off x="8582596" y="5230066"/>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22</a:t>
              </a:r>
            </a:p>
          </p:txBody>
        </p:sp>
        <p:sp>
          <p:nvSpPr>
            <p:cNvPr id="41" name="Rectangle 40">
              <a:extLst>
                <a:ext uri="{FF2B5EF4-FFF2-40B4-BE49-F238E27FC236}">
                  <a16:creationId xmlns:a16="http://schemas.microsoft.com/office/drawing/2014/main" id="{6587EB1A-1C42-48AB-A9D7-692420AC76A4}"/>
                </a:ext>
              </a:extLst>
            </p:cNvPr>
            <p:cNvSpPr/>
            <p:nvPr/>
          </p:nvSpPr>
          <p:spPr>
            <a:xfrm>
              <a:off x="9579540" y="5230066"/>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23</a:t>
              </a:r>
            </a:p>
          </p:txBody>
        </p:sp>
        <p:sp>
          <p:nvSpPr>
            <p:cNvPr id="42" name="Rectangle 41">
              <a:extLst>
                <a:ext uri="{FF2B5EF4-FFF2-40B4-BE49-F238E27FC236}">
                  <a16:creationId xmlns:a16="http://schemas.microsoft.com/office/drawing/2014/main" id="{AE0DFEAE-D606-47FF-92C2-5BB5C2869FD5}"/>
                </a:ext>
              </a:extLst>
            </p:cNvPr>
            <p:cNvSpPr/>
            <p:nvPr/>
          </p:nvSpPr>
          <p:spPr>
            <a:xfrm>
              <a:off x="10576484" y="5230066"/>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24</a:t>
              </a:r>
            </a:p>
          </p:txBody>
        </p:sp>
        <p:sp>
          <p:nvSpPr>
            <p:cNvPr id="44" name="Rectangle 43">
              <a:extLst>
                <a:ext uri="{FF2B5EF4-FFF2-40B4-BE49-F238E27FC236}">
                  <a16:creationId xmlns:a16="http://schemas.microsoft.com/office/drawing/2014/main" id="{A816C2AB-954D-488D-9F22-04195C2BACCF}"/>
                </a:ext>
              </a:extLst>
            </p:cNvPr>
            <p:cNvSpPr/>
            <p:nvPr/>
          </p:nvSpPr>
          <p:spPr>
            <a:xfrm>
              <a:off x="6588708" y="5816394"/>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25</a:t>
              </a:r>
            </a:p>
          </p:txBody>
        </p:sp>
        <p:sp>
          <p:nvSpPr>
            <p:cNvPr id="45" name="Rectangle 44">
              <a:extLst>
                <a:ext uri="{FF2B5EF4-FFF2-40B4-BE49-F238E27FC236}">
                  <a16:creationId xmlns:a16="http://schemas.microsoft.com/office/drawing/2014/main" id="{D48C04FE-2B6D-43B7-A32B-541CD8D8909D}"/>
                </a:ext>
              </a:extLst>
            </p:cNvPr>
            <p:cNvSpPr/>
            <p:nvPr/>
          </p:nvSpPr>
          <p:spPr>
            <a:xfrm>
              <a:off x="7585652" y="5816394"/>
              <a:ext cx="731520" cy="4572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26</a:t>
              </a:r>
            </a:p>
          </p:txBody>
        </p:sp>
        <p:sp>
          <p:nvSpPr>
            <p:cNvPr id="50" name="Rectangle 49">
              <a:extLst>
                <a:ext uri="{FF2B5EF4-FFF2-40B4-BE49-F238E27FC236}">
                  <a16:creationId xmlns:a16="http://schemas.microsoft.com/office/drawing/2014/main" id="{EB59E648-4223-4BBE-8981-7B8262CA647D}"/>
                </a:ext>
              </a:extLst>
            </p:cNvPr>
            <p:cNvSpPr/>
            <p:nvPr/>
          </p:nvSpPr>
          <p:spPr>
            <a:xfrm>
              <a:off x="8582596" y="581639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30</a:t>
              </a:r>
            </a:p>
          </p:txBody>
        </p:sp>
        <p:sp>
          <p:nvSpPr>
            <p:cNvPr id="51" name="Rectangle 50">
              <a:extLst>
                <a:ext uri="{FF2B5EF4-FFF2-40B4-BE49-F238E27FC236}">
                  <a16:creationId xmlns:a16="http://schemas.microsoft.com/office/drawing/2014/main" id="{D2F695B2-30DE-4981-A667-87A2F73A3324}"/>
                </a:ext>
              </a:extLst>
            </p:cNvPr>
            <p:cNvSpPr/>
            <p:nvPr/>
          </p:nvSpPr>
          <p:spPr>
            <a:xfrm>
              <a:off x="9579540" y="5816394"/>
              <a:ext cx="731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31</a:t>
              </a:r>
            </a:p>
          </p:txBody>
        </p:sp>
        <p:sp>
          <p:nvSpPr>
            <p:cNvPr id="52" name="Rectangle 51">
              <a:extLst>
                <a:ext uri="{FF2B5EF4-FFF2-40B4-BE49-F238E27FC236}">
                  <a16:creationId xmlns:a16="http://schemas.microsoft.com/office/drawing/2014/main" id="{232260C5-8299-4253-A6C2-BEFE1D6BC4CB}"/>
                </a:ext>
              </a:extLst>
            </p:cNvPr>
            <p:cNvSpPr/>
            <p:nvPr/>
          </p:nvSpPr>
          <p:spPr>
            <a:xfrm>
              <a:off x="6451659" y="3087113"/>
              <a:ext cx="1029898" cy="290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Mon</a:t>
              </a:r>
              <a:endParaRPr lang="en-US" sz="200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1EEE536-ECD0-4AC2-A0CD-A2D78EF1053E}"/>
                </a:ext>
              </a:extLst>
            </p:cNvPr>
            <p:cNvSpPr/>
            <p:nvPr/>
          </p:nvSpPr>
          <p:spPr>
            <a:xfrm>
              <a:off x="7443056" y="3087113"/>
              <a:ext cx="1029897" cy="290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Tues</a:t>
              </a:r>
              <a:endParaRPr lang="en-US" sz="20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85C4319C-BBE8-4FF6-90F8-4C570C393A56}"/>
                </a:ext>
              </a:extLst>
            </p:cNvPr>
            <p:cNvSpPr/>
            <p:nvPr/>
          </p:nvSpPr>
          <p:spPr>
            <a:xfrm>
              <a:off x="8317173" y="3087113"/>
              <a:ext cx="1211686" cy="290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Wed</a:t>
              </a:r>
              <a:endParaRPr lang="en-US" sz="2000"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14F600C5-0BCB-4AEE-8054-06AD64BBFBD2}"/>
                </a:ext>
              </a:extLst>
            </p:cNvPr>
            <p:cNvSpPr/>
            <p:nvPr/>
          </p:nvSpPr>
          <p:spPr>
            <a:xfrm>
              <a:off x="9473977" y="3087113"/>
              <a:ext cx="910546" cy="290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Thurs</a:t>
              </a:r>
              <a:endParaRPr lang="en-US" sz="2000" dirty="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D1912C5A-CB29-4DAA-872D-F4AD8966B10C}"/>
                </a:ext>
              </a:extLst>
            </p:cNvPr>
            <p:cNvSpPr/>
            <p:nvPr/>
          </p:nvSpPr>
          <p:spPr>
            <a:xfrm>
              <a:off x="10364475" y="3087113"/>
              <a:ext cx="1078018" cy="290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Fri</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141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Approval Workflows</a:t>
            </a:r>
          </a:p>
        </p:txBody>
      </p:sp>
      <p:pic>
        <p:nvPicPr>
          <p:cNvPr id="1026" name="Picture 1">
            <a:extLst>
              <a:ext uri="{FF2B5EF4-FFF2-40B4-BE49-F238E27FC236}">
                <a16:creationId xmlns:a16="http://schemas.microsoft.com/office/drawing/2014/main" id="{39A0BD68-A96D-41F8-98D1-AF01C4549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23"/>
          <a:stretch/>
        </p:blipFill>
        <p:spPr bwMode="auto">
          <a:xfrm>
            <a:off x="913477" y="1576659"/>
            <a:ext cx="10354450" cy="50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Phase </a:t>
              </a:r>
              <a:r>
                <a:rPr lang="en-US" sz="3600" dirty="0">
                  <a:solidFill>
                    <a:prstClr val="white"/>
                  </a:solidFill>
                  <a:latin typeface="Arial" panose="020B0604020202020204" pitchFamily="34" charset="0"/>
                  <a:cs typeface="Arial" panose="020B0604020202020204" pitchFamily="34" charset="0"/>
                </a:rPr>
                <a:t>2</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Update</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87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501316-03BB-405C-8CF0-E194C4061FAD}"/>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t="33012" b="28811"/>
          <a:stretch/>
        </p:blipFill>
        <p:spPr>
          <a:xfrm>
            <a:off x="-6762" y="3233889"/>
            <a:ext cx="12197881" cy="3654375"/>
          </a:xfrm>
          <a:prstGeom prst="rect">
            <a:avLst/>
          </a:prstGeom>
        </p:spPr>
      </p:pic>
      <p:graphicFrame>
        <p:nvGraphicFramePr>
          <p:cNvPr id="6" name="Table 6">
            <a:extLst>
              <a:ext uri="{FF2B5EF4-FFF2-40B4-BE49-F238E27FC236}">
                <a16:creationId xmlns:a16="http://schemas.microsoft.com/office/drawing/2014/main" id="{24446732-8A9E-45E9-B627-8CD1EC0C6BE9}"/>
              </a:ext>
            </a:extLst>
          </p:cNvPr>
          <p:cNvGraphicFramePr>
            <a:graphicFrameLocks noGrp="1"/>
          </p:cNvGraphicFramePr>
          <p:nvPr>
            <p:extLst/>
          </p:nvPr>
        </p:nvGraphicFramePr>
        <p:xfrm>
          <a:off x="245121" y="233850"/>
          <a:ext cx="11701776" cy="2652009"/>
        </p:xfrm>
        <a:graphic>
          <a:graphicData uri="http://schemas.openxmlformats.org/drawingml/2006/table">
            <a:tbl>
              <a:tblPr firstRow="1" bandRow="1">
                <a:tableStyleId>{5C22544A-7EE6-4342-B048-85BDC9FD1C3A}</a:tableStyleId>
              </a:tblPr>
              <a:tblGrid>
                <a:gridCol w="487574">
                  <a:extLst>
                    <a:ext uri="{9D8B030D-6E8A-4147-A177-3AD203B41FA5}">
                      <a16:colId xmlns:a16="http://schemas.microsoft.com/office/drawing/2014/main" val="1150865471"/>
                    </a:ext>
                  </a:extLst>
                </a:gridCol>
                <a:gridCol w="487574">
                  <a:extLst>
                    <a:ext uri="{9D8B030D-6E8A-4147-A177-3AD203B41FA5}">
                      <a16:colId xmlns:a16="http://schemas.microsoft.com/office/drawing/2014/main" val="426234509"/>
                    </a:ext>
                  </a:extLst>
                </a:gridCol>
                <a:gridCol w="487574">
                  <a:extLst>
                    <a:ext uri="{9D8B030D-6E8A-4147-A177-3AD203B41FA5}">
                      <a16:colId xmlns:a16="http://schemas.microsoft.com/office/drawing/2014/main" val="1562004781"/>
                    </a:ext>
                  </a:extLst>
                </a:gridCol>
                <a:gridCol w="487574">
                  <a:extLst>
                    <a:ext uri="{9D8B030D-6E8A-4147-A177-3AD203B41FA5}">
                      <a16:colId xmlns:a16="http://schemas.microsoft.com/office/drawing/2014/main" val="3841097525"/>
                    </a:ext>
                  </a:extLst>
                </a:gridCol>
                <a:gridCol w="487574">
                  <a:extLst>
                    <a:ext uri="{9D8B030D-6E8A-4147-A177-3AD203B41FA5}">
                      <a16:colId xmlns:a16="http://schemas.microsoft.com/office/drawing/2014/main" val="3232661397"/>
                    </a:ext>
                  </a:extLst>
                </a:gridCol>
                <a:gridCol w="487574">
                  <a:extLst>
                    <a:ext uri="{9D8B030D-6E8A-4147-A177-3AD203B41FA5}">
                      <a16:colId xmlns:a16="http://schemas.microsoft.com/office/drawing/2014/main" val="2149487571"/>
                    </a:ext>
                  </a:extLst>
                </a:gridCol>
                <a:gridCol w="487574">
                  <a:extLst>
                    <a:ext uri="{9D8B030D-6E8A-4147-A177-3AD203B41FA5}">
                      <a16:colId xmlns:a16="http://schemas.microsoft.com/office/drawing/2014/main" val="1497068697"/>
                    </a:ext>
                  </a:extLst>
                </a:gridCol>
                <a:gridCol w="487574">
                  <a:extLst>
                    <a:ext uri="{9D8B030D-6E8A-4147-A177-3AD203B41FA5}">
                      <a16:colId xmlns:a16="http://schemas.microsoft.com/office/drawing/2014/main" val="1253080153"/>
                    </a:ext>
                  </a:extLst>
                </a:gridCol>
                <a:gridCol w="487574">
                  <a:extLst>
                    <a:ext uri="{9D8B030D-6E8A-4147-A177-3AD203B41FA5}">
                      <a16:colId xmlns:a16="http://schemas.microsoft.com/office/drawing/2014/main" val="3524008597"/>
                    </a:ext>
                  </a:extLst>
                </a:gridCol>
                <a:gridCol w="487574">
                  <a:extLst>
                    <a:ext uri="{9D8B030D-6E8A-4147-A177-3AD203B41FA5}">
                      <a16:colId xmlns:a16="http://schemas.microsoft.com/office/drawing/2014/main" val="3092277045"/>
                    </a:ext>
                  </a:extLst>
                </a:gridCol>
                <a:gridCol w="487574">
                  <a:extLst>
                    <a:ext uri="{9D8B030D-6E8A-4147-A177-3AD203B41FA5}">
                      <a16:colId xmlns:a16="http://schemas.microsoft.com/office/drawing/2014/main" val="2934779413"/>
                    </a:ext>
                  </a:extLst>
                </a:gridCol>
                <a:gridCol w="487574">
                  <a:extLst>
                    <a:ext uri="{9D8B030D-6E8A-4147-A177-3AD203B41FA5}">
                      <a16:colId xmlns:a16="http://schemas.microsoft.com/office/drawing/2014/main" val="1725957436"/>
                    </a:ext>
                  </a:extLst>
                </a:gridCol>
                <a:gridCol w="487574">
                  <a:extLst>
                    <a:ext uri="{9D8B030D-6E8A-4147-A177-3AD203B41FA5}">
                      <a16:colId xmlns:a16="http://schemas.microsoft.com/office/drawing/2014/main" val="951054075"/>
                    </a:ext>
                  </a:extLst>
                </a:gridCol>
                <a:gridCol w="487574">
                  <a:extLst>
                    <a:ext uri="{9D8B030D-6E8A-4147-A177-3AD203B41FA5}">
                      <a16:colId xmlns:a16="http://schemas.microsoft.com/office/drawing/2014/main" val="1855517281"/>
                    </a:ext>
                  </a:extLst>
                </a:gridCol>
                <a:gridCol w="487574">
                  <a:extLst>
                    <a:ext uri="{9D8B030D-6E8A-4147-A177-3AD203B41FA5}">
                      <a16:colId xmlns:a16="http://schemas.microsoft.com/office/drawing/2014/main" val="2482447257"/>
                    </a:ext>
                  </a:extLst>
                </a:gridCol>
                <a:gridCol w="487574">
                  <a:extLst>
                    <a:ext uri="{9D8B030D-6E8A-4147-A177-3AD203B41FA5}">
                      <a16:colId xmlns:a16="http://schemas.microsoft.com/office/drawing/2014/main" val="3433883301"/>
                    </a:ext>
                  </a:extLst>
                </a:gridCol>
                <a:gridCol w="487574">
                  <a:extLst>
                    <a:ext uri="{9D8B030D-6E8A-4147-A177-3AD203B41FA5}">
                      <a16:colId xmlns:a16="http://schemas.microsoft.com/office/drawing/2014/main" val="2328131253"/>
                    </a:ext>
                  </a:extLst>
                </a:gridCol>
                <a:gridCol w="487574">
                  <a:extLst>
                    <a:ext uri="{9D8B030D-6E8A-4147-A177-3AD203B41FA5}">
                      <a16:colId xmlns:a16="http://schemas.microsoft.com/office/drawing/2014/main" val="1453906304"/>
                    </a:ext>
                  </a:extLst>
                </a:gridCol>
                <a:gridCol w="487574">
                  <a:extLst>
                    <a:ext uri="{9D8B030D-6E8A-4147-A177-3AD203B41FA5}">
                      <a16:colId xmlns:a16="http://schemas.microsoft.com/office/drawing/2014/main" val="722101290"/>
                    </a:ext>
                  </a:extLst>
                </a:gridCol>
                <a:gridCol w="487574">
                  <a:extLst>
                    <a:ext uri="{9D8B030D-6E8A-4147-A177-3AD203B41FA5}">
                      <a16:colId xmlns:a16="http://schemas.microsoft.com/office/drawing/2014/main" val="2371352422"/>
                    </a:ext>
                  </a:extLst>
                </a:gridCol>
                <a:gridCol w="487574">
                  <a:extLst>
                    <a:ext uri="{9D8B030D-6E8A-4147-A177-3AD203B41FA5}">
                      <a16:colId xmlns:a16="http://schemas.microsoft.com/office/drawing/2014/main" val="2782249886"/>
                    </a:ext>
                  </a:extLst>
                </a:gridCol>
                <a:gridCol w="487574">
                  <a:extLst>
                    <a:ext uri="{9D8B030D-6E8A-4147-A177-3AD203B41FA5}">
                      <a16:colId xmlns:a16="http://schemas.microsoft.com/office/drawing/2014/main" val="4219399349"/>
                    </a:ext>
                  </a:extLst>
                </a:gridCol>
                <a:gridCol w="487574">
                  <a:extLst>
                    <a:ext uri="{9D8B030D-6E8A-4147-A177-3AD203B41FA5}">
                      <a16:colId xmlns:a16="http://schemas.microsoft.com/office/drawing/2014/main" val="1824648793"/>
                    </a:ext>
                  </a:extLst>
                </a:gridCol>
                <a:gridCol w="487574">
                  <a:extLst>
                    <a:ext uri="{9D8B030D-6E8A-4147-A177-3AD203B41FA5}">
                      <a16:colId xmlns:a16="http://schemas.microsoft.com/office/drawing/2014/main" val="1039185319"/>
                    </a:ext>
                  </a:extLst>
                </a:gridCol>
              </a:tblGrid>
              <a:tr h="253768">
                <a:tc gridSpan="6">
                  <a:txBody>
                    <a:bodyPr/>
                    <a:lstStyle/>
                    <a:p>
                      <a:pPr algn="ctr"/>
                      <a:r>
                        <a:rPr lang="en-US" sz="1100" b="1" dirty="0">
                          <a:solidFill>
                            <a:schemeClr val="bg1"/>
                          </a:solidFill>
                        </a:rPr>
                        <a:t>2021</a:t>
                      </a:r>
                    </a:p>
                  </a:txBody>
                  <a:tcPr>
                    <a:solidFill>
                      <a:schemeClr val="tx1"/>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gridSpan="12">
                  <a:txBody>
                    <a:bodyPr/>
                    <a:lstStyle/>
                    <a:p>
                      <a:pPr algn="ctr"/>
                      <a:r>
                        <a:rPr lang="en-US" sz="1100" b="1" dirty="0">
                          <a:solidFill>
                            <a:schemeClr val="bg1"/>
                          </a:solidFill>
                        </a:rPr>
                        <a:t>2022</a:t>
                      </a:r>
                    </a:p>
                  </a:txBody>
                  <a:tcPr>
                    <a:solidFill>
                      <a:schemeClr val="tx1"/>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gridSpan="6">
                  <a:txBody>
                    <a:bodyPr/>
                    <a:lstStyle/>
                    <a:p>
                      <a:pPr algn="ctr"/>
                      <a:r>
                        <a:rPr lang="en-US" sz="1100" b="1" dirty="0">
                          <a:solidFill>
                            <a:schemeClr val="bg1"/>
                          </a:solidFill>
                        </a:rPr>
                        <a:t>2023</a:t>
                      </a:r>
                    </a:p>
                  </a:txBody>
                  <a:tcPr>
                    <a:solidFill>
                      <a:schemeClr val="tx1"/>
                    </a:solidFill>
                  </a:tcPr>
                </a:tc>
                <a:tc hMerge="1">
                  <a:txBody>
                    <a:bodyPr/>
                    <a:lstStyle/>
                    <a:p>
                      <a:pPr algn="ctr"/>
                      <a:endParaRPr lang="en-US" sz="1100" b="1" dirty="0">
                        <a:solidFill>
                          <a:schemeClr val="bg1"/>
                        </a:solidFill>
                      </a:endParaRPr>
                    </a:p>
                  </a:txBody>
                  <a:tcPr>
                    <a:solidFill>
                      <a:schemeClr val="tx1"/>
                    </a:solidFill>
                  </a:tcPr>
                </a:tc>
                <a:tc hMerge="1">
                  <a:txBody>
                    <a:bodyPr/>
                    <a:lstStyle/>
                    <a:p>
                      <a:pPr algn="ctr"/>
                      <a:endParaRPr lang="en-US" sz="1100" b="1" dirty="0">
                        <a:solidFill>
                          <a:schemeClr val="bg1"/>
                        </a:solidFill>
                      </a:endParaRPr>
                    </a:p>
                  </a:txBody>
                  <a:tcPr>
                    <a:solidFill>
                      <a:schemeClr val="tx1"/>
                    </a:solidFill>
                  </a:tcPr>
                </a:tc>
                <a:tc hMerge="1">
                  <a:txBody>
                    <a:bodyPr/>
                    <a:lstStyle/>
                    <a:p>
                      <a:pPr algn="ctr"/>
                      <a:endParaRPr lang="en-US" sz="1100" b="1" dirty="0">
                        <a:solidFill>
                          <a:schemeClr val="bg1"/>
                        </a:solidFill>
                      </a:endParaRPr>
                    </a:p>
                  </a:txBody>
                  <a:tcPr>
                    <a:solidFill>
                      <a:schemeClr val="tx1"/>
                    </a:solidFill>
                  </a:tcPr>
                </a:tc>
                <a:tc hMerge="1">
                  <a:txBody>
                    <a:bodyPr/>
                    <a:lstStyle/>
                    <a:p>
                      <a:pPr algn="ctr"/>
                      <a:endParaRPr lang="en-US" sz="1100" b="1" dirty="0">
                        <a:solidFill>
                          <a:schemeClr val="bg1"/>
                        </a:solidFill>
                      </a:endParaRPr>
                    </a:p>
                  </a:txBody>
                  <a:tcPr>
                    <a:solidFill>
                      <a:schemeClr val="tx1"/>
                    </a:solidFill>
                  </a:tcPr>
                </a:tc>
                <a:tc hMerge="1">
                  <a:txBody>
                    <a:bodyPr/>
                    <a:lstStyle/>
                    <a:p>
                      <a:pPr algn="ctr"/>
                      <a:endParaRPr lang="en-US" sz="1100" b="1" dirty="0">
                        <a:solidFill>
                          <a:schemeClr val="bg1"/>
                        </a:solidFill>
                      </a:endParaRPr>
                    </a:p>
                  </a:txBody>
                  <a:tcPr>
                    <a:solidFill>
                      <a:schemeClr val="tx1"/>
                    </a:solidFill>
                  </a:tcPr>
                </a:tc>
                <a:extLst>
                  <a:ext uri="{0D108BD9-81ED-4DB2-BD59-A6C34878D82A}">
                    <a16:rowId xmlns:a16="http://schemas.microsoft.com/office/drawing/2014/main" val="3224348322"/>
                  </a:ext>
                </a:extLst>
              </a:tr>
              <a:tr h="253768">
                <a:tc>
                  <a:txBody>
                    <a:bodyPr/>
                    <a:lstStyle/>
                    <a:p>
                      <a:pPr algn="ctr"/>
                      <a:r>
                        <a:rPr lang="en-US" sz="1100" b="0" dirty="0">
                          <a:solidFill>
                            <a:schemeClr val="tx1"/>
                          </a:solidFill>
                        </a:rPr>
                        <a:t>Jul</a:t>
                      </a:r>
                    </a:p>
                  </a:txBody>
                  <a:tcPr>
                    <a:solidFill>
                      <a:schemeClr val="bg1">
                        <a:lumMod val="85000"/>
                      </a:schemeClr>
                    </a:solidFill>
                  </a:tcPr>
                </a:tc>
                <a:tc>
                  <a:txBody>
                    <a:bodyPr/>
                    <a:lstStyle/>
                    <a:p>
                      <a:pPr algn="ctr"/>
                      <a:r>
                        <a:rPr lang="en-US" sz="1100" b="0" dirty="0">
                          <a:solidFill>
                            <a:schemeClr val="tx1"/>
                          </a:solidFill>
                        </a:rPr>
                        <a:t>Aug</a:t>
                      </a:r>
                    </a:p>
                  </a:txBody>
                  <a:tcPr>
                    <a:solidFill>
                      <a:schemeClr val="bg1">
                        <a:lumMod val="85000"/>
                      </a:schemeClr>
                    </a:solidFill>
                  </a:tcPr>
                </a:tc>
                <a:tc>
                  <a:txBody>
                    <a:bodyPr/>
                    <a:lstStyle/>
                    <a:p>
                      <a:pPr algn="ctr"/>
                      <a:r>
                        <a:rPr lang="en-US" sz="1100" b="0" dirty="0">
                          <a:solidFill>
                            <a:schemeClr val="tx1"/>
                          </a:solidFill>
                        </a:rPr>
                        <a:t>Sep</a:t>
                      </a:r>
                    </a:p>
                  </a:txBody>
                  <a:tcPr>
                    <a:solidFill>
                      <a:schemeClr val="bg1">
                        <a:lumMod val="85000"/>
                      </a:schemeClr>
                    </a:solidFill>
                  </a:tcPr>
                </a:tc>
                <a:tc>
                  <a:txBody>
                    <a:bodyPr/>
                    <a:lstStyle/>
                    <a:p>
                      <a:pPr algn="ctr"/>
                      <a:r>
                        <a:rPr lang="en-US" sz="1100" b="0" dirty="0">
                          <a:solidFill>
                            <a:schemeClr val="tx1"/>
                          </a:solidFill>
                        </a:rPr>
                        <a:t>Oct</a:t>
                      </a:r>
                    </a:p>
                  </a:txBody>
                  <a:tcPr>
                    <a:solidFill>
                      <a:schemeClr val="bg1">
                        <a:lumMod val="85000"/>
                      </a:schemeClr>
                    </a:solidFill>
                  </a:tcPr>
                </a:tc>
                <a:tc>
                  <a:txBody>
                    <a:bodyPr/>
                    <a:lstStyle/>
                    <a:p>
                      <a:pPr algn="ctr"/>
                      <a:r>
                        <a:rPr lang="en-US" sz="1100" b="0" dirty="0">
                          <a:solidFill>
                            <a:schemeClr val="tx1"/>
                          </a:solidFill>
                        </a:rPr>
                        <a:t>Nov</a:t>
                      </a:r>
                    </a:p>
                  </a:txBody>
                  <a:tcPr>
                    <a:solidFill>
                      <a:schemeClr val="bg1">
                        <a:lumMod val="85000"/>
                      </a:schemeClr>
                    </a:solidFill>
                  </a:tcPr>
                </a:tc>
                <a:tc>
                  <a:txBody>
                    <a:bodyPr/>
                    <a:lstStyle/>
                    <a:p>
                      <a:pPr algn="ctr"/>
                      <a:r>
                        <a:rPr lang="en-US" sz="1100" b="0" dirty="0">
                          <a:solidFill>
                            <a:schemeClr val="tx1"/>
                          </a:solidFill>
                        </a:rPr>
                        <a:t>Dec</a:t>
                      </a:r>
                    </a:p>
                  </a:txBody>
                  <a:tcPr>
                    <a:solidFill>
                      <a:schemeClr val="bg1">
                        <a:lumMod val="85000"/>
                      </a:schemeClr>
                    </a:solidFill>
                  </a:tcPr>
                </a:tc>
                <a:tc>
                  <a:txBody>
                    <a:bodyPr/>
                    <a:lstStyle/>
                    <a:p>
                      <a:pPr algn="ctr"/>
                      <a:r>
                        <a:rPr lang="en-US" sz="1100" b="0" dirty="0">
                          <a:solidFill>
                            <a:schemeClr val="tx1"/>
                          </a:solidFill>
                        </a:rPr>
                        <a:t>Jan</a:t>
                      </a:r>
                    </a:p>
                  </a:txBody>
                  <a:tcPr>
                    <a:solidFill>
                      <a:schemeClr val="bg1">
                        <a:lumMod val="85000"/>
                      </a:schemeClr>
                    </a:solidFill>
                  </a:tcPr>
                </a:tc>
                <a:tc>
                  <a:txBody>
                    <a:bodyPr/>
                    <a:lstStyle/>
                    <a:p>
                      <a:pPr algn="ctr"/>
                      <a:r>
                        <a:rPr lang="en-US" sz="1100" b="0" dirty="0">
                          <a:solidFill>
                            <a:schemeClr val="tx1"/>
                          </a:solidFill>
                        </a:rPr>
                        <a:t>Feb</a:t>
                      </a:r>
                    </a:p>
                  </a:txBody>
                  <a:tcPr>
                    <a:solidFill>
                      <a:schemeClr val="bg1">
                        <a:lumMod val="85000"/>
                      </a:schemeClr>
                    </a:solidFill>
                  </a:tcPr>
                </a:tc>
                <a:tc>
                  <a:txBody>
                    <a:bodyPr/>
                    <a:lstStyle/>
                    <a:p>
                      <a:pPr algn="ctr"/>
                      <a:r>
                        <a:rPr lang="en-US" sz="1100" b="0" dirty="0">
                          <a:solidFill>
                            <a:schemeClr val="tx1"/>
                          </a:solidFill>
                        </a:rPr>
                        <a:t>Mar</a:t>
                      </a:r>
                    </a:p>
                  </a:txBody>
                  <a:tcPr>
                    <a:solidFill>
                      <a:schemeClr val="bg1">
                        <a:lumMod val="85000"/>
                      </a:schemeClr>
                    </a:solidFill>
                  </a:tcPr>
                </a:tc>
                <a:tc>
                  <a:txBody>
                    <a:bodyPr/>
                    <a:lstStyle/>
                    <a:p>
                      <a:pPr algn="ctr"/>
                      <a:r>
                        <a:rPr lang="en-US" sz="1100" b="0" dirty="0">
                          <a:solidFill>
                            <a:schemeClr val="tx1"/>
                          </a:solidFill>
                        </a:rPr>
                        <a:t>Apr</a:t>
                      </a:r>
                    </a:p>
                  </a:txBody>
                  <a:tcPr>
                    <a:solidFill>
                      <a:schemeClr val="bg1">
                        <a:lumMod val="85000"/>
                      </a:schemeClr>
                    </a:solidFill>
                  </a:tcPr>
                </a:tc>
                <a:tc>
                  <a:txBody>
                    <a:bodyPr/>
                    <a:lstStyle/>
                    <a:p>
                      <a:pPr algn="ctr"/>
                      <a:r>
                        <a:rPr lang="en-US" sz="1100" b="0" dirty="0">
                          <a:solidFill>
                            <a:schemeClr val="tx1"/>
                          </a:solidFill>
                        </a:rPr>
                        <a:t>May</a:t>
                      </a:r>
                    </a:p>
                  </a:txBody>
                  <a:tcPr>
                    <a:solidFill>
                      <a:schemeClr val="bg1">
                        <a:lumMod val="85000"/>
                      </a:schemeClr>
                    </a:solidFill>
                  </a:tcPr>
                </a:tc>
                <a:tc>
                  <a:txBody>
                    <a:bodyPr/>
                    <a:lstStyle/>
                    <a:p>
                      <a:pPr algn="ctr"/>
                      <a:r>
                        <a:rPr lang="en-US" sz="1100" b="0" dirty="0">
                          <a:solidFill>
                            <a:schemeClr val="tx1"/>
                          </a:solidFill>
                        </a:rPr>
                        <a:t>Jun</a:t>
                      </a:r>
                    </a:p>
                  </a:txBody>
                  <a:tcPr>
                    <a:solidFill>
                      <a:schemeClr val="bg1">
                        <a:lumMod val="85000"/>
                      </a:schemeClr>
                    </a:solidFill>
                  </a:tcPr>
                </a:tc>
                <a:tc>
                  <a:txBody>
                    <a:bodyPr/>
                    <a:lstStyle/>
                    <a:p>
                      <a:pPr algn="ctr"/>
                      <a:r>
                        <a:rPr lang="en-US" sz="1100" b="0" dirty="0">
                          <a:solidFill>
                            <a:schemeClr val="tx1"/>
                          </a:solidFill>
                        </a:rPr>
                        <a:t>Jul</a:t>
                      </a:r>
                    </a:p>
                  </a:txBody>
                  <a:tcPr>
                    <a:solidFill>
                      <a:schemeClr val="bg1">
                        <a:lumMod val="85000"/>
                      </a:schemeClr>
                    </a:solidFill>
                  </a:tcPr>
                </a:tc>
                <a:tc>
                  <a:txBody>
                    <a:bodyPr/>
                    <a:lstStyle/>
                    <a:p>
                      <a:pPr algn="ctr"/>
                      <a:r>
                        <a:rPr lang="en-US" sz="1100" b="0" dirty="0">
                          <a:solidFill>
                            <a:schemeClr val="tx1"/>
                          </a:solidFill>
                        </a:rPr>
                        <a:t>Aug</a:t>
                      </a:r>
                    </a:p>
                  </a:txBody>
                  <a:tcPr>
                    <a:solidFill>
                      <a:schemeClr val="bg1">
                        <a:lumMod val="85000"/>
                      </a:schemeClr>
                    </a:solidFill>
                  </a:tcPr>
                </a:tc>
                <a:tc>
                  <a:txBody>
                    <a:bodyPr/>
                    <a:lstStyle/>
                    <a:p>
                      <a:pPr algn="ctr"/>
                      <a:r>
                        <a:rPr lang="en-US" sz="1100" b="0" dirty="0">
                          <a:solidFill>
                            <a:schemeClr val="tx1"/>
                          </a:solidFill>
                        </a:rPr>
                        <a:t>Sep</a:t>
                      </a:r>
                    </a:p>
                  </a:txBody>
                  <a:tcPr>
                    <a:solidFill>
                      <a:schemeClr val="bg1">
                        <a:lumMod val="85000"/>
                      </a:schemeClr>
                    </a:solidFill>
                  </a:tcPr>
                </a:tc>
                <a:tc>
                  <a:txBody>
                    <a:bodyPr/>
                    <a:lstStyle/>
                    <a:p>
                      <a:pPr algn="ctr"/>
                      <a:r>
                        <a:rPr lang="en-US" sz="1100" b="0" dirty="0">
                          <a:solidFill>
                            <a:schemeClr val="tx1"/>
                          </a:solidFill>
                        </a:rPr>
                        <a:t>Oct</a:t>
                      </a:r>
                    </a:p>
                  </a:txBody>
                  <a:tcPr>
                    <a:solidFill>
                      <a:schemeClr val="bg1">
                        <a:lumMod val="85000"/>
                      </a:schemeClr>
                    </a:solidFill>
                  </a:tcPr>
                </a:tc>
                <a:tc>
                  <a:txBody>
                    <a:bodyPr/>
                    <a:lstStyle/>
                    <a:p>
                      <a:pPr algn="ctr"/>
                      <a:r>
                        <a:rPr lang="en-US" sz="1100" b="0" dirty="0">
                          <a:solidFill>
                            <a:schemeClr val="tx1"/>
                          </a:solidFill>
                        </a:rPr>
                        <a:t>Nov</a:t>
                      </a:r>
                    </a:p>
                  </a:txBody>
                  <a:tcPr>
                    <a:solidFill>
                      <a:schemeClr val="bg1">
                        <a:lumMod val="85000"/>
                      </a:schemeClr>
                    </a:solidFill>
                  </a:tcPr>
                </a:tc>
                <a:tc>
                  <a:txBody>
                    <a:bodyPr/>
                    <a:lstStyle/>
                    <a:p>
                      <a:pPr algn="ctr"/>
                      <a:r>
                        <a:rPr lang="en-US" sz="1100" b="0" dirty="0">
                          <a:solidFill>
                            <a:schemeClr val="tx1"/>
                          </a:solidFill>
                        </a:rPr>
                        <a:t>Dec</a:t>
                      </a:r>
                    </a:p>
                  </a:txBody>
                  <a:tcPr>
                    <a:solidFill>
                      <a:schemeClr val="bg1">
                        <a:lumMod val="85000"/>
                      </a:schemeClr>
                    </a:solidFill>
                  </a:tcPr>
                </a:tc>
                <a:tc>
                  <a:txBody>
                    <a:bodyPr/>
                    <a:lstStyle/>
                    <a:p>
                      <a:pPr algn="ctr"/>
                      <a:r>
                        <a:rPr lang="en-US" sz="1100" b="0" dirty="0">
                          <a:solidFill>
                            <a:schemeClr val="tx1"/>
                          </a:solidFill>
                        </a:rPr>
                        <a:t>Jan</a:t>
                      </a:r>
                    </a:p>
                  </a:txBody>
                  <a:tcPr>
                    <a:solidFill>
                      <a:schemeClr val="bg1">
                        <a:lumMod val="85000"/>
                      </a:schemeClr>
                    </a:solidFill>
                  </a:tcPr>
                </a:tc>
                <a:tc>
                  <a:txBody>
                    <a:bodyPr/>
                    <a:lstStyle/>
                    <a:p>
                      <a:pPr algn="ctr"/>
                      <a:r>
                        <a:rPr lang="en-US" sz="1100" b="0" dirty="0">
                          <a:solidFill>
                            <a:schemeClr val="tx1"/>
                          </a:solidFill>
                        </a:rPr>
                        <a:t>Feb</a:t>
                      </a:r>
                    </a:p>
                  </a:txBody>
                  <a:tcPr>
                    <a:solidFill>
                      <a:schemeClr val="bg1">
                        <a:lumMod val="85000"/>
                      </a:schemeClr>
                    </a:solidFill>
                  </a:tcPr>
                </a:tc>
                <a:tc>
                  <a:txBody>
                    <a:bodyPr/>
                    <a:lstStyle/>
                    <a:p>
                      <a:pPr algn="ctr"/>
                      <a:r>
                        <a:rPr lang="en-US" sz="1100" b="0" dirty="0">
                          <a:solidFill>
                            <a:schemeClr val="tx1"/>
                          </a:solidFill>
                        </a:rPr>
                        <a:t>Mar</a:t>
                      </a:r>
                    </a:p>
                  </a:txBody>
                  <a:tcPr>
                    <a:solidFill>
                      <a:schemeClr val="bg1">
                        <a:lumMod val="85000"/>
                      </a:schemeClr>
                    </a:solidFill>
                  </a:tcPr>
                </a:tc>
                <a:tc>
                  <a:txBody>
                    <a:bodyPr/>
                    <a:lstStyle/>
                    <a:p>
                      <a:pPr algn="ctr"/>
                      <a:r>
                        <a:rPr lang="en-US" sz="1100" b="0" dirty="0">
                          <a:solidFill>
                            <a:schemeClr val="tx1"/>
                          </a:solidFill>
                        </a:rPr>
                        <a:t>Apr</a:t>
                      </a:r>
                    </a:p>
                  </a:txBody>
                  <a:tcPr>
                    <a:solidFill>
                      <a:schemeClr val="bg1">
                        <a:lumMod val="85000"/>
                      </a:schemeClr>
                    </a:solidFill>
                  </a:tcPr>
                </a:tc>
                <a:tc>
                  <a:txBody>
                    <a:bodyPr/>
                    <a:lstStyle/>
                    <a:p>
                      <a:pPr algn="ctr"/>
                      <a:r>
                        <a:rPr lang="en-US" sz="1100" b="0" dirty="0">
                          <a:solidFill>
                            <a:schemeClr val="tx1"/>
                          </a:solidFill>
                        </a:rPr>
                        <a:t>May</a:t>
                      </a:r>
                    </a:p>
                  </a:txBody>
                  <a:tcPr>
                    <a:solidFill>
                      <a:schemeClr val="bg1">
                        <a:lumMod val="85000"/>
                      </a:schemeClr>
                    </a:solidFill>
                  </a:tcPr>
                </a:tc>
                <a:tc>
                  <a:txBody>
                    <a:bodyPr/>
                    <a:lstStyle/>
                    <a:p>
                      <a:pPr algn="ctr"/>
                      <a:r>
                        <a:rPr lang="en-US" sz="1100" b="0" dirty="0">
                          <a:solidFill>
                            <a:schemeClr val="tx1"/>
                          </a:solidFill>
                        </a:rPr>
                        <a:t>Jun</a:t>
                      </a:r>
                    </a:p>
                  </a:txBody>
                  <a:tcPr>
                    <a:solidFill>
                      <a:schemeClr val="bg1">
                        <a:lumMod val="85000"/>
                      </a:schemeClr>
                    </a:solidFill>
                  </a:tcPr>
                </a:tc>
                <a:extLst>
                  <a:ext uri="{0D108BD9-81ED-4DB2-BD59-A6C34878D82A}">
                    <a16:rowId xmlns:a16="http://schemas.microsoft.com/office/drawing/2014/main" val="3792379388"/>
                  </a:ext>
                </a:extLst>
              </a:tr>
              <a:tr h="2133849">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tc>
                  <a:txBody>
                    <a:bodyPr/>
                    <a:lstStyle/>
                    <a:p>
                      <a:pPr algn="ctr"/>
                      <a:endParaRPr lang="en-US" sz="1400" b="0" dirty="0">
                        <a:solidFill>
                          <a:schemeClr val="tx1"/>
                        </a:solidFill>
                      </a:endParaRPr>
                    </a:p>
                  </a:txBody>
                  <a:tcPr>
                    <a:solidFill>
                      <a:schemeClr val="bg1">
                        <a:lumMod val="95000"/>
                      </a:schemeClr>
                    </a:solidFill>
                  </a:tcPr>
                </a:tc>
                <a:extLst>
                  <a:ext uri="{0D108BD9-81ED-4DB2-BD59-A6C34878D82A}">
                    <a16:rowId xmlns:a16="http://schemas.microsoft.com/office/drawing/2014/main" val="2899286344"/>
                  </a:ext>
                </a:extLst>
              </a:tr>
            </a:tbl>
          </a:graphicData>
        </a:graphic>
      </p:graphicFrame>
      <p:sp>
        <p:nvSpPr>
          <p:cNvPr id="10" name="Arrow: Chevron 9">
            <a:extLst>
              <a:ext uri="{FF2B5EF4-FFF2-40B4-BE49-F238E27FC236}">
                <a16:creationId xmlns:a16="http://schemas.microsoft.com/office/drawing/2014/main" id="{A6016911-0692-4658-B634-412B84A61CE4}"/>
              </a:ext>
            </a:extLst>
          </p:cNvPr>
          <p:cNvSpPr/>
          <p:nvPr/>
        </p:nvSpPr>
        <p:spPr>
          <a:xfrm>
            <a:off x="245121" y="810376"/>
            <a:ext cx="640080" cy="216799"/>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Arrow: Chevron 10">
            <a:extLst>
              <a:ext uri="{FF2B5EF4-FFF2-40B4-BE49-F238E27FC236}">
                <a16:creationId xmlns:a16="http://schemas.microsoft.com/office/drawing/2014/main" id="{1217BD8A-C8FA-4801-A690-218AEDE30153}"/>
              </a:ext>
            </a:extLst>
          </p:cNvPr>
          <p:cNvSpPr/>
          <p:nvPr/>
        </p:nvSpPr>
        <p:spPr>
          <a:xfrm>
            <a:off x="830115" y="810375"/>
            <a:ext cx="2341085" cy="223504"/>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Architect</a:t>
            </a:r>
          </a:p>
        </p:txBody>
      </p:sp>
      <p:sp>
        <p:nvSpPr>
          <p:cNvPr id="12" name="TextBox 11">
            <a:extLst>
              <a:ext uri="{FF2B5EF4-FFF2-40B4-BE49-F238E27FC236}">
                <a16:creationId xmlns:a16="http://schemas.microsoft.com/office/drawing/2014/main" id="{93482C14-0C83-4CAD-A483-343BC1AD55BB}"/>
              </a:ext>
            </a:extLst>
          </p:cNvPr>
          <p:cNvSpPr txBox="1"/>
          <p:nvPr/>
        </p:nvSpPr>
        <p:spPr>
          <a:xfrm>
            <a:off x="330962" y="794676"/>
            <a:ext cx="468398"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Arrow: Chevron 12">
            <a:extLst>
              <a:ext uri="{FF2B5EF4-FFF2-40B4-BE49-F238E27FC236}">
                <a16:creationId xmlns:a16="http://schemas.microsoft.com/office/drawing/2014/main" id="{B93EFFC5-D9FC-423D-8921-6601254158F9}"/>
              </a:ext>
            </a:extLst>
          </p:cNvPr>
          <p:cNvSpPr/>
          <p:nvPr/>
        </p:nvSpPr>
        <p:spPr>
          <a:xfrm>
            <a:off x="3129703" y="810374"/>
            <a:ext cx="2011680" cy="216799"/>
          </a:xfrm>
          <a:prstGeom prst="chevro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Configure &amp; Prototype</a:t>
            </a:r>
          </a:p>
        </p:txBody>
      </p:sp>
      <p:sp>
        <p:nvSpPr>
          <p:cNvPr id="15" name="Arrow: Chevron 14">
            <a:extLst>
              <a:ext uri="{FF2B5EF4-FFF2-40B4-BE49-F238E27FC236}">
                <a16:creationId xmlns:a16="http://schemas.microsoft.com/office/drawing/2014/main" id="{C183FBF2-E01F-430D-B1D2-8DA47DFB24A1}"/>
              </a:ext>
            </a:extLst>
          </p:cNvPr>
          <p:cNvSpPr/>
          <p:nvPr/>
        </p:nvSpPr>
        <p:spPr>
          <a:xfrm>
            <a:off x="5097568" y="817081"/>
            <a:ext cx="3520440" cy="216799"/>
          </a:xfrm>
          <a:prstGeom prst="chevro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Validate</a:t>
            </a:r>
          </a:p>
        </p:txBody>
      </p:sp>
      <p:sp>
        <p:nvSpPr>
          <p:cNvPr id="16" name="Arrow: Chevron 15">
            <a:extLst>
              <a:ext uri="{FF2B5EF4-FFF2-40B4-BE49-F238E27FC236}">
                <a16:creationId xmlns:a16="http://schemas.microsoft.com/office/drawing/2014/main" id="{5591488B-4506-417D-A028-31F544BE24D2}"/>
              </a:ext>
            </a:extLst>
          </p:cNvPr>
          <p:cNvSpPr/>
          <p:nvPr/>
        </p:nvSpPr>
        <p:spPr>
          <a:xfrm>
            <a:off x="8588566" y="817080"/>
            <a:ext cx="914400" cy="216799"/>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Deploy</a:t>
            </a:r>
          </a:p>
        </p:txBody>
      </p:sp>
      <p:sp>
        <p:nvSpPr>
          <p:cNvPr id="17" name="Arrow: Chevron 16">
            <a:extLst>
              <a:ext uri="{FF2B5EF4-FFF2-40B4-BE49-F238E27FC236}">
                <a16:creationId xmlns:a16="http://schemas.microsoft.com/office/drawing/2014/main" id="{1459843E-08A3-4D85-85BC-821886F0565C}"/>
              </a:ext>
            </a:extLst>
          </p:cNvPr>
          <p:cNvSpPr/>
          <p:nvPr/>
        </p:nvSpPr>
        <p:spPr>
          <a:xfrm>
            <a:off x="9466805" y="817079"/>
            <a:ext cx="2468880" cy="216799"/>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Support</a:t>
            </a:r>
          </a:p>
        </p:txBody>
      </p:sp>
      <p:sp>
        <p:nvSpPr>
          <p:cNvPr id="18" name="Flowchart: Decision 17">
            <a:extLst>
              <a:ext uri="{FF2B5EF4-FFF2-40B4-BE49-F238E27FC236}">
                <a16:creationId xmlns:a16="http://schemas.microsoft.com/office/drawing/2014/main" id="{B57B3F22-4F5B-48A0-A249-147FD563F200}"/>
              </a:ext>
            </a:extLst>
          </p:cNvPr>
          <p:cNvSpPr/>
          <p:nvPr/>
        </p:nvSpPr>
        <p:spPr>
          <a:xfrm>
            <a:off x="245120" y="1075876"/>
            <a:ext cx="128016" cy="128016"/>
          </a:xfrm>
          <a:prstGeom prst="flowChartDecisi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9" name="TextBox 18">
            <a:extLst>
              <a:ext uri="{FF2B5EF4-FFF2-40B4-BE49-F238E27FC236}">
                <a16:creationId xmlns:a16="http://schemas.microsoft.com/office/drawing/2014/main" id="{8B283D82-4C07-4FA4-89EA-C062D3E7628C}"/>
              </a:ext>
            </a:extLst>
          </p:cNvPr>
          <p:cNvSpPr txBox="1"/>
          <p:nvPr/>
        </p:nvSpPr>
        <p:spPr>
          <a:xfrm>
            <a:off x="308664" y="1014916"/>
            <a:ext cx="149592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Luma Phase 2 Kick-Off</a:t>
            </a:r>
          </a:p>
        </p:txBody>
      </p:sp>
      <p:cxnSp>
        <p:nvCxnSpPr>
          <p:cNvPr id="21" name="Straight Connector 20">
            <a:extLst>
              <a:ext uri="{FF2B5EF4-FFF2-40B4-BE49-F238E27FC236}">
                <a16:creationId xmlns:a16="http://schemas.microsoft.com/office/drawing/2014/main" id="{7D5A661C-6F4A-4880-84B9-EE918636C325}"/>
              </a:ext>
            </a:extLst>
          </p:cNvPr>
          <p:cNvCxnSpPr/>
          <p:nvPr/>
        </p:nvCxnSpPr>
        <p:spPr>
          <a:xfrm>
            <a:off x="245121" y="1633832"/>
            <a:ext cx="457200" cy="0"/>
          </a:xfrm>
          <a:prstGeom prst="line">
            <a:avLst/>
          </a:prstGeom>
          <a:ln w="28575">
            <a:solidFill>
              <a:srgbClr val="92D050"/>
            </a:solidFill>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BADB805B-DF6E-4CA2-BC6C-5C94D2243DA8}"/>
              </a:ext>
            </a:extLst>
          </p:cNvPr>
          <p:cNvSpPr txBox="1"/>
          <p:nvPr/>
        </p:nvSpPr>
        <p:spPr>
          <a:xfrm>
            <a:off x="176798" y="1217788"/>
            <a:ext cx="108793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Discover &amp; Prep Update</a:t>
            </a:r>
          </a:p>
        </p:txBody>
      </p:sp>
      <p:cxnSp>
        <p:nvCxnSpPr>
          <p:cNvPr id="23" name="Straight Connector 22">
            <a:extLst>
              <a:ext uri="{FF2B5EF4-FFF2-40B4-BE49-F238E27FC236}">
                <a16:creationId xmlns:a16="http://schemas.microsoft.com/office/drawing/2014/main" id="{4AA4BDE3-2416-4AB4-965A-3DB504BDA957}"/>
              </a:ext>
            </a:extLst>
          </p:cNvPr>
          <p:cNvCxnSpPr/>
          <p:nvPr/>
        </p:nvCxnSpPr>
        <p:spPr>
          <a:xfrm>
            <a:off x="245103" y="2067219"/>
            <a:ext cx="1005840" cy="0"/>
          </a:xfrm>
          <a:prstGeom prst="line">
            <a:avLst/>
          </a:prstGeom>
          <a:ln w="28575">
            <a:solidFill>
              <a:srgbClr val="92D050"/>
            </a:solidFill>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E92061D6-ADF1-4D69-8E4D-F1D608807465}"/>
              </a:ext>
            </a:extLst>
          </p:cNvPr>
          <p:cNvSpPr txBox="1"/>
          <p:nvPr/>
        </p:nvSpPr>
        <p:spPr>
          <a:xfrm>
            <a:off x="245103" y="1686090"/>
            <a:ext cx="101963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 Orientation</a:t>
            </a:r>
          </a:p>
        </p:txBody>
      </p:sp>
      <p:cxnSp>
        <p:nvCxnSpPr>
          <p:cNvPr id="30" name="Straight Connector 29">
            <a:extLst>
              <a:ext uri="{FF2B5EF4-FFF2-40B4-BE49-F238E27FC236}">
                <a16:creationId xmlns:a16="http://schemas.microsoft.com/office/drawing/2014/main" id="{99F5948F-ED0E-41FD-BB0D-A8B711D6D39D}"/>
              </a:ext>
            </a:extLst>
          </p:cNvPr>
          <p:cNvCxnSpPr/>
          <p:nvPr/>
        </p:nvCxnSpPr>
        <p:spPr>
          <a:xfrm>
            <a:off x="1234946" y="1503966"/>
            <a:ext cx="1920240" cy="0"/>
          </a:xfrm>
          <a:prstGeom prst="line">
            <a:avLst/>
          </a:prstGeom>
          <a:ln w="28575">
            <a:solidFill>
              <a:srgbClr val="92D050"/>
            </a:solidFill>
          </a:ln>
        </p:spPr>
        <p:style>
          <a:lnRef idx="3">
            <a:schemeClr val="accent6"/>
          </a:lnRef>
          <a:fillRef idx="0">
            <a:schemeClr val="accent6"/>
          </a:fillRef>
          <a:effectRef idx="2">
            <a:schemeClr val="accent6"/>
          </a:effectRef>
          <a:fontRef idx="minor">
            <a:schemeClr val="tx1"/>
          </a:fontRef>
        </p:style>
      </p:cxnSp>
      <p:sp>
        <p:nvSpPr>
          <p:cNvPr id="31" name="TextBox 30">
            <a:extLst>
              <a:ext uri="{FF2B5EF4-FFF2-40B4-BE49-F238E27FC236}">
                <a16:creationId xmlns:a16="http://schemas.microsoft.com/office/drawing/2014/main" id="{2D0D72A5-4C67-412D-97FC-D06CAB7E5895}"/>
              </a:ext>
            </a:extLst>
          </p:cNvPr>
          <p:cNvSpPr txBox="1"/>
          <p:nvPr/>
        </p:nvSpPr>
        <p:spPr>
          <a:xfrm>
            <a:off x="1173591" y="1283010"/>
            <a:ext cx="201668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 Business Requirements</a:t>
            </a:r>
          </a:p>
        </p:txBody>
      </p:sp>
      <p:sp>
        <p:nvSpPr>
          <p:cNvPr id="37" name="Oval 36">
            <a:extLst>
              <a:ext uri="{FF2B5EF4-FFF2-40B4-BE49-F238E27FC236}">
                <a16:creationId xmlns:a16="http://schemas.microsoft.com/office/drawing/2014/main" id="{F2C56D72-9113-4C01-8C01-4FCE8FFF3673}"/>
              </a:ext>
            </a:extLst>
          </p:cNvPr>
          <p:cNvSpPr/>
          <p:nvPr/>
        </p:nvSpPr>
        <p:spPr>
          <a:xfrm>
            <a:off x="217224" y="1604856"/>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8" name="Oval 37">
            <a:extLst>
              <a:ext uri="{FF2B5EF4-FFF2-40B4-BE49-F238E27FC236}">
                <a16:creationId xmlns:a16="http://schemas.microsoft.com/office/drawing/2014/main" id="{36724142-8185-48FD-97BB-79521DA977F3}"/>
              </a:ext>
            </a:extLst>
          </p:cNvPr>
          <p:cNvSpPr/>
          <p:nvPr/>
        </p:nvSpPr>
        <p:spPr>
          <a:xfrm>
            <a:off x="656601" y="1604856"/>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9" name="Oval 38">
            <a:extLst>
              <a:ext uri="{FF2B5EF4-FFF2-40B4-BE49-F238E27FC236}">
                <a16:creationId xmlns:a16="http://schemas.microsoft.com/office/drawing/2014/main" id="{CF0D2F2B-FA35-4457-9D5E-3D8CDDAA0BF9}"/>
              </a:ext>
            </a:extLst>
          </p:cNvPr>
          <p:cNvSpPr/>
          <p:nvPr/>
        </p:nvSpPr>
        <p:spPr>
          <a:xfrm>
            <a:off x="1219016" y="1476413"/>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0" name="Oval 39">
            <a:extLst>
              <a:ext uri="{FF2B5EF4-FFF2-40B4-BE49-F238E27FC236}">
                <a16:creationId xmlns:a16="http://schemas.microsoft.com/office/drawing/2014/main" id="{AACBDE97-AA02-45DB-9AC1-C7709010CCBF}"/>
              </a:ext>
            </a:extLst>
          </p:cNvPr>
          <p:cNvSpPr/>
          <p:nvPr/>
        </p:nvSpPr>
        <p:spPr>
          <a:xfrm>
            <a:off x="3067229" y="1476413"/>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1" name="Oval 40">
            <a:extLst>
              <a:ext uri="{FF2B5EF4-FFF2-40B4-BE49-F238E27FC236}">
                <a16:creationId xmlns:a16="http://schemas.microsoft.com/office/drawing/2014/main" id="{19BDBC1F-9142-4B05-B0F3-D92A03EAF1BB}"/>
              </a:ext>
            </a:extLst>
          </p:cNvPr>
          <p:cNvSpPr/>
          <p:nvPr/>
        </p:nvSpPr>
        <p:spPr>
          <a:xfrm>
            <a:off x="226938" y="2042640"/>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2" name="Oval 41">
            <a:extLst>
              <a:ext uri="{FF2B5EF4-FFF2-40B4-BE49-F238E27FC236}">
                <a16:creationId xmlns:a16="http://schemas.microsoft.com/office/drawing/2014/main" id="{88F2B4CA-49C0-4D77-9073-4FCE481FF33F}"/>
              </a:ext>
            </a:extLst>
          </p:cNvPr>
          <p:cNvSpPr/>
          <p:nvPr/>
        </p:nvSpPr>
        <p:spPr>
          <a:xfrm>
            <a:off x="1165792" y="2038957"/>
            <a:ext cx="9144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5" name="TextBox 44">
            <a:extLst>
              <a:ext uri="{FF2B5EF4-FFF2-40B4-BE49-F238E27FC236}">
                <a16:creationId xmlns:a16="http://schemas.microsoft.com/office/drawing/2014/main" id="{74EDFA9B-94A8-4E7C-AEE2-1A838606B602}"/>
              </a:ext>
            </a:extLst>
          </p:cNvPr>
          <p:cNvSpPr txBox="1"/>
          <p:nvPr/>
        </p:nvSpPr>
        <p:spPr>
          <a:xfrm>
            <a:off x="3108497" y="1177693"/>
            <a:ext cx="159464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Config/Validation Sprints</a:t>
            </a:r>
          </a:p>
        </p:txBody>
      </p:sp>
      <p:cxnSp>
        <p:nvCxnSpPr>
          <p:cNvPr id="46" name="Straight Connector 45">
            <a:extLst>
              <a:ext uri="{FF2B5EF4-FFF2-40B4-BE49-F238E27FC236}">
                <a16:creationId xmlns:a16="http://schemas.microsoft.com/office/drawing/2014/main" id="{E2ACE5CC-C480-4CED-A4A6-360A3BC8BE43}"/>
              </a:ext>
            </a:extLst>
          </p:cNvPr>
          <p:cNvCxnSpPr/>
          <p:nvPr/>
        </p:nvCxnSpPr>
        <p:spPr>
          <a:xfrm>
            <a:off x="3137576" y="1671556"/>
            <a:ext cx="146304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47" name="Oval 46">
            <a:extLst>
              <a:ext uri="{FF2B5EF4-FFF2-40B4-BE49-F238E27FC236}">
                <a16:creationId xmlns:a16="http://schemas.microsoft.com/office/drawing/2014/main" id="{749EC2A9-42F2-42DB-92B0-F7EF802E8C97}"/>
              </a:ext>
            </a:extLst>
          </p:cNvPr>
          <p:cNvSpPr/>
          <p:nvPr/>
        </p:nvSpPr>
        <p:spPr>
          <a:xfrm>
            <a:off x="4537073" y="1625176"/>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8" name="Oval 47">
            <a:extLst>
              <a:ext uri="{FF2B5EF4-FFF2-40B4-BE49-F238E27FC236}">
                <a16:creationId xmlns:a16="http://schemas.microsoft.com/office/drawing/2014/main" id="{BFAD344E-9C88-4A71-B09D-5A94C62728C3}"/>
              </a:ext>
            </a:extLst>
          </p:cNvPr>
          <p:cNvSpPr/>
          <p:nvPr/>
        </p:nvSpPr>
        <p:spPr>
          <a:xfrm>
            <a:off x="3144710" y="1625176"/>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9" name="Oval 48">
            <a:extLst>
              <a:ext uri="{FF2B5EF4-FFF2-40B4-BE49-F238E27FC236}">
                <a16:creationId xmlns:a16="http://schemas.microsoft.com/office/drawing/2014/main" id="{7B5FAFF0-ADCF-4529-BC5D-D966BD5CEF9E}"/>
              </a:ext>
            </a:extLst>
          </p:cNvPr>
          <p:cNvSpPr/>
          <p:nvPr/>
        </p:nvSpPr>
        <p:spPr>
          <a:xfrm>
            <a:off x="3615639" y="1625176"/>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0" name="Oval 49">
            <a:extLst>
              <a:ext uri="{FF2B5EF4-FFF2-40B4-BE49-F238E27FC236}">
                <a16:creationId xmlns:a16="http://schemas.microsoft.com/office/drawing/2014/main" id="{C344338B-5581-44D8-AC48-987BA908E2D4}"/>
              </a:ext>
            </a:extLst>
          </p:cNvPr>
          <p:cNvSpPr/>
          <p:nvPr/>
        </p:nvSpPr>
        <p:spPr>
          <a:xfrm>
            <a:off x="4100635" y="1625176"/>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cxnSp>
        <p:nvCxnSpPr>
          <p:cNvPr id="51" name="Straight Connector 50">
            <a:extLst>
              <a:ext uri="{FF2B5EF4-FFF2-40B4-BE49-F238E27FC236}">
                <a16:creationId xmlns:a16="http://schemas.microsoft.com/office/drawing/2014/main" id="{88880537-7DE4-4D63-B08E-0DEC73B881D9}"/>
              </a:ext>
            </a:extLst>
          </p:cNvPr>
          <p:cNvCxnSpPr/>
          <p:nvPr/>
        </p:nvCxnSpPr>
        <p:spPr>
          <a:xfrm>
            <a:off x="5118776" y="1790231"/>
            <a:ext cx="146304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52" name="Oval 51">
            <a:extLst>
              <a:ext uri="{FF2B5EF4-FFF2-40B4-BE49-F238E27FC236}">
                <a16:creationId xmlns:a16="http://schemas.microsoft.com/office/drawing/2014/main" id="{806F274A-26EB-4735-82FD-01904A8DA620}"/>
              </a:ext>
            </a:extLst>
          </p:cNvPr>
          <p:cNvSpPr/>
          <p:nvPr/>
        </p:nvSpPr>
        <p:spPr>
          <a:xfrm>
            <a:off x="6489317" y="174385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3" name="Oval 52">
            <a:extLst>
              <a:ext uri="{FF2B5EF4-FFF2-40B4-BE49-F238E27FC236}">
                <a16:creationId xmlns:a16="http://schemas.microsoft.com/office/drawing/2014/main" id="{405D4159-89C5-4C65-8F73-D5138FB032EB}"/>
              </a:ext>
            </a:extLst>
          </p:cNvPr>
          <p:cNvSpPr/>
          <p:nvPr/>
        </p:nvSpPr>
        <p:spPr>
          <a:xfrm>
            <a:off x="5125910" y="174385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4" name="Oval 53">
            <a:extLst>
              <a:ext uri="{FF2B5EF4-FFF2-40B4-BE49-F238E27FC236}">
                <a16:creationId xmlns:a16="http://schemas.microsoft.com/office/drawing/2014/main" id="{35D8F85B-DFB0-4956-AC53-A0CC5D548A34}"/>
              </a:ext>
            </a:extLst>
          </p:cNvPr>
          <p:cNvSpPr/>
          <p:nvPr/>
        </p:nvSpPr>
        <p:spPr>
          <a:xfrm>
            <a:off x="5815533" y="174385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6" name="TextBox 55">
            <a:extLst>
              <a:ext uri="{FF2B5EF4-FFF2-40B4-BE49-F238E27FC236}">
                <a16:creationId xmlns:a16="http://schemas.microsoft.com/office/drawing/2014/main" id="{C2665AC6-F165-4B71-9CAC-0DADA613A9D7}"/>
              </a:ext>
            </a:extLst>
          </p:cNvPr>
          <p:cNvSpPr txBox="1"/>
          <p:nvPr/>
        </p:nvSpPr>
        <p:spPr>
          <a:xfrm>
            <a:off x="5136345" y="1451767"/>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Scenario Testing (SIT)</a:t>
            </a:r>
          </a:p>
        </p:txBody>
      </p:sp>
      <p:cxnSp>
        <p:nvCxnSpPr>
          <p:cNvPr id="57" name="Straight Connector 56">
            <a:extLst>
              <a:ext uri="{FF2B5EF4-FFF2-40B4-BE49-F238E27FC236}">
                <a16:creationId xmlns:a16="http://schemas.microsoft.com/office/drawing/2014/main" id="{6BBB43B4-DFD5-4EA2-BC41-88D93F90338C}"/>
              </a:ext>
            </a:extLst>
          </p:cNvPr>
          <p:cNvCxnSpPr/>
          <p:nvPr/>
        </p:nvCxnSpPr>
        <p:spPr>
          <a:xfrm>
            <a:off x="4120294" y="2331577"/>
            <a:ext cx="100584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59" name="Oval 58">
            <a:extLst>
              <a:ext uri="{FF2B5EF4-FFF2-40B4-BE49-F238E27FC236}">
                <a16:creationId xmlns:a16="http://schemas.microsoft.com/office/drawing/2014/main" id="{8A49912B-194C-4046-8E2E-6F28061E3BBF}"/>
              </a:ext>
            </a:extLst>
          </p:cNvPr>
          <p:cNvSpPr/>
          <p:nvPr/>
        </p:nvSpPr>
        <p:spPr>
          <a:xfrm>
            <a:off x="4107769" y="228636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0" name="Oval 59">
            <a:extLst>
              <a:ext uri="{FF2B5EF4-FFF2-40B4-BE49-F238E27FC236}">
                <a16:creationId xmlns:a16="http://schemas.microsoft.com/office/drawing/2014/main" id="{6F8DA21E-C3F8-4AD7-83C2-A8106833ECA1}"/>
              </a:ext>
            </a:extLst>
          </p:cNvPr>
          <p:cNvSpPr/>
          <p:nvPr/>
        </p:nvSpPr>
        <p:spPr>
          <a:xfrm>
            <a:off x="5045042" y="228636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1" name="Oval 60">
            <a:extLst>
              <a:ext uri="{FF2B5EF4-FFF2-40B4-BE49-F238E27FC236}">
                <a16:creationId xmlns:a16="http://schemas.microsoft.com/office/drawing/2014/main" id="{77A470E9-651B-47E1-8E66-AC19A44C8EF0}"/>
              </a:ext>
            </a:extLst>
          </p:cNvPr>
          <p:cNvSpPr/>
          <p:nvPr/>
        </p:nvSpPr>
        <p:spPr>
          <a:xfrm>
            <a:off x="4606494" y="2286361"/>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2" name="TextBox 61">
            <a:extLst>
              <a:ext uri="{FF2B5EF4-FFF2-40B4-BE49-F238E27FC236}">
                <a16:creationId xmlns:a16="http://schemas.microsoft.com/office/drawing/2014/main" id="{0D005624-C70F-42A8-A710-6827B92526DC}"/>
              </a:ext>
            </a:extLst>
          </p:cNvPr>
          <p:cNvSpPr txBox="1"/>
          <p:nvPr/>
        </p:nvSpPr>
        <p:spPr>
          <a:xfrm>
            <a:off x="3870761" y="2016336"/>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 Conversions</a:t>
            </a:r>
          </a:p>
        </p:txBody>
      </p:sp>
      <p:cxnSp>
        <p:nvCxnSpPr>
          <p:cNvPr id="63" name="Straight Connector 62">
            <a:extLst>
              <a:ext uri="{FF2B5EF4-FFF2-40B4-BE49-F238E27FC236}">
                <a16:creationId xmlns:a16="http://schemas.microsoft.com/office/drawing/2014/main" id="{8175BDE1-5482-4803-9174-3EA53776F764}"/>
              </a:ext>
            </a:extLst>
          </p:cNvPr>
          <p:cNvCxnSpPr/>
          <p:nvPr/>
        </p:nvCxnSpPr>
        <p:spPr>
          <a:xfrm>
            <a:off x="7066654" y="1502033"/>
            <a:ext cx="91440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64" name="TextBox 63">
            <a:extLst>
              <a:ext uri="{FF2B5EF4-FFF2-40B4-BE49-F238E27FC236}">
                <a16:creationId xmlns:a16="http://schemas.microsoft.com/office/drawing/2014/main" id="{D1F3792E-FE5C-4377-A01D-71E741FD83BA}"/>
              </a:ext>
            </a:extLst>
          </p:cNvPr>
          <p:cNvSpPr txBox="1"/>
          <p:nvPr/>
        </p:nvSpPr>
        <p:spPr>
          <a:xfrm>
            <a:off x="7056933" y="970681"/>
            <a:ext cx="1005841"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Acceptance (UAT)</a:t>
            </a:r>
          </a:p>
        </p:txBody>
      </p:sp>
      <p:sp>
        <p:nvSpPr>
          <p:cNvPr id="65" name="Oval 64">
            <a:extLst>
              <a:ext uri="{FF2B5EF4-FFF2-40B4-BE49-F238E27FC236}">
                <a16:creationId xmlns:a16="http://schemas.microsoft.com/office/drawing/2014/main" id="{E27E70BF-FED4-40F4-8CB1-DD531A9FEBE7}"/>
              </a:ext>
            </a:extLst>
          </p:cNvPr>
          <p:cNvSpPr/>
          <p:nvPr/>
        </p:nvSpPr>
        <p:spPr>
          <a:xfrm>
            <a:off x="7075798" y="1455653"/>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6" name="Oval 65">
            <a:extLst>
              <a:ext uri="{FF2B5EF4-FFF2-40B4-BE49-F238E27FC236}">
                <a16:creationId xmlns:a16="http://schemas.microsoft.com/office/drawing/2014/main" id="{2D07DD96-E1A0-4BF3-8170-C94598BF466D}"/>
              </a:ext>
            </a:extLst>
          </p:cNvPr>
          <p:cNvSpPr/>
          <p:nvPr/>
        </p:nvSpPr>
        <p:spPr>
          <a:xfrm>
            <a:off x="7950970" y="1455653"/>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cxnSp>
        <p:nvCxnSpPr>
          <p:cNvPr id="67" name="Straight Connector 66">
            <a:extLst>
              <a:ext uri="{FF2B5EF4-FFF2-40B4-BE49-F238E27FC236}">
                <a16:creationId xmlns:a16="http://schemas.microsoft.com/office/drawing/2014/main" id="{EFCA14C1-89B3-4B38-9CF7-08CC44BACFF8}"/>
              </a:ext>
            </a:extLst>
          </p:cNvPr>
          <p:cNvCxnSpPr/>
          <p:nvPr/>
        </p:nvCxnSpPr>
        <p:spPr>
          <a:xfrm>
            <a:off x="6577951" y="2099860"/>
            <a:ext cx="137160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68" name="Oval 67">
            <a:extLst>
              <a:ext uri="{FF2B5EF4-FFF2-40B4-BE49-F238E27FC236}">
                <a16:creationId xmlns:a16="http://schemas.microsoft.com/office/drawing/2014/main" id="{9925EEE4-E3CB-4833-8C10-72F1E563046F}"/>
              </a:ext>
            </a:extLst>
          </p:cNvPr>
          <p:cNvSpPr/>
          <p:nvPr/>
        </p:nvSpPr>
        <p:spPr>
          <a:xfrm>
            <a:off x="6558958" y="2053480"/>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9" name="Oval 68">
            <a:extLst>
              <a:ext uri="{FF2B5EF4-FFF2-40B4-BE49-F238E27FC236}">
                <a16:creationId xmlns:a16="http://schemas.microsoft.com/office/drawing/2014/main" id="{7F1899EC-0011-46FE-8787-DB80DED4994A}"/>
              </a:ext>
            </a:extLst>
          </p:cNvPr>
          <p:cNvSpPr/>
          <p:nvPr/>
        </p:nvSpPr>
        <p:spPr>
          <a:xfrm>
            <a:off x="7922958" y="2053480"/>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1" name="TextBox 70">
            <a:extLst>
              <a:ext uri="{FF2B5EF4-FFF2-40B4-BE49-F238E27FC236}">
                <a16:creationId xmlns:a16="http://schemas.microsoft.com/office/drawing/2014/main" id="{EA2B460F-D7A2-499F-A2AD-17403D7DDCE1}"/>
              </a:ext>
            </a:extLst>
          </p:cNvPr>
          <p:cNvSpPr txBox="1"/>
          <p:nvPr/>
        </p:nvSpPr>
        <p:spPr>
          <a:xfrm>
            <a:off x="6557958" y="1863618"/>
            <a:ext cx="145729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Development</a:t>
            </a:r>
          </a:p>
        </p:txBody>
      </p:sp>
      <p:cxnSp>
        <p:nvCxnSpPr>
          <p:cNvPr id="77" name="Straight Connector 76">
            <a:extLst>
              <a:ext uri="{FF2B5EF4-FFF2-40B4-BE49-F238E27FC236}">
                <a16:creationId xmlns:a16="http://schemas.microsoft.com/office/drawing/2014/main" id="{6CEB93ED-91E0-4581-ADDF-AA511DC88A9F}"/>
              </a:ext>
            </a:extLst>
          </p:cNvPr>
          <p:cNvCxnSpPr/>
          <p:nvPr/>
        </p:nvCxnSpPr>
        <p:spPr>
          <a:xfrm>
            <a:off x="8068505" y="2261690"/>
            <a:ext cx="91440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78" name="Oval 77">
            <a:extLst>
              <a:ext uri="{FF2B5EF4-FFF2-40B4-BE49-F238E27FC236}">
                <a16:creationId xmlns:a16="http://schemas.microsoft.com/office/drawing/2014/main" id="{2B63EFAA-A570-4199-8230-E8DEFEB37894}"/>
              </a:ext>
            </a:extLst>
          </p:cNvPr>
          <p:cNvSpPr/>
          <p:nvPr/>
        </p:nvSpPr>
        <p:spPr>
          <a:xfrm>
            <a:off x="8011412" y="222985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9" name="Oval 78">
            <a:extLst>
              <a:ext uri="{FF2B5EF4-FFF2-40B4-BE49-F238E27FC236}">
                <a16:creationId xmlns:a16="http://schemas.microsoft.com/office/drawing/2014/main" id="{4C0945A3-5EC6-4818-8E12-60D9D6BC40DE}"/>
              </a:ext>
            </a:extLst>
          </p:cNvPr>
          <p:cNvSpPr/>
          <p:nvPr/>
        </p:nvSpPr>
        <p:spPr>
          <a:xfrm>
            <a:off x="8956312" y="222985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0" name="TextBox 79">
            <a:extLst>
              <a:ext uri="{FF2B5EF4-FFF2-40B4-BE49-F238E27FC236}">
                <a16:creationId xmlns:a16="http://schemas.microsoft.com/office/drawing/2014/main" id="{97EA647F-5682-4AA2-8962-259F331BAFF2}"/>
              </a:ext>
            </a:extLst>
          </p:cNvPr>
          <p:cNvSpPr txBox="1"/>
          <p:nvPr/>
        </p:nvSpPr>
        <p:spPr>
          <a:xfrm>
            <a:off x="7740309" y="1852531"/>
            <a:ext cx="154394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User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a:t>
            </a:r>
          </a:p>
        </p:txBody>
      </p:sp>
      <p:sp>
        <p:nvSpPr>
          <p:cNvPr id="89" name="Flowchart: Decision 88">
            <a:extLst>
              <a:ext uri="{FF2B5EF4-FFF2-40B4-BE49-F238E27FC236}">
                <a16:creationId xmlns:a16="http://schemas.microsoft.com/office/drawing/2014/main" id="{4B838386-41BF-4272-AED5-5D7375799180}"/>
              </a:ext>
            </a:extLst>
          </p:cNvPr>
          <p:cNvSpPr/>
          <p:nvPr/>
        </p:nvSpPr>
        <p:spPr>
          <a:xfrm>
            <a:off x="8467735" y="2501665"/>
            <a:ext cx="182880" cy="1828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1" name="Flowchart: Decision 90">
            <a:extLst>
              <a:ext uri="{FF2B5EF4-FFF2-40B4-BE49-F238E27FC236}">
                <a16:creationId xmlns:a16="http://schemas.microsoft.com/office/drawing/2014/main" id="{74CDBEE6-BC02-463E-AB77-E1DA945EB063}"/>
              </a:ext>
            </a:extLst>
          </p:cNvPr>
          <p:cNvSpPr/>
          <p:nvPr/>
        </p:nvSpPr>
        <p:spPr>
          <a:xfrm>
            <a:off x="8984205" y="2501665"/>
            <a:ext cx="182880" cy="1828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2" name="TextBox 91">
            <a:extLst>
              <a:ext uri="{FF2B5EF4-FFF2-40B4-BE49-F238E27FC236}">
                <a16:creationId xmlns:a16="http://schemas.microsoft.com/office/drawing/2014/main" id="{4B13B514-E8F7-44DC-A858-0515407027A0}"/>
              </a:ext>
            </a:extLst>
          </p:cNvPr>
          <p:cNvSpPr txBox="1"/>
          <p:nvPr/>
        </p:nvSpPr>
        <p:spPr>
          <a:xfrm>
            <a:off x="7523854" y="2469995"/>
            <a:ext cx="1005841" cy="246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Go-Live</a:t>
            </a:r>
          </a:p>
        </p:txBody>
      </p:sp>
      <p:sp>
        <p:nvSpPr>
          <p:cNvPr id="93" name="TextBox 92">
            <a:extLst>
              <a:ext uri="{FF2B5EF4-FFF2-40B4-BE49-F238E27FC236}">
                <a16:creationId xmlns:a16="http://schemas.microsoft.com/office/drawing/2014/main" id="{EF69F397-B477-41D1-AB7B-F55AB29276B4}"/>
              </a:ext>
            </a:extLst>
          </p:cNvPr>
          <p:cNvSpPr txBox="1"/>
          <p:nvPr/>
        </p:nvSpPr>
        <p:spPr>
          <a:xfrm>
            <a:off x="9066506" y="2469995"/>
            <a:ext cx="117438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HR/Pay Go-Live</a:t>
            </a:r>
          </a:p>
        </p:txBody>
      </p:sp>
      <p:pic>
        <p:nvPicPr>
          <p:cNvPr id="5" name="Picture 4">
            <a:extLst>
              <a:ext uri="{FF2B5EF4-FFF2-40B4-BE49-F238E27FC236}">
                <a16:creationId xmlns:a16="http://schemas.microsoft.com/office/drawing/2014/main" id="{4A7991F5-7AB0-4742-932E-B04E8CD1E082}"/>
              </a:ext>
            </a:extLst>
          </p:cNvPr>
          <p:cNvPicPr>
            <a:picLocks noChangeAspect="1"/>
          </p:cNvPicPr>
          <p:nvPr/>
        </p:nvPicPr>
        <p:blipFill>
          <a:blip r:embed="rId5"/>
          <a:stretch>
            <a:fillRect/>
          </a:stretch>
        </p:blipFill>
        <p:spPr>
          <a:xfrm>
            <a:off x="3140032" y="1547281"/>
            <a:ext cx="573073" cy="252600"/>
          </a:xfrm>
          <a:prstGeom prst="rect">
            <a:avLst/>
          </a:prstGeom>
        </p:spPr>
      </p:pic>
      <p:pic>
        <p:nvPicPr>
          <p:cNvPr id="85" name="Picture 84">
            <a:extLst>
              <a:ext uri="{FF2B5EF4-FFF2-40B4-BE49-F238E27FC236}">
                <a16:creationId xmlns:a16="http://schemas.microsoft.com/office/drawing/2014/main" id="{B4AF97C4-3989-4A8F-9106-B3F33B1482D0}"/>
              </a:ext>
            </a:extLst>
          </p:cNvPr>
          <p:cNvPicPr>
            <a:picLocks noChangeAspect="1"/>
          </p:cNvPicPr>
          <p:nvPr/>
        </p:nvPicPr>
        <p:blipFill>
          <a:blip r:embed="rId5"/>
          <a:stretch>
            <a:fillRect/>
          </a:stretch>
        </p:blipFill>
        <p:spPr>
          <a:xfrm>
            <a:off x="3622015" y="1540109"/>
            <a:ext cx="573073" cy="252600"/>
          </a:xfrm>
          <a:prstGeom prst="rect">
            <a:avLst/>
          </a:prstGeom>
        </p:spPr>
      </p:pic>
      <p:pic>
        <p:nvPicPr>
          <p:cNvPr id="86" name="Picture 85">
            <a:extLst>
              <a:ext uri="{FF2B5EF4-FFF2-40B4-BE49-F238E27FC236}">
                <a16:creationId xmlns:a16="http://schemas.microsoft.com/office/drawing/2014/main" id="{FCDA86EF-82DC-4DFD-828B-48363591E73C}"/>
              </a:ext>
            </a:extLst>
          </p:cNvPr>
          <p:cNvPicPr>
            <a:picLocks noChangeAspect="1"/>
          </p:cNvPicPr>
          <p:nvPr/>
        </p:nvPicPr>
        <p:blipFill>
          <a:blip r:embed="rId5"/>
          <a:stretch>
            <a:fillRect/>
          </a:stretch>
        </p:blipFill>
        <p:spPr>
          <a:xfrm>
            <a:off x="4072569" y="1546674"/>
            <a:ext cx="573073" cy="252600"/>
          </a:xfrm>
          <a:prstGeom prst="rect">
            <a:avLst/>
          </a:prstGeom>
        </p:spPr>
      </p:pic>
      <p:sp>
        <p:nvSpPr>
          <p:cNvPr id="87" name="TextBox 86">
            <a:extLst>
              <a:ext uri="{FF2B5EF4-FFF2-40B4-BE49-F238E27FC236}">
                <a16:creationId xmlns:a16="http://schemas.microsoft.com/office/drawing/2014/main" id="{85F5C9F2-3262-4A8D-B8C4-C2A498050E9C}"/>
              </a:ext>
            </a:extLst>
          </p:cNvPr>
          <p:cNvSpPr txBox="1"/>
          <p:nvPr/>
        </p:nvSpPr>
        <p:spPr>
          <a:xfrm>
            <a:off x="2663503" y="1738707"/>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Define</a:t>
            </a:r>
          </a:p>
        </p:txBody>
      </p:sp>
      <p:sp>
        <p:nvSpPr>
          <p:cNvPr id="88" name="TextBox 87">
            <a:extLst>
              <a:ext uri="{FF2B5EF4-FFF2-40B4-BE49-F238E27FC236}">
                <a16:creationId xmlns:a16="http://schemas.microsoft.com/office/drawing/2014/main" id="{169EEE03-9BFA-4007-AEE7-8C0840659A3C}"/>
              </a:ext>
            </a:extLst>
          </p:cNvPr>
          <p:cNvSpPr txBox="1"/>
          <p:nvPr/>
        </p:nvSpPr>
        <p:spPr>
          <a:xfrm>
            <a:off x="3143070" y="1746957"/>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Refine</a:t>
            </a:r>
          </a:p>
        </p:txBody>
      </p:sp>
      <p:sp>
        <p:nvSpPr>
          <p:cNvPr id="90" name="TextBox 89">
            <a:extLst>
              <a:ext uri="{FF2B5EF4-FFF2-40B4-BE49-F238E27FC236}">
                <a16:creationId xmlns:a16="http://schemas.microsoft.com/office/drawing/2014/main" id="{94AFA63C-FDD9-4F23-8729-3E330739F40E}"/>
              </a:ext>
            </a:extLst>
          </p:cNvPr>
          <p:cNvSpPr txBox="1"/>
          <p:nvPr/>
        </p:nvSpPr>
        <p:spPr>
          <a:xfrm>
            <a:off x="3649920" y="1738707"/>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Finalize</a:t>
            </a:r>
          </a:p>
        </p:txBody>
      </p:sp>
      <p:cxnSp>
        <p:nvCxnSpPr>
          <p:cNvPr id="95" name="Straight Connector 94">
            <a:extLst>
              <a:ext uri="{FF2B5EF4-FFF2-40B4-BE49-F238E27FC236}">
                <a16:creationId xmlns:a16="http://schemas.microsoft.com/office/drawing/2014/main" id="{39A15B1B-9A51-4F12-B851-701B5820DF8E}"/>
              </a:ext>
            </a:extLst>
          </p:cNvPr>
          <p:cNvCxnSpPr/>
          <p:nvPr/>
        </p:nvCxnSpPr>
        <p:spPr>
          <a:xfrm>
            <a:off x="5125910" y="1355974"/>
            <a:ext cx="192024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sp>
        <p:nvSpPr>
          <p:cNvPr id="97" name="Oval 96">
            <a:extLst>
              <a:ext uri="{FF2B5EF4-FFF2-40B4-BE49-F238E27FC236}">
                <a16:creationId xmlns:a16="http://schemas.microsoft.com/office/drawing/2014/main" id="{A8AE0365-9285-4CE1-BECE-B5CD1FC357BD}"/>
              </a:ext>
            </a:extLst>
          </p:cNvPr>
          <p:cNvSpPr/>
          <p:nvPr/>
        </p:nvSpPr>
        <p:spPr>
          <a:xfrm>
            <a:off x="6991751" y="130959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8" name="Oval 97">
            <a:extLst>
              <a:ext uri="{FF2B5EF4-FFF2-40B4-BE49-F238E27FC236}">
                <a16:creationId xmlns:a16="http://schemas.microsoft.com/office/drawing/2014/main" id="{A1C67BE0-4AC4-48A7-B59F-A443237550A1}"/>
              </a:ext>
            </a:extLst>
          </p:cNvPr>
          <p:cNvSpPr/>
          <p:nvPr/>
        </p:nvSpPr>
        <p:spPr>
          <a:xfrm>
            <a:off x="5133044" y="130959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9" name="Oval 98">
            <a:extLst>
              <a:ext uri="{FF2B5EF4-FFF2-40B4-BE49-F238E27FC236}">
                <a16:creationId xmlns:a16="http://schemas.microsoft.com/office/drawing/2014/main" id="{DE302386-5CB7-431F-A8A3-A60458C5E97D}"/>
              </a:ext>
            </a:extLst>
          </p:cNvPr>
          <p:cNvSpPr/>
          <p:nvPr/>
        </p:nvSpPr>
        <p:spPr>
          <a:xfrm>
            <a:off x="6070317" y="130959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1" name="TextBox 110">
            <a:extLst>
              <a:ext uri="{FF2B5EF4-FFF2-40B4-BE49-F238E27FC236}">
                <a16:creationId xmlns:a16="http://schemas.microsoft.com/office/drawing/2014/main" id="{9C5FC829-78BE-4A37-8C3A-70B32864EE62}"/>
              </a:ext>
            </a:extLst>
          </p:cNvPr>
          <p:cNvSpPr txBox="1"/>
          <p:nvPr/>
        </p:nvSpPr>
        <p:spPr>
          <a:xfrm>
            <a:off x="2440536" y="2261798"/>
            <a:ext cx="159122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FRICE-W Design &amp; Build</a:t>
            </a:r>
          </a:p>
        </p:txBody>
      </p:sp>
      <p:sp>
        <p:nvSpPr>
          <p:cNvPr id="100" name="Oval 99">
            <a:extLst>
              <a:ext uri="{FF2B5EF4-FFF2-40B4-BE49-F238E27FC236}">
                <a16:creationId xmlns:a16="http://schemas.microsoft.com/office/drawing/2014/main" id="{760E1269-9673-4641-8BB2-080450670BD2}"/>
              </a:ext>
            </a:extLst>
          </p:cNvPr>
          <p:cNvSpPr/>
          <p:nvPr/>
        </p:nvSpPr>
        <p:spPr>
          <a:xfrm>
            <a:off x="6555313" y="1309594"/>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1" name="TextBox 100">
            <a:extLst>
              <a:ext uri="{FF2B5EF4-FFF2-40B4-BE49-F238E27FC236}">
                <a16:creationId xmlns:a16="http://schemas.microsoft.com/office/drawing/2014/main" id="{A605193A-4906-453D-AF47-F8E2D5697E5A}"/>
              </a:ext>
            </a:extLst>
          </p:cNvPr>
          <p:cNvSpPr txBox="1"/>
          <p:nvPr/>
        </p:nvSpPr>
        <p:spPr>
          <a:xfrm>
            <a:off x="5368076" y="1000422"/>
            <a:ext cx="149592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Payroll/Time Compare </a:t>
            </a:r>
          </a:p>
        </p:txBody>
      </p:sp>
      <p:cxnSp>
        <p:nvCxnSpPr>
          <p:cNvPr id="114" name="Straight Connector 113">
            <a:extLst>
              <a:ext uri="{FF2B5EF4-FFF2-40B4-BE49-F238E27FC236}">
                <a16:creationId xmlns:a16="http://schemas.microsoft.com/office/drawing/2014/main" id="{968592E6-BDAA-4C65-BF78-0A1B359F8167}"/>
              </a:ext>
            </a:extLst>
          </p:cNvPr>
          <p:cNvCxnSpPr/>
          <p:nvPr/>
        </p:nvCxnSpPr>
        <p:spPr>
          <a:xfrm>
            <a:off x="1264736" y="2565911"/>
            <a:ext cx="3840480" cy="0"/>
          </a:xfrm>
          <a:prstGeom prst="line">
            <a:avLst/>
          </a:prstGeom>
          <a:ln w="28575">
            <a:solidFill>
              <a:srgbClr val="70AD47"/>
            </a:solidFill>
          </a:ln>
        </p:spPr>
        <p:style>
          <a:lnRef idx="3">
            <a:schemeClr val="accent6"/>
          </a:lnRef>
          <a:fillRef idx="0">
            <a:schemeClr val="accent6"/>
          </a:fillRef>
          <a:effectRef idx="2">
            <a:schemeClr val="accent6"/>
          </a:effectRef>
          <a:fontRef idx="minor">
            <a:schemeClr val="tx1"/>
          </a:fontRef>
        </p:style>
      </p:cxnSp>
      <p:pic>
        <p:nvPicPr>
          <p:cNvPr id="116" name="Picture 115">
            <a:extLst>
              <a:ext uri="{FF2B5EF4-FFF2-40B4-BE49-F238E27FC236}">
                <a16:creationId xmlns:a16="http://schemas.microsoft.com/office/drawing/2014/main" id="{68E2A605-C603-4DF6-A814-6951ACDBC01D}"/>
              </a:ext>
            </a:extLst>
          </p:cNvPr>
          <p:cNvPicPr>
            <a:picLocks noChangeAspect="1"/>
          </p:cNvPicPr>
          <p:nvPr/>
        </p:nvPicPr>
        <p:blipFill>
          <a:blip r:embed="rId5"/>
          <a:stretch>
            <a:fillRect/>
          </a:stretch>
        </p:blipFill>
        <p:spPr>
          <a:xfrm>
            <a:off x="1671573" y="2448587"/>
            <a:ext cx="573073" cy="252600"/>
          </a:xfrm>
          <a:prstGeom prst="rect">
            <a:avLst/>
          </a:prstGeom>
        </p:spPr>
      </p:pic>
      <p:sp>
        <p:nvSpPr>
          <p:cNvPr id="117" name="Oval 116">
            <a:extLst>
              <a:ext uri="{FF2B5EF4-FFF2-40B4-BE49-F238E27FC236}">
                <a16:creationId xmlns:a16="http://schemas.microsoft.com/office/drawing/2014/main" id="{AC71CC99-16BE-4430-8EE0-FF02630BF02A}"/>
              </a:ext>
            </a:extLst>
          </p:cNvPr>
          <p:cNvSpPr/>
          <p:nvPr/>
        </p:nvSpPr>
        <p:spPr>
          <a:xfrm>
            <a:off x="1234937" y="2525376"/>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118" name="Picture 117">
            <a:extLst>
              <a:ext uri="{FF2B5EF4-FFF2-40B4-BE49-F238E27FC236}">
                <a16:creationId xmlns:a16="http://schemas.microsoft.com/office/drawing/2014/main" id="{4106EE64-F59C-4A71-B272-C40A63219186}"/>
              </a:ext>
            </a:extLst>
          </p:cNvPr>
          <p:cNvPicPr>
            <a:picLocks noChangeAspect="1"/>
          </p:cNvPicPr>
          <p:nvPr/>
        </p:nvPicPr>
        <p:blipFill>
          <a:blip r:embed="rId5"/>
          <a:stretch>
            <a:fillRect/>
          </a:stretch>
        </p:blipFill>
        <p:spPr>
          <a:xfrm>
            <a:off x="2127892" y="2448587"/>
            <a:ext cx="573073" cy="252600"/>
          </a:xfrm>
          <a:prstGeom prst="rect">
            <a:avLst/>
          </a:prstGeom>
        </p:spPr>
      </p:pic>
      <p:pic>
        <p:nvPicPr>
          <p:cNvPr id="119" name="Picture 118">
            <a:extLst>
              <a:ext uri="{FF2B5EF4-FFF2-40B4-BE49-F238E27FC236}">
                <a16:creationId xmlns:a16="http://schemas.microsoft.com/office/drawing/2014/main" id="{DC2B2ADB-D895-423C-B3F5-3E956266D3D0}"/>
              </a:ext>
            </a:extLst>
          </p:cNvPr>
          <p:cNvPicPr>
            <a:picLocks noChangeAspect="1"/>
          </p:cNvPicPr>
          <p:nvPr/>
        </p:nvPicPr>
        <p:blipFill>
          <a:blip r:embed="rId5"/>
          <a:stretch>
            <a:fillRect/>
          </a:stretch>
        </p:blipFill>
        <p:spPr>
          <a:xfrm>
            <a:off x="2617198" y="2448587"/>
            <a:ext cx="573073" cy="252600"/>
          </a:xfrm>
          <a:prstGeom prst="rect">
            <a:avLst/>
          </a:prstGeom>
        </p:spPr>
      </p:pic>
      <p:pic>
        <p:nvPicPr>
          <p:cNvPr id="120" name="Picture 119">
            <a:extLst>
              <a:ext uri="{FF2B5EF4-FFF2-40B4-BE49-F238E27FC236}">
                <a16:creationId xmlns:a16="http://schemas.microsoft.com/office/drawing/2014/main" id="{6878A4ED-444D-41C5-9B12-72E65FE8C6D4}"/>
              </a:ext>
            </a:extLst>
          </p:cNvPr>
          <p:cNvPicPr>
            <a:picLocks noChangeAspect="1"/>
          </p:cNvPicPr>
          <p:nvPr/>
        </p:nvPicPr>
        <p:blipFill>
          <a:blip r:embed="rId5"/>
          <a:stretch>
            <a:fillRect/>
          </a:stretch>
        </p:blipFill>
        <p:spPr>
          <a:xfrm>
            <a:off x="3112600" y="2448587"/>
            <a:ext cx="573073" cy="252600"/>
          </a:xfrm>
          <a:prstGeom prst="rect">
            <a:avLst/>
          </a:prstGeom>
        </p:spPr>
      </p:pic>
      <p:pic>
        <p:nvPicPr>
          <p:cNvPr id="121" name="Picture 120">
            <a:extLst>
              <a:ext uri="{FF2B5EF4-FFF2-40B4-BE49-F238E27FC236}">
                <a16:creationId xmlns:a16="http://schemas.microsoft.com/office/drawing/2014/main" id="{D0E52E6D-27E2-4129-BED1-A20BD2766402}"/>
              </a:ext>
            </a:extLst>
          </p:cNvPr>
          <p:cNvPicPr>
            <a:picLocks noChangeAspect="1"/>
          </p:cNvPicPr>
          <p:nvPr/>
        </p:nvPicPr>
        <p:blipFill>
          <a:blip r:embed="rId5"/>
          <a:stretch>
            <a:fillRect/>
          </a:stretch>
        </p:blipFill>
        <p:spPr>
          <a:xfrm>
            <a:off x="3603299" y="2448587"/>
            <a:ext cx="573073" cy="252600"/>
          </a:xfrm>
          <a:prstGeom prst="rect">
            <a:avLst/>
          </a:prstGeom>
        </p:spPr>
      </p:pic>
      <p:pic>
        <p:nvPicPr>
          <p:cNvPr id="122" name="Picture 121">
            <a:extLst>
              <a:ext uri="{FF2B5EF4-FFF2-40B4-BE49-F238E27FC236}">
                <a16:creationId xmlns:a16="http://schemas.microsoft.com/office/drawing/2014/main" id="{24EDB6E5-2CE8-4E2E-B36E-41BBF3DE07C5}"/>
              </a:ext>
            </a:extLst>
          </p:cNvPr>
          <p:cNvPicPr>
            <a:picLocks noChangeAspect="1"/>
          </p:cNvPicPr>
          <p:nvPr/>
        </p:nvPicPr>
        <p:blipFill>
          <a:blip r:embed="rId5"/>
          <a:stretch>
            <a:fillRect/>
          </a:stretch>
        </p:blipFill>
        <p:spPr>
          <a:xfrm>
            <a:off x="4073678" y="2448587"/>
            <a:ext cx="573073" cy="252600"/>
          </a:xfrm>
          <a:prstGeom prst="rect">
            <a:avLst/>
          </a:prstGeom>
        </p:spPr>
      </p:pic>
      <p:pic>
        <p:nvPicPr>
          <p:cNvPr id="123" name="Picture 122">
            <a:extLst>
              <a:ext uri="{FF2B5EF4-FFF2-40B4-BE49-F238E27FC236}">
                <a16:creationId xmlns:a16="http://schemas.microsoft.com/office/drawing/2014/main" id="{8DFE921B-8FDC-4A88-92AA-A024656B0A26}"/>
              </a:ext>
            </a:extLst>
          </p:cNvPr>
          <p:cNvPicPr>
            <a:picLocks noChangeAspect="1"/>
          </p:cNvPicPr>
          <p:nvPr/>
        </p:nvPicPr>
        <p:blipFill>
          <a:blip r:embed="rId5"/>
          <a:stretch>
            <a:fillRect/>
          </a:stretch>
        </p:blipFill>
        <p:spPr>
          <a:xfrm>
            <a:off x="4535965" y="2448587"/>
            <a:ext cx="573073" cy="252600"/>
          </a:xfrm>
          <a:prstGeom prst="rect">
            <a:avLst/>
          </a:prstGeom>
        </p:spPr>
      </p:pic>
      <p:pic>
        <p:nvPicPr>
          <p:cNvPr id="124" name="Picture 123">
            <a:extLst>
              <a:ext uri="{FF2B5EF4-FFF2-40B4-BE49-F238E27FC236}">
                <a16:creationId xmlns:a16="http://schemas.microsoft.com/office/drawing/2014/main" id="{44AC0514-DCBA-427F-A905-486055F67923}"/>
              </a:ext>
            </a:extLst>
          </p:cNvPr>
          <p:cNvPicPr>
            <a:picLocks noChangeAspect="1"/>
          </p:cNvPicPr>
          <p:nvPr/>
        </p:nvPicPr>
        <p:blipFill>
          <a:blip r:embed="rId5"/>
          <a:stretch>
            <a:fillRect/>
          </a:stretch>
        </p:blipFill>
        <p:spPr>
          <a:xfrm>
            <a:off x="1227580" y="2448587"/>
            <a:ext cx="573073" cy="252600"/>
          </a:xfrm>
          <a:prstGeom prst="rect">
            <a:avLst/>
          </a:prstGeom>
        </p:spPr>
      </p:pic>
      <p:sp>
        <p:nvSpPr>
          <p:cNvPr id="103" name="TextBox 102">
            <a:extLst>
              <a:ext uri="{FF2B5EF4-FFF2-40B4-BE49-F238E27FC236}">
                <a16:creationId xmlns:a16="http://schemas.microsoft.com/office/drawing/2014/main" id="{365E141D-6A18-45FB-91B8-EA1A930C3522}"/>
              </a:ext>
            </a:extLst>
          </p:cNvPr>
          <p:cNvSpPr txBox="1"/>
          <p:nvPr/>
        </p:nvSpPr>
        <p:spPr>
          <a:xfrm>
            <a:off x="1263235" y="1519101"/>
            <a:ext cx="18594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 Baseline System for Sprint 1</a:t>
            </a:r>
          </a:p>
        </p:txBody>
      </p:sp>
      <p:sp>
        <p:nvSpPr>
          <p:cNvPr id="147" name="TextBox 146">
            <a:extLst>
              <a:ext uri="{FF2B5EF4-FFF2-40B4-BE49-F238E27FC236}">
                <a16:creationId xmlns:a16="http://schemas.microsoft.com/office/drawing/2014/main" id="{ECE85933-02ED-4C0F-8605-B27373C8AB97}"/>
              </a:ext>
            </a:extLst>
          </p:cNvPr>
          <p:cNvSpPr txBox="1"/>
          <p:nvPr/>
        </p:nvSpPr>
        <p:spPr>
          <a:xfrm>
            <a:off x="3316701" y="1363523"/>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48" name="TextBox 147">
            <a:extLst>
              <a:ext uri="{FF2B5EF4-FFF2-40B4-BE49-F238E27FC236}">
                <a16:creationId xmlns:a16="http://schemas.microsoft.com/office/drawing/2014/main" id="{F640BAED-37F7-4D3F-800D-07255ABD2869}"/>
              </a:ext>
            </a:extLst>
          </p:cNvPr>
          <p:cNvSpPr txBox="1"/>
          <p:nvPr/>
        </p:nvSpPr>
        <p:spPr>
          <a:xfrm>
            <a:off x="3794552" y="1361143"/>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49" name="TextBox 148">
            <a:extLst>
              <a:ext uri="{FF2B5EF4-FFF2-40B4-BE49-F238E27FC236}">
                <a16:creationId xmlns:a16="http://schemas.microsoft.com/office/drawing/2014/main" id="{08A434A4-52E1-438C-9D2C-3B5ABB117961}"/>
              </a:ext>
            </a:extLst>
          </p:cNvPr>
          <p:cNvSpPr txBox="1"/>
          <p:nvPr/>
        </p:nvSpPr>
        <p:spPr>
          <a:xfrm>
            <a:off x="6748087" y="1123532"/>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50" name="TextBox 149">
            <a:extLst>
              <a:ext uri="{FF2B5EF4-FFF2-40B4-BE49-F238E27FC236}">
                <a16:creationId xmlns:a16="http://schemas.microsoft.com/office/drawing/2014/main" id="{36224ACD-20CB-4B33-ADE5-9CB94354E768}"/>
              </a:ext>
            </a:extLst>
          </p:cNvPr>
          <p:cNvSpPr txBox="1"/>
          <p:nvPr/>
        </p:nvSpPr>
        <p:spPr>
          <a:xfrm>
            <a:off x="4294315" y="2135028"/>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51" name="TextBox 150">
            <a:extLst>
              <a:ext uri="{FF2B5EF4-FFF2-40B4-BE49-F238E27FC236}">
                <a16:creationId xmlns:a16="http://schemas.microsoft.com/office/drawing/2014/main" id="{765A900E-4CC4-4F8C-876B-DC518356C196}"/>
              </a:ext>
            </a:extLst>
          </p:cNvPr>
          <p:cNvSpPr txBox="1"/>
          <p:nvPr/>
        </p:nvSpPr>
        <p:spPr>
          <a:xfrm>
            <a:off x="4751965" y="2123393"/>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53" name="TextBox 152">
            <a:extLst>
              <a:ext uri="{FF2B5EF4-FFF2-40B4-BE49-F238E27FC236}">
                <a16:creationId xmlns:a16="http://schemas.microsoft.com/office/drawing/2014/main" id="{74C2EE2E-3E29-490B-8C92-F8E2C1EDF030}"/>
              </a:ext>
            </a:extLst>
          </p:cNvPr>
          <p:cNvSpPr txBox="1"/>
          <p:nvPr/>
        </p:nvSpPr>
        <p:spPr>
          <a:xfrm>
            <a:off x="5413917" y="1585157"/>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54" name="TextBox 153">
            <a:extLst>
              <a:ext uri="{FF2B5EF4-FFF2-40B4-BE49-F238E27FC236}">
                <a16:creationId xmlns:a16="http://schemas.microsoft.com/office/drawing/2014/main" id="{C2BE7535-FB56-4F00-A920-001BCB99A53C}"/>
              </a:ext>
            </a:extLst>
          </p:cNvPr>
          <p:cNvSpPr txBox="1"/>
          <p:nvPr/>
        </p:nvSpPr>
        <p:spPr>
          <a:xfrm>
            <a:off x="6073776" y="1584750"/>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56" name="TextBox 155">
            <a:extLst>
              <a:ext uri="{FF2B5EF4-FFF2-40B4-BE49-F238E27FC236}">
                <a16:creationId xmlns:a16="http://schemas.microsoft.com/office/drawing/2014/main" id="{737C4A6B-2122-49D1-B108-D4225C605885}"/>
              </a:ext>
            </a:extLst>
          </p:cNvPr>
          <p:cNvSpPr txBox="1"/>
          <p:nvPr/>
        </p:nvSpPr>
        <p:spPr>
          <a:xfrm>
            <a:off x="5509504" y="1139376"/>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57" name="TextBox 156">
            <a:extLst>
              <a:ext uri="{FF2B5EF4-FFF2-40B4-BE49-F238E27FC236}">
                <a16:creationId xmlns:a16="http://schemas.microsoft.com/office/drawing/2014/main" id="{D7902A89-01F2-47D9-BB7D-D96D74A30AD3}"/>
              </a:ext>
            </a:extLst>
          </p:cNvPr>
          <p:cNvSpPr txBox="1"/>
          <p:nvPr/>
        </p:nvSpPr>
        <p:spPr>
          <a:xfrm>
            <a:off x="6263252" y="1135384"/>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58" name="TextBox 157">
            <a:extLst>
              <a:ext uri="{FF2B5EF4-FFF2-40B4-BE49-F238E27FC236}">
                <a16:creationId xmlns:a16="http://schemas.microsoft.com/office/drawing/2014/main" id="{CA6A46F8-4A8C-400C-BEA7-A42CF3DD2FE9}"/>
              </a:ext>
            </a:extLst>
          </p:cNvPr>
          <p:cNvSpPr txBox="1"/>
          <p:nvPr/>
        </p:nvSpPr>
        <p:spPr>
          <a:xfrm>
            <a:off x="4249653" y="1373636"/>
            <a:ext cx="217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12" name="Oval 111">
            <a:extLst>
              <a:ext uri="{FF2B5EF4-FFF2-40B4-BE49-F238E27FC236}">
                <a16:creationId xmlns:a16="http://schemas.microsoft.com/office/drawing/2014/main" id="{6F5F6AB5-4612-406E-8382-FB72A4809A2D}"/>
              </a:ext>
            </a:extLst>
          </p:cNvPr>
          <p:cNvSpPr/>
          <p:nvPr/>
        </p:nvSpPr>
        <p:spPr>
          <a:xfrm>
            <a:off x="5027336" y="2517040"/>
            <a:ext cx="91440" cy="9144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77" name="Rectangle 176">
            <a:extLst>
              <a:ext uri="{FF2B5EF4-FFF2-40B4-BE49-F238E27FC236}">
                <a16:creationId xmlns:a16="http://schemas.microsoft.com/office/drawing/2014/main" id="{247C8F56-83D1-4455-8E61-542F015B4E0A}"/>
              </a:ext>
            </a:extLst>
          </p:cNvPr>
          <p:cNvSpPr/>
          <p:nvPr/>
        </p:nvSpPr>
        <p:spPr>
          <a:xfrm>
            <a:off x="924040" y="3903241"/>
            <a:ext cx="6464454" cy="182880"/>
          </a:xfrm>
          <a:prstGeom prst="rect">
            <a:avLst/>
          </a:prstGeom>
          <a:solidFill>
            <a:srgbClr val="E2CFF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tab pos="2743200" algn="l"/>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Third-party products – GAP filling – Scope clarification</a:t>
            </a:r>
          </a:p>
        </p:txBody>
      </p:sp>
      <p:cxnSp>
        <p:nvCxnSpPr>
          <p:cNvPr id="14" name="Connector: Elbow 13">
            <a:extLst>
              <a:ext uri="{FF2B5EF4-FFF2-40B4-BE49-F238E27FC236}">
                <a16:creationId xmlns:a16="http://schemas.microsoft.com/office/drawing/2014/main" id="{258E3FC7-D161-473C-8F8B-2189A3094D46}"/>
              </a:ext>
            </a:extLst>
          </p:cNvPr>
          <p:cNvCxnSpPr>
            <a:cxnSpLocks/>
            <a:stCxn id="107" idx="2"/>
          </p:cNvCxnSpPr>
          <p:nvPr/>
        </p:nvCxnSpPr>
        <p:spPr>
          <a:xfrm rot="16200000" flipH="1">
            <a:off x="968042" y="5930609"/>
            <a:ext cx="204767" cy="4611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19D82F61-099F-433B-832D-B916DC45BA48}"/>
              </a:ext>
            </a:extLst>
          </p:cNvPr>
          <p:cNvGrpSpPr/>
          <p:nvPr/>
        </p:nvGrpSpPr>
        <p:grpSpPr>
          <a:xfrm>
            <a:off x="261303" y="4858330"/>
            <a:ext cx="882038" cy="1213968"/>
            <a:chOff x="212478" y="2773129"/>
            <a:chExt cx="1095044" cy="1269262"/>
          </a:xfrm>
        </p:grpSpPr>
        <p:grpSp>
          <p:nvGrpSpPr>
            <p:cNvPr id="105" name="Group 104">
              <a:extLst>
                <a:ext uri="{FF2B5EF4-FFF2-40B4-BE49-F238E27FC236}">
                  <a16:creationId xmlns:a16="http://schemas.microsoft.com/office/drawing/2014/main" id="{7F711548-E532-4047-869E-FF1F9D0F9805}"/>
                </a:ext>
              </a:extLst>
            </p:cNvPr>
            <p:cNvGrpSpPr/>
            <p:nvPr/>
          </p:nvGrpSpPr>
          <p:grpSpPr>
            <a:xfrm>
              <a:off x="506023" y="2773129"/>
              <a:ext cx="801499" cy="1255137"/>
              <a:chOff x="501521" y="3324483"/>
              <a:chExt cx="801499" cy="1255137"/>
            </a:xfrm>
          </p:grpSpPr>
          <p:sp>
            <p:nvSpPr>
              <p:cNvPr id="107" name="Rectangle: Rounded Corners 106">
                <a:extLst>
                  <a:ext uri="{FF2B5EF4-FFF2-40B4-BE49-F238E27FC236}">
                    <a16:creationId xmlns:a16="http://schemas.microsoft.com/office/drawing/2014/main" id="{4F3E1E7F-66EE-4E42-B602-4DD5AA9FC6D3}"/>
                  </a:ext>
                </a:extLst>
              </p:cNvPr>
              <p:cNvSpPr/>
              <p:nvPr/>
            </p:nvSpPr>
            <p:spPr>
              <a:xfrm>
                <a:off x="549489" y="3429000"/>
                <a:ext cx="753531" cy="1150620"/>
              </a:xfrm>
              <a:prstGeom prst="roundRect">
                <a:avLst>
                  <a:gd name="adj" fmla="val 95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8" name="Rectangle 107">
                <a:extLst>
                  <a:ext uri="{FF2B5EF4-FFF2-40B4-BE49-F238E27FC236}">
                    <a16:creationId xmlns:a16="http://schemas.microsoft.com/office/drawing/2014/main" id="{26BABFF6-2723-4CFF-9A70-8326D994ACC7}"/>
                  </a:ext>
                </a:extLst>
              </p:cNvPr>
              <p:cNvSpPr/>
              <p:nvPr/>
            </p:nvSpPr>
            <p:spPr>
              <a:xfrm>
                <a:off x="712687" y="3418840"/>
                <a:ext cx="427134"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9" name="Rectangle: Rounded Corners 108">
                <a:extLst>
                  <a:ext uri="{FF2B5EF4-FFF2-40B4-BE49-F238E27FC236}">
                    <a16:creationId xmlns:a16="http://schemas.microsoft.com/office/drawing/2014/main" id="{3F826374-29FD-4206-AF2D-A27C35326E2D}"/>
                  </a:ext>
                </a:extLst>
              </p:cNvPr>
              <p:cNvSpPr/>
              <p:nvPr/>
            </p:nvSpPr>
            <p:spPr>
              <a:xfrm>
                <a:off x="821747" y="3324483"/>
                <a:ext cx="209015" cy="127000"/>
              </a:xfrm>
              <a:prstGeom prst="roundRect">
                <a:avLst>
                  <a:gd name="adj" fmla="val 3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0" name="Oval 109">
                <a:extLst>
                  <a:ext uri="{FF2B5EF4-FFF2-40B4-BE49-F238E27FC236}">
                    <a16:creationId xmlns:a16="http://schemas.microsoft.com/office/drawing/2014/main" id="{CB6DE1A5-785D-4F21-9226-986816AE003D}"/>
                  </a:ext>
                </a:extLst>
              </p:cNvPr>
              <p:cNvSpPr/>
              <p:nvPr/>
            </p:nvSpPr>
            <p:spPr>
              <a:xfrm>
                <a:off x="890557" y="3351153"/>
                <a:ext cx="71395" cy="73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113" name="Group 112">
                <a:extLst>
                  <a:ext uri="{FF2B5EF4-FFF2-40B4-BE49-F238E27FC236}">
                    <a16:creationId xmlns:a16="http://schemas.microsoft.com/office/drawing/2014/main" id="{17A5A89C-FC17-41CC-B09C-FDA75F86B64E}"/>
                  </a:ext>
                </a:extLst>
              </p:cNvPr>
              <p:cNvGrpSpPr/>
              <p:nvPr/>
            </p:nvGrpSpPr>
            <p:grpSpPr>
              <a:xfrm>
                <a:off x="625727" y="4065752"/>
                <a:ext cx="585826" cy="45719"/>
                <a:chOff x="621673" y="4077988"/>
                <a:chExt cx="585826" cy="45719"/>
              </a:xfrm>
            </p:grpSpPr>
            <p:cxnSp>
              <p:nvCxnSpPr>
                <p:cNvPr id="144" name="Straight Connector 143">
                  <a:extLst>
                    <a:ext uri="{FF2B5EF4-FFF2-40B4-BE49-F238E27FC236}">
                      <a16:creationId xmlns:a16="http://schemas.microsoft.com/office/drawing/2014/main" id="{2230BC00-36DC-458F-8888-6A566CBAE8E6}"/>
                    </a:ext>
                  </a:extLst>
                </p:cNvPr>
                <p:cNvCxnSpPr>
                  <a:cxnSpLocks/>
                </p:cNvCxnSpPr>
                <p:nvPr/>
              </p:nvCxnSpPr>
              <p:spPr>
                <a:xfrm>
                  <a:off x="716405" y="4097038"/>
                  <a:ext cx="491094" cy="0"/>
                </a:xfrm>
                <a:prstGeom prst="line">
                  <a:avLst/>
                </a:prstGeom>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959D0F9D-9F9A-4A13-AFD2-E26753E4FD76}"/>
                    </a:ext>
                  </a:extLst>
                </p:cNvPr>
                <p:cNvSpPr/>
                <p:nvPr/>
              </p:nvSpPr>
              <p:spPr>
                <a:xfrm>
                  <a:off x="621673" y="4077988"/>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grpSp>
            <p:nvGrpSpPr>
              <p:cNvPr id="115" name="Group 114">
                <a:extLst>
                  <a:ext uri="{FF2B5EF4-FFF2-40B4-BE49-F238E27FC236}">
                    <a16:creationId xmlns:a16="http://schemas.microsoft.com/office/drawing/2014/main" id="{4E3FF482-3FDD-41E5-AE3B-D72FA9920717}"/>
                  </a:ext>
                </a:extLst>
              </p:cNvPr>
              <p:cNvGrpSpPr/>
              <p:nvPr/>
            </p:nvGrpSpPr>
            <p:grpSpPr>
              <a:xfrm>
                <a:off x="501932" y="3637457"/>
                <a:ext cx="701849" cy="184666"/>
                <a:chOff x="501932" y="3637457"/>
                <a:chExt cx="701849" cy="184666"/>
              </a:xfrm>
            </p:grpSpPr>
            <p:grpSp>
              <p:nvGrpSpPr>
                <p:cNvPr id="140" name="Group 139">
                  <a:extLst>
                    <a:ext uri="{FF2B5EF4-FFF2-40B4-BE49-F238E27FC236}">
                      <a16:creationId xmlns:a16="http://schemas.microsoft.com/office/drawing/2014/main" id="{6D924AB8-E825-4238-B4BE-87B44ACC9FFB}"/>
                    </a:ext>
                  </a:extLst>
                </p:cNvPr>
                <p:cNvGrpSpPr/>
                <p:nvPr/>
              </p:nvGrpSpPr>
              <p:grpSpPr>
                <a:xfrm>
                  <a:off x="617955" y="3709035"/>
                  <a:ext cx="585826" cy="45719"/>
                  <a:chOff x="617955" y="3709035"/>
                  <a:chExt cx="585826" cy="45719"/>
                </a:xfrm>
              </p:grpSpPr>
              <p:cxnSp>
                <p:nvCxnSpPr>
                  <p:cNvPr id="142" name="Straight Connector 141">
                    <a:extLst>
                      <a:ext uri="{FF2B5EF4-FFF2-40B4-BE49-F238E27FC236}">
                        <a16:creationId xmlns:a16="http://schemas.microsoft.com/office/drawing/2014/main" id="{D3B5FD1E-2E15-4486-A2D0-372F5402C9FB}"/>
                      </a:ext>
                    </a:extLst>
                  </p:cNvPr>
                  <p:cNvCxnSpPr>
                    <a:cxnSpLocks/>
                  </p:cNvCxnSpPr>
                  <p:nvPr/>
                </p:nvCxnSpPr>
                <p:spPr>
                  <a:xfrm>
                    <a:off x="712687" y="3728085"/>
                    <a:ext cx="491094"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9FDA2456-A314-455C-8379-1B4B741A7F68}"/>
                      </a:ext>
                    </a:extLst>
                  </p:cNvPr>
                  <p:cNvSpPr/>
                  <p:nvPr/>
                </p:nvSpPr>
                <p:spPr>
                  <a:xfrm>
                    <a:off x="617955" y="3709035"/>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41" name="TextBox 140">
                  <a:extLst>
                    <a:ext uri="{FF2B5EF4-FFF2-40B4-BE49-F238E27FC236}">
                      <a16:creationId xmlns:a16="http://schemas.microsoft.com/office/drawing/2014/main" id="{8382E12E-02F9-4F62-917C-5798BD1F1884}"/>
                    </a:ext>
                  </a:extLst>
                </p:cNvPr>
                <p:cNvSpPr txBox="1"/>
                <p:nvPr/>
              </p:nvSpPr>
              <p:spPr>
                <a:xfrm>
                  <a:off x="501932" y="3637457"/>
                  <a:ext cx="245580"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a:t>
                  </a:r>
                  <a:endPar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25" name="Group 124">
                <a:extLst>
                  <a:ext uri="{FF2B5EF4-FFF2-40B4-BE49-F238E27FC236}">
                    <a16:creationId xmlns:a16="http://schemas.microsoft.com/office/drawing/2014/main" id="{5673DD88-5171-4C70-8025-EC5483F20D03}"/>
                  </a:ext>
                </a:extLst>
              </p:cNvPr>
              <p:cNvGrpSpPr/>
              <p:nvPr/>
            </p:nvGrpSpPr>
            <p:grpSpPr>
              <a:xfrm>
                <a:off x="501521" y="3755980"/>
                <a:ext cx="701448" cy="184666"/>
                <a:chOff x="501521" y="3755980"/>
                <a:chExt cx="701448" cy="184666"/>
              </a:xfrm>
            </p:grpSpPr>
            <p:grpSp>
              <p:nvGrpSpPr>
                <p:cNvPr id="136" name="Group 135">
                  <a:extLst>
                    <a:ext uri="{FF2B5EF4-FFF2-40B4-BE49-F238E27FC236}">
                      <a16:creationId xmlns:a16="http://schemas.microsoft.com/office/drawing/2014/main" id="{B1D24592-AD6A-4061-9DC9-61E868921E5C}"/>
                    </a:ext>
                  </a:extLst>
                </p:cNvPr>
                <p:cNvGrpSpPr/>
                <p:nvPr/>
              </p:nvGrpSpPr>
              <p:grpSpPr>
                <a:xfrm>
                  <a:off x="617143" y="3827146"/>
                  <a:ext cx="585826" cy="45719"/>
                  <a:chOff x="617143" y="3827146"/>
                  <a:chExt cx="585826" cy="45719"/>
                </a:xfrm>
              </p:grpSpPr>
              <p:cxnSp>
                <p:nvCxnSpPr>
                  <p:cNvPr id="138" name="Straight Connector 137">
                    <a:extLst>
                      <a:ext uri="{FF2B5EF4-FFF2-40B4-BE49-F238E27FC236}">
                        <a16:creationId xmlns:a16="http://schemas.microsoft.com/office/drawing/2014/main" id="{7D823CAA-C741-4BB4-9EA2-F99157B3D842}"/>
                      </a:ext>
                    </a:extLst>
                  </p:cNvPr>
                  <p:cNvCxnSpPr>
                    <a:cxnSpLocks/>
                  </p:cNvCxnSpPr>
                  <p:nvPr/>
                </p:nvCxnSpPr>
                <p:spPr>
                  <a:xfrm>
                    <a:off x="711875" y="3846196"/>
                    <a:ext cx="491094"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D24AAFC9-15B3-4CD6-BCE9-01FB7BE139EE}"/>
                      </a:ext>
                    </a:extLst>
                  </p:cNvPr>
                  <p:cNvSpPr/>
                  <p:nvPr/>
                </p:nvSpPr>
                <p:spPr>
                  <a:xfrm>
                    <a:off x="617143" y="3827146"/>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37" name="TextBox 136">
                  <a:extLst>
                    <a:ext uri="{FF2B5EF4-FFF2-40B4-BE49-F238E27FC236}">
                      <a16:creationId xmlns:a16="http://schemas.microsoft.com/office/drawing/2014/main" id="{82CB98F8-CD99-4FDA-BB88-258352F2BD7C}"/>
                    </a:ext>
                  </a:extLst>
                </p:cNvPr>
                <p:cNvSpPr txBox="1"/>
                <p:nvPr/>
              </p:nvSpPr>
              <p:spPr>
                <a:xfrm>
                  <a:off x="501521" y="3755980"/>
                  <a:ext cx="245580"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a:t>
                  </a:r>
                  <a:endPar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26" name="Group 125">
                <a:extLst>
                  <a:ext uri="{FF2B5EF4-FFF2-40B4-BE49-F238E27FC236}">
                    <a16:creationId xmlns:a16="http://schemas.microsoft.com/office/drawing/2014/main" id="{3697B9B5-5545-4B0A-936C-6EB817913946}"/>
                  </a:ext>
                </a:extLst>
              </p:cNvPr>
              <p:cNvGrpSpPr/>
              <p:nvPr/>
            </p:nvGrpSpPr>
            <p:grpSpPr>
              <a:xfrm>
                <a:off x="501932" y="3877071"/>
                <a:ext cx="705567" cy="184666"/>
                <a:chOff x="501932" y="3877071"/>
                <a:chExt cx="705567" cy="184666"/>
              </a:xfrm>
            </p:grpSpPr>
            <p:grpSp>
              <p:nvGrpSpPr>
                <p:cNvPr id="132" name="Group 131">
                  <a:extLst>
                    <a:ext uri="{FF2B5EF4-FFF2-40B4-BE49-F238E27FC236}">
                      <a16:creationId xmlns:a16="http://schemas.microsoft.com/office/drawing/2014/main" id="{7DF0EA90-B2EA-4484-B0E4-9391FD709A23}"/>
                    </a:ext>
                  </a:extLst>
                </p:cNvPr>
                <p:cNvGrpSpPr/>
                <p:nvPr/>
              </p:nvGrpSpPr>
              <p:grpSpPr>
                <a:xfrm>
                  <a:off x="621673" y="3949248"/>
                  <a:ext cx="585826" cy="45719"/>
                  <a:chOff x="621673" y="3949248"/>
                  <a:chExt cx="585826" cy="45719"/>
                </a:xfrm>
              </p:grpSpPr>
              <p:cxnSp>
                <p:nvCxnSpPr>
                  <p:cNvPr id="134" name="Straight Connector 133">
                    <a:extLst>
                      <a:ext uri="{FF2B5EF4-FFF2-40B4-BE49-F238E27FC236}">
                        <a16:creationId xmlns:a16="http://schemas.microsoft.com/office/drawing/2014/main" id="{8483A771-C9A0-44DC-90D2-6492A5323EB7}"/>
                      </a:ext>
                    </a:extLst>
                  </p:cNvPr>
                  <p:cNvCxnSpPr>
                    <a:cxnSpLocks/>
                  </p:cNvCxnSpPr>
                  <p:nvPr/>
                </p:nvCxnSpPr>
                <p:spPr>
                  <a:xfrm>
                    <a:off x="716405" y="3968298"/>
                    <a:ext cx="491094"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03F2F1F8-BB6F-4F2D-9534-5DE90E8C33FE}"/>
                      </a:ext>
                    </a:extLst>
                  </p:cNvPr>
                  <p:cNvSpPr/>
                  <p:nvPr/>
                </p:nvSpPr>
                <p:spPr>
                  <a:xfrm>
                    <a:off x="621673" y="3949248"/>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33" name="TextBox 132">
                  <a:extLst>
                    <a:ext uri="{FF2B5EF4-FFF2-40B4-BE49-F238E27FC236}">
                      <a16:creationId xmlns:a16="http://schemas.microsoft.com/office/drawing/2014/main" id="{235A1104-28F6-4CC4-AC2C-B3A56674E61A}"/>
                    </a:ext>
                  </a:extLst>
                </p:cNvPr>
                <p:cNvSpPr txBox="1"/>
                <p:nvPr/>
              </p:nvSpPr>
              <p:spPr>
                <a:xfrm>
                  <a:off x="501932" y="3877071"/>
                  <a:ext cx="23275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a:t>
                  </a:r>
                  <a:endParaRPr kumimoji="0" lang="en-US" sz="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27" name="Group 126">
                <a:extLst>
                  <a:ext uri="{FF2B5EF4-FFF2-40B4-BE49-F238E27FC236}">
                    <a16:creationId xmlns:a16="http://schemas.microsoft.com/office/drawing/2014/main" id="{555BAA38-318A-4636-B8CA-8E20E14B622D}"/>
                  </a:ext>
                </a:extLst>
              </p:cNvPr>
              <p:cNvGrpSpPr/>
              <p:nvPr/>
            </p:nvGrpSpPr>
            <p:grpSpPr>
              <a:xfrm>
                <a:off x="625727" y="4184044"/>
                <a:ext cx="585826" cy="45719"/>
                <a:chOff x="621673" y="3949248"/>
                <a:chExt cx="585826" cy="45719"/>
              </a:xfrm>
            </p:grpSpPr>
            <p:cxnSp>
              <p:nvCxnSpPr>
                <p:cNvPr id="130" name="Straight Connector 129">
                  <a:extLst>
                    <a:ext uri="{FF2B5EF4-FFF2-40B4-BE49-F238E27FC236}">
                      <a16:creationId xmlns:a16="http://schemas.microsoft.com/office/drawing/2014/main" id="{502C4C1D-2432-4338-B585-8F246DF2B5CA}"/>
                    </a:ext>
                  </a:extLst>
                </p:cNvPr>
                <p:cNvCxnSpPr>
                  <a:cxnSpLocks/>
                </p:cNvCxnSpPr>
                <p:nvPr/>
              </p:nvCxnSpPr>
              <p:spPr>
                <a:xfrm>
                  <a:off x="716405" y="3968298"/>
                  <a:ext cx="491094"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37EFC73F-2C1E-47DF-B6CD-82DEFF72256D}"/>
                    </a:ext>
                  </a:extLst>
                </p:cNvPr>
                <p:cNvSpPr/>
                <p:nvPr/>
              </p:nvSpPr>
              <p:spPr>
                <a:xfrm>
                  <a:off x="621673" y="3949248"/>
                  <a:ext cx="45719" cy="4571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28" name="Freeform: Shape 127">
                <a:extLst>
                  <a:ext uri="{FF2B5EF4-FFF2-40B4-BE49-F238E27FC236}">
                    <a16:creationId xmlns:a16="http://schemas.microsoft.com/office/drawing/2014/main" id="{65475839-E803-4D36-87B0-69671E089751}"/>
                  </a:ext>
                </a:extLst>
              </p:cNvPr>
              <p:cNvSpPr/>
              <p:nvPr/>
            </p:nvSpPr>
            <p:spPr>
              <a:xfrm rot="198529">
                <a:off x="712778" y="4287937"/>
                <a:ext cx="499678" cy="45719"/>
              </a:xfrm>
              <a:custGeom>
                <a:avLst/>
                <a:gdLst>
                  <a:gd name="connsiteX0" fmla="*/ 0 w 752475"/>
                  <a:gd name="connsiteY0" fmla="*/ 80183 h 80183"/>
                  <a:gd name="connsiteX1" fmla="*/ 40005 w 752475"/>
                  <a:gd name="connsiteY1" fmla="*/ 40178 h 80183"/>
                  <a:gd name="connsiteX2" fmla="*/ 121920 w 752475"/>
                  <a:gd name="connsiteY2" fmla="*/ 53513 h 80183"/>
                  <a:gd name="connsiteX3" fmla="*/ 173355 w 752475"/>
                  <a:gd name="connsiteY3" fmla="*/ 28748 h 80183"/>
                  <a:gd name="connsiteX4" fmla="*/ 241935 w 752475"/>
                  <a:gd name="connsiteY4" fmla="*/ 49703 h 80183"/>
                  <a:gd name="connsiteX5" fmla="*/ 316230 w 752475"/>
                  <a:gd name="connsiteY5" fmla="*/ 9698 h 80183"/>
                  <a:gd name="connsiteX6" fmla="*/ 350520 w 752475"/>
                  <a:gd name="connsiteY6" fmla="*/ 36368 h 80183"/>
                  <a:gd name="connsiteX7" fmla="*/ 421005 w 752475"/>
                  <a:gd name="connsiteY7" fmla="*/ 23033 h 80183"/>
                  <a:gd name="connsiteX8" fmla="*/ 451485 w 752475"/>
                  <a:gd name="connsiteY8" fmla="*/ 45893 h 80183"/>
                  <a:gd name="connsiteX9" fmla="*/ 506730 w 752475"/>
                  <a:gd name="connsiteY9" fmla="*/ 173 h 80183"/>
                  <a:gd name="connsiteX10" fmla="*/ 546735 w 752475"/>
                  <a:gd name="connsiteY10" fmla="*/ 30653 h 80183"/>
                  <a:gd name="connsiteX11" fmla="*/ 584835 w 752475"/>
                  <a:gd name="connsiteY11" fmla="*/ 42083 h 80183"/>
                  <a:gd name="connsiteX12" fmla="*/ 607695 w 752475"/>
                  <a:gd name="connsiteY12" fmla="*/ 17318 h 80183"/>
                  <a:gd name="connsiteX13" fmla="*/ 645795 w 752475"/>
                  <a:gd name="connsiteY13" fmla="*/ 11603 h 80183"/>
                  <a:gd name="connsiteX14" fmla="*/ 691515 w 752475"/>
                  <a:gd name="connsiteY14" fmla="*/ 36368 h 80183"/>
                  <a:gd name="connsiteX15" fmla="*/ 727710 w 752475"/>
                  <a:gd name="connsiteY15" fmla="*/ 5888 h 80183"/>
                  <a:gd name="connsiteX16" fmla="*/ 752475 w 752475"/>
                  <a:gd name="connsiteY16" fmla="*/ 21128 h 80183"/>
                  <a:gd name="connsiteX17" fmla="*/ 752475 w 752475"/>
                  <a:gd name="connsiteY17" fmla="*/ 21128 h 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475" h="80183">
                    <a:moveTo>
                      <a:pt x="0" y="80183"/>
                    </a:moveTo>
                    <a:cubicBezTo>
                      <a:pt x="9842" y="62403"/>
                      <a:pt x="19685" y="44623"/>
                      <a:pt x="40005" y="40178"/>
                    </a:cubicBezTo>
                    <a:cubicBezTo>
                      <a:pt x="60325" y="35733"/>
                      <a:pt x="99695" y="55418"/>
                      <a:pt x="121920" y="53513"/>
                    </a:cubicBezTo>
                    <a:cubicBezTo>
                      <a:pt x="144145" y="51608"/>
                      <a:pt x="153353" y="29383"/>
                      <a:pt x="173355" y="28748"/>
                    </a:cubicBezTo>
                    <a:cubicBezTo>
                      <a:pt x="193357" y="28113"/>
                      <a:pt x="218123" y="52878"/>
                      <a:pt x="241935" y="49703"/>
                    </a:cubicBezTo>
                    <a:cubicBezTo>
                      <a:pt x="265748" y="46528"/>
                      <a:pt x="298133" y="11920"/>
                      <a:pt x="316230" y="9698"/>
                    </a:cubicBezTo>
                    <a:cubicBezTo>
                      <a:pt x="334327" y="7476"/>
                      <a:pt x="333057" y="34145"/>
                      <a:pt x="350520" y="36368"/>
                    </a:cubicBezTo>
                    <a:cubicBezTo>
                      <a:pt x="367983" y="38591"/>
                      <a:pt x="404178" y="21446"/>
                      <a:pt x="421005" y="23033"/>
                    </a:cubicBezTo>
                    <a:cubicBezTo>
                      <a:pt x="437832" y="24620"/>
                      <a:pt x="437198" y="49703"/>
                      <a:pt x="451485" y="45893"/>
                    </a:cubicBezTo>
                    <a:cubicBezTo>
                      <a:pt x="465773" y="42083"/>
                      <a:pt x="490855" y="2713"/>
                      <a:pt x="506730" y="173"/>
                    </a:cubicBezTo>
                    <a:cubicBezTo>
                      <a:pt x="522605" y="-2367"/>
                      <a:pt x="533718" y="23668"/>
                      <a:pt x="546735" y="30653"/>
                    </a:cubicBezTo>
                    <a:cubicBezTo>
                      <a:pt x="559752" y="37638"/>
                      <a:pt x="574675" y="44305"/>
                      <a:pt x="584835" y="42083"/>
                    </a:cubicBezTo>
                    <a:cubicBezTo>
                      <a:pt x="594995" y="39860"/>
                      <a:pt x="597535" y="22398"/>
                      <a:pt x="607695" y="17318"/>
                    </a:cubicBezTo>
                    <a:cubicBezTo>
                      <a:pt x="617855" y="12238"/>
                      <a:pt x="631825" y="8428"/>
                      <a:pt x="645795" y="11603"/>
                    </a:cubicBezTo>
                    <a:cubicBezTo>
                      <a:pt x="659765" y="14778"/>
                      <a:pt x="677863" y="37320"/>
                      <a:pt x="691515" y="36368"/>
                    </a:cubicBezTo>
                    <a:cubicBezTo>
                      <a:pt x="705167" y="35416"/>
                      <a:pt x="717550" y="8428"/>
                      <a:pt x="727710" y="5888"/>
                    </a:cubicBezTo>
                    <a:cubicBezTo>
                      <a:pt x="737870" y="3348"/>
                      <a:pt x="752475" y="21128"/>
                      <a:pt x="752475" y="21128"/>
                    </a:cubicBezTo>
                    <a:lnTo>
                      <a:pt x="752475" y="21128"/>
                    </a:ln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29" name="Freeform: Shape 128">
                <a:extLst>
                  <a:ext uri="{FF2B5EF4-FFF2-40B4-BE49-F238E27FC236}">
                    <a16:creationId xmlns:a16="http://schemas.microsoft.com/office/drawing/2014/main" id="{8BC42498-E1C0-4406-8F1F-984114384DE3}"/>
                  </a:ext>
                </a:extLst>
              </p:cNvPr>
              <p:cNvSpPr/>
              <p:nvPr/>
            </p:nvSpPr>
            <p:spPr>
              <a:xfrm>
                <a:off x="716449" y="4403701"/>
                <a:ext cx="499114" cy="52746"/>
              </a:xfrm>
              <a:custGeom>
                <a:avLst/>
                <a:gdLst>
                  <a:gd name="connsiteX0" fmla="*/ 0 w 499114"/>
                  <a:gd name="connsiteY0" fmla="*/ 15764 h 52746"/>
                  <a:gd name="connsiteX1" fmla="*/ 68580 w 499114"/>
                  <a:gd name="connsiteY1" fmla="*/ 2429 h 52746"/>
                  <a:gd name="connsiteX2" fmla="*/ 95250 w 499114"/>
                  <a:gd name="connsiteY2" fmla="*/ 29099 h 52746"/>
                  <a:gd name="connsiteX3" fmla="*/ 118110 w 499114"/>
                  <a:gd name="connsiteY3" fmla="*/ 4334 h 52746"/>
                  <a:gd name="connsiteX4" fmla="*/ 135255 w 499114"/>
                  <a:gd name="connsiteY4" fmla="*/ 17669 h 52746"/>
                  <a:gd name="connsiteX5" fmla="*/ 154305 w 499114"/>
                  <a:gd name="connsiteY5" fmla="*/ 34814 h 52746"/>
                  <a:gd name="connsiteX6" fmla="*/ 179070 w 499114"/>
                  <a:gd name="connsiteY6" fmla="*/ 6239 h 52746"/>
                  <a:gd name="connsiteX7" fmla="*/ 209550 w 499114"/>
                  <a:gd name="connsiteY7" fmla="*/ 19574 h 52746"/>
                  <a:gd name="connsiteX8" fmla="*/ 230505 w 499114"/>
                  <a:gd name="connsiteY8" fmla="*/ 29099 h 52746"/>
                  <a:gd name="connsiteX9" fmla="*/ 249555 w 499114"/>
                  <a:gd name="connsiteY9" fmla="*/ 11954 h 52746"/>
                  <a:gd name="connsiteX10" fmla="*/ 289560 w 499114"/>
                  <a:gd name="connsiteY10" fmla="*/ 524 h 52746"/>
                  <a:gd name="connsiteX11" fmla="*/ 291465 w 499114"/>
                  <a:gd name="connsiteY11" fmla="*/ 29099 h 52746"/>
                  <a:gd name="connsiteX12" fmla="*/ 331470 w 499114"/>
                  <a:gd name="connsiteY12" fmla="*/ 10049 h 52746"/>
                  <a:gd name="connsiteX13" fmla="*/ 356235 w 499114"/>
                  <a:gd name="connsiteY13" fmla="*/ 25289 h 52746"/>
                  <a:gd name="connsiteX14" fmla="*/ 361950 w 499114"/>
                  <a:gd name="connsiteY14" fmla="*/ 2429 h 52746"/>
                  <a:gd name="connsiteX15" fmla="*/ 379095 w 499114"/>
                  <a:gd name="connsiteY15" fmla="*/ 51959 h 52746"/>
                  <a:gd name="connsiteX16" fmla="*/ 388620 w 499114"/>
                  <a:gd name="connsiteY16" fmla="*/ 31004 h 52746"/>
                  <a:gd name="connsiteX17" fmla="*/ 398145 w 499114"/>
                  <a:gd name="connsiteY17" fmla="*/ 6239 h 52746"/>
                  <a:gd name="connsiteX18" fmla="*/ 428625 w 499114"/>
                  <a:gd name="connsiteY18" fmla="*/ 8144 h 52746"/>
                  <a:gd name="connsiteX19" fmla="*/ 466725 w 499114"/>
                  <a:gd name="connsiteY19" fmla="*/ 19574 h 52746"/>
                  <a:gd name="connsiteX20" fmla="*/ 478155 w 499114"/>
                  <a:gd name="connsiteY20" fmla="*/ 11954 h 52746"/>
                  <a:gd name="connsiteX21" fmla="*/ 499110 w 499114"/>
                  <a:gd name="connsiteY21" fmla="*/ 11954 h 52746"/>
                  <a:gd name="connsiteX22" fmla="*/ 476250 w 499114"/>
                  <a:gd name="connsiteY22" fmla="*/ 17669 h 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9114" h="52746">
                    <a:moveTo>
                      <a:pt x="0" y="15764"/>
                    </a:moveTo>
                    <a:cubicBezTo>
                      <a:pt x="26352" y="7985"/>
                      <a:pt x="52705" y="207"/>
                      <a:pt x="68580" y="2429"/>
                    </a:cubicBezTo>
                    <a:cubicBezTo>
                      <a:pt x="84455" y="4651"/>
                      <a:pt x="86995" y="28782"/>
                      <a:pt x="95250" y="29099"/>
                    </a:cubicBezTo>
                    <a:cubicBezTo>
                      <a:pt x="103505" y="29417"/>
                      <a:pt x="111443" y="6239"/>
                      <a:pt x="118110" y="4334"/>
                    </a:cubicBezTo>
                    <a:cubicBezTo>
                      <a:pt x="124778" y="2429"/>
                      <a:pt x="129223" y="12589"/>
                      <a:pt x="135255" y="17669"/>
                    </a:cubicBezTo>
                    <a:cubicBezTo>
                      <a:pt x="141287" y="22749"/>
                      <a:pt x="147002" y="36719"/>
                      <a:pt x="154305" y="34814"/>
                    </a:cubicBezTo>
                    <a:cubicBezTo>
                      <a:pt x="161608" y="32909"/>
                      <a:pt x="169863" y="8779"/>
                      <a:pt x="179070" y="6239"/>
                    </a:cubicBezTo>
                    <a:cubicBezTo>
                      <a:pt x="188277" y="3699"/>
                      <a:pt x="200978" y="15764"/>
                      <a:pt x="209550" y="19574"/>
                    </a:cubicBezTo>
                    <a:cubicBezTo>
                      <a:pt x="218123" y="23384"/>
                      <a:pt x="223837" y="30369"/>
                      <a:pt x="230505" y="29099"/>
                    </a:cubicBezTo>
                    <a:cubicBezTo>
                      <a:pt x="237173" y="27829"/>
                      <a:pt x="239713" y="16716"/>
                      <a:pt x="249555" y="11954"/>
                    </a:cubicBezTo>
                    <a:cubicBezTo>
                      <a:pt x="259397" y="7192"/>
                      <a:pt x="282575" y="-2333"/>
                      <a:pt x="289560" y="524"/>
                    </a:cubicBezTo>
                    <a:cubicBezTo>
                      <a:pt x="296545" y="3381"/>
                      <a:pt x="284480" y="27512"/>
                      <a:pt x="291465" y="29099"/>
                    </a:cubicBezTo>
                    <a:cubicBezTo>
                      <a:pt x="298450" y="30686"/>
                      <a:pt x="320675" y="10684"/>
                      <a:pt x="331470" y="10049"/>
                    </a:cubicBezTo>
                    <a:cubicBezTo>
                      <a:pt x="342265" y="9414"/>
                      <a:pt x="351155" y="26559"/>
                      <a:pt x="356235" y="25289"/>
                    </a:cubicBezTo>
                    <a:cubicBezTo>
                      <a:pt x="361315" y="24019"/>
                      <a:pt x="358140" y="-2016"/>
                      <a:pt x="361950" y="2429"/>
                    </a:cubicBezTo>
                    <a:cubicBezTo>
                      <a:pt x="365760" y="6874"/>
                      <a:pt x="374650" y="47196"/>
                      <a:pt x="379095" y="51959"/>
                    </a:cubicBezTo>
                    <a:cubicBezTo>
                      <a:pt x="383540" y="56722"/>
                      <a:pt x="385445" y="38624"/>
                      <a:pt x="388620" y="31004"/>
                    </a:cubicBezTo>
                    <a:cubicBezTo>
                      <a:pt x="391795" y="23384"/>
                      <a:pt x="391478" y="10049"/>
                      <a:pt x="398145" y="6239"/>
                    </a:cubicBezTo>
                    <a:cubicBezTo>
                      <a:pt x="404812" y="2429"/>
                      <a:pt x="417195" y="5921"/>
                      <a:pt x="428625" y="8144"/>
                    </a:cubicBezTo>
                    <a:cubicBezTo>
                      <a:pt x="440055" y="10366"/>
                      <a:pt x="458470" y="18939"/>
                      <a:pt x="466725" y="19574"/>
                    </a:cubicBezTo>
                    <a:cubicBezTo>
                      <a:pt x="474980" y="20209"/>
                      <a:pt x="472757" y="13224"/>
                      <a:pt x="478155" y="11954"/>
                    </a:cubicBezTo>
                    <a:cubicBezTo>
                      <a:pt x="483553" y="10684"/>
                      <a:pt x="499428" y="11001"/>
                      <a:pt x="499110" y="11954"/>
                    </a:cubicBezTo>
                    <a:cubicBezTo>
                      <a:pt x="498792" y="12907"/>
                      <a:pt x="487521" y="15288"/>
                      <a:pt x="476250" y="17669"/>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106" name="Rectangle 105">
              <a:extLst>
                <a:ext uri="{FF2B5EF4-FFF2-40B4-BE49-F238E27FC236}">
                  <a16:creationId xmlns:a16="http://schemas.microsoft.com/office/drawing/2014/main" id="{7DB4B6C2-F9D0-49F1-980F-0AFEFDA79A1B}"/>
                </a:ext>
              </a:extLst>
            </p:cNvPr>
            <p:cNvSpPr/>
            <p:nvPr/>
          </p:nvSpPr>
          <p:spPr>
            <a:xfrm rot="16200000">
              <a:off x="-303741" y="3316016"/>
              <a:ext cx="1242594" cy="210156"/>
            </a:xfrm>
            <a:prstGeom prst="rect">
              <a:avLst/>
            </a:prstGeom>
            <a:solidFill>
              <a:schemeClr val="bg1"/>
            </a:solid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Technology Survey</a:t>
              </a:r>
            </a:p>
          </p:txBody>
        </p:sp>
      </p:grpSp>
      <p:sp>
        <p:nvSpPr>
          <p:cNvPr id="165" name="Rectangle 164">
            <a:extLst>
              <a:ext uri="{FF2B5EF4-FFF2-40B4-BE49-F238E27FC236}">
                <a16:creationId xmlns:a16="http://schemas.microsoft.com/office/drawing/2014/main" id="{AAFC9B4C-7259-440E-BA50-B576551F6DFA}"/>
              </a:ext>
            </a:extLst>
          </p:cNvPr>
          <p:cNvSpPr/>
          <p:nvPr/>
        </p:nvSpPr>
        <p:spPr>
          <a:xfrm>
            <a:off x="269603" y="3352310"/>
            <a:ext cx="11638152" cy="228600"/>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 Level Idaho Technical &amp; Business Activities</a:t>
            </a:r>
          </a:p>
        </p:txBody>
      </p:sp>
      <p:sp>
        <p:nvSpPr>
          <p:cNvPr id="167" name="Rectangle 166">
            <a:extLst>
              <a:ext uri="{FF2B5EF4-FFF2-40B4-BE49-F238E27FC236}">
                <a16:creationId xmlns:a16="http://schemas.microsoft.com/office/drawing/2014/main" id="{99925B12-862A-4E1E-A2A6-8781BFFCE393}"/>
              </a:ext>
            </a:extLst>
          </p:cNvPr>
          <p:cNvSpPr/>
          <p:nvPr/>
        </p:nvSpPr>
        <p:spPr>
          <a:xfrm>
            <a:off x="11137694" y="4921652"/>
            <a:ext cx="784702" cy="738664"/>
          </a:xfrm>
          <a:prstGeom prst="rect">
            <a:avLst/>
          </a:prstGeom>
          <a:solidFill>
            <a:schemeClr val="bg1"/>
          </a:solid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Deloitte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Gone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68" name="Straight Arrow Connector 167">
            <a:extLst>
              <a:ext uri="{FF2B5EF4-FFF2-40B4-BE49-F238E27FC236}">
                <a16:creationId xmlns:a16="http://schemas.microsoft.com/office/drawing/2014/main" id="{9C909EB2-B3C1-4F67-86B2-28AAB685C5E4}"/>
              </a:ext>
            </a:extLst>
          </p:cNvPr>
          <p:cNvCxnSpPr>
            <a:cxnSpLocks/>
          </p:cNvCxnSpPr>
          <p:nvPr/>
        </p:nvCxnSpPr>
        <p:spPr>
          <a:xfrm>
            <a:off x="11378055" y="4937527"/>
            <a:ext cx="534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C6E5CA08-48E7-4A9D-8253-80FAAC5526A6}"/>
              </a:ext>
            </a:extLst>
          </p:cNvPr>
          <p:cNvGrpSpPr/>
          <p:nvPr/>
        </p:nvGrpSpPr>
        <p:grpSpPr>
          <a:xfrm>
            <a:off x="269603" y="2904168"/>
            <a:ext cx="11649304" cy="215444"/>
            <a:chOff x="363626" y="3286087"/>
            <a:chExt cx="11649304" cy="215444"/>
          </a:xfrm>
        </p:grpSpPr>
        <p:cxnSp>
          <p:nvCxnSpPr>
            <p:cNvPr id="155" name="Straight Arrow Connector 154">
              <a:extLst>
                <a:ext uri="{FF2B5EF4-FFF2-40B4-BE49-F238E27FC236}">
                  <a16:creationId xmlns:a16="http://schemas.microsoft.com/office/drawing/2014/main" id="{B55F52EF-0585-4C04-A218-ECC5EC5FD788}"/>
                </a:ext>
              </a:extLst>
            </p:cNvPr>
            <p:cNvCxnSpPr/>
            <p:nvPr/>
          </p:nvCxnSpPr>
          <p:spPr>
            <a:xfrm>
              <a:off x="363626" y="3409201"/>
              <a:ext cx="11649304" cy="0"/>
            </a:xfrm>
            <a:prstGeom prst="straightConnector1">
              <a:avLst/>
            </a:prstGeom>
            <a:ln w="28575">
              <a:headEnd type="triangle"/>
              <a:tailEnd type="triangle"/>
            </a:ln>
          </p:spPr>
          <p:style>
            <a:lnRef idx="1">
              <a:schemeClr val="accent4"/>
            </a:lnRef>
            <a:fillRef idx="0">
              <a:schemeClr val="accent4"/>
            </a:fillRef>
            <a:effectRef idx="0">
              <a:schemeClr val="accent4"/>
            </a:effectRef>
            <a:fontRef idx="minor">
              <a:schemeClr val="tx1"/>
            </a:fontRef>
          </p:style>
        </p:cxnSp>
        <p:sp>
          <p:nvSpPr>
            <p:cNvPr id="159" name="Rectangle 158">
              <a:extLst>
                <a:ext uri="{FF2B5EF4-FFF2-40B4-BE49-F238E27FC236}">
                  <a16:creationId xmlns:a16="http://schemas.microsoft.com/office/drawing/2014/main" id="{EBC50999-EDD1-4575-ADB7-E95619D0DEB5}"/>
                </a:ext>
              </a:extLst>
            </p:cNvPr>
            <p:cNvSpPr/>
            <p:nvPr/>
          </p:nvSpPr>
          <p:spPr>
            <a:xfrm>
              <a:off x="2835737" y="3286087"/>
              <a:ext cx="6705105" cy="215444"/>
            </a:xfrm>
            <a:prstGeom prst="rect">
              <a:avLst/>
            </a:prstGeom>
            <a:solidFill>
              <a:schemeClr val="bg1"/>
            </a:solidFill>
          </p:spPr>
          <p:txBody>
            <a:bodyPr wrap="none" t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Continuous Activities: </a:t>
              </a:r>
              <a:r>
                <a:rPr kumimoji="0" lang="en-US" sz="1400" b="0" i="0" u="none" strike="noStrike" kern="1200" cap="sm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Management / Change Management / Knowledge Transfers</a:t>
              </a:r>
            </a:p>
          </p:txBody>
        </p:sp>
      </p:grpSp>
      <p:cxnSp>
        <p:nvCxnSpPr>
          <p:cNvPr id="162" name="Connector: Elbow 161">
            <a:extLst>
              <a:ext uri="{FF2B5EF4-FFF2-40B4-BE49-F238E27FC236}">
                <a16:creationId xmlns:a16="http://schemas.microsoft.com/office/drawing/2014/main" id="{E4A1E615-2E88-4144-AB8C-329A5E70C64B}"/>
              </a:ext>
            </a:extLst>
          </p:cNvPr>
          <p:cNvCxnSpPr>
            <a:cxnSpLocks/>
          </p:cNvCxnSpPr>
          <p:nvPr/>
        </p:nvCxnSpPr>
        <p:spPr>
          <a:xfrm>
            <a:off x="1135683" y="5159932"/>
            <a:ext cx="731520" cy="1371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99933B8-2F04-407C-91EE-17BE917654A8}"/>
              </a:ext>
            </a:extLst>
          </p:cNvPr>
          <p:cNvGrpSpPr/>
          <p:nvPr/>
        </p:nvGrpSpPr>
        <p:grpSpPr>
          <a:xfrm>
            <a:off x="3167736" y="4352576"/>
            <a:ext cx="1929684" cy="658368"/>
            <a:chOff x="3167736" y="5288524"/>
            <a:chExt cx="1929684" cy="658368"/>
          </a:xfrm>
        </p:grpSpPr>
        <p:sp>
          <p:nvSpPr>
            <p:cNvPr id="170" name="Rectangle 169">
              <a:extLst>
                <a:ext uri="{FF2B5EF4-FFF2-40B4-BE49-F238E27FC236}">
                  <a16:creationId xmlns:a16="http://schemas.microsoft.com/office/drawing/2014/main" id="{A6A808EA-9367-43DF-B1AF-51C98941D66C}"/>
                </a:ext>
              </a:extLst>
            </p:cNvPr>
            <p:cNvSpPr/>
            <p:nvPr/>
          </p:nvSpPr>
          <p:spPr>
            <a:xfrm>
              <a:off x="3167736" y="5288524"/>
              <a:ext cx="1929684"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Sprint Validation: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Review Component builds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Unit testing</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Review System functions</a:t>
              </a:r>
            </a:p>
          </p:txBody>
        </p:sp>
        <p:cxnSp>
          <p:nvCxnSpPr>
            <p:cNvPr id="163" name="Straight Connector 162">
              <a:extLst>
                <a:ext uri="{FF2B5EF4-FFF2-40B4-BE49-F238E27FC236}">
                  <a16:creationId xmlns:a16="http://schemas.microsoft.com/office/drawing/2014/main" id="{5B1D0F32-59C4-48CF-B69A-2B38048FED26}"/>
                </a:ext>
              </a:extLst>
            </p:cNvPr>
            <p:cNvCxnSpPr>
              <a:cxnSpLocks/>
            </p:cNvCxnSpPr>
            <p:nvPr/>
          </p:nvCxnSpPr>
          <p:spPr>
            <a:xfrm>
              <a:off x="5096373" y="5288524"/>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DC2D83C-CC29-461F-8FCF-29A2867BEA35}"/>
              </a:ext>
            </a:extLst>
          </p:cNvPr>
          <p:cNvGrpSpPr/>
          <p:nvPr/>
        </p:nvGrpSpPr>
        <p:grpSpPr>
          <a:xfrm>
            <a:off x="4120293" y="5329410"/>
            <a:ext cx="977124" cy="659003"/>
            <a:chOff x="4120293" y="6206782"/>
            <a:chExt cx="977124" cy="659003"/>
          </a:xfrm>
        </p:grpSpPr>
        <p:sp>
          <p:nvSpPr>
            <p:cNvPr id="171" name="Rectangle 170">
              <a:extLst>
                <a:ext uri="{FF2B5EF4-FFF2-40B4-BE49-F238E27FC236}">
                  <a16:creationId xmlns:a16="http://schemas.microsoft.com/office/drawing/2014/main" id="{498D076A-E2B7-488F-90C3-1D9CF64755F9}"/>
                </a:ext>
              </a:extLst>
            </p:cNvPr>
            <p:cNvSpPr/>
            <p:nvPr/>
          </p:nvSpPr>
          <p:spPr>
            <a:xfrm>
              <a:off x="4120293" y="6207417"/>
              <a:ext cx="977124"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Practice (data) Conversions: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Cleansing</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Validation</a:t>
              </a:r>
            </a:p>
          </p:txBody>
        </p:sp>
        <p:cxnSp>
          <p:nvCxnSpPr>
            <p:cNvPr id="164" name="Straight Connector 163">
              <a:extLst>
                <a:ext uri="{FF2B5EF4-FFF2-40B4-BE49-F238E27FC236}">
                  <a16:creationId xmlns:a16="http://schemas.microsoft.com/office/drawing/2014/main" id="{C9D6DE4E-31F2-4B55-B079-67070D577EFD}"/>
                </a:ext>
              </a:extLst>
            </p:cNvPr>
            <p:cNvCxnSpPr>
              <a:cxnSpLocks/>
            </p:cNvCxnSpPr>
            <p:nvPr/>
          </p:nvCxnSpPr>
          <p:spPr>
            <a:xfrm>
              <a:off x="5096373" y="6206782"/>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50CF0D5-6592-4379-9587-28F925BC9C06}"/>
              </a:ext>
            </a:extLst>
          </p:cNvPr>
          <p:cNvGrpSpPr/>
          <p:nvPr/>
        </p:nvGrpSpPr>
        <p:grpSpPr>
          <a:xfrm>
            <a:off x="5131803" y="4508346"/>
            <a:ext cx="1423506" cy="659836"/>
            <a:chOff x="5131803" y="5444294"/>
            <a:chExt cx="1423506" cy="659836"/>
          </a:xfrm>
        </p:grpSpPr>
        <p:sp>
          <p:nvSpPr>
            <p:cNvPr id="172" name="Rectangle 171">
              <a:extLst>
                <a:ext uri="{FF2B5EF4-FFF2-40B4-BE49-F238E27FC236}">
                  <a16:creationId xmlns:a16="http://schemas.microsoft.com/office/drawing/2014/main" id="{10EF4113-9B43-4BAE-BE9E-1B24D48F6CE3}"/>
                </a:ext>
              </a:extLst>
            </p:cNvPr>
            <p:cNvSpPr/>
            <p:nvPr/>
          </p:nvSpPr>
          <p:spPr>
            <a:xfrm>
              <a:off x="5131803" y="5444294"/>
              <a:ext cx="1423506"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Scenario Testing:</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 Execution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Defect Identification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Retesting (as needed)</a:t>
              </a:r>
            </a:p>
          </p:txBody>
        </p:sp>
        <p:cxnSp>
          <p:nvCxnSpPr>
            <p:cNvPr id="166" name="Straight Connector 165">
              <a:extLst>
                <a:ext uri="{FF2B5EF4-FFF2-40B4-BE49-F238E27FC236}">
                  <a16:creationId xmlns:a16="http://schemas.microsoft.com/office/drawing/2014/main" id="{4E433B27-E8BB-4B43-9967-4CCA1A716CAA}"/>
                </a:ext>
              </a:extLst>
            </p:cNvPr>
            <p:cNvCxnSpPr>
              <a:cxnSpLocks/>
            </p:cNvCxnSpPr>
            <p:nvPr/>
          </p:nvCxnSpPr>
          <p:spPr>
            <a:xfrm>
              <a:off x="6555309" y="5445762"/>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9336BCE4-8AF9-4BE5-B38C-3200588B8E1A}"/>
              </a:ext>
            </a:extLst>
          </p:cNvPr>
          <p:cNvGrpSpPr/>
          <p:nvPr/>
        </p:nvGrpSpPr>
        <p:grpSpPr>
          <a:xfrm>
            <a:off x="6592218" y="4507673"/>
            <a:ext cx="1660051" cy="660948"/>
            <a:chOff x="6592218" y="5443621"/>
            <a:chExt cx="1660051" cy="660948"/>
          </a:xfrm>
        </p:grpSpPr>
        <p:sp>
          <p:nvSpPr>
            <p:cNvPr id="173" name="Rectangle 172">
              <a:extLst>
                <a:ext uri="{FF2B5EF4-FFF2-40B4-BE49-F238E27FC236}">
                  <a16:creationId xmlns:a16="http://schemas.microsoft.com/office/drawing/2014/main" id="{C6E5E7A7-2CAA-4DC9-8B9B-19E5226B96CD}"/>
                </a:ext>
              </a:extLst>
            </p:cNvPr>
            <p:cNvSpPr/>
            <p:nvPr/>
          </p:nvSpPr>
          <p:spPr>
            <a:xfrm>
              <a:off x="6592218" y="5446201"/>
              <a:ext cx="1660051"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User Acceptance Testing:</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 Execution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Defect identification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Retesting (as needed)</a:t>
              </a:r>
            </a:p>
          </p:txBody>
        </p:sp>
        <p:cxnSp>
          <p:nvCxnSpPr>
            <p:cNvPr id="178" name="Straight Connector 177">
              <a:extLst>
                <a:ext uri="{FF2B5EF4-FFF2-40B4-BE49-F238E27FC236}">
                  <a16:creationId xmlns:a16="http://schemas.microsoft.com/office/drawing/2014/main" id="{AAA7DB6F-E100-4742-8991-752D59AFFC00}"/>
                </a:ext>
              </a:extLst>
            </p:cNvPr>
            <p:cNvCxnSpPr>
              <a:cxnSpLocks/>
            </p:cNvCxnSpPr>
            <p:nvPr/>
          </p:nvCxnSpPr>
          <p:spPr>
            <a:xfrm>
              <a:off x="8252269" y="5443621"/>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D61EDD0C-45CF-4576-A5F6-3A263202D6C8}"/>
              </a:ext>
            </a:extLst>
          </p:cNvPr>
          <p:cNvGrpSpPr/>
          <p:nvPr/>
        </p:nvGrpSpPr>
        <p:grpSpPr>
          <a:xfrm>
            <a:off x="8295670" y="4516732"/>
            <a:ext cx="1477763" cy="662060"/>
            <a:chOff x="8346470" y="5452680"/>
            <a:chExt cx="1477763" cy="662060"/>
          </a:xfrm>
        </p:grpSpPr>
        <p:sp>
          <p:nvSpPr>
            <p:cNvPr id="175" name="Rectangle 174">
              <a:extLst>
                <a:ext uri="{FF2B5EF4-FFF2-40B4-BE49-F238E27FC236}">
                  <a16:creationId xmlns:a16="http://schemas.microsoft.com/office/drawing/2014/main" id="{2F9C50FC-15AA-41BE-8538-A297D5C58755}"/>
                </a:ext>
              </a:extLst>
            </p:cNvPr>
            <p:cNvSpPr/>
            <p:nvPr/>
          </p:nvSpPr>
          <p:spPr>
            <a:xfrm>
              <a:off x="8346470" y="5452680"/>
              <a:ext cx="1477763"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Cutover:</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Validation</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Business cutover</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Smoke testing</a:t>
              </a:r>
            </a:p>
          </p:txBody>
        </p:sp>
        <p:cxnSp>
          <p:nvCxnSpPr>
            <p:cNvPr id="179" name="Straight Connector 178">
              <a:extLst>
                <a:ext uri="{FF2B5EF4-FFF2-40B4-BE49-F238E27FC236}">
                  <a16:creationId xmlns:a16="http://schemas.microsoft.com/office/drawing/2014/main" id="{562FF59C-C5FC-42BC-B636-CA68E8BA2380}"/>
                </a:ext>
              </a:extLst>
            </p:cNvPr>
            <p:cNvCxnSpPr>
              <a:cxnSpLocks/>
            </p:cNvCxnSpPr>
            <p:nvPr/>
          </p:nvCxnSpPr>
          <p:spPr>
            <a:xfrm>
              <a:off x="9820775" y="5456372"/>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33B2C42-2ED6-4E0E-AEC4-742D639DAE00}"/>
              </a:ext>
            </a:extLst>
          </p:cNvPr>
          <p:cNvGrpSpPr/>
          <p:nvPr/>
        </p:nvGrpSpPr>
        <p:grpSpPr>
          <a:xfrm>
            <a:off x="7670897" y="5338473"/>
            <a:ext cx="1595785" cy="659003"/>
            <a:chOff x="7670897" y="6274421"/>
            <a:chExt cx="1595785" cy="659003"/>
          </a:xfrm>
        </p:grpSpPr>
        <p:sp>
          <p:nvSpPr>
            <p:cNvPr id="174" name="Rectangle 173">
              <a:extLst>
                <a:ext uri="{FF2B5EF4-FFF2-40B4-BE49-F238E27FC236}">
                  <a16:creationId xmlns:a16="http://schemas.microsoft.com/office/drawing/2014/main" id="{3CAEBB04-CD0B-4748-81A5-D2F5B48E7F3B}"/>
                </a:ext>
              </a:extLst>
            </p:cNvPr>
            <p:cNvSpPr/>
            <p:nvPr/>
          </p:nvSpPr>
          <p:spPr>
            <a:xfrm>
              <a:off x="7670897" y="6275056"/>
              <a:ext cx="1593676"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Training:</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Training feedback</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 the trainer</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Training</a:t>
              </a:r>
            </a:p>
          </p:txBody>
        </p:sp>
        <p:cxnSp>
          <p:nvCxnSpPr>
            <p:cNvPr id="180" name="Straight Connector 179">
              <a:extLst>
                <a:ext uri="{FF2B5EF4-FFF2-40B4-BE49-F238E27FC236}">
                  <a16:creationId xmlns:a16="http://schemas.microsoft.com/office/drawing/2014/main" id="{D0690048-BCB7-46FD-8755-F6607737296E}"/>
                </a:ext>
              </a:extLst>
            </p:cNvPr>
            <p:cNvCxnSpPr>
              <a:cxnSpLocks/>
            </p:cNvCxnSpPr>
            <p:nvPr/>
          </p:nvCxnSpPr>
          <p:spPr>
            <a:xfrm>
              <a:off x="9266682" y="6274421"/>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1" name="Rectangle 180">
            <a:extLst>
              <a:ext uri="{FF2B5EF4-FFF2-40B4-BE49-F238E27FC236}">
                <a16:creationId xmlns:a16="http://schemas.microsoft.com/office/drawing/2014/main" id="{DFDD6E0F-D5E5-46A2-8F58-A8348816836D}"/>
              </a:ext>
            </a:extLst>
          </p:cNvPr>
          <p:cNvSpPr/>
          <p:nvPr/>
        </p:nvSpPr>
        <p:spPr>
          <a:xfrm>
            <a:off x="1387838" y="3653372"/>
            <a:ext cx="7161792" cy="182880"/>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Idaho Technical Teams: Coordination and Review in Development Phase</a:t>
            </a:r>
          </a:p>
        </p:txBody>
      </p:sp>
      <p:sp>
        <p:nvSpPr>
          <p:cNvPr id="182" name="Rectangle 181">
            <a:extLst>
              <a:ext uri="{FF2B5EF4-FFF2-40B4-BE49-F238E27FC236}">
                <a16:creationId xmlns:a16="http://schemas.microsoft.com/office/drawing/2014/main" id="{3AB51BC7-DCD3-4A36-91F3-20AF87C89512}"/>
              </a:ext>
            </a:extLst>
          </p:cNvPr>
          <p:cNvSpPr/>
          <p:nvPr/>
        </p:nvSpPr>
        <p:spPr>
          <a:xfrm>
            <a:off x="8282124" y="3760848"/>
            <a:ext cx="3713475" cy="182880"/>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Technical Teams: Ongoing Product Support</a:t>
            </a:r>
          </a:p>
        </p:txBody>
      </p:sp>
      <p:sp>
        <p:nvSpPr>
          <p:cNvPr id="183" name="Rectangle 182">
            <a:extLst>
              <a:ext uri="{FF2B5EF4-FFF2-40B4-BE49-F238E27FC236}">
                <a16:creationId xmlns:a16="http://schemas.microsoft.com/office/drawing/2014/main" id="{71A6508A-60E7-4F93-BE67-1301E4752ED0}"/>
              </a:ext>
            </a:extLst>
          </p:cNvPr>
          <p:cNvSpPr/>
          <p:nvPr/>
        </p:nvSpPr>
        <p:spPr>
          <a:xfrm>
            <a:off x="8286579" y="3994681"/>
            <a:ext cx="3713475" cy="182880"/>
          </a:xfrm>
          <a:prstGeom prst="rect">
            <a:avLst/>
          </a:prstGeom>
          <a:solidFill>
            <a:schemeClr val="accent6">
              <a:lumMod val="10000"/>
              <a:lumOff val="9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Business Teams: Ongoing Product Support</a:t>
            </a:r>
          </a:p>
        </p:txBody>
      </p:sp>
      <p:sp>
        <p:nvSpPr>
          <p:cNvPr id="81" name="Freeform: Shape 80">
            <a:extLst>
              <a:ext uri="{FF2B5EF4-FFF2-40B4-BE49-F238E27FC236}">
                <a16:creationId xmlns:a16="http://schemas.microsoft.com/office/drawing/2014/main" id="{8A7D6AF6-1DF0-4155-8FAC-AB74D787A51C}"/>
              </a:ext>
            </a:extLst>
          </p:cNvPr>
          <p:cNvSpPr/>
          <p:nvPr/>
        </p:nvSpPr>
        <p:spPr>
          <a:xfrm>
            <a:off x="11864347" y="3594147"/>
            <a:ext cx="306452" cy="758424"/>
          </a:xfrm>
          <a:custGeom>
            <a:avLst/>
            <a:gdLst>
              <a:gd name="connsiteX0" fmla="*/ 0 w 184785"/>
              <a:gd name="connsiteY0" fmla="*/ 0 h 180975"/>
              <a:gd name="connsiteX1" fmla="*/ 184785 w 184785"/>
              <a:gd name="connsiteY1" fmla="*/ 89535 h 180975"/>
              <a:gd name="connsiteX2" fmla="*/ 1905 w 184785"/>
              <a:gd name="connsiteY2" fmla="*/ 180975 h 180975"/>
              <a:gd name="connsiteX3" fmla="*/ 0 w 184785"/>
              <a:gd name="connsiteY3" fmla="*/ 0 h 180975"/>
            </a:gdLst>
            <a:ahLst/>
            <a:cxnLst>
              <a:cxn ang="0">
                <a:pos x="connsiteX0" y="connsiteY0"/>
              </a:cxn>
              <a:cxn ang="0">
                <a:pos x="connsiteX1" y="connsiteY1"/>
              </a:cxn>
              <a:cxn ang="0">
                <a:pos x="connsiteX2" y="connsiteY2"/>
              </a:cxn>
              <a:cxn ang="0">
                <a:pos x="connsiteX3" y="connsiteY3"/>
              </a:cxn>
            </a:cxnLst>
            <a:rect l="l" t="t" r="r" b="b"/>
            <a:pathLst>
              <a:path w="184785" h="180975">
                <a:moveTo>
                  <a:pt x="0" y="0"/>
                </a:moveTo>
                <a:lnTo>
                  <a:pt x="184785" y="89535"/>
                </a:lnTo>
                <a:lnTo>
                  <a:pt x="1905" y="180975"/>
                </a:lnTo>
                <a:lnTo>
                  <a:pt x="0" y="0"/>
                </a:lnTo>
                <a:close/>
              </a:path>
            </a:pathLst>
          </a:custGeom>
          <a:gradFill>
            <a:gsLst>
              <a:gs pos="0">
                <a:schemeClr val="accent6">
                  <a:lumMod val="10000"/>
                  <a:lumOff val="90000"/>
                </a:schemeClr>
              </a:gs>
              <a:gs pos="100000">
                <a:schemeClr val="accent4">
                  <a:lumMod val="20000"/>
                  <a:lumOff val="80000"/>
                </a:schemeClr>
              </a:gs>
            </a:gsLst>
            <a:lin ang="162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69" name="Straight Connector 168">
            <a:extLst>
              <a:ext uri="{FF2B5EF4-FFF2-40B4-BE49-F238E27FC236}">
                <a16:creationId xmlns:a16="http://schemas.microsoft.com/office/drawing/2014/main" id="{15A2E79E-599B-4362-ACB5-F35AFAFBC249}"/>
              </a:ext>
            </a:extLst>
          </p:cNvPr>
          <p:cNvCxnSpPr>
            <a:cxnSpLocks/>
          </p:cNvCxnSpPr>
          <p:nvPr/>
        </p:nvCxnSpPr>
        <p:spPr>
          <a:xfrm flipH="1" flipV="1">
            <a:off x="11907755" y="4489032"/>
            <a:ext cx="0" cy="640080"/>
          </a:xfrm>
          <a:prstGeom prst="line">
            <a:avLst/>
          </a:prstGeom>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909F89B-3676-4D68-BB23-DD2EB502CD44}"/>
              </a:ext>
            </a:extLst>
          </p:cNvPr>
          <p:cNvGrpSpPr/>
          <p:nvPr/>
        </p:nvGrpSpPr>
        <p:grpSpPr>
          <a:xfrm>
            <a:off x="9397741" y="5330298"/>
            <a:ext cx="1477760" cy="658887"/>
            <a:chOff x="9397741" y="6266246"/>
            <a:chExt cx="1477760" cy="658887"/>
          </a:xfrm>
        </p:grpSpPr>
        <p:sp>
          <p:nvSpPr>
            <p:cNvPr id="176" name="Rectangle 175">
              <a:extLst>
                <a:ext uri="{FF2B5EF4-FFF2-40B4-BE49-F238E27FC236}">
                  <a16:creationId xmlns:a16="http://schemas.microsoft.com/office/drawing/2014/main" id="{F533F5CC-A7D4-437C-81F7-AC8F8BD07F96}"/>
                </a:ext>
              </a:extLst>
            </p:cNvPr>
            <p:cNvSpPr/>
            <p:nvPr/>
          </p:nvSpPr>
          <p:spPr>
            <a:xfrm>
              <a:off x="9397741" y="6266765"/>
              <a:ext cx="1477760" cy="658368"/>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Sustainment</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Super user network</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Ongoing Training</a:t>
              </a:r>
            </a:p>
          </p:txBody>
        </p:sp>
        <p:cxnSp>
          <p:nvCxnSpPr>
            <p:cNvPr id="185" name="Straight Connector 184">
              <a:extLst>
                <a:ext uri="{FF2B5EF4-FFF2-40B4-BE49-F238E27FC236}">
                  <a16:creationId xmlns:a16="http://schemas.microsoft.com/office/drawing/2014/main" id="{7544B48A-5C0C-47F3-B7E5-13BE29B9A118}"/>
                </a:ext>
              </a:extLst>
            </p:cNvPr>
            <p:cNvCxnSpPr>
              <a:cxnSpLocks/>
            </p:cNvCxnSpPr>
            <p:nvPr/>
          </p:nvCxnSpPr>
          <p:spPr>
            <a:xfrm>
              <a:off x="10875501" y="6266246"/>
              <a:ext cx="0" cy="65836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6" name="Rectangle 185">
            <a:extLst>
              <a:ext uri="{FF2B5EF4-FFF2-40B4-BE49-F238E27FC236}">
                <a16:creationId xmlns:a16="http://schemas.microsoft.com/office/drawing/2014/main" id="{344FD6CA-44E1-4F3C-9D37-C9AE08F61850}"/>
              </a:ext>
            </a:extLst>
          </p:cNvPr>
          <p:cNvSpPr/>
          <p:nvPr/>
        </p:nvSpPr>
        <p:spPr>
          <a:xfrm>
            <a:off x="693109" y="6485351"/>
            <a:ext cx="11214643" cy="241497"/>
          </a:xfrm>
          <a:prstGeom prst="rect">
            <a:avLst/>
          </a:prstGeom>
          <a:solidFill>
            <a:srgbClr val="B9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tab pos="2743200" algn="l"/>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Engagement Points with Stakeholders (such as what is expected, how we want to do it, why we are doing it)</a:t>
            </a:r>
          </a:p>
        </p:txBody>
      </p:sp>
      <p:sp>
        <p:nvSpPr>
          <p:cNvPr id="188" name="Rectangle 187">
            <a:extLst>
              <a:ext uri="{FF2B5EF4-FFF2-40B4-BE49-F238E27FC236}">
                <a16:creationId xmlns:a16="http://schemas.microsoft.com/office/drawing/2014/main" id="{C0E75FC2-1B5C-4EBD-B4BA-45601FF127FA}"/>
              </a:ext>
            </a:extLst>
          </p:cNvPr>
          <p:cNvSpPr/>
          <p:nvPr/>
        </p:nvSpPr>
        <p:spPr>
          <a:xfrm>
            <a:off x="435023" y="4488082"/>
            <a:ext cx="783103" cy="318323"/>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Orientation</a:t>
            </a:r>
            <a:endParaRPr kumimoji="0" lang="en-US" sz="104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90" name="Connector: Elbow 189">
            <a:extLst>
              <a:ext uri="{FF2B5EF4-FFF2-40B4-BE49-F238E27FC236}">
                <a16:creationId xmlns:a16="http://schemas.microsoft.com/office/drawing/2014/main" id="{6160411E-B783-467E-A077-DB7E4B3F200F}"/>
              </a:ext>
            </a:extLst>
          </p:cNvPr>
          <p:cNvCxnSpPr>
            <a:cxnSpLocks/>
            <a:stCxn id="188" idx="3"/>
            <a:endCxn id="146" idx="0"/>
          </p:cNvCxnSpPr>
          <p:nvPr/>
        </p:nvCxnSpPr>
        <p:spPr>
          <a:xfrm>
            <a:off x="1218126" y="4647244"/>
            <a:ext cx="1008912" cy="6765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D98EF4E8-0839-4E79-A170-29E74FC893B7}"/>
              </a:ext>
            </a:extLst>
          </p:cNvPr>
          <p:cNvSpPr/>
          <p:nvPr/>
        </p:nvSpPr>
        <p:spPr>
          <a:xfrm>
            <a:off x="1483953" y="4496526"/>
            <a:ext cx="796953" cy="573665"/>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Business Process Review</a:t>
            </a:r>
            <a:endParaRPr kumimoji="0" lang="en-US" sz="104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91" name="Connector: Elbow 190">
            <a:extLst>
              <a:ext uri="{FF2B5EF4-FFF2-40B4-BE49-F238E27FC236}">
                <a16:creationId xmlns:a16="http://schemas.microsoft.com/office/drawing/2014/main" id="{EB541499-AFE1-4C22-946D-220FAAAB72E7}"/>
              </a:ext>
            </a:extLst>
          </p:cNvPr>
          <p:cNvCxnSpPr>
            <a:cxnSpLocks/>
          </p:cNvCxnSpPr>
          <p:nvPr/>
        </p:nvCxnSpPr>
        <p:spPr>
          <a:xfrm>
            <a:off x="2704319" y="4302761"/>
            <a:ext cx="0" cy="161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E8E56451-B255-40BD-9C16-554E308CBA6B}"/>
              </a:ext>
            </a:extLst>
          </p:cNvPr>
          <p:cNvSpPr/>
          <p:nvPr/>
        </p:nvSpPr>
        <p:spPr>
          <a:xfrm>
            <a:off x="430581" y="4132282"/>
            <a:ext cx="2677916" cy="235919"/>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Idaho </a:t>
            </a:r>
            <a:r>
              <a:rPr kumimoji="0" lang="en-US" sz="104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Technical &amp; Business Expertise </a:t>
            </a:r>
          </a:p>
        </p:txBody>
      </p:sp>
      <p:grpSp>
        <p:nvGrpSpPr>
          <p:cNvPr id="58" name="Group 57">
            <a:extLst>
              <a:ext uri="{FF2B5EF4-FFF2-40B4-BE49-F238E27FC236}">
                <a16:creationId xmlns:a16="http://schemas.microsoft.com/office/drawing/2014/main" id="{26BF1C57-AA1A-4011-A3E5-514864DF20DD}"/>
              </a:ext>
            </a:extLst>
          </p:cNvPr>
          <p:cNvGrpSpPr/>
          <p:nvPr/>
        </p:nvGrpSpPr>
        <p:grpSpPr>
          <a:xfrm>
            <a:off x="1316498" y="5323761"/>
            <a:ext cx="1821080" cy="932688"/>
            <a:chOff x="1316497" y="5914512"/>
            <a:chExt cx="1821080" cy="932688"/>
          </a:xfrm>
        </p:grpSpPr>
        <p:sp>
          <p:nvSpPr>
            <p:cNvPr id="146" name="Rectangle 145">
              <a:extLst>
                <a:ext uri="{FF2B5EF4-FFF2-40B4-BE49-F238E27FC236}">
                  <a16:creationId xmlns:a16="http://schemas.microsoft.com/office/drawing/2014/main" id="{0E551F89-AB1B-4A24-B090-21D98B244FD6}"/>
                </a:ext>
              </a:extLst>
            </p:cNvPr>
            <p:cNvSpPr/>
            <p:nvPr/>
          </p:nvSpPr>
          <p:spPr>
            <a:xfrm>
              <a:off x="1316497" y="5914525"/>
              <a:ext cx="1821080" cy="929146"/>
            </a:xfrm>
            <a:prstGeom prst="rect">
              <a:avLst/>
            </a:prstGeom>
            <a:solidFill>
              <a:schemeClr val="accent6">
                <a:lumMod val="10000"/>
                <a:lumOff val="9000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Functional &amp; Technical Specs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Interfaces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Reports</a:t>
              </a:r>
            </a:p>
          </p:txBody>
        </p:sp>
        <p:cxnSp>
          <p:nvCxnSpPr>
            <p:cNvPr id="161" name="Straight Connector 160">
              <a:extLst>
                <a:ext uri="{FF2B5EF4-FFF2-40B4-BE49-F238E27FC236}">
                  <a16:creationId xmlns:a16="http://schemas.microsoft.com/office/drawing/2014/main" id="{61E1D99A-CD02-43A9-BC56-E56589A24A5A}"/>
                </a:ext>
              </a:extLst>
            </p:cNvPr>
            <p:cNvCxnSpPr>
              <a:cxnSpLocks/>
            </p:cNvCxnSpPr>
            <p:nvPr/>
          </p:nvCxnSpPr>
          <p:spPr>
            <a:xfrm>
              <a:off x="3136688" y="5914512"/>
              <a:ext cx="0" cy="932688"/>
            </a:xfrm>
            <a:prstGeom prst="line">
              <a:avLst/>
            </a:prstGeom>
            <a:ln cap="flat">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6FF4410F-0570-4130-AAEE-E1C8AAEC31F0}"/>
              </a:ext>
            </a:extLst>
          </p:cNvPr>
          <p:cNvCxnSpPr/>
          <p:nvPr/>
        </p:nvCxnSpPr>
        <p:spPr>
          <a:xfrm>
            <a:off x="2631471" y="3210070"/>
            <a:ext cx="9601200" cy="0"/>
          </a:xfrm>
          <a:prstGeom prst="line">
            <a:avLst/>
          </a:prstGeom>
          <a:ln w="76200">
            <a:solidFill>
              <a:srgbClr val="B9FFFF"/>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A5F332FC-45D5-4EB7-9E77-5AF33BEEED76}"/>
              </a:ext>
            </a:extLst>
          </p:cNvPr>
          <p:cNvSpPr/>
          <p:nvPr/>
        </p:nvSpPr>
        <p:spPr>
          <a:xfrm>
            <a:off x="755685" y="3142850"/>
            <a:ext cx="2387386" cy="345362"/>
          </a:xfrm>
          <a:prstGeom prst="rect">
            <a:avLst/>
          </a:prstGeom>
          <a:solidFill>
            <a:srgbClr val="B9FF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Sustainment</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(after the project)</a:t>
            </a:r>
          </a:p>
        </p:txBody>
      </p:sp>
    </p:spTree>
    <p:extLst>
      <p:ext uri="{BB962C8B-B14F-4D97-AF65-F5344CB8AC3E}">
        <p14:creationId xmlns:p14="http://schemas.microsoft.com/office/powerpoint/2010/main" val="68113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47DD-133E-48FF-A609-089BB2F17F2F}"/>
              </a:ext>
            </a:extLst>
          </p:cNvPr>
          <p:cNvSpPr>
            <a:spLocks noGrp="1"/>
          </p:cNvSpPr>
          <p:nvPr>
            <p:ph type="title"/>
          </p:nvPr>
        </p:nvSpPr>
        <p:spPr/>
        <p:txBody>
          <a:bodyPr/>
          <a:lstStyle/>
          <a:p>
            <a:r>
              <a:rPr lang="en-US" dirty="0"/>
              <a:t>Phase 2 Webpage</a:t>
            </a:r>
          </a:p>
        </p:txBody>
      </p:sp>
      <p:pic>
        <p:nvPicPr>
          <p:cNvPr id="4" name="Picture 3">
            <a:extLst>
              <a:ext uri="{FF2B5EF4-FFF2-40B4-BE49-F238E27FC236}">
                <a16:creationId xmlns:a16="http://schemas.microsoft.com/office/drawing/2014/main" id="{FE11D550-0FA4-4542-9691-EFFAECC095FF}"/>
              </a:ext>
            </a:extLst>
          </p:cNvPr>
          <p:cNvPicPr>
            <a:picLocks noChangeAspect="1"/>
          </p:cNvPicPr>
          <p:nvPr/>
        </p:nvPicPr>
        <p:blipFill>
          <a:blip r:embed="rId2"/>
          <a:stretch>
            <a:fillRect/>
          </a:stretch>
        </p:blipFill>
        <p:spPr>
          <a:xfrm>
            <a:off x="1402982" y="2047461"/>
            <a:ext cx="9944191" cy="4398935"/>
          </a:xfrm>
          <a:prstGeom prst="rect">
            <a:avLst/>
          </a:prstGeom>
        </p:spPr>
      </p:pic>
      <p:sp>
        <p:nvSpPr>
          <p:cNvPr id="5" name="Rectangle 4">
            <a:extLst>
              <a:ext uri="{FF2B5EF4-FFF2-40B4-BE49-F238E27FC236}">
                <a16:creationId xmlns:a16="http://schemas.microsoft.com/office/drawing/2014/main" id="{2670A1A2-99C4-4495-845B-FB1E847414C2}"/>
              </a:ext>
            </a:extLst>
          </p:cNvPr>
          <p:cNvSpPr/>
          <p:nvPr/>
        </p:nvSpPr>
        <p:spPr>
          <a:xfrm>
            <a:off x="2315817" y="3866322"/>
            <a:ext cx="1580322" cy="616226"/>
          </a:xfrm>
          <a:prstGeom prst="rect">
            <a:avLst/>
          </a:prstGeom>
          <a:noFill/>
          <a:ln>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78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Phase </a:t>
              </a:r>
              <a:r>
                <a:rPr lang="en-US" sz="3600" dirty="0">
                  <a:solidFill>
                    <a:prstClr val="white"/>
                  </a:solidFill>
                  <a:latin typeface="Arial" panose="020B0604020202020204" pitchFamily="34" charset="0"/>
                  <a:cs typeface="Arial" panose="020B0604020202020204" pitchFamily="34" charset="0"/>
                </a:rPr>
                <a:t>2</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Activities</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0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1592-0FAA-40BF-95B6-3F9FAF155F94}"/>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2 Software Ecosystem Survey</a:t>
            </a:r>
          </a:p>
        </p:txBody>
      </p:sp>
      <p:pic>
        <p:nvPicPr>
          <p:cNvPr id="1026" name="Picture 2" descr="yellow click pen on white printer paper">
            <a:extLst>
              <a:ext uri="{FF2B5EF4-FFF2-40B4-BE49-F238E27FC236}">
                <a16:creationId xmlns:a16="http://schemas.microsoft.com/office/drawing/2014/main" id="{544762B4-2ABA-4AFF-91DD-3094F3E4D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099" y="3759998"/>
            <a:ext cx="3550740" cy="2368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CC60AE3D-4561-4E9D-9E46-A39D8C86D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776" y="1885063"/>
            <a:ext cx="2779087" cy="15439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3FEEAC9-07FA-4681-9236-0CC7EC713B2D}"/>
              </a:ext>
            </a:extLst>
          </p:cNvPr>
          <p:cNvCxnSpPr>
            <a:cxnSpLocks/>
          </p:cNvCxnSpPr>
          <p:nvPr/>
        </p:nvCxnSpPr>
        <p:spPr>
          <a:xfrm flipH="1">
            <a:off x="794818" y="1649989"/>
            <a:ext cx="1" cy="701519"/>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 name="Rectangle 2">
            <a:extLst>
              <a:ext uri="{FF2B5EF4-FFF2-40B4-BE49-F238E27FC236}">
                <a16:creationId xmlns:a16="http://schemas.microsoft.com/office/drawing/2014/main" id="{51582505-CE4E-4DEB-BF25-9A8B932D04C8}"/>
              </a:ext>
            </a:extLst>
          </p:cNvPr>
          <p:cNvSpPr/>
          <p:nvPr/>
        </p:nvSpPr>
        <p:spPr>
          <a:xfrm>
            <a:off x="794818" y="1597128"/>
            <a:ext cx="7133936" cy="4832092"/>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This survey is designed to identify software systems, tools, spreadsheets, or workarounds agencies are using to perform payroll or human capital management tasks.</a:t>
            </a:r>
          </a:p>
          <a:p>
            <a:endParaRPr lang="en-US" sz="1400" dirty="0">
              <a:latin typeface="Arial" panose="020B0604020202020204" pitchFamily="34" charset="0"/>
              <a:cs typeface="Arial" panose="020B0604020202020204" pitchFamily="34" charset="0"/>
            </a:endParaRPr>
          </a:p>
          <a:p>
            <a:r>
              <a:rPr lang="en-US" sz="1400" b="1" dirty="0">
                <a:solidFill>
                  <a:srgbClr val="092F57"/>
                </a:solidFill>
                <a:latin typeface="Arial" panose="020B0604020202020204" pitchFamily="34" charset="0"/>
                <a:cs typeface="Arial" panose="020B0604020202020204" pitchFamily="34" charset="0"/>
              </a:rPr>
              <a:t>Why is this important?</a:t>
            </a:r>
          </a:p>
          <a:p>
            <a:r>
              <a:rPr lang="en-US" sz="1400" dirty="0">
                <a:latin typeface="Arial" panose="020B0604020202020204" pitchFamily="34" charset="0"/>
                <a:cs typeface="Arial" panose="020B0604020202020204" pitchFamily="34" charset="0"/>
              </a:rPr>
              <a:t>This survey will help identify systems that could interface with Luma or will need a data conversion before being replaced by Luma. The information you provide is critical for creating an easier transition and better functioning Luma experience for your agency.</a:t>
            </a:r>
          </a:p>
          <a:p>
            <a:endParaRPr lang="en-US" sz="1400" dirty="0">
              <a:latin typeface="Arial" panose="020B0604020202020204" pitchFamily="34" charset="0"/>
              <a:cs typeface="Arial" panose="020B0604020202020204" pitchFamily="34" charset="0"/>
            </a:endParaRPr>
          </a:p>
          <a:p>
            <a:r>
              <a:rPr lang="en-US" sz="1400" b="1" dirty="0">
                <a:solidFill>
                  <a:srgbClr val="092F57"/>
                </a:solidFill>
                <a:latin typeface="Arial" panose="020B0604020202020204" pitchFamily="34" charset="0"/>
                <a:cs typeface="Arial" panose="020B0604020202020204" pitchFamily="34" charset="0"/>
              </a:rPr>
              <a:t>Who should take the Phase 2 Software Ecosystem survey? </a:t>
            </a:r>
          </a:p>
          <a:p>
            <a:r>
              <a:rPr lang="en-US" sz="1400" dirty="0" err="1">
                <a:latin typeface="Arial" panose="020B0604020202020204" pitchFamily="34" charset="0"/>
                <a:cs typeface="Arial" panose="020B0604020202020204" pitchFamily="34" charset="0"/>
              </a:rPr>
              <a:t>Luma’s</a:t>
            </a:r>
            <a:r>
              <a:rPr lang="en-US" sz="1400" dirty="0">
                <a:latin typeface="Arial" panose="020B0604020202020204" pitchFamily="34" charset="0"/>
                <a:cs typeface="Arial" panose="020B0604020202020204" pitchFamily="34" charset="0"/>
              </a:rPr>
              <a:t> success depends on agencies providing the best possible information on how they work today. Incomplete information will result in Luma not having needed functions; we want the best information from Payroll and HR Officers and Agency technical staff.</a:t>
            </a:r>
          </a:p>
          <a:p>
            <a:endParaRPr lang="en-US" sz="1400" dirty="0">
              <a:latin typeface="Arial" panose="020B0604020202020204" pitchFamily="34" charset="0"/>
              <a:cs typeface="Arial" panose="020B0604020202020204" pitchFamily="34" charset="0"/>
            </a:endParaRPr>
          </a:p>
          <a:p>
            <a:r>
              <a:rPr lang="en-US" sz="1400" b="1" dirty="0">
                <a:solidFill>
                  <a:srgbClr val="092F57"/>
                </a:solidFill>
                <a:latin typeface="Arial" panose="020B0604020202020204" pitchFamily="34" charset="0"/>
                <a:cs typeface="Arial" panose="020B0604020202020204" pitchFamily="34" charset="0"/>
              </a:rPr>
              <a:t>When?</a:t>
            </a:r>
          </a:p>
          <a:p>
            <a:r>
              <a:rPr lang="en-US" sz="1400" dirty="0">
                <a:latin typeface="Arial" panose="020B0604020202020204" pitchFamily="34" charset="0"/>
                <a:cs typeface="Arial" panose="020B0604020202020204" pitchFamily="34" charset="0"/>
              </a:rPr>
              <a:t>Please complete this survey by Monday, August 23rd.</a:t>
            </a:r>
          </a:p>
          <a:p>
            <a:endParaRPr lang="en-US" sz="1400" dirty="0">
              <a:latin typeface="Arial" panose="020B0604020202020204" pitchFamily="34" charset="0"/>
              <a:cs typeface="Arial" panose="020B0604020202020204" pitchFamily="34" charset="0"/>
            </a:endParaRPr>
          </a:p>
          <a:p>
            <a:r>
              <a:rPr lang="en-US" sz="1400" b="1" dirty="0">
                <a:solidFill>
                  <a:srgbClr val="092F57"/>
                </a:solidFill>
                <a:latin typeface="Arial" panose="020B0604020202020204" pitchFamily="34" charset="0"/>
                <a:cs typeface="Arial" panose="020B0604020202020204" pitchFamily="34" charset="0"/>
              </a:rPr>
              <a:t>What happens next?</a:t>
            </a:r>
          </a:p>
          <a:p>
            <a:r>
              <a:rPr lang="en-US" sz="1400" dirty="0">
                <a:latin typeface="Arial" panose="020B0604020202020204" pitchFamily="34" charset="0"/>
                <a:cs typeface="Arial" panose="020B0604020202020204" pitchFamily="34" charset="0"/>
              </a:rPr>
              <a:t>The survey is just the beginning of a process to understand what must be in Luma before we go live (or know what will not be in Luma and must have an acceptable workaround). We will use the survey in more targeted conversations with your agency to get Luma right. </a:t>
            </a:r>
          </a:p>
        </p:txBody>
      </p:sp>
    </p:spTree>
    <p:extLst>
      <p:ext uri="{BB962C8B-B14F-4D97-AF65-F5344CB8AC3E}">
        <p14:creationId xmlns:p14="http://schemas.microsoft.com/office/powerpoint/2010/main" val="1919606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man placing sticky notes on wall">
            <a:extLst>
              <a:ext uri="{FF2B5EF4-FFF2-40B4-BE49-F238E27FC236}">
                <a16:creationId xmlns:a16="http://schemas.microsoft.com/office/drawing/2014/main" id="{B8AEE8F2-3DD4-484B-B79E-36C3618DD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3366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CD7668B-CA13-416B-A1B7-98922D95ECAF}"/>
              </a:ext>
            </a:extLst>
          </p:cNvPr>
          <p:cNvSpPr/>
          <p:nvPr/>
        </p:nvSpPr>
        <p:spPr>
          <a:xfrm>
            <a:off x="0" y="-16543"/>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DAA748-8361-4359-BEBE-1E41457CCCFA}"/>
              </a:ext>
            </a:extLst>
          </p:cNvPr>
          <p:cNvSpPr txBox="1">
            <a:spLocks/>
          </p:cNvSpPr>
          <p:nvPr/>
        </p:nvSpPr>
        <p:spPr>
          <a:xfrm>
            <a:off x="3105150" y="2611732"/>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Engagement Opportunities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3227439" y="3902148"/>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4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81AFEF-D88D-4853-8579-411099F22827}"/>
              </a:ext>
            </a:extLst>
          </p:cNvPr>
          <p:cNvGrpSpPr/>
          <p:nvPr/>
        </p:nvGrpSpPr>
        <p:grpSpPr>
          <a:xfrm>
            <a:off x="0" y="0"/>
            <a:ext cx="5719568" cy="6337301"/>
            <a:chOff x="0" y="0"/>
            <a:chExt cx="4850780" cy="6337301"/>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A7212C1-E25E-4CB2-B791-89A3BA092208}"/>
              </a:ext>
            </a:extLst>
          </p:cNvPr>
          <p:cNvSpPr txBox="1"/>
          <p:nvPr/>
        </p:nvSpPr>
        <p:spPr>
          <a:xfrm>
            <a:off x="1513119" y="2690336"/>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6096000" y="1584905"/>
            <a:ext cx="6465291" cy="2949525"/>
          </a:xfrm>
          <a:prstGeom prst="rect">
            <a:avLst/>
          </a:prstGeom>
          <a:noFill/>
        </p:spPr>
        <p:txBody>
          <a:bodyPr wrap="square" rtlCol="0" anchor="t">
            <a:spAutoFit/>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Budget Training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Activities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2 Update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2 Activities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&amp; 2 Know Do Share Reports (K.D.S.R.)</a:t>
            </a:r>
          </a:p>
        </p:txBody>
      </p:sp>
    </p:spTree>
    <p:extLst>
      <p:ext uri="{BB962C8B-B14F-4D97-AF65-F5344CB8AC3E}">
        <p14:creationId xmlns:p14="http://schemas.microsoft.com/office/powerpoint/2010/main" val="156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2255917966"/>
              </p:ext>
            </p:extLst>
          </p:nvPr>
        </p:nvGraphicFramePr>
        <p:xfrm>
          <a:off x="1591420" y="3225117"/>
          <a:ext cx="8998563" cy="1105352"/>
        </p:xfrm>
        <a:graphic>
          <a:graphicData uri="http://schemas.openxmlformats.org/drawingml/2006/table">
            <a:tbl>
              <a:tblPr firstRow="1" bandRow="1">
                <a:tableStyleId>{21E4AEA4-8DFA-4A89-87EB-49C32662AFE0}</a:tableStyleId>
              </a:tblPr>
              <a:tblGrid>
                <a:gridCol w="3025960">
                  <a:extLst>
                    <a:ext uri="{9D8B030D-6E8A-4147-A177-3AD203B41FA5}">
                      <a16:colId xmlns:a16="http://schemas.microsoft.com/office/drawing/2014/main" val="2715358304"/>
                    </a:ext>
                  </a:extLst>
                </a:gridCol>
                <a:gridCol w="1823797">
                  <a:extLst>
                    <a:ext uri="{9D8B030D-6E8A-4147-A177-3AD203B41FA5}">
                      <a16:colId xmlns:a16="http://schemas.microsoft.com/office/drawing/2014/main" val="3979161108"/>
                    </a:ext>
                  </a:extLst>
                </a:gridCol>
                <a:gridCol w="1317036">
                  <a:extLst>
                    <a:ext uri="{9D8B030D-6E8A-4147-A177-3AD203B41FA5}">
                      <a16:colId xmlns:a16="http://schemas.microsoft.com/office/drawing/2014/main" val="2786905575"/>
                    </a:ext>
                  </a:extLst>
                </a:gridCol>
                <a:gridCol w="2831770">
                  <a:extLst>
                    <a:ext uri="{9D8B030D-6E8A-4147-A177-3AD203B41FA5}">
                      <a16:colId xmlns:a16="http://schemas.microsoft.com/office/drawing/2014/main" val="1031165784"/>
                    </a:ext>
                  </a:extLst>
                </a:gridCol>
              </a:tblGrid>
              <a:tr h="526232">
                <a:tc>
                  <a:txBody>
                    <a:bodyPr/>
                    <a:lstStyle/>
                    <a:p>
                      <a:pPr algn="ctr"/>
                      <a:r>
                        <a:rPr lang="en-US" dirty="0">
                          <a:latin typeface="Arial" panose="020B0604020202020204" pitchFamily="34" charset="0"/>
                          <a:cs typeface="Arial" panose="020B0604020202020204" pitchFamily="34" charset="0"/>
                        </a:rPr>
                        <a:t>Type of Engagement</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Date</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Time</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Topic</a:t>
                      </a:r>
                    </a:p>
                  </a:txBody>
                  <a:tcPr anchor="ctr">
                    <a:solidFill>
                      <a:srgbClr val="092F57"/>
                    </a:solidFill>
                  </a:tcPr>
                </a:tc>
                <a:extLst>
                  <a:ext uri="{0D108BD9-81ED-4DB2-BD59-A6C34878D82A}">
                    <a16:rowId xmlns:a16="http://schemas.microsoft.com/office/drawing/2014/main" val="1557540212"/>
                  </a:ext>
                </a:extLst>
              </a:tr>
              <a:tr h="526232">
                <a:tc>
                  <a:txBody>
                    <a:bodyPr/>
                    <a:lstStyle/>
                    <a:p>
                      <a:pPr algn="ctr"/>
                      <a:r>
                        <a:rPr lang="en-US" sz="1600" dirty="0">
                          <a:solidFill>
                            <a:srgbClr val="092F57"/>
                          </a:solidFill>
                          <a:latin typeface="Arial" panose="020B0604020202020204" pitchFamily="34" charset="0"/>
                          <a:cs typeface="Arial" panose="020B0604020202020204" pitchFamily="34" charset="0"/>
                        </a:rPr>
                        <a:t>Statewide Showcase</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August 17</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19</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1:00 PM</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Help Tool &amp; Functionality in Luma</a:t>
                      </a:r>
                    </a:p>
                  </a:txBody>
                  <a:tcPr anchor="ctr">
                    <a:solidFill>
                      <a:schemeClr val="bg1">
                        <a:lumMod val="95000"/>
                      </a:schemeClr>
                    </a:solidFill>
                  </a:tcPr>
                </a:tc>
                <a:extLst>
                  <a:ext uri="{0D108BD9-81ED-4DB2-BD59-A6C34878D82A}">
                    <a16:rowId xmlns:a16="http://schemas.microsoft.com/office/drawing/2014/main" val="1123040849"/>
                  </a:ext>
                </a:extLst>
              </a:tr>
            </a:tbl>
          </a:graphicData>
        </a:graphic>
      </p:graphicFrame>
      <p:grpSp>
        <p:nvGrpSpPr>
          <p:cNvPr id="2" name="Group 1">
            <a:extLst>
              <a:ext uri="{FF2B5EF4-FFF2-40B4-BE49-F238E27FC236}">
                <a16:creationId xmlns:a16="http://schemas.microsoft.com/office/drawing/2014/main" id="{1407E1F4-C71D-4705-9662-74CC33497AF7}"/>
              </a:ext>
            </a:extLst>
          </p:cNvPr>
          <p:cNvGrpSpPr/>
          <p:nvPr/>
        </p:nvGrpSpPr>
        <p:grpSpPr>
          <a:xfrm>
            <a:off x="1094047" y="2001676"/>
            <a:ext cx="10392506" cy="634929"/>
            <a:chOff x="1017847" y="1743963"/>
            <a:chExt cx="10392506" cy="634929"/>
          </a:xfrm>
        </p:grpSpPr>
        <p:sp>
          <p:nvSpPr>
            <p:cNvPr id="3" name="TextBox 2">
              <a:extLst>
                <a:ext uri="{FF2B5EF4-FFF2-40B4-BE49-F238E27FC236}">
                  <a16:creationId xmlns:a16="http://schemas.microsoft.com/office/drawing/2014/main" id="{5537B3A5-5EB9-498E-9D93-0DEB6BAC701D}"/>
                </a:ext>
              </a:extLst>
            </p:cNvPr>
            <p:cNvSpPr txBox="1"/>
            <p:nvPr/>
          </p:nvSpPr>
          <p:spPr>
            <a:xfrm>
              <a:off x="1178699" y="1883663"/>
              <a:ext cx="10231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92F57"/>
                  </a:solidFill>
                  <a:latin typeface="Arial" panose="020B0604020202020204" pitchFamily="34" charset="0"/>
                  <a:cs typeface="Arial" panose="020B0604020202020204" pitchFamily="34" charset="0"/>
                </a:rPr>
                <a:t>Upcoming engagement opportunities to learn more about Luma. Please help us spread the word!</a:t>
              </a:r>
              <a:endParaRPr kumimoji="0" lang="en-US"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1017847" y="1743963"/>
              <a:ext cx="0" cy="63492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grp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Engagement Opportunities</a:t>
            </a:r>
          </a:p>
        </p:txBody>
      </p:sp>
    </p:spTree>
    <p:extLst>
      <p:ext uri="{BB962C8B-B14F-4D97-AF65-F5344CB8AC3E}">
        <p14:creationId xmlns:p14="http://schemas.microsoft.com/office/powerpoint/2010/main" val="374163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017A0-5FF0-4310-A327-587C127ED747}"/>
              </a:ext>
            </a:extLst>
          </p:cNvPr>
          <p:cNvPicPr>
            <a:picLocks noChangeAspect="1"/>
          </p:cNvPicPr>
          <p:nvPr/>
        </p:nvPicPr>
        <p:blipFill>
          <a:blip r:embed="rId3"/>
          <a:stretch>
            <a:fillRect/>
          </a:stretch>
        </p:blipFill>
        <p:spPr>
          <a:xfrm>
            <a:off x="0" y="0"/>
            <a:ext cx="12192000" cy="6336632"/>
          </a:xfrm>
          <a:prstGeom prst="rect">
            <a:avLst/>
          </a:prstGeom>
        </p:spPr>
      </p:pic>
      <p:sp>
        <p:nvSpPr>
          <p:cNvPr id="15" name="Rectangle 14">
            <a:extLst>
              <a:ext uri="{FF2B5EF4-FFF2-40B4-BE49-F238E27FC236}">
                <a16:creationId xmlns:a16="http://schemas.microsoft.com/office/drawing/2014/main" id="{8FA2BD46-9979-4409-A9FB-A3BA4A88E60D}"/>
              </a:ext>
            </a:extLst>
          </p:cNvPr>
          <p:cNvSpPr/>
          <p:nvPr/>
        </p:nvSpPr>
        <p:spPr>
          <a:xfrm>
            <a:off x="0" y="-16543"/>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9BF03C58-42E1-450C-8873-4A7996078DC4}"/>
              </a:ext>
            </a:extLst>
          </p:cNvPr>
          <p:cNvGrpSpPr/>
          <p:nvPr/>
        </p:nvGrpSpPr>
        <p:grpSpPr>
          <a:xfrm>
            <a:off x="3105150" y="2245203"/>
            <a:ext cx="5981700" cy="2367594"/>
            <a:chOff x="3105152" y="3268791"/>
            <a:chExt cx="5981700" cy="2367594"/>
          </a:xfrm>
        </p:grpSpPr>
        <p:sp>
          <p:nvSpPr>
            <p:cNvPr id="17" name="Title 1">
              <a:extLst>
                <a:ext uri="{FF2B5EF4-FFF2-40B4-BE49-F238E27FC236}">
                  <a16:creationId xmlns:a16="http://schemas.microsoft.com/office/drawing/2014/main" id="{AB4004B4-CD51-4388-92B3-C79C3FC2E744}"/>
                </a:ext>
              </a:extLst>
            </p:cNvPr>
            <p:cNvSpPr txBox="1">
              <a:spLocks/>
            </p:cNvSpPr>
            <p:nvPr/>
          </p:nvSpPr>
          <p:spPr>
            <a:xfrm>
              <a:off x="3105152" y="3268791"/>
              <a:ext cx="5981700" cy="2367594"/>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Know Do Share Report</a:t>
              </a:r>
            </a:p>
            <a:p>
              <a:pPr algn="ctr"/>
              <a:r>
                <a:rPr lang="en-US" dirty="0">
                  <a:solidFill>
                    <a:schemeClr val="bg1"/>
                  </a:solidFill>
                </a:rPr>
                <a:t>(K.D.S.R.)</a:t>
              </a:r>
            </a:p>
          </p:txBody>
        </p:sp>
        <p:cxnSp>
          <p:nvCxnSpPr>
            <p:cNvPr id="18" name="Straight Connector 17">
              <a:extLst>
                <a:ext uri="{FF2B5EF4-FFF2-40B4-BE49-F238E27FC236}">
                  <a16:creationId xmlns:a16="http://schemas.microsoft.com/office/drawing/2014/main" id="{ABA91D98-5AF1-4843-AC8E-9BA68F64DDB0}"/>
                </a:ext>
              </a:extLst>
            </p:cNvPr>
            <p:cNvCxnSpPr/>
            <p:nvPr/>
          </p:nvCxnSpPr>
          <p:spPr>
            <a:xfrm>
              <a:off x="3105152" y="466424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59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Phase 1 K.D.S.R.</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3" name="TextBox 12">
            <a:extLst>
              <a:ext uri="{FF2B5EF4-FFF2-40B4-BE49-F238E27FC236}">
                <a16:creationId xmlns:a16="http://schemas.microsoft.com/office/drawing/2014/main" id="{0810D87A-BA26-492E-A473-C67B033B2D98}"/>
              </a:ext>
            </a:extLst>
          </p:cNvPr>
          <p:cNvSpPr txBox="1"/>
          <p:nvPr/>
        </p:nvSpPr>
        <p:spPr>
          <a:xfrm>
            <a:off x="6649346" y="2022613"/>
            <a:ext cx="2503933" cy="3613810"/>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Statewide Showcase:</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What: </a:t>
            </a:r>
            <a:r>
              <a:rPr lang="en-US" sz="1050" dirty="0">
                <a:solidFill>
                  <a:srgbClr val="092F57"/>
                </a:solidFill>
                <a:latin typeface="Arial" panose="020B0604020202020204" pitchFamily="34" charset="0"/>
                <a:cs typeface="Arial" panose="020B0604020202020204" pitchFamily="34" charset="0"/>
              </a:rPr>
              <a:t>Help Tool &amp; Functionality in Luma</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When: </a:t>
            </a:r>
            <a:r>
              <a:rPr lang="en-US" sz="1050" dirty="0">
                <a:solidFill>
                  <a:srgbClr val="092F57"/>
                </a:solidFill>
                <a:latin typeface="Arial" panose="020B0604020202020204" pitchFamily="34" charset="0"/>
                <a:cs typeface="Arial" panose="020B0604020202020204" pitchFamily="34" charset="0"/>
              </a:rPr>
              <a:t>August 17</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&amp; 19</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1 – 2 pm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Where: </a:t>
            </a:r>
            <a:r>
              <a:rPr lang="en-US" sz="1050" dirty="0">
                <a:solidFill>
                  <a:srgbClr val="092F57"/>
                </a:solidFill>
                <a:latin typeface="Arial" panose="020B0604020202020204" pitchFamily="34" charset="0"/>
                <a:cs typeface="Arial" panose="020B0604020202020204" pitchFamily="34" charset="0"/>
              </a:rPr>
              <a:t>Virtual meeting. Your Agency Advocate will send out a meeting invite!</a:t>
            </a:r>
          </a:p>
          <a:p>
            <a:endParaRPr lang="en-US" sz="105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Budget Training Portal: </a:t>
            </a:r>
            <a:r>
              <a:rPr lang="en-US" sz="1050" dirty="0">
                <a:solidFill>
                  <a:srgbClr val="092F57"/>
                </a:solidFill>
                <a:latin typeface="Arial" panose="020B0604020202020204" pitchFamily="34" charset="0"/>
                <a:cs typeface="Arial" panose="020B0604020202020204" pitchFamily="34" charset="0"/>
              </a:rPr>
              <a:t>Please use and share the link below with your agency personnel for the Luma Budget Training Portal.</a:t>
            </a:r>
          </a:p>
          <a:p>
            <a:pPr>
              <a:spcBef>
                <a:spcPts val="409"/>
              </a:spcBef>
              <a:spcAft>
                <a:spcPts val="409"/>
              </a:spcAft>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2516073"/>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Service Desk Tickets for Luma Budget: </a:t>
            </a:r>
            <a:r>
              <a:rPr lang="en-US" sz="1050" dirty="0">
                <a:solidFill>
                  <a:srgbClr val="092F57"/>
                </a:solidFill>
                <a:latin typeface="Arial" panose="020B0604020202020204" pitchFamily="34" charset="0"/>
                <a:cs typeface="Arial" panose="020B0604020202020204" pitchFamily="34" charset="0"/>
              </a:rPr>
              <a:t>If there is a problem in Luma Budget or if you have a Luma Budget related question, please enter a service desk ticket via the Service Desk tile on the SCO Enterprise Dashboard. </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August 6th,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423E39FC-7DF7-42AB-BB3C-1605AB53916D}"/>
              </a:ext>
            </a:extLst>
          </p:cNvPr>
          <p:cNvSpPr txBox="1"/>
          <p:nvPr/>
        </p:nvSpPr>
        <p:spPr>
          <a:xfrm>
            <a:off x="3462746" y="2340791"/>
            <a:ext cx="2365571" cy="3000821"/>
          </a:xfrm>
          <a:prstGeom prst="rect">
            <a:avLst/>
          </a:prstGeom>
          <a:noFill/>
        </p:spPr>
        <p:txBody>
          <a:bodyPr wrap="square" lIns="91440" rIns="0" rtlCol="0">
            <a:spAutoFit/>
          </a:bodyPr>
          <a:lstStyle/>
          <a:p>
            <a:pPr fontAlgn="ctr"/>
            <a:r>
              <a:rPr lang="en-US" sz="1050" b="1" dirty="0">
                <a:solidFill>
                  <a:srgbClr val="092F57"/>
                </a:solidFill>
                <a:latin typeface="Arial" panose="020B0604020202020204" pitchFamily="34" charset="0"/>
                <a:cs typeface="Arial" panose="020B0604020202020204" pitchFamily="34" charset="0"/>
              </a:rPr>
              <a:t>Agency Approval Workflow:</a:t>
            </a:r>
          </a:p>
          <a:p>
            <a:pPr fontAlgn="ctr"/>
            <a:r>
              <a:rPr lang="en-US" sz="1050" dirty="0">
                <a:solidFill>
                  <a:srgbClr val="092F57"/>
                </a:solidFill>
                <a:latin typeface="Arial" panose="020B0604020202020204" pitchFamily="34" charset="0"/>
                <a:cs typeface="Arial" panose="020B0604020202020204" pitchFamily="34" charset="0"/>
              </a:rPr>
              <a:t>Agencies will populate the fields in the Approval Workflows Workbook which then be used to inform Luma on who/where to route tasks. </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B11 &amp; B12 Validation:</a:t>
            </a:r>
          </a:p>
          <a:p>
            <a:pPr fontAlgn="ctr"/>
            <a:r>
              <a:rPr lang="en-US" sz="1050" dirty="0">
                <a:solidFill>
                  <a:srgbClr val="092F57"/>
                </a:solidFill>
                <a:latin typeface="Arial" panose="020B0604020202020204" pitchFamily="34" charset="0"/>
                <a:cs typeface="Arial" panose="020B0604020202020204" pitchFamily="34" charset="0"/>
              </a:rPr>
              <a:t>Please check in with your budget personnel to ensure they have completed your agency’s validation of the B11 &amp; B12 information </a:t>
            </a:r>
          </a:p>
          <a:p>
            <a:pPr fontAlgn="ctr"/>
            <a:endParaRPr lang="en-US" sz="1050" b="1"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If your agency is currently working with the Luma Project team on an interface or conversion, please maintain momentum to bring those to completion. </a:t>
            </a:r>
          </a:p>
          <a:p>
            <a:pPr fontAlgn="ctr"/>
            <a:endParaRPr lang="en-US" sz="1050" dirty="0">
              <a:solidFill>
                <a:srgbClr val="092F57"/>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9785CA0-7AD4-4827-AFDF-F741B98EE00A}"/>
              </a:ext>
            </a:extLst>
          </p:cNvPr>
          <p:cNvSpPr txBox="1"/>
          <p:nvPr/>
        </p:nvSpPr>
        <p:spPr>
          <a:xfrm>
            <a:off x="526460" y="1845664"/>
            <a:ext cx="2527916" cy="1061829"/>
          </a:xfrm>
          <a:prstGeom prst="rect">
            <a:avLst/>
          </a:prstGeom>
          <a:noFill/>
        </p:spPr>
        <p:txBody>
          <a:bodyPr wrap="square" lIns="91440" rIns="0" rtlCol="0">
            <a:spAutoFit/>
          </a:bodyPr>
          <a:lstStyle/>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Phase 1 Go-live: </a:t>
            </a:r>
            <a:r>
              <a:rPr lang="en-US" sz="1050" dirty="0">
                <a:solidFill>
                  <a:srgbClr val="092F57"/>
                </a:solidFill>
                <a:latin typeface="Arial" panose="020B0604020202020204" pitchFamily="34" charset="0"/>
                <a:cs typeface="Arial" panose="020B0604020202020204" pitchFamily="34" charset="0"/>
              </a:rPr>
              <a:t>Phase 1 of the Luma Project will go live on July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2022 with the Finance and Procurement modules.</a:t>
            </a:r>
          </a:p>
          <a:p>
            <a:pPr fontAlgn="ct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b="1" dirty="0">
              <a:solidFill>
                <a:srgbClr val="092F57"/>
              </a:solidFill>
              <a:latin typeface="Arial" panose="020B0604020202020204" pitchFamily="34" charset="0"/>
              <a:cs typeface="Arial" panose="020B0604020202020204" pitchFamily="34" charset="0"/>
            </a:endParaRPr>
          </a:p>
        </p:txBody>
      </p:sp>
      <p:sp>
        <p:nvSpPr>
          <p:cNvPr id="31" name="Rectangle: Rounded Corners 30">
            <a:hlinkClick r:id="rId12"/>
            <a:extLst>
              <a:ext uri="{FF2B5EF4-FFF2-40B4-BE49-F238E27FC236}">
                <a16:creationId xmlns:a16="http://schemas.microsoft.com/office/drawing/2014/main" id="{1459269F-712F-492A-B97E-AE40837260A4}"/>
              </a:ext>
            </a:extLst>
          </p:cNvPr>
          <p:cNvSpPr/>
          <p:nvPr/>
        </p:nvSpPr>
        <p:spPr>
          <a:xfrm>
            <a:off x="7251031" y="4646460"/>
            <a:ext cx="1215884" cy="368722"/>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bg1"/>
                </a:solidFill>
                <a:latin typeface="Arial" panose="020B0604020202020204" pitchFamily="34" charset="0"/>
                <a:cs typeface="Arial" panose="020B0604020202020204" pitchFamily="34" charset="0"/>
              </a:rPr>
              <a:t>Click Here</a:t>
            </a:r>
          </a:p>
        </p:txBody>
      </p:sp>
    </p:spTree>
    <p:extLst>
      <p:ext uri="{BB962C8B-B14F-4D97-AF65-F5344CB8AC3E}">
        <p14:creationId xmlns:p14="http://schemas.microsoft.com/office/powerpoint/2010/main" val="249168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Phase 2 K.D.S.R.</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1223412"/>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August 6th,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423E39FC-7DF7-42AB-BB3C-1605AB53916D}"/>
              </a:ext>
            </a:extLst>
          </p:cNvPr>
          <p:cNvSpPr txBox="1"/>
          <p:nvPr/>
        </p:nvSpPr>
        <p:spPr>
          <a:xfrm>
            <a:off x="3462746" y="2340791"/>
            <a:ext cx="2365571" cy="2516073"/>
          </a:xfrm>
          <a:prstGeom prst="rect">
            <a:avLst/>
          </a:prstGeom>
          <a:noFill/>
        </p:spPr>
        <p:txBody>
          <a:bodyPr wrap="square" lIns="91440" rIns="0" rtlCol="0">
            <a:spAutoFit/>
          </a:bodyPr>
          <a:lstStyle/>
          <a:p>
            <a:pPr fontAlgn="ctr"/>
            <a:r>
              <a:rPr lang="en-US" sz="1050" b="1" dirty="0">
                <a:solidFill>
                  <a:srgbClr val="092F57"/>
                </a:solidFill>
                <a:latin typeface="Arial" panose="020B0604020202020204" pitchFamily="34" charset="0"/>
                <a:cs typeface="Arial" panose="020B0604020202020204" pitchFamily="34" charset="0"/>
              </a:rPr>
              <a:t>Phase 2 Software Ecosystem Survey: </a:t>
            </a:r>
          </a:p>
          <a:p>
            <a:pPr fontAlgn="ctr"/>
            <a:r>
              <a:rPr lang="en-US" sz="1050" dirty="0">
                <a:solidFill>
                  <a:srgbClr val="092F57"/>
                </a:solidFill>
                <a:latin typeface="Arial" panose="020B0604020202020204" pitchFamily="34" charset="0"/>
                <a:cs typeface="Arial" panose="020B0604020202020204" pitchFamily="34" charset="0"/>
              </a:rPr>
              <a:t>This survey will help identify systems that could interface with Luma or will need a data conversion before being replaced by Luma. The information you provide is critical for creating an easier transition and better functioning Luma experience for your agency.</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dirty="0">
                <a:solidFill>
                  <a:srgbClr val="092F57"/>
                </a:solidFill>
                <a:latin typeface="Arial" panose="020B0604020202020204" pitchFamily="34" charset="0"/>
                <a:cs typeface="Arial" panose="020B0604020202020204" pitchFamily="34" charset="0"/>
              </a:rPr>
              <a:t>The survey will be sent out to Change Liaisons as well as HR &amp; Payroll personnel on Monday, August 9</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with a deadline of Monday, August 23</a:t>
            </a:r>
            <a:r>
              <a:rPr lang="en-US" sz="1050" baseline="30000" dirty="0">
                <a:solidFill>
                  <a:srgbClr val="092F57"/>
                </a:solidFill>
                <a:latin typeface="Arial" panose="020B0604020202020204" pitchFamily="34" charset="0"/>
                <a:cs typeface="Arial" panose="020B0604020202020204" pitchFamily="34" charset="0"/>
              </a:rPr>
              <a:t>rd</a:t>
            </a:r>
            <a:r>
              <a:rPr lang="en-US" sz="1050" dirty="0">
                <a:solidFill>
                  <a:srgbClr val="092F57"/>
                </a:solidFill>
                <a:latin typeface="Arial" panose="020B0604020202020204" pitchFamily="34" charset="0"/>
                <a:cs typeface="Arial" panose="020B0604020202020204" pitchFamily="34" charset="0"/>
              </a:rPr>
              <a:t>. </a:t>
            </a:r>
          </a:p>
          <a:p>
            <a:pPr fontAlgn="ctr"/>
            <a:r>
              <a:rPr lang="en-US" sz="1050" b="1" dirty="0">
                <a:solidFill>
                  <a:srgbClr val="092F57"/>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B9785CA0-7AD4-4827-AFDF-F741B98EE00A}"/>
              </a:ext>
            </a:extLst>
          </p:cNvPr>
          <p:cNvSpPr txBox="1"/>
          <p:nvPr/>
        </p:nvSpPr>
        <p:spPr>
          <a:xfrm>
            <a:off x="577272" y="1863181"/>
            <a:ext cx="2527916" cy="2516073"/>
          </a:xfrm>
          <a:prstGeom prst="rect">
            <a:avLst/>
          </a:prstGeom>
          <a:noFill/>
        </p:spPr>
        <p:txBody>
          <a:bodyPr wrap="square" lIns="91440" rIns="0" rtlCol="0">
            <a:spAutoFit/>
          </a:bodyPr>
          <a:lstStyle/>
          <a:p>
            <a:pPr fontAlgn="ctr"/>
            <a:endParaRPr lang="en-US" sz="1050" b="1"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Change Liaison for Phase 2: </a:t>
            </a:r>
          </a:p>
          <a:p>
            <a:pPr fontAlgn="ctr"/>
            <a:r>
              <a:rPr lang="en-US" sz="1050" dirty="0">
                <a:solidFill>
                  <a:srgbClr val="092F57"/>
                </a:solidFill>
                <a:latin typeface="Arial" panose="020B0604020202020204" pitchFamily="34" charset="0"/>
                <a:cs typeface="Arial" panose="020B0604020202020204" pitchFamily="34" charset="0"/>
              </a:rPr>
              <a:t>If your Agency would like to have a Phase 2 specific Change Liaison, please contact your Agency Advocate! </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Phase 2 Go-live: </a:t>
            </a:r>
            <a:r>
              <a:rPr lang="en-US" sz="1050" dirty="0">
                <a:solidFill>
                  <a:srgbClr val="092F57"/>
                </a:solidFill>
                <a:latin typeface="Arial" panose="020B0604020202020204" pitchFamily="34" charset="0"/>
                <a:cs typeface="Arial" panose="020B0604020202020204" pitchFamily="34" charset="0"/>
              </a:rPr>
              <a:t>Phase 2 of the Luma project will go live with Workforce Management/Time in December of 2022 and Payroll as well as Human Capital Management on January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2023.</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endParaRPr lang="en-US" sz="1050" dirty="0">
              <a:solidFill>
                <a:srgbClr val="092F57"/>
              </a:solidFill>
              <a:latin typeface="Arial" panose="020B0604020202020204" pitchFamily="34" charset="0"/>
              <a:cs typeface="Arial" panose="020B0604020202020204" pitchFamily="34" charset="0"/>
            </a:endParaRPr>
          </a:p>
          <a:p>
            <a:pPr fontAlgn="ct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dirty="0">
              <a:solidFill>
                <a:srgbClr val="092F57"/>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68E64ED-7946-479F-9270-79BF3E7A696C}"/>
              </a:ext>
            </a:extLst>
          </p:cNvPr>
          <p:cNvSpPr txBox="1"/>
          <p:nvPr/>
        </p:nvSpPr>
        <p:spPr>
          <a:xfrm>
            <a:off x="6576003" y="2190910"/>
            <a:ext cx="2407945" cy="1384995"/>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Phase 2 Luma Webpage:</a:t>
            </a:r>
          </a:p>
          <a:p>
            <a:endParaRPr lang="en-US" sz="1050" b="1" dirty="0">
              <a:solidFill>
                <a:srgbClr val="092F57"/>
              </a:solidFill>
              <a:latin typeface="Arial" panose="020B0604020202020204" pitchFamily="34" charset="0"/>
              <a:cs typeface="Arial" panose="020B0604020202020204" pitchFamily="34" charset="0"/>
            </a:endParaRPr>
          </a:p>
          <a:p>
            <a:r>
              <a:rPr lang="en-US" sz="1050" u="sng" dirty="0">
                <a:solidFill>
                  <a:srgbClr val="092F57"/>
                </a:solidFill>
                <a:latin typeface="Arial" panose="020B0604020202020204" pitchFamily="34" charset="0"/>
                <a:cs typeface="Arial" panose="020B0604020202020204" pitchFamily="34" charset="0"/>
              </a:rPr>
              <a:t>Payroll</a:t>
            </a:r>
            <a:r>
              <a:rPr lang="en-US" sz="1050" dirty="0">
                <a:solidFill>
                  <a:srgbClr val="092F57"/>
                </a:solidFill>
                <a:latin typeface="Arial" panose="020B0604020202020204" pitchFamily="34" charset="0"/>
                <a:cs typeface="Arial" panose="020B0604020202020204" pitchFamily="34" charset="0"/>
              </a:rPr>
              <a:t>:  </a:t>
            </a:r>
            <a:r>
              <a:rPr lang="en-US" sz="1050" u="sng" dirty="0">
                <a:solidFill>
                  <a:srgbClr val="092F57"/>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12"/>
              </a:rPr>
              <a:t>Luma Payroll Module (idaho.gov)</a:t>
            </a:r>
            <a:endParaRPr lang="en-US" sz="1050" b="1" dirty="0">
              <a:solidFill>
                <a:srgbClr val="092F57"/>
              </a:solidFill>
              <a:latin typeface="Arial" panose="020B0604020202020204" pitchFamily="34" charset="0"/>
              <a:cs typeface="Arial" panose="020B0604020202020204" pitchFamily="34" charset="0"/>
            </a:endParaRPr>
          </a:p>
          <a:p>
            <a:endParaRPr lang="en-US" sz="1050" b="1" dirty="0">
              <a:solidFill>
                <a:srgbClr val="092F57"/>
              </a:solidFill>
              <a:latin typeface="Arial" panose="020B0604020202020204" pitchFamily="34" charset="0"/>
              <a:cs typeface="Arial" panose="020B0604020202020204" pitchFamily="34" charset="0"/>
            </a:endParaRPr>
          </a:p>
          <a:p>
            <a:r>
              <a:rPr lang="en-US" sz="1050" u="sng" dirty="0">
                <a:solidFill>
                  <a:srgbClr val="092F57"/>
                </a:solidFill>
                <a:latin typeface="Arial" panose="020B0604020202020204" pitchFamily="34" charset="0"/>
                <a:cs typeface="Arial" panose="020B0604020202020204" pitchFamily="34" charset="0"/>
              </a:rPr>
              <a:t>Human Capital Management</a:t>
            </a:r>
            <a:r>
              <a:rPr lang="en-US" sz="1050" dirty="0">
                <a:solidFill>
                  <a:srgbClr val="092F57"/>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13"/>
              </a:rPr>
              <a:t>Luma Human Capital Management (idaho.gov)</a:t>
            </a:r>
            <a:endParaRPr lang="en-US" sz="1050" dirty="0">
              <a:solidFill>
                <a:srgbClr val="092F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06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E5B6DE-5CCA-49E2-94E8-F46C26FD0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 y="0"/>
            <a:ext cx="12192000" cy="6353175"/>
          </a:xfrm>
          <a:prstGeom prst="rect">
            <a:avLst/>
          </a:prstGeom>
        </p:spPr>
      </p:pic>
      <p:sp>
        <p:nvSpPr>
          <p:cNvPr id="8" name="Rectangle 7">
            <a:extLst>
              <a:ext uri="{FF2B5EF4-FFF2-40B4-BE49-F238E27FC236}">
                <a16:creationId xmlns:a16="http://schemas.microsoft.com/office/drawing/2014/main" id="{B6839190-507A-4A47-887C-2DC3E13B107E}"/>
              </a:ext>
            </a:extLst>
          </p:cNvPr>
          <p:cNvSpPr/>
          <p:nvPr/>
        </p:nvSpPr>
        <p:spPr>
          <a:xfrm>
            <a:off x="0" y="0"/>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2836342" y="2357288"/>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chemeClr val="bg1"/>
                </a:solidFill>
                <a:latin typeface="Arial" panose="020B0604020202020204" pitchFamily="34" charset="0"/>
                <a:cs typeface="Arial" panose="020B0604020202020204" pitchFamily="34" charset="0"/>
              </a:rPr>
              <a:t>Thank You!</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3105150" y="317118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0283785-5055-4514-92D0-C04AB7C12FA2}"/>
              </a:ext>
            </a:extLst>
          </p:cNvPr>
          <p:cNvGrpSpPr/>
          <p:nvPr/>
        </p:nvGrpSpPr>
        <p:grpSpPr>
          <a:xfrm>
            <a:off x="98892" y="3509018"/>
            <a:ext cx="11994215" cy="2511675"/>
            <a:chOff x="98892" y="3727738"/>
            <a:chExt cx="11994215" cy="2511675"/>
          </a:xfrm>
        </p:grpSpPr>
        <p:sp>
          <p:nvSpPr>
            <p:cNvPr id="7" name="TextBox 6">
              <a:extLst>
                <a:ext uri="{FF2B5EF4-FFF2-40B4-BE49-F238E27FC236}">
                  <a16:creationId xmlns:a16="http://schemas.microsoft.com/office/drawing/2014/main" id="{674EA573-40B4-4C23-B7AB-C903EBD3708B}"/>
                </a:ext>
              </a:extLst>
            </p:cNvPr>
            <p:cNvSpPr txBox="1"/>
            <p:nvPr/>
          </p:nvSpPr>
          <p:spPr>
            <a:xfrm>
              <a:off x="2796122" y="3727738"/>
              <a:ext cx="3692303"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Sheena Coles</a:t>
              </a:r>
            </a:p>
            <a:p>
              <a:pPr algn="ctr"/>
              <a:r>
                <a:rPr lang="en-US" dirty="0">
                  <a:latin typeface="Arial" panose="020B0604020202020204" pitchFamily="34" charset="0"/>
                  <a:cs typeface="Arial" panose="020B0604020202020204" pitchFamily="34" charset="0"/>
                  <a:hlinkClick r:id="rId3"/>
                </a:rPr>
                <a:t>SColes@sco.Idaho.gov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57D4FBF6-E9D4-457A-AE3A-96040D09DBA3}"/>
                </a:ext>
              </a:extLst>
            </p:cNvPr>
            <p:cNvSpPr txBox="1"/>
            <p:nvPr/>
          </p:nvSpPr>
          <p:spPr>
            <a:xfrm>
              <a:off x="5664197" y="3732859"/>
              <a:ext cx="3313022"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Alex Doench </a:t>
              </a:r>
            </a:p>
            <a:p>
              <a:pPr algn="ctr"/>
              <a:r>
                <a:rPr lang="en-US" dirty="0">
                  <a:latin typeface="Arial" panose="020B0604020202020204" pitchFamily="34" charset="0"/>
                  <a:cs typeface="Arial" panose="020B0604020202020204" pitchFamily="34" charset="0"/>
                  <a:hlinkClick r:id="rId4"/>
                </a:rPr>
                <a:t>adoench@sco.Idaho.gov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208-332-8841</a:t>
              </a:r>
            </a:p>
          </p:txBody>
        </p:sp>
        <p:grpSp>
          <p:nvGrpSpPr>
            <p:cNvPr id="4" name="Group 3">
              <a:extLst>
                <a:ext uri="{FF2B5EF4-FFF2-40B4-BE49-F238E27FC236}">
                  <a16:creationId xmlns:a16="http://schemas.microsoft.com/office/drawing/2014/main" id="{448860DB-AFEB-44B4-98B4-EF355ABC08CA}"/>
                </a:ext>
              </a:extLst>
            </p:cNvPr>
            <p:cNvGrpSpPr/>
            <p:nvPr/>
          </p:nvGrpSpPr>
          <p:grpSpPr>
            <a:xfrm>
              <a:off x="98892" y="5006145"/>
              <a:ext cx="11994215" cy="1233268"/>
              <a:chOff x="251544" y="4928877"/>
              <a:chExt cx="11994215" cy="1233268"/>
            </a:xfrm>
          </p:grpSpPr>
          <p:sp>
            <p:nvSpPr>
              <p:cNvPr id="10" name="TextBox 9">
                <a:extLst>
                  <a:ext uri="{FF2B5EF4-FFF2-40B4-BE49-F238E27FC236}">
                    <a16:creationId xmlns:a16="http://schemas.microsoft.com/office/drawing/2014/main" id="{2E71641E-D942-4A56-AA3D-940FB7F7CF92}"/>
                  </a:ext>
                </a:extLst>
              </p:cNvPr>
              <p:cNvSpPr txBox="1"/>
              <p:nvPr/>
            </p:nvSpPr>
            <p:spPr>
              <a:xfrm>
                <a:off x="8649129" y="4961816"/>
                <a:ext cx="3596630" cy="1200329"/>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dblackmer@sco.Idaho.gov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208-332-8868</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5364D4-61EE-402B-8FF9-A45DC070200E}"/>
                  </a:ext>
                </a:extLst>
              </p:cNvPr>
              <p:cNvSpPr txBox="1"/>
              <p:nvPr/>
            </p:nvSpPr>
            <p:spPr>
              <a:xfrm>
                <a:off x="3101425" y="4961816"/>
                <a:ext cx="3340948"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208-332-8887</a:t>
                </a:r>
              </a:p>
            </p:txBody>
          </p:sp>
          <p:sp>
            <p:nvSpPr>
              <p:cNvPr id="12" name="TextBox 11">
                <a:extLst>
                  <a:ext uri="{FF2B5EF4-FFF2-40B4-BE49-F238E27FC236}">
                    <a16:creationId xmlns:a16="http://schemas.microsoft.com/office/drawing/2014/main" id="{EDEB1BAC-ECB6-4C24-A107-F847E3811A67}"/>
                  </a:ext>
                </a:extLst>
              </p:cNvPr>
              <p:cNvSpPr txBox="1"/>
              <p:nvPr/>
            </p:nvSpPr>
            <p:spPr>
              <a:xfrm>
                <a:off x="251544" y="4928877"/>
                <a:ext cx="3340948"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     Tina Fuller</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208-332-8867</a:t>
                </a:r>
              </a:p>
            </p:txBody>
          </p:sp>
          <p:sp>
            <p:nvSpPr>
              <p:cNvPr id="14" name="TextBox 13">
                <a:extLst>
                  <a:ext uri="{FF2B5EF4-FFF2-40B4-BE49-F238E27FC236}">
                    <a16:creationId xmlns:a16="http://schemas.microsoft.com/office/drawing/2014/main" id="{50952A4A-8011-4FB3-9B0A-1C2ADC7D0432}"/>
                  </a:ext>
                </a:extLst>
              </p:cNvPr>
              <p:cNvSpPr txBox="1"/>
              <p:nvPr/>
            </p:nvSpPr>
            <p:spPr>
              <a:xfrm>
                <a:off x="6006507" y="4961816"/>
                <a:ext cx="3163825"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Elijah Stearns </a:t>
                </a:r>
              </a:p>
              <a:p>
                <a:pPr algn="ctr"/>
                <a:r>
                  <a:rPr lang="en-US" dirty="0">
                    <a:latin typeface="Arial" panose="020B0604020202020204" pitchFamily="34" charset="0"/>
                    <a:cs typeface="Arial" panose="020B0604020202020204" pitchFamily="34" charset="0"/>
                    <a:hlinkClick r:id="rId8"/>
                  </a:rPr>
                  <a:t>estearns@sco.idaho.gov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208-332-8871</a:t>
                </a:r>
              </a:p>
            </p:txBody>
          </p:sp>
        </p:grpSp>
      </p:grpSp>
    </p:spTree>
    <p:extLst>
      <p:ext uri="{BB962C8B-B14F-4D97-AF65-F5344CB8AC3E}">
        <p14:creationId xmlns:p14="http://schemas.microsoft.com/office/powerpoint/2010/main" val="423425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pine trees">
            <a:extLst>
              <a:ext uri="{FF2B5EF4-FFF2-40B4-BE49-F238E27FC236}">
                <a16:creationId xmlns:a16="http://schemas.microsoft.com/office/drawing/2014/main" id="{94E405EF-6623-4683-8E18-F08466901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366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Budget Update</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36973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356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F4B9-EB2E-49D5-8558-78A7667244FF}"/>
              </a:ext>
            </a:extLst>
          </p:cNvPr>
          <p:cNvSpPr>
            <a:spLocks noGrp="1"/>
          </p:cNvSpPr>
          <p:nvPr>
            <p:ph type="title"/>
          </p:nvPr>
        </p:nvSpPr>
        <p:spPr/>
        <p:txBody>
          <a:bodyPr/>
          <a:lstStyle/>
          <a:p>
            <a:r>
              <a:rPr lang="en-US" dirty="0"/>
              <a:t>Budget Update</a:t>
            </a:r>
          </a:p>
        </p:txBody>
      </p:sp>
      <p:grpSp>
        <p:nvGrpSpPr>
          <p:cNvPr id="11" name="Group 10">
            <a:extLst>
              <a:ext uri="{FF2B5EF4-FFF2-40B4-BE49-F238E27FC236}">
                <a16:creationId xmlns:a16="http://schemas.microsoft.com/office/drawing/2014/main" id="{4BC781E6-E2D7-4969-AAA1-1BF625AE7BB4}"/>
              </a:ext>
            </a:extLst>
          </p:cNvPr>
          <p:cNvGrpSpPr/>
          <p:nvPr/>
        </p:nvGrpSpPr>
        <p:grpSpPr>
          <a:xfrm>
            <a:off x="6904140" y="2015839"/>
            <a:ext cx="3978586" cy="2209780"/>
            <a:chOff x="6020464" y="2016384"/>
            <a:chExt cx="5523172" cy="3557305"/>
          </a:xfrm>
        </p:grpSpPr>
        <p:sp>
          <p:nvSpPr>
            <p:cNvPr id="9" name="Speech Bubble: Oval 8">
              <a:extLst>
                <a:ext uri="{FF2B5EF4-FFF2-40B4-BE49-F238E27FC236}">
                  <a16:creationId xmlns:a16="http://schemas.microsoft.com/office/drawing/2014/main" id="{E3045991-0A38-4834-AA19-5F3C38573C36}"/>
                </a:ext>
              </a:extLst>
            </p:cNvPr>
            <p:cNvSpPr/>
            <p:nvPr/>
          </p:nvSpPr>
          <p:spPr>
            <a:xfrm>
              <a:off x="6020464" y="2016384"/>
              <a:ext cx="5523172" cy="3557305"/>
            </a:xfrm>
            <a:prstGeom prst="wedgeEllipseCallout">
              <a:avLst/>
            </a:prstGeom>
            <a:solidFill>
              <a:schemeClr val="accent6">
                <a:lumMod val="25000"/>
                <a:lumOff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CCE089-0A96-427C-848D-E1104FC0077B}"/>
                </a:ext>
              </a:extLst>
            </p:cNvPr>
            <p:cNvSpPr/>
            <p:nvPr/>
          </p:nvSpPr>
          <p:spPr>
            <a:xfrm>
              <a:off x="6020464" y="3011956"/>
              <a:ext cx="5523172" cy="1932291"/>
            </a:xfrm>
            <a:prstGeom prst="rect">
              <a:avLst/>
            </a:prstGeom>
          </p:spPr>
          <p:txBody>
            <a:bodyPr wrap="square">
              <a:spAutoFit/>
            </a:bodyPr>
            <a:lstStyle/>
            <a:p>
              <a:pPr lvl="0" algn="ctr" defTabSz="457200">
                <a:spcBef>
                  <a:spcPts val="900"/>
                </a:spcBef>
                <a:buClr>
                  <a:srgbClr val="FFB81C"/>
                </a:buClr>
                <a:defRPr/>
              </a:pPr>
              <a:r>
                <a:rPr lang="en-US" dirty="0">
                  <a:solidFill>
                    <a:srgbClr val="092F57"/>
                  </a:solidFill>
                  <a:latin typeface="Arial" panose="020B0604020202020204" pitchFamily="34" charset="0"/>
                  <a:cs typeface="Arial" panose="020B0604020202020204" pitchFamily="34" charset="0"/>
                </a:rPr>
                <a:t>Has your Agency Director or Administrator completed the “Budget Reviewer/Approver/Submitter” training?</a:t>
              </a:r>
            </a:p>
          </p:txBody>
        </p:sp>
      </p:grpSp>
      <p:grpSp>
        <p:nvGrpSpPr>
          <p:cNvPr id="10" name="Group 9">
            <a:extLst>
              <a:ext uri="{FF2B5EF4-FFF2-40B4-BE49-F238E27FC236}">
                <a16:creationId xmlns:a16="http://schemas.microsoft.com/office/drawing/2014/main" id="{00926183-AA77-4B0D-96FC-C5E5C2E7573E}"/>
              </a:ext>
            </a:extLst>
          </p:cNvPr>
          <p:cNvGrpSpPr/>
          <p:nvPr/>
        </p:nvGrpSpPr>
        <p:grpSpPr>
          <a:xfrm>
            <a:off x="790575" y="2319129"/>
            <a:ext cx="4914900" cy="3812980"/>
            <a:chOff x="495300" y="2228850"/>
            <a:chExt cx="4914900" cy="3812980"/>
          </a:xfrm>
        </p:grpSpPr>
        <p:sp>
          <p:nvSpPr>
            <p:cNvPr id="6" name="Rectangle: Rounded Corners 5">
              <a:extLst>
                <a:ext uri="{FF2B5EF4-FFF2-40B4-BE49-F238E27FC236}">
                  <a16:creationId xmlns:a16="http://schemas.microsoft.com/office/drawing/2014/main" id="{DFAD6A38-E5C3-49B7-BE21-45C15E816E26}"/>
                </a:ext>
              </a:extLst>
            </p:cNvPr>
            <p:cNvSpPr/>
            <p:nvPr/>
          </p:nvSpPr>
          <p:spPr>
            <a:xfrm>
              <a:off x="495300" y="2228850"/>
              <a:ext cx="4914900" cy="971550"/>
            </a:xfrm>
            <a:prstGeom prst="roundRect">
              <a:avLst/>
            </a:prstGeom>
            <a:solidFill>
              <a:srgbClr val="6CC24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Please start logging into the system now to avoid future issues. </a:t>
              </a:r>
            </a:p>
          </p:txBody>
        </p:sp>
        <p:sp>
          <p:nvSpPr>
            <p:cNvPr id="7" name="Rectangle: Rounded Corners 6">
              <a:extLst>
                <a:ext uri="{FF2B5EF4-FFF2-40B4-BE49-F238E27FC236}">
                  <a16:creationId xmlns:a16="http://schemas.microsoft.com/office/drawing/2014/main" id="{7E8C7C17-1136-45B1-9C79-26CC743A842C}"/>
                </a:ext>
              </a:extLst>
            </p:cNvPr>
            <p:cNvSpPr/>
            <p:nvPr/>
          </p:nvSpPr>
          <p:spPr>
            <a:xfrm>
              <a:off x="495300" y="3397761"/>
              <a:ext cx="4914900" cy="14751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457200">
                <a:spcBef>
                  <a:spcPts val="900"/>
                </a:spcBef>
                <a:buClr>
                  <a:srgbClr val="FFB81C"/>
                </a:buClr>
                <a:defRPr/>
              </a:pPr>
              <a:r>
                <a:rPr lang="en-US" dirty="0">
                  <a:solidFill>
                    <a:schemeClr val="bg1"/>
                  </a:solidFill>
                  <a:latin typeface="Arial" panose="020B0604020202020204" pitchFamily="34" charset="0"/>
                  <a:cs typeface="Arial" panose="020B0604020202020204" pitchFamily="34" charset="0"/>
                </a:rPr>
                <a:t>The Budget team released the Analysis of Fund form (B-12) and the Agency/Appropriation Revenue Estimate forms (4800 and 4900) earlier this week. </a:t>
              </a:r>
            </a:p>
          </p:txBody>
        </p:sp>
        <p:sp>
          <p:nvSpPr>
            <p:cNvPr id="8" name="Rectangle: Rounded Corners 7">
              <a:extLst>
                <a:ext uri="{FF2B5EF4-FFF2-40B4-BE49-F238E27FC236}">
                  <a16:creationId xmlns:a16="http://schemas.microsoft.com/office/drawing/2014/main" id="{D8CD7D30-3E29-492C-869A-4C39B3F12799}"/>
                </a:ext>
              </a:extLst>
            </p:cNvPr>
            <p:cNvSpPr/>
            <p:nvPr/>
          </p:nvSpPr>
          <p:spPr>
            <a:xfrm>
              <a:off x="495300" y="5070280"/>
              <a:ext cx="4914900" cy="9715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457200">
                <a:spcBef>
                  <a:spcPts val="900"/>
                </a:spcBef>
                <a:buClr>
                  <a:srgbClr val="FFB81C"/>
                </a:buClr>
                <a:defRPr/>
              </a:pPr>
              <a:r>
                <a:rPr lang="en-US" dirty="0">
                  <a:solidFill>
                    <a:schemeClr val="bg1"/>
                  </a:solidFill>
                  <a:latin typeface="Arial" panose="020B0604020202020204" pitchFamily="34" charset="0"/>
                  <a:cs typeface="Arial" panose="020B0604020202020204" pitchFamily="34" charset="0"/>
                </a:rPr>
                <a:t>The training showcase on the B-6 Report and Personnel Cost Forecasting functions was delivered on July 27th &amp; 29th.</a:t>
              </a:r>
            </a:p>
          </p:txBody>
        </p:sp>
      </p:grpSp>
      <p:sp>
        <p:nvSpPr>
          <p:cNvPr id="12" name="TextBox 11">
            <a:extLst>
              <a:ext uri="{FF2B5EF4-FFF2-40B4-BE49-F238E27FC236}">
                <a16:creationId xmlns:a16="http://schemas.microsoft.com/office/drawing/2014/main" id="{6C135BD4-80A8-4F5A-81B5-E845EC6E14BA}"/>
              </a:ext>
            </a:extLst>
          </p:cNvPr>
          <p:cNvSpPr txBox="1"/>
          <p:nvPr/>
        </p:nvSpPr>
        <p:spPr>
          <a:xfrm>
            <a:off x="6489987" y="4728399"/>
            <a:ext cx="4806891" cy="1569660"/>
          </a:xfrm>
          <a:prstGeom prst="rect">
            <a:avLst/>
          </a:prstGeom>
          <a:solidFill>
            <a:srgbClr val="092F57"/>
          </a:solidFill>
        </p:spPr>
        <p:txBody>
          <a:bodyPr wrap="square" rtlCol="0" anchor="ctr">
            <a:spAutoFit/>
          </a:bodyPr>
          <a:lstStyle/>
          <a:p>
            <a:pPr algn="ctr"/>
            <a:r>
              <a:rPr lang="en-US" sz="1600" u="sng" dirty="0">
                <a:solidFill>
                  <a:schemeClr val="bg1"/>
                </a:solidFill>
                <a:latin typeface="Arial" panose="020B0604020202020204" pitchFamily="34" charset="0"/>
                <a:cs typeface="Arial" panose="020B0604020202020204" pitchFamily="34" charset="0"/>
              </a:rPr>
              <a:t>Important Note: </a:t>
            </a:r>
          </a:p>
          <a:p>
            <a:pPr algn="ctr"/>
            <a:endParaRPr lang="en-US" sz="1600" u="sng"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AX2 is only for testing.</a:t>
            </a:r>
          </a:p>
          <a:p>
            <a:pPr algn="ctr"/>
            <a:endParaRPr lang="en-US" sz="1600" dirty="0">
              <a:solidFill>
                <a:srgbClr val="092F57"/>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PROD is used for Luma Budget because it is live. </a:t>
            </a:r>
          </a:p>
          <a:p>
            <a:pPr algn="ct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29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4718-28C7-4693-AEC7-7CA25F28569E}"/>
              </a:ext>
            </a:extLst>
          </p:cNvPr>
          <p:cNvSpPr>
            <a:spLocks noGrp="1"/>
          </p:cNvSpPr>
          <p:nvPr>
            <p:ph type="title"/>
          </p:nvPr>
        </p:nvSpPr>
        <p:spPr/>
        <p:txBody>
          <a:bodyPr/>
          <a:lstStyle/>
          <a:p>
            <a:r>
              <a:rPr lang="en-US" dirty="0"/>
              <a:t>Budget Update – How to get to the Budget Training portal</a:t>
            </a:r>
          </a:p>
        </p:txBody>
      </p:sp>
      <p:pic>
        <p:nvPicPr>
          <p:cNvPr id="4" name="Picture 3">
            <a:extLst>
              <a:ext uri="{FF2B5EF4-FFF2-40B4-BE49-F238E27FC236}">
                <a16:creationId xmlns:a16="http://schemas.microsoft.com/office/drawing/2014/main" id="{5C5636B5-375C-40DA-9D8E-BAAB4DBA0D65}"/>
              </a:ext>
            </a:extLst>
          </p:cNvPr>
          <p:cNvPicPr>
            <a:picLocks noChangeAspect="1"/>
          </p:cNvPicPr>
          <p:nvPr/>
        </p:nvPicPr>
        <p:blipFill>
          <a:blip r:embed="rId2"/>
          <a:stretch>
            <a:fillRect/>
          </a:stretch>
        </p:blipFill>
        <p:spPr>
          <a:xfrm>
            <a:off x="818903" y="2429732"/>
            <a:ext cx="4914984" cy="1796987"/>
          </a:xfrm>
          <a:prstGeom prst="rect">
            <a:avLst/>
          </a:prstGeom>
        </p:spPr>
      </p:pic>
      <p:pic>
        <p:nvPicPr>
          <p:cNvPr id="7" name="Picture 6">
            <a:extLst>
              <a:ext uri="{FF2B5EF4-FFF2-40B4-BE49-F238E27FC236}">
                <a16:creationId xmlns:a16="http://schemas.microsoft.com/office/drawing/2014/main" id="{27208DC7-4801-4779-AB27-6099FB83484B}"/>
              </a:ext>
            </a:extLst>
          </p:cNvPr>
          <p:cNvPicPr>
            <a:picLocks noChangeAspect="1"/>
          </p:cNvPicPr>
          <p:nvPr/>
        </p:nvPicPr>
        <p:blipFill rotWithShape="1">
          <a:blip r:embed="rId3"/>
          <a:srcRect b="18998"/>
          <a:stretch/>
        </p:blipFill>
        <p:spPr>
          <a:xfrm>
            <a:off x="6725163" y="4775609"/>
            <a:ext cx="4063068" cy="1736687"/>
          </a:xfrm>
          <a:prstGeom prst="rect">
            <a:avLst/>
          </a:prstGeom>
        </p:spPr>
      </p:pic>
      <p:sp>
        <p:nvSpPr>
          <p:cNvPr id="8" name="Rectangle 7">
            <a:extLst>
              <a:ext uri="{FF2B5EF4-FFF2-40B4-BE49-F238E27FC236}">
                <a16:creationId xmlns:a16="http://schemas.microsoft.com/office/drawing/2014/main" id="{D327BF95-DF96-4757-A635-5C7D2CC67102}"/>
              </a:ext>
            </a:extLst>
          </p:cNvPr>
          <p:cNvSpPr/>
          <p:nvPr/>
        </p:nvSpPr>
        <p:spPr>
          <a:xfrm>
            <a:off x="5057420" y="2619704"/>
            <a:ext cx="461394" cy="264780"/>
          </a:xfrm>
          <a:prstGeom prst="rect">
            <a:avLst/>
          </a:prstGeom>
          <a:noFill/>
          <a:ln>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2AF637C-F5B8-4B37-A982-0DAB07F3D018}"/>
              </a:ext>
            </a:extLst>
          </p:cNvPr>
          <p:cNvGrpSpPr/>
          <p:nvPr/>
        </p:nvGrpSpPr>
        <p:grpSpPr>
          <a:xfrm>
            <a:off x="818903" y="4743353"/>
            <a:ext cx="4469214" cy="1816197"/>
            <a:chOff x="810514" y="4391655"/>
            <a:chExt cx="4469214" cy="1816197"/>
          </a:xfrm>
        </p:grpSpPr>
        <p:pic>
          <p:nvPicPr>
            <p:cNvPr id="5" name="Picture 4">
              <a:extLst>
                <a:ext uri="{FF2B5EF4-FFF2-40B4-BE49-F238E27FC236}">
                  <a16:creationId xmlns:a16="http://schemas.microsoft.com/office/drawing/2014/main" id="{02241E41-54B8-41F6-969F-8980A8FB9CEA}"/>
                </a:ext>
              </a:extLst>
            </p:cNvPr>
            <p:cNvPicPr>
              <a:picLocks noChangeAspect="1"/>
            </p:cNvPicPr>
            <p:nvPr/>
          </p:nvPicPr>
          <p:blipFill rotWithShape="1">
            <a:blip r:embed="rId4"/>
            <a:srcRect b="32872"/>
            <a:stretch/>
          </p:blipFill>
          <p:spPr>
            <a:xfrm>
              <a:off x="810514" y="4391655"/>
              <a:ext cx="4469214" cy="1736687"/>
            </a:xfrm>
            <a:prstGeom prst="rect">
              <a:avLst/>
            </a:prstGeom>
          </p:spPr>
        </p:pic>
        <p:sp>
          <p:nvSpPr>
            <p:cNvPr id="9" name="Rectangle 8">
              <a:extLst>
                <a:ext uri="{FF2B5EF4-FFF2-40B4-BE49-F238E27FC236}">
                  <a16:creationId xmlns:a16="http://schemas.microsoft.com/office/drawing/2014/main" id="{C5BE68C2-1102-4125-AB98-D28919A90AE2}"/>
                </a:ext>
              </a:extLst>
            </p:cNvPr>
            <p:cNvSpPr/>
            <p:nvPr/>
          </p:nvSpPr>
          <p:spPr>
            <a:xfrm>
              <a:off x="1805031" y="5197851"/>
              <a:ext cx="2557243" cy="1010001"/>
            </a:xfrm>
            <a:prstGeom prst="rect">
              <a:avLst/>
            </a:prstGeom>
            <a:noFill/>
            <a:ln>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7AC45CB-C34D-47C2-B614-823E02799C4F}"/>
              </a:ext>
            </a:extLst>
          </p:cNvPr>
          <p:cNvSpPr txBox="1"/>
          <p:nvPr/>
        </p:nvSpPr>
        <p:spPr>
          <a:xfrm>
            <a:off x="729842" y="2034411"/>
            <a:ext cx="2705462"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Step 1: SCO Homepage</a:t>
            </a:r>
          </a:p>
        </p:txBody>
      </p:sp>
      <p:sp>
        <p:nvSpPr>
          <p:cNvPr id="13" name="TextBox 12">
            <a:extLst>
              <a:ext uri="{FF2B5EF4-FFF2-40B4-BE49-F238E27FC236}">
                <a16:creationId xmlns:a16="http://schemas.microsoft.com/office/drawing/2014/main" id="{9AD80672-3297-452E-A65B-557E4DC9BB94}"/>
              </a:ext>
            </a:extLst>
          </p:cNvPr>
          <p:cNvSpPr txBox="1"/>
          <p:nvPr/>
        </p:nvSpPr>
        <p:spPr>
          <a:xfrm>
            <a:off x="729842" y="4325289"/>
            <a:ext cx="2705462"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Step 2: SCO Training page</a:t>
            </a:r>
          </a:p>
        </p:txBody>
      </p:sp>
      <p:grpSp>
        <p:nvGrpSpPr>
          <p:cNvPr id="16" name="Group 15">
            <a:extLst>
              <a:ext uri="{FF2B5EF4-FFF2-40B4-BE49-F238E27FC236}">
                <a16:creationId xmlns:a16="http://schemas.microsoft.com/office/drawing/2014/main" id="{795B04D2-D2F8-46CF-B8FC-8AEBB89FA992}"/>
              </a:ext>
            </a:extLst>
          </p:cNvPr>
          <p:cNvGrpSpPr/>
          <p:nvPr/>
        </p:nvGrpSpPr>
        <p:grpSpPr>
          <a:xfrm>
            <a:off x="6626593" y="2034411"/>
            <a:ext cx="4260209" cy="2192308"/>
            <a:chOff x="6637089" y="2089260"/>
            <a:chExt cx="4260209" cy="2192308"/>
          </a:xfrm>
        </p:grpSpPr>
        <p:grpSp>
          <p:nvGrpSpPr>
            <p:cNvPr id="14" name="Group 13">
              <a:extLst>
                <a:ext uri="{FF2B5EF4-FFF2-40B4-BE49-F238E27FC236}">
                  <a16:creationId xmlns:a16="http://schemas.microsoft.com/office/drawing/2014/main" id="{A31A3002-A0E8-4210-9C9D-4CE6A95C33A8}"/>
                </a:ext>
              </a:extLst>
            </p:cNvPr>
            <p:cNvGrpSpPr/>
            <p:nvPr/>
          </p:nvGrpSpPr>
          <p:grpSpPr>
            <a:xfrm>
              <a:off x="6725164" y="2535239"/>
              <a:ext cx="3927536" cy="1746329"/>
              <a:chOff x="6725164" y="2126614"/>
              <a:chExt cx="3927536" cy="1746329"/>
            </a:xfrm>
          </p:grpSpPr>
          <p:pic>
            <p:nvPicPr>
              <p:cNvPr id="6" name="Picture 5">
                <a:extLst>
                  <a:ext uri="{FF2B5EF4-FFF2-40B4-BE49-F238E27FC236}">
                    <a16:creationId xmlns:a16="http://schemas.microsoft.com/office/drawing/2014/main" id="{91CE6BC7-D3F0-40B3-8594-121BFACCB53A}"/>
                  </a:ext>
                </a:extLst>
              </p:cNvPr>
              <p:cNvPicPr>
                <a:picLocks noChangeAspect="1"/>
              </p:cNvPicPr>
              <p:nvPr/>
            </p:nvPicPr>
            <p:blipFill rotWithShape="1">
              <a:blip r:embed="rId5"/>
              <a:srcRect b="10871"/>
              <a:stretch/>
            </p:blipFill>
            <p:spPr>
              <a:xfrm>
                <a:off x="6725164" y="2126614"/>
                <a:ext cx="3927536" cy="1746329"/>
              </a:xfrm>
              <a:prstGeom prst="rect">
                <a:avLst/>
              </a:prstGeom>
            </p:spPr>
          </p:pic>
          <p:sp>
            <p:nvSpPr>
              <p:cNvPr id="10" name="Rectangle 9">
                <a:extLst>
                  <a:ext uri="{FF2B5EF4-FFF2-40B4-BE49-F238E27FC236}">
                    <a16:creationId xmlns:a16="http://schemas.microsoft.com/office/drawing/2014/main" id="{8AB214FC-9250-46E2-83AC-631EFF50074D}"/>
                  </a:ext>
                </a:extLst>
              </p:cNvPr>
              <p:cNvSpPr/>
              <p:nvPr/>
            </p:nvSpPr>
            <p:spPr>
              <a:xfrm>
                <a:off x="6981038" y="2998852"/>
                <a:ext cx="1248561" cy="658748"/>
              </a:xfrm>
              <a:prstGeom prst="rect">
                <a:avLst/>
              </a:prstGeom>
              <a:noFill/>
              <a:ln>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DE49298-CB7B-41AD-BDD7-D21480602CDC}"/>
                </a:ext>
              </a:extLst>
            </p:cNvPr>
            <p:cNvSpPr txBox="1"/>
            <p:nvPr/>
          </p:nvSpPr>
          <p:spPr>
            <a:xfrm>
              <a:off x="6637089" y="2089260"/>
              <a:ext cx="4260209"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Step 3: Luma System Training Page</a:t>
              </a:r>
            </a:p>
          </p:txBody>
        </p:sp>
      </p:grpSp>
      <p:sp>
        <p:nvSpPr>
          <p:cNvPr id="17" name="TextBox 16">
            <a:extLst>
              <a:ext uri="{FF2B5EF4-FFF2-40B4-BE49-F238E27FC236}">
                <a16:creationId xmlns:a16="http://schemas.microsoft.com/office/drawing/2014/main" id="{B9722FCD-447A-486F-A1B7-2601BBAABBE7}"/>
              </a:ext>
            </a:extLst>
          </p:cNvPr>
          <p:cNvSpPr txBox="1"/>
          <p:nvPr/>
        </p:nvSpPr>
        <p:spPr>
          <a:xfrm>
            <a:off x="6626593" y="4315759"/>
            <a:ext cx="4644435"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Step 4: Luma Budget Support and Training</a:t>
            </a:r>
          </a:p>
        </p:txBody>
      </p:sp>
    </p:spTree>
    <p:extLst>
      <p:ext uri="{BB962C8B-B14F-4D97-AF65-F5344CB8AC3E}">
        <p14:creationId xmlns:p14="http://schemas.microsoft.com/office/powerpoint/2010/main" val="149232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E3B8-3481-4ADB-9081-8079E72373A8}"/>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Service Desk Tickets for Luma Budget</a:t>
            </a:r>
          </a:p>
        </p:txBody>
      </p:sp>
      <p:sp>
        <p:nvSpPr>
          <p:cNvPr id="3" name="TextBox 2">
            <a:extLst>
              <a:ext uri="{FF2B5EF4-FFF2-40B4-BE49-F238E27FC236}">
                <a16:creationId xmlns:a16="http://schemas.microsoft.com/office/drawing/2014/main" id="{C53CD517-4C74-44EC-A3C6-455B591F72B1}"/>
              </a:ext>
            </a:extLst>
          </p:cNvPr>
          <p:cNvSpPr txBox="1"/>
          <p:nvPr/>
        </p:nvSpPr>
        <p:spPr>
          <a:xfrm>
            <a:off x="612691" y="1996580"/>
            <a:ext cx="5478011" cy="3693319"/>
          </a:xfrm>
          <a:prstGeom prst="rect">
            <a:avLst/>
          </a:prstGeom>
          <a:noFill/>
        </p:spPr>
        <p:txBody>
          <a:bodyPr wrap="square" rtlCol="0">
            <a:spAutoFit/>
          </a:bodyPr>
          <a:lstStyle/>
          <a:p>
            <a:pPr marL="285750"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If there is a problem in Luma Budget or if you have a Luma Budget related question, please enter a service desk ticket via the Service Desk tile on the SCO Enterprise Dashboard. </a:t>
            </a:r>
          </a:p>
          <a:p>
            <a:pPr marL="285750" indent="-285750">
              <a:buClr>
                <a:srgbClr val="FFB81C"/>
              </a:buClr>
              <a:buFont typeface="Arial" panose="020B0604020202020204" pitchFamily="34" charset="0"/>
              <a:buChar char="•"/>
            </a:pPr>
            <a:endParaRPr lang="en-US" dirty="0">
              <a:solidFill>
                <a:srgbClr val="092F57"/>
              </a:solidFill>
              <a:latin typeface="Arial" panose="020B0604020202020204" pitchFamily="34" charset="0"/>
              <a:cs typeface="Arial" panose="020B0604020202020204" pitchFamily="34" charset="0"/>
            </a:endParaRPr>
          </a:p>
          <a:p>
            <a:pPr marL="285750"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When entering a service desk ticket, please include the following: </a:t>
            </a:r>
          </a:p>
          <a:p>
            <a:pPr marL="742950" lvl="1"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Name </a:t>
            </a:r>
          </a:p>
          <a:p>
            <a:pPr marL="742950" lvl="1"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Agency</a:t>
            </a:r>
          </a:p>
          <a:p>
            <a:pPr marL="742950" lvl="1"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Screenshot if needed/possible</a:t>
            </a:r>
          </a:p>
          <a:p>
            <a:pPr marL="742950" lvl="1" indent="-285750">
              <a:buClr>
                <a:srgbClr val="FFB81C"/>
              </a:buClr>
              <a:buFont typeface="Arial" panose="020B0604020202020204" pitchFamily="34" charset="0"/>
              <a:buChar char="•"/>
            </a:pPr>
            <a:endParaRPr lang="en-US" dirty="0">
              <a:solidFill>
                <a:srgbClr val="092F57"/>
              </a:solidFill>
              <a:latin typeface="Arial" panose="020B0604020202020204" pitchFamily="34" charset="0"/>
              <a:cs typeface="Arial" panose="020B0604020202020204" pitchFamily="34" charset="0"/>
            </a:endParaRPr>
          </a:p>
          <a:p>
            <a:pPr marL="285750"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Please note, once the ticket is emailed pressing reply all will just create a new ticket. </a:t>
            </a:r>
          </a:p>
        </p:txBody>
      </p:sp>
      <p:pic>
        <p:nvPicPr>
          <p:cNvPr id="4" name="Picture 3">
            <a:extLst>
              <a:ext uri="{FF2B5EF4-FFF2-40B4-BE49-F238E27FC236}">
                <a16:creationId xmlns:a16="http://schemas.microsoft.com/office/drawing/2014/main" id="{F5F93A73-FD9A-4884-A421-06B931D87C57}"/>
              </a:ext>
            </a:extLst>
          </p:cNvPr>
          <p:cNvPicPr>
            <a:picLocks noChangeAspect="1"/>
          </p:cNvPicPr>
          <p:nvPr/>
        </p:nvPicPr>
        <p:blipFill>
          <a:blip r:embed="rId2"/>
          <a:stretch>
            <a:fillRect/>
          </a:stretch>
        </p:blipFill>
        <p:spPr>
          <a:xfrm>
            <a:off x="5976353" y="2393632"/>
            <a:ext cx="5976005" cy="2421649"/>
          </a:xfrm>
          <a:prstGeom prst="rect">
            <a:avLst/>
          </a:prstGeom>
        </p:spPr>
      </p:pic>
    </p:spTree>
    <p:extLst>
      <p:ext uri="{BB962C8B-B14F-4D97-AF65-F5344CB8AC3E}">
        <p14:creationId xmlns:p14="http://schemas.microsoft.com/office/powerpoint/2010/main" val="387556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Phase 1 Update</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04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4B67A0C5-5933-437B-BF05-E77E5FC6BFEA}"/>
              </a:ext>
            </a:extLst>
          </p:cNvPr>
          <p:cNvGraphicFramePr>
            <a:graphicFrameLocks noGrp="1"/>
          </p:cNvGraphicFramePr>
          <p:nvPr>
            <p:extLst>
              <p:ext uri="{D42A27DB-BD31-4B8C-83A1-F6EECF244321}">
                <p14:modId xmlns:p14="http://schemas.microsoft.com/office/powerpoint/2010/main" val="1721553490"/>
              </p:ext>
            </p:extLst>
          </p:nvPr>
        </p:nvGraphicFramePr>
        <p:xfrm>
          <a:off x="259606" y="1531240"/>
          <a:ext cx="11672787" cy="5244578"/>
        </p:xfrm>
        <a:graphic>
          <a:graphicData uri="http://schemas.openxmlformats.org/drawingml/2006/table">
            <a:tbl>
              <a:tblPr firstRow="1" bandRow="1"/>
              <a:tblGrid>
                <a:gridCol w="555847">
                  <a:extLst>
                    <a:ext uri="{9D8B030D-6E8A-4147-A177-3AD203B41FA5}">
                      <a16:colId xmlns:a16="http://schemas.microsoft.com/office/drawing/2014/main" val="3082083442"/>
                    </a:ext>
                  </a:extLst>
                </a:gridCol>
                <a:gridCol w="555847">
                  <a:extLst>
                    <a:ext uri="{9D8B030D-6E8A-4147-A177-3AD203B41FA5}">
                      <a16:colId xmlns:a16="http://schemas.microsoft.com/office/drawing/2014/main" val="4140398403"/>
                    </a:ext>
                  </a:extLst>
                </a:gridCol>
                <a:gridCol w="555847">
                  <a:extLst>
                    <a:ext uri="{9D8B030D-6E8A-4147-A177-3AD203B41FA5}">
                      <a16:colId xmlns:a16="http://schemas.microsoft.com/office/drawing/2014/main" val="3566145569"/>
                    </a:ext>
                  </a:extLst>
                </a:gridCol>
                <a:gridCol w="555847">
                  <a:extLst>
                    <a:ext uri="{9D8B030D-6E8A-4147-A177-3AD203B41FA5}">
                      <a16:colId xmlns:a16="http://schemas.microsoft.com/office/drawing/2014/main" val="1150865471"/>
                    </a:ext>
                  </a:extLst>
                </a:gridCol>
                <a:gridCol w="555847">
                  <a:extLst>
                    <a:ext uri="{9D8B030D-6E8A-4147-A177-3AD203B41FA5}">
                      <a16:colId xmlns:a16="http://schemas.microsoft.com/office/drawing/2014/main" val="426234509"/>
                    </a:ext>
                  </a:extLst>
                </a:gridCol>
                <a:gridCol w="555847">
                  <a:extLst>
                    <a:ext uri="{9D8B030D-6E8A-4147-A177-3AD203B41FA5}">
                      <a16:colId xmlns:a16="http://schemas.microsoft.com/office/drawing/2014/main" val="1562004781"/>
                    </a:ext>
                  </a:extLst>
                </a:gridCol>
                <a:gridCol w="555847">
                  <a:extLst>
                    <a:ext uri="{9D8B030D-6E8A-4147-A177-3AD203B41FA5}">
                      <a16:colId xmlns:a16="http://schemas.microsoft.com/office/drawing/2014/main" val="3841097525"/>
                    </a:ext>
                  </a:extLst>
                </a:gridCol>
                <a:gridCol w="555847">
                  <a:extLst>
                    <a:ext uri="{9D8B030D-6E8A-4147-A177-3AD203B41FA5}">
                      <a16:colId xmlns:a16="http://schemas.microsoft.com/office/drawing/2014/main" val="3232661397"/>
                    </a:ext>
                  </a:extLst>
                </a:gridCol>
                <a:gridCol w="555847">
                  <a:extLst>
                    <a:ext uri="{9D8B030D-6E8A-4147-A177-3AD203B41FA5}">
                      <a16:colId xmlns:a16="http://schemas.microsoft.com/office/drawing/2014/main" val="2149487571"/>
                    </a:ext>
                  </a:extLst>
                </a:gridCol>
                <a:gridCol w="555847">
                  <a:extLst>
                    <a:ext uri="{9D8B030D-6E8A-4147-A177-3AD203B41FA5}">
                      <a16:colId xmlns:a16="http://schemas.microsoft.com/office/drawing/2014/main" val="1497068697"/>
                    </a:ext>
                  </a:extLst>
                </a:gridCol>
                <a:gridCol w="555847">
                  <a:extLst>
                    <a:ext uri="{9D8B030D-6E8A-4147-A177-3AD203B41FA5}">
                      <a16:colId xmlns:a16="http://schemas.microsoft.com/office/drawing/2014/main" val="1253080153"/>
                    </a:ext>
                  </a:extLst>
                </a:gridCol>
                <a:gridCol w="555847">
                  <a:extLst>
                    <a:ext uri="{9D8B030D-6E8A-4147-A177-3AD203B41FA5}">
                      <a16:colId xmlns:a16="http://schemas.microsoft.com/office/drawing/2014/main" val="3524008597"/>
                    </a:ext>
                  </a:extLst>
                </a:gridCol>
                <a:gridCol w="555847">
                  <a:extLst>
                    <a:ext uri="{9D8B030D-6E8A-4147-A177-3AD203B41FA5}">
                      <a16:colId xmlns:a16="http://schemas.microsoft.com/office/drawing/2014/main" val="3092277045"/>
                    </a:ext>
                  </a:extLst>
                </a:gridCol>
                <a:gridCol w="555847">
                  <a:extLst>
                    <a:ext uri="{9D8B030D-6E8A-4147-A177-3AD203B41FA5}">
                      <a16:colId xmlns:a16="http://schemas.microsoft.com/office/drawing/2014/main" val="2934779413"/>
                    </a:ext>
                  </a:extLst>
                </a:gridCol>
                <a:gridCol w="555847">
                  <a:extLst>
                    <a:ext uri="{9D8B030D-6E8A-4147-A177-3AD203B41FA5}">
                      <a16:colId xmlns:a16="http://schemas.microsoft.com/office/drawing/2014/main" val="1725957436"/>
                    </a:ext>
                  </a:extLst>
                </a:gridCol>
                <a:gridCol w="555847">
                  <a:extLst>
                    <a:ext uri="{9D8B030D-6E8A-4147-A177-3AD203B41FA5}">
                      <a16:colId xmlns:a16="http://schemas.microsoft.com/office/drawing/2014/main" val="951054075"/>
                    </a:ext>
                  </a:extLst>
                </a:gridCol>
                <a:gridCol w="555847">
                  <a:extLst>
                    <a:ext uri="{9D8B030D-6E8A-4147-A177-3AD203B41FA5}">
                      <a16:colId xmlns:a16="http://schemas.microsoft.com/office/drawing/2014/main" val="1855517281"/>
                    </a:ext>
                  </a:extLst>
                </a:gridCol>
                <a:gridCol w="555847">
                  <a:extLst>
                    <a:ext uri="{9D8B030D-6E8A-4147-A177-3AD203B41FA5}">
                      <a16:colId xmlns:a16="http://schemas.microsoft.com/office/drawing/2014/main" val="2482447257"/>
                    </a:ext>
                  </a:extLst>
                </a:gridCol>
                <a:gridCol w="555847">
                  <a:extLst>
                    <a:ext uri="{9D8B030D-6E8A-4147-A177-3AD203B41FA5}">
                      <a16:colId xmlns:a16="http://schemas.microsoft.com/office/drawing/2014/main" val="3433883301"/>
                    </a:ext>
                  </a:extLst>
                </a:gridCol>
                <a:gridCol w="555847">
                  <a:extLst>
                    <a:ext uri="{9D8B030D-6E8A-4147-A177-3AD203B41FA5}">
                      <a16:colId xmlns:a16="http://schemas.microsoft.com/office/drawing/2014/main" val="2328131253"/>
                    </a:ext>
                  </a:extLst>
                </a:gridCol>
                <a:gridCol w="555847">
                  <a:extLst>
                    <a:ext uri="{9D8B030D-6E8A-4147-A177-3AD203B41FA5}">
                      <a16:colId xmlns:a16="http://schemas.microsoft.com/office/drawing/2014/main" val="1453906304"/>
                    </a:ext>
                  </a:extLst>
                </a:gridCol>
              </a:tblGrid>
              <a:tr h="325401">
                <a:tc gridSpan="9">
                  <a:txBody>
                    <a:bodyPr/>
                    <a:lstStyle/>
                    <a:p>
                      <a:pPr algn="ctr"/>
                      <a:r>
                        <a:rPr lang="en-US" sz="1100" b="1" dirty="0">
                          <a:solidFill>
                            <a:schemeClr val="bg1"/>
                          </a:solidFill>
                        </a:rPr>
                        <a:t>2021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b="1"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b="1"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en-US" sz="1100" b="1"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gridSpan="1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100" b="1" dirty="0">
                          <a:solidFill>
                            <a:schemeClr val="bg1"/>
                          </a:solidFill>
                        </a:rPr>
                        <a:t>2022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tc hMerge="1">
                  <a:txBody>
                    <a:bodyPr/>
                    <a:lstStyle/>
                    <a:p>
                      <a:pPr algn="ctr"/>
                      <a:endParaRPr lang="en-US" b="0" dirty="0">
                        <a:solidFill>
                          <a:schemeClr val="tx1"/>
                        </a:solidFill>
                      </a:endParaRPr>
                    </a:p>
                  </a:txBody>
                  <a:tcPr>
                    <a:solidFill>
                      <a:schemeClr val="bg1">
                        <a:lumMod val="85000"/>
                      </a:schemeClr>
                    </a:solidFill>
                  </a:tcPr>
                </a:tc>
                <a:extLst>
                  <a:ext uri="{0D108BD9-81ED-4DB2-BD59-A6C34878D82A}">
                    <a16:rowId xmlns:a16="http://schemas.microsoft.com/office/drawing/2014/main" val="3224348322"/>
                  </a:ext>
                </a:extLst>
              </a:tr>
              <a:tr h="28410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Apr</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May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Jun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Jul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Aug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Sep</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Oct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Nov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Dec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Jan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Feb</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Mar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Apr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May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Jun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Jul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Aug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Sep</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Oct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Nov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0" dirty="0">
                          <a:solidFill>
                            <a:schemeClr val="tx1"/>
                          </a:solidFill>
                        </a:rPr>
                        <a:t>Dec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792379388"/>
                  </a:ext>
                </a:extLst>
              </a:tr>
              <a:tr h="4635073">
                <a:tc>
                  <a:txBody>
                    <a:body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400" b="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400" b="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endParaRPr lang="en-US" sz="14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99286344"/>
                  </a:ext>
                </a:extLst>
              </a:tr>
            </a:tbl>
          </a:graphicData>
        </a:graphic>
      </p:graphicFrame>
      <p:sp>
        <p:nvSpPr>
          <p:cNvPr id="120" name="Arrow: Chevron 119">
            <a:extLst>
              <a:ext uri="{FF2B5EF4-FFF2-40B4-BE49-F238E27FC236}">
                <a16:creationId xmlns:a16="http://schemas.microsoft.com/office/drawing/2014/main" id="{D7FC63EA-3491-4D97-9B25-E6F8B63F8016}"/>
              </a:ext>
            </a:extLst>
          </p:cNvPr>
          <p:cNvSpPr/>
          <p:nvPr/>
        </p:nvSpPr>
        <p:spPr>
          <a:xfrm>
            <a:off x="243001" y="2353472"/>
            <a:ext cx="1244375" cy="250582"/>
          </a:xfrm>
          <a:prstGeom prst="chevron">
            <a:avLst/>
          </a:prstGeom>
          <a:solidFill>
            <a:schemeClr val="tx2">
              <a:lumMod val="50000"/>
              <a:lumOff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21" name="Arrow: Chevron 120">
            <a:extLst>
              <a:ext uri="{FF2B5EF4-FFF2-40B4-BE49-F238E27FC236}">
                <a16:creationId xmlns:a16="http://schemas.microsoft.com/office/drawing/2014/main" id="{BFF40350-06B3-4FFF-9EA8-D118477CD72C}"/>
              </a:ext>
            </a:extLst>
          </p:cNvPr>
          <p:cNvSpPr/>
          <p:nvPr/>
        </p:nvSpPr>
        <p:spPr>
          <a:xfrm>
            <a:off x="1387866" y="2360501"/>
            <a:ext cx="3350406" cy="241203"/>
          </a:xfrm>
          <a:prstGeom prst="chevron">
            <a:avLst/>
          </a:prstGeom>
          <a:solidFill>
            <a:schemeClr val="accent1">
              <a:lumMod val="50000"/>
              <a:lumOff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a:t>
            </a:r>
          </a:p>
        </p:txBody>
      </p:sp>
      <p:sp>
        <p:nvSpPr>
          <p:cNvPr id="122" name="Arrow: Chevron 121">
            <a:extLst>
              <a:ext uri="{FF2B5EF4-FFF2-40B4-BE49-F238E27FC236}">
                <a16:creationId xmlns:a16="http://schemas.microsoft.com/office/drawing/2014/main" id="{554F047B-5FE2-4D3A-BEE7-0CD583170AAF}"/>
              </a:ext>
            </a:extLst>
          </p:cNvPr>
          <p:cNvSpPr/>
          <p:nvPr/>
        </p:nvSpPr>
        <p:spPr>
          <a:xfrm>
            <a:off x="256930" y="2126207"/>
            <a:ext cx="2926080" cy="216799"/>
          </a:xfrm>
          <a:prstGeom prst="chevron">
            <a:avLst/>
          </a:prstGeom>
          <a:solidFill>
            <a:schemeClr val="tx2">
              <a:lumMod val="50000"/>
              <a:lumOff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Imagine</a:t>
            </a:r>
          </a:p>
        </p:txBody>
      </p:sp>
      <p:sp>
        <p:nvSpPr>
          <p:cNvPr id="123" name="Arrow: Chevron 122">
            <a:extLst>
              <a:ext uri="{FF2B5EF4-FFF2-40B4-BE49-F238E27FC236}">
                <a16:creationId xmlns:a16="http://schemas.microsoft.com/office/drawing/2014/main" id="{D6539CDE-0B2C-4B5C-A516-20438714D876}"/>
              </a:ext>
            </a:extLst>
          </p:cNvPr>
          <p:cNvSpPr/>
          <p:nvPr/>
        </p:nvSpPr>
        <p:spPr>
          <a:xfrm>
            <a:off x="3100389" y="2122805"/>
            <a:ext cx="5606504" cy="217224"/>
          </a:xfrm>
          <a:prstGeom prst="chevron">
            <a:avLst/>
          </a:prstGeom>
          <a:solidFill>
            <a:schemeClr val="tx2">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124" name="Arrow: Chevron 123">
            <a:extLst>
              <a:ext uri="{FF2B5EF4-FFF2-40B4-BE49-F238E27FC236}">
                <a16:creationId xmlns:a16="http://schemas.microsoft.com/office/drawing/2014/main" id="{A7715955-87CA-4B3E-AAF4-49F3D81956D6}"/>
              </a:ext>
            </a:extLst>
          </p:cNvPr>
          <p:cNvSpPr/>
          <p:nvPr/>
        </p:nvSpPr>
        <p:spPr>
          <a:xfrm>
            <a:off x="8620572" y="2118085"/>
            <a:ext cx="3320080" cy="223504"/>
          </a:xfrm>
          <a:prstGeom prst="chevron">
            <a:avLst/>
          </a:prstGeom>
          <a:solidFill>
            <a:srgbClr val="092F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Run</a:t>
            </a:r>
          </a:p>
        </p:txBody>
      </p:sp>
      <p:grpSp>
        <p:nvGrpSpPr>
          <p:cNvPr id="6" name="Group 5">
            <a:extLst>
              <a:ext uri="{FF2B5EF4-FFF2-40B4-BE49-F238E27FC236}">
                <a16:creationId xmlns:a16="http://schemas.microsoft.com/office/drawing/2014/main" id="{24177847-C9F3-47D9-BE04-0F3845E60037}"/>
              </a:ext>
            </a:extLst>
          </p:cNvPr>
          <p:cNvGrpSpPr/>
          <p:nvPr/>
        </p:nvGrpSpPr>
        <p:grpSpPr>
          <a:xfrm>
            <a:off x="1390707" y="2563286"/>
            <a:ext cx="1659465" cy="246221"/>
            <a:chOff x="1134163" y="2519148"/>
            <a:chExt cx="1659465" cy="246221"/>
          </a:xfrm>
        </p:grpSpPr>
        <p:sp>
          <p:nvSpPr>
            <p:cNvPr id="4" name="TextBox 3">
              <a:extLst>
                <a:ext uri="{FF2B5EF4-FFF2-40B4-BE49-F238E27FC236}">
                  <a16:creationId xmlns:a16="http://schemas.microsoft.com/office/drawing/2014/main" id="{18A8C272-6F34-4195-965F-67B5DAA40C5B}"/>
                </a:ext>
              </a:extLst>
            </p:cNvPr>
            <p:cNvSpPr txBox="1"/>
            <p:nvPr/>
          </p:nvSpPr>
          <p:spPr>
            <a:xfrm>
              <a:off x="1193510" y="2519148"/>
              <a:ext cx="16001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Luma Phase 1 Extension</a:t>
              </a:r>
            </a:p>
          </p:txBody>
        </p:sp>
        <p:sp>
          <p:nvSpPr>
            <p:cNvPr id="5" name="Diamond 4">
              <a:extLst>
                <a:ext uri="{FF2B5EF4-FFF2-40B4-BE49-F238E27FC236}">
                  <a16:creationId xmlns:a16="http://schemas.microsoft.com/office/drawing/2014/main" id="{8F3BA6AC-A797-4DF2-8FE4-0CC7104E4BBD}"/>
                </a:ext>
              </a:extLst>
            </p:cNvPr>
            <p:cNvSpPr/>
            <p:nvPr/>
          </p:nvSpPr>
          <p:spPr>
            <a:xfrm>
              <a:off x="1134163" y="2577145"/>
              <a:ext cx="118694" cy="130229"/>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nvGrpSpPr>
          <p:cNvPr id="9" name="Group 8">
            <a:extLst>
              <a:ext uri="{FF2B5EF4-FFF2-40B4-BE49-F238E27FC236}">
                <a16:creationId xmlns:a16="http://schemas.microsoft.com/office/drawing/2014/main" id="{73CC0C44-70AD-4A78-8B9F-3F0484BE74E9}"/>
              </a:ext>
            </a:extLst>
          </p:cNvPr>
          <p:cNvGrpSpPr/>
          <p:nvPr/>
        </p:nvGrpSpPr>
        <p:grpSpPr>
          <a:xfrm>
            <a:off x="8536390" y="5706297"/>
            <a:ext cx="2152668" cy="286133"/>
            <a:chOff x="6683848" y="5963735"/>
            <a:chExt cx="2152668" cy="286133"/>
          </a:xfrm>
        </p:grpSpPr>
        <p:sp>
          <p:nvSpPr>
            <p:cNvPr id="7" name="Star: 4 Points 6">
              <a:extLst>
                <a:ext uri="{FF2B5EF4-FFF2-40B4-BE49-F238E27FC236}">
                  <a16:creationId xmlns:a16="http://schemas.microsoft.com/office/drawing/2014/main" id="{D865EA98-9BDF-4249-A929-6B61CF27666A}"/>
                </a:ext>
              </a:extLst>
            </p:cNvPr>
            <p:cNvSpPr/>
            <p:nvPr/>
          </p:nvSpPr>
          <p:spPr>
            <a:xfrm>
              <a:off x="6683848" y="5963735"/>
              <a:ext cx="235059" cy="256212"/>
            </a:xfrm>
            <a:prstGeom prst="star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4EC8E331-FCE1-4734-88FD-873DC1FA78EF}"/>
                </a:ext>
              </a:extLst>
            </p:cNvPr>
            <p:cNvSpPr txBox="1"/>
            <p:nvPr/>
          </p:nvSpPr>
          <p:spPr>
            <a:xfrm>
              <a:off x="6861295" y="6003647"/>
              <a:ext cx="19752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Luma Phase 1 Go-live 7/1/2022</a:t>
              </a:r>
            </a:p>
          </p:txBody>
        </p:sp>
      </p:grpSp>
      <p:grpSp>
        <p:nvGrpSpPr>
          <p:cNvPr id="44" name="Group 43">
            <a:extLst>
              <a:ext uri="{FF2B5EF4-FFF2-40B4-BE49-F238E27FC236}">
                <a16:creationId xmlns:a16="http://schemas.microsoft.com/office/drawing/2014/main" id="{FBB17A41-C5E9-4B94-88D9-001793828FF7}"/>
              </a:ext>
            </a:extLst>
          </p:cNvPr>
          <p:cNvGrpSpPr/>
          <p:nvPr/>
        </p:nvGrpSpPr>
        <p:grpSpPr>
          <a:xfrm>
            <a:off x="810355" y="3877033"/>
            <a:ext cx="3750257" cy="337661"/>
            <a:chOff x="1375463" y="3083761"/>
            <a:chExt cx="3750257" cy="337661"/>
          </a:xfrm>
        </p:grpSpPr>
        <p:sp>
          <p:nvSpPr>
            <p:cNvPr id="18" name="TextBox 17">
              <a:extLst>
                <a:ext uri="{FF2B5EF4-FFF2-40B4-BE49-F238E27FC236}">
                  <a16:creationId xmlns:a16="http://schemas.microsoft.com/office/drawing/2014/main" id="{8A2B763B-E305-498A-BB1D-D70710BB09CB}"/>
                </a:ext>
              </a:extLst>
            </p:cNvPr>
            <p:cNvSpPr txBox="1"/>
            <p:nvPr/>
          </p:nvSpPr>
          <p:spPr>
            <a:xfrm>
              <a:off x="1375463" y="3083761"/>
              <a:ext cx="160973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Allocation Design &amp; Build</a:t>
              </a:r>
            </a:p>
          </p:txBody>
        </p:sp>
        <p:cxnSp>
          <p:nvCxnSpPr>
            <p:cNvPr id="21" name="Straight Connector 20">
              <a:extLst>
                <a:ext uri="{FF2B5EF4-FFF2-40B4-BE49-F238E27FC236}">
                  <a16:creationId xmlns:a16="http://schemas.microsoft.com/office/drawing/2014/main" id="{81A09EB2-9676-42C1-A2E8-A0D2215E5D53}"/>
                </a:ext>
              </a:extLst>
            </p:cNvPr>
            <p:cNvCxnSpPr>
              <a:cxnSpLocks/>
            </p:cNvCxnSpPr>
            <p:nvPr/>
          </p:nvCxnSpPr>
          <p:spPr>
            <a:xfrm>
              <a:off x="1466903" y="3375702"/>
              <a:ext cx="3594046" cy="0"/>
            </a:xfrm>
            <a:prstGeom prst="line">
              <a:avLst/>
            </a:prstGeom>
            <a:noFill/>
            <a:ln w="28575" cap="flat" cmpd="sng" algn="ctr">
              <a:solidFill>
                <a:schemeClr val="tx2">
                  <a:lumMod val="50000"/>
                  <a:lumOff val="50000"/>
                </a:schemeClr>
              </a:solidFill>
              <a:prstDash val="solid"/>
              <a:miter lim="800000"/>
            </a:ln>
            <a:effectLst/>
          </p:spPr>
        </p:cxnSp>
        <p:sp>
          <p:nvSpPr>
            <p:cNvPr id="25" name="Oval 24">
              <a:extLst>
                <a:ext uri="{FF2B5EF4-FFF2-40B4-BE49-F238E27FC236}">
                  <a16:creationId xmlns:a16="http://schemas.microsoft.com/office/drawing/2014/main" id="{07237FA7-3608-400E-9C81-A047E6704EBC}"/>
                </a:ext>
              </a:extLst>
            </p:cNvPr>
            <p:cNvSpPr/>
            <p:nvPr/>
          </p:nvSpPr>
          <p:spPr>
            <a:xfrm>
              <a:off x="1375463" y="3329982"/>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28B81B8-CDA2-4E68-8E8B-B095CE740F71}"/>
                </a:ext>
              </a:extLst>
            </p:cNvPr>
            <p:cNvSpPr/>
            <p:nvPr/>
          </p:nvSpPr>
          <p:spPr>
            <a:xfrm>
              <a:off x="5034280" y="3329982"/>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493D781C-7179-42A2-8500-93EBD63D27E5}"/>
              </a:ext>
            </a:extLst>
          </p:cNvPr>
          <p:cNvGrpSpPr/>
          <p:nvPr/>
        </p:nvGrpSpPr>
        <p:grpSpPr>
          <a:xfrm>
            <a:off x="772257" y="2867504"/>
            <a:ext cx="4230153" cy="361989"/>
            <a:chOff x="678075" y="2673495"/>
            <a:chExt cx="4230153" cy="361989"/>
          </a:xfrm>
        </p:grpSpPr>
        <p:sp>
          <p:nvSpPr>
            <p:cNvPr id="27" name="TextBox 26">
              <a:extLst>
                <a:ext uri="{FF2B5EF4-FFF2-40B4-BE49-F238E27FC236}">
                  <a16:creationId xmlns:a16="http://schemas.microsoft.com/office/drawing/2014/main" id="{23265615-AF2F-4298-9B87-14E1B6A62EF6}"/>
                </a:ext>
              </a:extLst>
            </p:cNvPr>
            <p:cNvSpPr txBox="1"/>
            <p:nvPr/>
          </p:nvSpPr>
          <p:spPr>
            <a:xfrm>
              <a:off x="678075" y="2673495"/>
              <a:ext cx="28009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FRICE-W Function Specs - Enhancements</a:t>
              </a:r>
            </a:p>
          </p:txBody>
        </p:sp>
        <p:cxnSp>
          <p:nvCxnSpPr>
            <p:cNvPr id="28" name="Straight Connector 27">
              <a:extLst>
                <a:ext uri="{FF2B5EF4-FFF2-40B4-BE49-F238E27FC236}">
                  <a16:creationId xmlns:a16="http://schemas.microsoft.com/office/drawing/2014/main" id="{50D97A2B-8466-40E6-853A-FEB79575E50E}"/>
                </a:ext>
              </a:extLst>
            </p:cNvPr>
            <p:cNvCxnSpPr>
              <a:cxnSpLocks/>
            </p:cNvCxnSpPr>
            <p:nvPr/>
          </p:nvCxnSpPr>
          <p:spPr>
            <a:xfrm>
              <a:off x="769124" y="2982818"/>
              <a:ext cx="2141856" cy="0"/>
            </a:xfrm>
            <a:prstGeom prst="line">
              <a:avLst/>
            </a:prstGeom>
            <a:noFill/>
            <a:ln w="28575" cap="flat" cmpd="sng" algn="ctr">
              <a:solidFill>
                <a:schemeClr val="tx2">
                  <a:lumMod val="50000"/>
                  <a:lumOff val="50000"/>
                </a:schemeClr>
              </a:solidFill>
              <a:prstDash val="solid"/>
              <a:miter lim="800000"/>
            </a:ln>
            <a:effectLst/>
          </p:spPr>
        </p:cxnSp>
        <p:cxnSp>
          <p:nvCxnSpPr>
            <p:cNvPr id="30" name="Straight Connector 29">
              <a:extLst>
                <a:ext uri="{FF2B5EF4-FFF2-40B4-BE49-F238E27FC236}">
                  <a16:creationId xmlns:a16="http://schemas.microsoft.com/office/drawing/2014/main" id="{3EC739E0-DE80-402D-B476-93EB6C1C0E1E}"/>
                </a:ext>
              </a:extLst>
            </p:cNvPr>
            <p:cNvCxnSpPr>
              <a:cxnSpLocks/>
            </p:cNvCxnSpPr>
            <p:nvPr/>
          </p:nvCxnSpPr>
          <p:spPr>
            <a:xfrm>
              <a:off x="3572445" y="2982818"/>
              <a:ext cx="790725" cy="0"/>
            </a:xfrm>
            <a:prstGeom prst="line">
              <a:avLst/>
            </a:prstGeom>
            <a:noFill/>
            <a:ln w="28575" cap="flat" cmpd="sng" algn="ctr">
              <a:solidFill>
                <a:schemeClr val="tx2">
                  <a:lumMod val="50000"/>
                  <a:lumOff val="50000"/>
                </a:schemeClr>
              </a:solidFill>
              <a:prstDash val="solid"/>
              <a:miter lim="800000"/>
            </a:ln>
            <a:effectLst/>
          </p:spPr>
        </p:cxnSp>
        <p:cxnSp>
          <p:nvCxnSpPr>
            <p:cNvPr id="32" name="Straight Connector 31">
              <a:extLst>
                <a:ext uri="{FF2B5EF4-FFF2-40B4-BE49-F238E27FC236}">
                  <a16:creationId xmlns:a16="http://schemas.microsoft.com/office/drawing/2014/main" id="{B482E6B1-FCA2-49DC-9D44-D7A28E880D7F}"/>
                </a:ext>
              </a:extLst>
            </p:cNvPr>
            <p:cNvCxnSpPr>
              <a:cxnSpLocks/>
            </p:cNvCxnSpPr>
            <p:nvPr/>
          </p:nvCxnSpPr>
          <p:spPr>
            <a:xfrm>
              <a:off x="4605556" y="2982818"/>
              <a:ext cx="243281" cy="0"/>
            </a:xfrm>
            <a:prstGeom prst="line">
              <a:avLst/>
            </a:prstGeom>
            <a:noFill/>
            <a:ln w="28575" cap="flat" cmpd="sng" algn="ctr">
              <a:solidFill>
                <a:schemeClr val="tx2">
                  <a:lumMod val="50000"/>
                  <a:lumOff val="50000"/>
                </a:schemeClr>
              </a:solidFill>
              <a:prstDash val="solid"/>
              <a:miter lim="800000"/>
            </a:ln>
            <a:effectLst/>
          </p:spPr>
        </p:cxnSp>
        <p:sp>
          <p:nvSpPr>
            <p:cNvPr id="36" name="Oval 35">
              <a:extLst>
                <a:ext uri="{FF2B5EF4-FFF2-40B4-BE49-F238E27FC236}">
                  <a16:creationId xmlns:a16="http://schemas.microsoft.com/office/drawing/2014/main" id="{2176227D-129E-4B63-B986-A197610A810A}"/>
                </a:ext>
              </a:extLst>
            </p:cNvPr>
            <p:cNvSpPr/>
            <p:nvPr/>
          </p:nvSpPr>
          <p:spPr>
            <a:xfrm>
              <a:off x="4816788" y="294250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25F9643-1E78-43C2-946E-6497520F5A42}"/>
                </a:ext>
              </a:extLst>
            </p:cNvPr>
            <p:cNvSpPr/>
            <p:nvPr/>
          </p:nvSpPr>
          <p:spPr>
            <a:xfrm>
              <a:off x="4567119" y="294250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1788F7E4-1F19-4F45-B749-CD28ABFD17D6}"/>
                </a:ext>
              </a:extLst>
            </p:cNvPr>
            <p:cNvSpPr/>
            <p:nvPr/>
          </p:nvSpPr>
          <p:spPr>
            <a:xfrm>
              <a:off x="4317450" y="294250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EFBC927-F8A8-4DBF-9EC2-1751A49EF0EF}"/>
                </a:ext>
              </a:extLst>
            </p:cNvPr>
            <p:cNvSpPr/>
            <p:nvPr/>
          </p:nvSpPr>
          <p:spPr>
            <a:xfrm>
              <a:off x="3542952" y="293492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50E17542-0AFF-40A5-A61A-673B13E7B260}"/>
                </a:ext>
              </a:extLst>
            </p:cNvPr>
            <p:cNvSpPr/>
            <p:nvPr/>
          </p:nvSpPr>
          <p:spPr>
            <a:xfrm>
              <a:off x="2864453" y="2934162"/>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B79DBC4B-9C6B-442E-A240-05F41CAD4FB5}"/>
                </a:ext>
              </a:extLst>
            </p:cNvPr>
            <p:cNvSpPr/>
            <p:nvPr/>
          </p:nvSpPr>
          <p:spPr>
            <a:xfrm>
              <a:off x="723404" y="2944044"/>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E7CA059E-CA3D-4A92-BC1B-1DFFF3C2E866}"/>
              </a:ext>
            </a:extLst>
          </p:cNvPr>
          <p:cNvGrpSpPr/>
          <p:nvPr/>
        </p:nvGrpSpPr>
        <p:grpSpPr>
          <a:xfrm>
            <a:off x="824567" y="4271765"/>
            <a:ext cx="2568855" cy="317896"/>
            <a:chOff x="723404" y="3166860"/>
            <a:chExt cx="2568855" cy="317896"/>
          </a:xfrm>
        </p:grpSpPr>
        <p:sp>
          <p:nvSpPr>
            <p:cNvPr id="42" name="TextBox 41">
              <a:extLst>
                <a:ext uri="{FF2B5EF4-FFF2-40B4-BE49-F238E27FC236}">
                  <a16:creationId xmlns:a16="http://schemas.microsoft.com/office/drawing/2014/main" id="{2A0D6870-3BD7-4244-829D-52C9880E315B}"/>
                </a:ext>
              </a:extLst>
            </p:cNvPr>
            <p:cNvSpPr txBox="1"/>
            <p:nvPr/>
          </p:nvSpPr>
          <p:spPr>
            <a:xfrm>
              <a:off x="723404" y="3166860"/>
              <a:ext cx="15215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FRICE-W Development</a:t>
              </a:r>
            </a:p>
          </p:txBody>
        </p:sp>
        <p:cxnSp>
          <p:nvCxnSpPr>
            <p:cNvPr id="43" name="Straight Connector 42">
              <a:extLst>
                <a:ext uri="{FF2B5EF4-FFF2-40B4-BE49-F238E27FC236}">
                  <a16:creationId xmlns:a16="http://schemas.microsoft.com/office/drawing/2014/main" id="{CDCD3D33-D8A1-457C-96F9-868A073FDBBE}"/>
                </a:ext>
              </a:extLst>
            </p:cNvPr>
            <p:cNvCxnSpPr>
              <a:cxnSpLocks/>
            </p:cNvCxnSpPr>
            <p:nvPr/>
          </p:nvCxnSpPr>
          <p:spPr>
            <a:xfrm>
              <a:off x="814460" y="3429000"/>
              <a:ext cx="2432079" cy="0"/>
            </a:xfrm>
            <a:prstGeom prst="line">
              <a:avLst/>
            </a:prstGeom>
            <a:noFill/>
            <a:ln w="28575" cap="flat" cmpd="sng" algn="ctr">
              <a:solidFill>
                <a:schemeClr val="tx2">
                  <a:lumMod val="50000"/>
                  <a:lumOff val="50000"/>
                </a:schemeClr>
              </a:solidFill>
              <a:prstDash val="solid"/>
              <a:miter lim="800000"/>
            </a:ln>
            <a:effectLst/>
          </p:spPr>
        </p:cxnSp>
        <p:sp>
          <p:nvSpPr>
            <p:cNvPr id="47" name="Oval 46">
              <a:extLst>
                <a:ext uri="{FF2B5EF4-FFF2-40B4-BE49-F238E27FC236}">
                  <a16:creationId xmlns:a16="http://schemas.microsoft.com/office/drawing/2014/main" id="{21E45BB7-588A-48B6-89DB-D1F4A84954F5}"/>
                </a:ext>
              </a:extLst>
            </p:cNvPr>
            <p:cNvSpPr/>
            <p:nvPr/>
          </p:nvSpPr>
          <p:spPr>
            <a:xfrm>
              <a:off x="3200819" y="3393316"/>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B783607E-D0C2-4B3F-8832-CC7CEA7B4CD9}"/>
                </a:ext>
              </a:extLst>
            </p:cNvPr>
            <p:cNvSpPr/>
            <p:nvPr/>
          </p:nvSpPr>
          <p:spPr>
            <a:xfrm>
              <a:off x="723404" y="3393316"/>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A31A8007-46E8-4A4A-86B1-6FF86964A2E0}"/>
              </a:ext>
            </a:extLst>
          </p:cNvPr>
          <p:cNvGrpSpPr/>
          <p:nvPr/>
        </p:nvGrpSpPr>
        <p:grpSpPr>
          <a:xfrm>
            <a:off x="817586" y="3289455"/>
            <a:ext cx="5184227" cy="608785"/>
            <a:chOff x="723404" y="3588101"/>
            <a:chExt cx="5184227" cy="608785"/>
          </a:xfrm>
        </p:grpSpPr>
        <p:grpSp>
          <p:nvGrpSpPr>
            <p:cNvPr id="54" name="Group 53">
              <a:extLst>
                <a:ext uri="{FF2B5EF4-FFF2-40B4-BE49-F238E27FC236}">
                  <a16:creationId xmlns:a16="http://schemas.microsoft.com/office/drawing/2014/main" id="{4B095EB1-DC28-4A7C-AA33-16C8A2E8E365}"/>
                </a:ext>
              </a:extLst>
            </p:cNvPr>
            <p:cNvGrpSpPr/>
            <p:nvPr/>
          </p:nvGrpSpPr>
          <p:grpSpPr>
            <a:xfrm>
              <a:off x="723404" y="3588101"/>
              <a:ext cx="3802037" cy="342836"/>
              <a:chOff x="723404" y="3588101"/>
              <a:chExt cx="3802037" cy="342836"/>
            </a:xfrm>
          </p:grpSpPr>
          <p:cxnSp>
            <p:nvCxnSpPr>
              <p:cNvPr id="49" name="Straight Connector 48">
                <a:extLst>
                  <a:ext uri="{FF2B5EF4-FFF2-40B4-BE49-F238E27FC236}">
                    <a16:creationId xmlns:a16="http://schemas.microsoft.com/office/drawing/2014/main" id="{A3EFB8FE-E075-488D-AB7C-4E6140AF6CFB}"/>
                  </a:ext>
                </a:extLst>
              </p:cNvPr>
              <p:cNvCxnSpPr>
                <a:cxnSpLocks/>
              </p:cNvCxnSpPr>
              <p:nvPr/>
            </p:nvCxnSpPr>
            <p:spPr>
              <a:xfrm>
                <a:off x="769124" y="3885966"/>
                <a:ext cx="3710597" cy="0"/>
              </a:xfrm>
              <a:prstGeom prst="line">
                <a:avLst/>
              </a:prstGeom>
              <a:noFill/>
              <a:ln w="28575" cap="flat" cmpd="sng" algn="ctr">
                <a:solidFill>
                  <a:schemeClr val="tx2">
                    <a:lumMod val="50000"/>
                    <a:lumOff val="50000"/>
                  </a:schemeClr>
                </a:solidFill>
                <a:prstDash val="solid"/>
                <a:miter lim="800000"/>
              </a:ln>
              <a:effectLst/>
            </p:spPr>
          </p:cxnSp>
          <p:sp>
            <p:nvSpPr>
              <p:cNvPr id="51" name="Oval 50">
                <a:extLst>
                  <a:ext uri="{FF2B5EF4-FFF2-40B4-BE49-F238E27FC236}">
                    <a16:creationId xmlns:a16="http://schemas.microsoft.com/office/drawing/2014/main" id="{58DF0C37-64BB-4D0E-AB96-056684724A36}"/>
                  </a:ext>
                </a:extLst>
              </p:cNvPr>
              <p:cNvSpPr/>
              <p:nvPr/>
            </p:nvSpPr>
            <p:spPr>
              <a:xfrm>
                <a:off x="723404" y="3839497"/>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9B95496-6FEA-41AA-90DF-3D080F6F78A5}"/>
                  </a:ext>
                </a:extLst>
              </p:cNvPr>
              <p:cNvSpPr/>
              <p:nvPr/>
            </p:nvSpPr>
            <p:spPr>
              <a:xfrm>
                <a:off x="4434001" y="3839497"/>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3A4510EB-A926-44C0-8527-1E3CA33E6CB7}"/>
                  </a:ext>
                </a:extLst>
              </p:cNvPr>
              <p:cNvSpPr txBox="1"/>
              <p:nvPr/>
            </p:nvSpPr>
            <p:spPr>
              <a:xfrm>
                <a:off x="723404" y="3588101"/>
                <a:ext cx="21178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Infor Enhancement Development</a:t>
                </a:r>
              </a:p>
            </p:txBody>
          </p:sp>
        </p:grpSp>
        <p:sp>
          <p:nvSpPr>
            <p:cNvPr id="57" name="Star: 5 Points 56">
              <a:extLst>
                <a:ext uri="{FF2B5EF4-FFF2-40B4-BE49-F238E27FC236}">
                  <a16:creationId xmlns:a16="http://schemas.microsoft.com/office/drawing/2014/main" id="{8B1EDC2A-0803-412E-9CE1-D7079C045138}"/>
                </a:ext>
              </a:extLst>
            </p:cNvPr>
            <p:cNvSpPr/>
            <p:nvPr/>
          </p:nvSpPr>
          <p:spPr>
            <a:xfrm>
              <a:off x="2245468" y="3846231"/>
              <a:ext cx="91440" cy="91436"/>
            </a:xfrm>
            <a:prstGeom prst="star5">
              <a:avLst/>
            </a:prstGeom>
            <a:ln>
              <a:solidFill>
                <a:srgbClr val="FFB81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8" name="Star: 5 Points 57">
              <a:extLst>
                <a:ext uri="{FF2B5EF4-FFF2-40B4-BE49-F238E27FC236}">
                  <a16:creationId xmlns:a16="http://schemas.microsoft.com/office/drawing/2014/main" id="{624F4998-74A5-4938-9C77-8BF3B4A9923B}"/>
                </a:ext>
              </a:extLst>
            </p:cNvPr>
            <p:cNvSpPr/>
            <p:nvPr/>
          </p:nvSpPr>
          <p:spPr>
            <a:xfrm>
              <a:off x="4296842" y="3839499"/>
              <a:ext cx="91440" cy="91436"/>
            </a:xfrm>
            <a:prstGeom prst="star5">
              <a:avLst/>
            </a:prstGeom>
            <a:ln>
              <a:solidFill>
                <a:srgbClr val="FFB81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9" name="Star: 5 Points 58">
              <a:extLst>
                <a:ext uri="{FF2B5EF4-FFF2-40B4-BE49-F238E27FC236}">
                  <a16:creationId xmlns:a16="http://schemas.microsoft.com/office/drawing/2014/main" id="{FD6F4C50-2414-4DC9-BD06-A3E4D6D8C798}"/>
                </a:ext>
              </a:extLst>
            </p:cNvPr>
            <p:cNvSpPr/>
            <p:nvPr/>
          </p:nvSpPr>
          <p:spPr>
            <a:xfrm>
              <a:off x="2749851" y="3839501"/>
              <a:ext cx="91440" cy="91436"/>
            </a:xfrm>
            <a:prstGeom prst="star5">
              <a:avLst/>
            </a:prstGeom>
            <a:ln>
              <a:solidFill>
                <a:srgbClr val="FFB81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67" name="Group 66">
              <a:extLst>
                <a:ext uri="{FF2B5EF4-FFF2-40B4-BE49-F238E27FC236}">
                  <a16:creationId xmlns:a16="http://schemas.microsoft.com/office/drawing/2014/main" id="{8AC8EB1F-126B-428E-810C-C3982F86EC31}"/>
                </a:ext>
              </a:extLst>
            </p:cNvPr>
            <p:cNvGrpSpPr/>
            <p:nvPr/>
          </p:nvGrpSpPr>
          <p:grpSpPr>
            <a:xfrm>
              <a:off x="2133532" y="3932432"/>
              <a:ext cx="168773" cy="156733"/>
              <a:chOff x="2076201" y="4032003"/>
              <a:chExt cx="168773" cy="156733"/>
            </a:xfrm>
          </p:grpSpPr>
          <p:cxnSp>
            <p:nvCxnSpPr>
              <p:cNvPr id="61" name="Straight Connector 60">
                <a:extLst>
                  <a:ext uri="{FF2B5EF4-FFF2-40B4-BE49-F238E27FC236}">
                    <a16:creationId xmlns:a16="http://schemas.microsoft.com/office/drawing/2014/main" id="{CCCB73C0-F0EE-444F-AB02-5C166C35AEA1}"/>
                  </a:ext>
                </a:extLst>
              </p:cNvPr>
              <p:cNvCxnSpPr>
                <a:cxnSpLocks/>
              </p:cNvCxnSpPr>
              <p:nvPr/>
            </p:nvCxnSpPr>
            <p:spPr>
              <a:xfrm>
                <a:off x="2237579" y="4032003"/>
                <a:ext cx="0" cy="149387"/>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CF4281E-90C3-4003-B492-E398A168245D}"/>
                  </a:ext>
                </a:extLst>
              </p:cNvPr>
              <p:cNvCxnSpPr/>
              <p:nvPr/>
            </p:nvCxnSpPr>
            <p:spPr>
              <a:xfrm flipH="1">
                <a:off x="2076201" y="4188736"/>
                <a:ext cx="168773" cy="0"/>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0BCF4ADC-DEEC-4D42-88BA-91D4C810C7D7}"/>
                </a:ext>
              </a:extLst>
            </p:cNvPr>
            <p:cNvSpPr txBox="1"/>
            <p:nvPr/>
          </p:nvSpPr>
          <p:spPr>
            <a:xfrm>
              <a:off x="809577" y="3966282"/>
              <a:ext cx="142058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Front-End Split 1 – 7/21/21</a:t>
              </a:r>
            </a:p>
          </p:txBody>
        </p:sp>
        <p:grpSp>
          <p:nvGrpSpPr>
            <p:cNvPr id="69" name="Group 68">
              <a:extLst>
                <a:ext uri="{FF2B5EF4-FFF2-40B4-BE49-F238E27FC236}">
                  <a16:creationId xmlns:a16="http://schemas.microsoft.com/office/drawing/2014/main" id="{5FD2EA2B-8D4A-4D10-BB94-437F7E99A790}"/>
                </a:ext>
              </a:extLst>
            </p:cNvPr>
            <p:cNvGrpSpPr/>
            <p:nvPr/>
          </p:nvGrpSpPr>
          <p:grpSpPr>
            <a:xfrm rot="5400000">
              <a:off x="2796306" y="3930084"/>
              <a:ext cx="168775" cy="149387"/>
              <a:chOff x="2076201" y="4039350"/>
              <a:chExt cx="168775" cy="149387"/>
            </a:xfrm>
          </p:grpSpPr>
          <p:cxnSp>
            <p:nvCxnSpPr>
              <p:cNvPr id="70" name="Straight Connector 69">
                <a:extLst>
                  <a:ext uri="{FF2B5EF4-FFF2-40B4-BE49-F238E27FC236}">
                    <a16:creationId xmlns:a16="http://schemas.microsoft.com/office/drawing/2014/main" id="{14A40A23-70A0-497E-B496-19877DBEDEC2}"/>
                  </a:ext>
                </a:extLst>
              </p:cNvPr>
              <p:cNvCxnSpPr>
                <a:cxnSpLocks/>
              </p:cNvCxnSpPr>
              <p:nvPr/>
            </p:nvCxnSpPr>
            <p:spPr>
              <a:xfrm>
                <a:off x="2244976" y="4039350"/>
                <a:ext cx="0" cy="149387"/>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F853DF-A42B-4EEA-8A9D-FB847A6B55B4}"/>
                  </a:ext>
                </a:extLst>
              </p:cNvPr>
              <p:cNvCxnSpPr/>
              <p:nvPr/>
            </p:nvCxnSpPr>
            <p:spPr>
              <a:xfrm flipH="1">
                <a:off x="2076201" y="4188736"/>
                <a:ext cx="168773" cy="0"/>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BBD3DF03-AE0F-4298-9CB4-568AE08EF894}"/>
                </a:ext>
              </a:extLst>
            </p:cNvPr>
            <p:cNvSpPr txBox="1"/>
            <p:nvPr/>
          </p:nvSpPr>
          <p:spPr>
            <a:xfrm>
              <a:off x="2878146" y="3966282"/>
              <a:ext cx="88678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Cash – 8/18/21</a:t>
              </a:r>
            </a:p>
          </p:txBody>
        </p:sp>
        <p:grpSp>
          <p:nvGrpSpPr>
            <p:cNvPr id="73" name="Group 72">
              <a:extLst>
                <a:ext uri="{FF2B5EF4-FFF2-40B4-BE49-F238E27FC236}">
                  <a16:creationId xmlns:a16="http://schemas.microsoft.com/office/drawing/2014/main" id="{BBED1C72-CEF0-4D29-9AD2-2BC2FC068A9D}"/>
                </a:ext>
              </a:extLst>
            </p:cNvPr>
            <p:cNvGrpSpPr/>
            <p:nvPr/>
          </p:nvGrpSpPr>
          <p:grpSpPr>
            <a:xfrm rot="5400000">
              <a:off x="4326754" y="3940629"/>
              <a:ext cx="168775" cy="149387"/>
              <a:chOff x="2076201" y="4039350"/>
              <a:chExt cx="168775" cy="149387"/>
            </a:xfrm>
          </p:grpSpPr>
          <p:cxnSp>
            <p:nvCxnSpPr>
              <p:cNvPr id="74" name="Straight Connector 73">
                <a:extLst>
                  <a:ext uri="{FF2B5EF4-FFF2-40B4-BE49-F238E27FC236}">
                    <a16:creationId xmlns:a16="http://schemas.microsoft.com/office/drawing/2014/main" id="{87664FA3-F45D-457B-A96E-89C9A01534F3}"/>
                  </a:ext>
                </a:extLst>
              </p:cNvPr>
              <p:cNvCxnSpPr>
                <a:cxnSpLocks/>
              </p:cNvCxnSpPr>
              <p:nvPr/>
            </p:nvCxnSpPr>
            <p:spPr>
              <a:xfrm>
                <a:off x="2244976" y="4039350"/>
                <a:ext cx="0" cy="149387"/>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08AA8B-A777-4B91-8A4B-C2A9F153CC5F}"/>
                  </a:ext>
                </a:extLst>
              </p:cNvPr>
              <p:cNvCxnSpPr/>
              <p:nvPr/>
            </p:nvCxnSpPr>
            <p:spPr>
              <a:xfrm flipH="1">
                <a:off x="2076201" y="4188736"/>
                <a:ext cx="168773" cy="0"/>
              </a:xfrm>
              <a:prstGeom prst="line">
                <a:avLst/>
              </a:prstGeom>
              <a:ln>
                <a:solidFill>
                  <a:srgbClr val="FFB81C"/>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F2DDEA4D-3DEE-4327-9AE0-FB866954F3D7}"/>
                </a:ext>
              </a:extLst>
            </p:cNvPr>
            <p:cNvSpPr txBox="1"/>
            <p:nvPr/>
          </p:nvSpPr>
          <p:spPr>
            <a:xfrm>
              <a:off x="4429341" y="3981442"/>
              <a:ext cx="147829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Accounting – 11/17/21</a:t>
              </a:r>
            </a:p>
          </p:txBody>
        </p:sp>
      </p:grpSp>
      <p:grpSp>
        <p:nvGrpSpPr>
          <p:cNvPr id="85" name="Group 84">
            <a:extLst>
              <a:ext uri="{FF2B5EF4-FFF2-40B4-BE49-F238E27FC236}">
                <a16:creationId xmlns:a16="http://schemas.microsoft.com/office/drawing/2014/main" id="{9AE82DB4-8F94-482F-9441-C4516D10400F}"/>
              </a:ext>
            </a:extLst>
          </p:cNvPr>
          <p:cNvGrpSpPr/>
          <p:nvPr/>
        </p:nvGrpSpPr>
        <p:grpSpPr>
          <a:xfrm>
            <a:off x="817586" y="4582603"/>
            <a:ext cx="1607545" cy="291941"/>
            <a:chOff x="734591" y="4014687"/>
            <a:chExt cx="1607545" cy="291941"/>
          </a:xfrm>
        </p:grpSpPr>
        <p:sp>
          <p:nvSpPr>
            <p:cNvPr id="78" name="TextBox 77">
              <a:extLst>
                <a:ext uri="{FF2B5EF4-FFF2-40B4-BE49-F238E27FC236}">
                  <a16:creationId xmlns:a16="http://schemas.microsoft.com/office/drawing/2014/main" id="{856564C3-F8BA-4123-87FA-DCD5E747EE99}"/>
                </a:ext>
              </a:extLst>
            </p:cNvPr>
            <p:cNvSpPr txBox="1"/>
            <p:nvPr/>
          </p:nvSpPr>
          <p:spPr>
            <a:xfrm>
              <a:off x="780311" y="4014687"/>
              <a:ext cx="48923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SIT 2</a:t>
              </a:r>
            </a:p>
          </p:txBody>
        </p:sp>
        <p:cxnSp>
          <p:nvCxnSpPr>
            <p:cNvPr id="79" name="Straight Connector 78">
              <a:extLst>
                <a:ext uri="{FF2B5EF4-FFF2-40B4-BE49-F238E27FC236}">
                  <a16:creationId xmlns:a16="http://schemas.microsoft.com/office/drawing/2014/main" id="{86D86F2C-B9D4-4BC2-9D16-EA61B12D7EF5}"/>
                </a:ext>
              </a:extLst>
            </p:cNvPr>
            <p:cNvCxnSpPr>
              <a:cxnSpLocks/>
            </p:cNvCxnSpPr>
            <p:nvPr/>
          </p:nvCxnSpPr>
          <p:spPr>
            <a:xfrm>
              <a:off x="814460" y="4260908"/>
              <a:ext cx="1527676" cy="0"/>
            </a:xfrm>
            <a:prstGeom prst="line">
              <a:avLst/>
            </a:prstGeom>
            <a:noFill/>
            <a:ln w="28575" cap="flat" cmpd="sng" algn="ctr">
              <a:solidFill>
                <a:schemeClr val="tx2">
                  <a:lumMod val="50000"/>
                  <a:lumOff val="50000"/>
                </a:schemeClr>
              </a:solidFill>
              <a:prstDash val="solid"/>
              <a:miter lim="800000"/>
            </a:ln>
            <a:effectLst/>
          </p:spPr>
        </p:cxnSp>
        <p:sp>
          <p:nvSpPr>
            <p:cNvPr id="83" name="Oval 82">
              <a:extLst>
                <a:ext uri="{FF2B5EF4-FFF2-40B4-BE49-F238E27FC236}">
                  <a16:creationId xmlns:a16="http://schemas.microsoft.com/office/drawing/2014/main" id="{239C9850-3072-49EB-80E1-BBFC3BE3ADCD}"/>
                </a:ext>
              </a:extLst>
            </p:cNvPr>
            <p:cNvSpPr/>
            <p:nvPr/>
          </p:nvSpPr>
          <p:spPr>
            <a:xfrm>
              <a:off x="2250696" y="421518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43A44108-52A0-4454-9269-3DD33270BAC4}"/>
                </a:ext>
              </a:extLst>
            </p:cNvPr>
            <p:cNvSpPr/>
            <p:nvPr/>
          </p:nvSpPr>
          <p:spPr>
            <a:xfrm>
              <a:off x="734591" y="421518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1" name="Group 90">
            <a:extLst>
              <a:ext uri="{FF2B5EF4-FFF2-40B4-BE49-F238E27FC236}">
                <a16:creationId xmlns:a16="http://schemas.microsoft.com/office/drawing/2014/main" id="{2E5D47A7-98D5-4378-8D13-4AF3FE3A8467}"/>
              </a:ext>
            </a:extLst>
          </p:cNvPr>
          <p:cNvGrpSpPr/>
          <p:nvPr/>
        </p:nvGrpSpPr>
        <p:grpSpPr>
          <a:xfrm>
            <a:off x="5207073" y="4624345"/>
            <a:ext cx="1340534" cy="322580"/>
            <a:chOff x="1706799" y="5447758"/>
            <a:chExt cx="1340534" cy="322580"/>
          </a:xfrm>
        </p:grpSpPr>
        <p:sp>
          <p:nvSpPr>
            <p:cNvPr id="86" name="TextBox 85">
              <a:extLst>
                <a:ext uri="{FF2B5EF4-FFF2-40B4-BE49-F238E27FC236}">
                  <a16:creationId xmlns:a16="http://schemas.microsoft.com/office/drawing/2014/main" id="{54C280BB-C000-4D12-9372-3D69A17FE37F}"/>
                </a:ext>
              </a:extLst>
            </p:cNvPr>
            <p:cNvSpPr txBox="1"/>
            <p:nvPr/>
          </p:nvSpPr>
          <p:spPr>
            <a:xfrm>
              <a:off x="1706799" y="5447758"/>
              <a:ext cx="48923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SIT 3</a:t>
              </a:r>
            </a:p>
          </p:txBody>
        </p:sp>
        <p:cxnSp>
          <p:nvCxnSpPr>
            <p:cNvPr id="87" name="Straight Connector 86">
              <a:extLst>
                <a:ext uri="{FF2B5EF4-FFF2-40B4-BE49-F238E27FC236}">
                  <a16:creationId xmlns:a16="http://schemas.microsoft.com/office/drawing/2014/main" id="{F5230AC3-A1A0-441C-A02A-A13C721B244F}"/>
                </a:ext>
              </a:extLst>
            </p:cNvPr>
            <p:cNvCxnSpPr>
              <a:cxnSpLocks/>
            </p:cNvCxnSpPr>
            <p:nvPr/>
          </p:nvCxnSpPr>
          <p:spPr>
            <a:xfrm>
              <a:off x="1757155" y="5721170"/>
              <a:ext cx="1252908" cy="0"/>
            </a:xfrm>
            <a:prstGeom prst="line">
              <a:avLst/>
            </a:prstGeom>
            <a:noFill/>
            <a:ln w="28575" cap="flat" cmpd="sng" algn="ctr">
              <a:solidFill>
                <a:schemeClr val="tx2">
                  <a:lumMod val="50000"/>
                  <a:lumOff val="50000"/>
                </a:schemeClr>
              </a:solidFill>
              <a:prstDash val="solid"/>
              <a:miter lim="800000"/>
            </a:ln>
            <a:effectLst/>
          </p:spPr>
        </p:cxnSp>
        <p:sp>
          <p:nvSpPr>
            <p:cNvPr id="89" name="Oval 88">
              <a:extLst>
                <a:ext uri="{FF2B5EF4-FFF2-40B4-BE49-F238E27FC236}">
                  <a16:creationId xmlns:a16="http://schemas.microsoft.com/office/drawing/2014/main" id="{CE1699C0-FAF1-459F-9EF5-C076929E1BFD}"/>
                </a:ext>
              </a:extLst>
            </p:cNvPr>
            <p:cNvSpPr/>
            <p:nvPr/>
          </p:nvSpPr>
          <p:spPr>
            <a:xfrm>
              <a:off x="2955893" y="567889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6BC444F4-DF7F-4787-BB27-F72CD098DCC2}"/>
                </a:ext>
              </a:extLst>
            </p:cNvPr>
            <p:cNvSpPr/>
            <p:nvPr/>
          </p:nvSpPr>
          <p:spPr>
            <a:xfrm>
              <a:off x="1748612" y="567889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2" name="Group 91">
            <a:extLst>
              <a:ext uri="{FF2B5EF4-FFF2-40B4-BE49-F238E27FC236}">
                <a16:creationId xmlns:a16="http://schemas.microsoft.com/office/drawing/2014/main" id="{9A130C64-2171-4EFB-BBBA-BE272CEF80E4}"/>
              </a:ext>
            </a:extLst>
          </p:cNvPr>
          <p:cNvGrpSpPr/>
          <p:nvPr/>
        </p:nvGrpSpPr>
        <p:grpSpPr>
          <a:xfrm>
            <a:off x="6531511" y="4624345"/>
            <a:ext cx="895948" cy="322580"/>
            <a:chOff x="1706799" y="5447758"/>
            <a:chExt cx="895948" cy="322580"/>
          </a:xfrm>
        </p:grpSpPr>
        <p:sp>
          <p:nvSpPr>
            <p:cNvPr id="93" name="TextBox 92">
              <a:extLst>
                <a:ext uri="{FF2B5EF4-FFF2-40B4-BE49-F238E27FC236}">
                  <a16:creationId xmlns:a16="http://schemas.microsoft.com/office/drawing/2014/main" id="{04C42F79-D8BB-4095-9E2F-5A7ECACACCB9}"/>
                </a:ext>
              </a:extLst>
            </p:cNvPr>
            <p:cNvSpPr txBox="1"/>
            <p:nvPr/>
          </p:nvSpPr>
          <p:spPr>
            <a:xfrm>
              <a:off x="1706799" y="5447758"/>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UAT</a:t>
              </a:r>
            </a:p>
          </p:txBody>
        </p:sp>
        <p:cxnSp>
          <p:nvCxnSpPr>
            <p:cNvPr id="94" name="Straight Connector 93">
              <a:extLst>
                <a:ext uri="{FF2B5EF4-FFF2-40B4-BE49-F238E27FC236}">
                  <a16:creationId xmlns:a16="http://schemas.microsoft.com/office/drawing/2014/main" id="{B8A4E181-BBC8-4BCD-BA0B-7CB6887ACF2C}"/>
                </a:ext>
              </a:extLst>
            </p:cNvPr>
            <p:cNvCxnSpPr>
              <a:cxnSpLocks/>
            </p:cNvCxnSpPr>
            <p:nvPr/>
          </p:nvCxnSpPr>
          <p:spPr>
            <a:xfrm>
              <a:off x="1757155" y="5721170"/>
              <a:ext cx="791329" cy="3448"/>
            </a:xfrm>
            <a:prstGeom prst="line">
              <a:avLst/>
            </a:prstGeom>
            <a:noFill/>
            <a:ln w="28575" cap="flat" cmpd="sng" algn="ctr">
              <a:solidFill>
                <a:schemeClr val="tx2">
                  <a:lumMod val="50000"/>
                  <a:lumOff val="50000"/>
                </a:schemeClr>
              </a:solidFill>
              <a:prstDash val="solid"/>
              <a:miter lim="800000"/>
            </a:ln>
            <a:effectLst/>
          </p:spPr>
        </p:cxnSp>
        <p:sp>
          <p:nvSpPr>
            <p:cNvPr id="95" name="Oval 94">
              <a:extLst>
                <a:ext uri="{FF2B5EF4-FFF2-40B4-BE49-F238E27FC236}">
                  <a16:creationId xmlns:a16="http://schemas.microsoft.com/office/drawing/2014/main" id="{21326334-550F-45CC-BF0D-BF93DB7B3EDA}"/>
                </a:ext>
              </a:extLst>
            </p:cNvPr>
            <p:cNvSpPr/>
            <p:nvPr/>
          </p:nvSpPr>
          <p:spPr>
            <a:xfrm>
              <a:off x="2511307" y="567889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136C93CB-5362-421B-9BBA-43E83B4C43FD}"/>
                </a:ext>
              </a:extLst>
            </p:cNvPr>
            <p:cNvSpPr/>
            <p:nvPr/>
          </p:nvSpPr>
          <p:spPr>
            <a:xfrm>
              <a:off x="1748612" y="5678898"/>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C2C4EEB0-8FBF-4C35-B63F-A9604448E194}"/>
              </a:ext>
            </a:extLst>
          </p:cNvPr>
          <p:cNvGrpSpPr/>
          <p:nvPr/>
        </p:nvGrpSpPr>
        <p:grpSpPr>
          <a:xfrm>
            <a:off x="1934234" y="4842220"/>
            <a:ext cx="5866680" cy="315587"/>
            <a:chOff x="1868470" y="5262650"/>
            <a:chExt cx="5866680" cy="315587"/>
          </a:xfrm>
        </p:grpSpPr>
        <p:sp>
          <p:nvSpPr>
            <p:cNvPr id="98" name="TextBox 97">
              <a:extLst>
                <a:ext uri="{FF2B5EF4-FFF2-40B4-BE49-F238E27FC236}">
                  <a16:creationId xmlns:a16="http://schemas.microsoft.com/office/drawing/2014/main" id="{5E32342C-6B9A-47DA-812A-054A22DCACF3}"/>
                </a:ext>
              </a:extLst>
            </p:cNvPr>
            <p:cNvSpPr txBox="1"/>
            <p:nvPr/>
          </p:nvSpPr>
          <p:spPr>
            <a:xfrm>
              <a:off x="1868470" y="5262650"/>
              <a:ext cx="11288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Train the Trainer</a:t>
              </a:r>
            </a:p>
          </p:txBody>
        </p:sp>
        <p:grpSp>
          <p:nvGrpSpPr>
            <p:cNvPr id="103" name="Group 102">
              <a:extLst>
                <a:ext uri="{FF2B5EF4-FFF2-40B4-BE49-F238E27FC236}">
                  <a16:creationId xmlns:a16="http://schemas.microsoft.com/office/drawing/2014/main" id="{02AB0260-54CF-4C5C-8414-3CF1930F2B86}"/>
                </a:ext>
              </a:extLst>
            </p:cNvPr>
            <p:cNvGrpSpPr/>
            <p:nvPr/>
          </p:nvGrpSpPr>
          <p:grpSpPr>
            <a:xfrm>
              <a:off x="1873994" y="5478721"/>
              <a:ext cx="5861156" cy="99516"/>
              <a:chOff x="1919997" y="4933917"/>
              <a:chExt cx="5861156" cy="99516"/>
            </a:xfrm>
          </p:grpSpPr>
          <p:cxnSp>
            <p:nvCxnSpPr>
              <p:cNvPr id="99" name="Straight Connector 98">
                <a:extLst>
                  <a:ext uri="{FF2B5EF4-FFF2-40B4-BE49-F238E27FC236}">
                    <a16:creationId xmlns:a16="http://schemas.microsoft.com/office/drawing/2014/main" id="{395492B4-68D8-4B55-AB15-D7D7025137F5}"/>
                  </a:ext>
                </a:extLst>
              </p:cNvPr>
              <p:cNvCxnSpPr>
                <a:cxnSpLocks/>
              </p:cNvCxnSpPr>
              <p:nvPr/>
            </p:nvCxnSpPr>
            <p:spPr>
              <a:xfrm>
                <a:off x="1966000" y="4979637"/>
                <a:ext cx="5769150" cy="0"/>
              </a:xfrm>
              <a:prstGeom prst="line">
                <a:avLst/>
              </a:prstGeom>
              <a:noFill/>
              <a:ln w="28575" cap="flat" cmpd="sng" algn="ctr">
                <a:solidFill>
                  <a:schemeClr val="tx2">
                    <a:lumMod val="50000"/>
                    <a:lumOff val="50000"/>
                  </a:schemeClr>
                </a:solidFill>
                <a:prstDash val="solid"/>
                <a:miter lim="800000"/>
              </a:ln>
              <a:effectLst/>
            </p:spPr>
          </p:cxnSp>
          <p:sp>
            <p:nvSpPr>
              <p:cNvPr id="101" name="Oval 100">
                <a:extLst>
                  <a:ext uri="{FF2B5EF4-FFF2-40B4-BE49-F238E27FC236}">
                    <a16:creationId xmlns:a16="http://schemas.microsoft.com/office/drawing/2014/main" id="{872D1C6E-8B3E-408B-950A-23617078871B}"/>
                  </a:ext>
                </a:extLst>
              </p:cNvPr>
              <p:cNvSpPr/>
              <p:nvPr/>
            </p:nvSpPr>
            <p:spPr>
              <a:xfrm>
                <a:off x="7689713" y="494199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6A84FC9D-D4A7-4DDE-8E7A-6837E5F867BB}"/>
                  </a:ext>
                </a:extLst>
              </p:cNvPr>
              <p:cNvSpPr/>
              <p:nvPr/>
            </p:nvSpPr>
            <p:spPr>
              <a:xfrm>
                <a:off x="1919997" y="4933917"/>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1" name="Group 110">
            <a:extLst>
              <a:ext uri="{FF2B5EF4-FFF2-40B4-BE49-F238E27FC236}">
                <a16:creationId xmlns:a16="http://schemas.microsoft.com/office/drawing/2014/main" id="{58818FDC-42E1-435F-93FE-10A7EEE32C4E}"/>
              </a:ext>
            </a:extLst>
          </p:cNvPr>
          <p:cNvGrpSpPr/>
          <p:nvPr/>
        </p:nvGrpSpPr>
        <p:grpSpPr>
          <a:xfrm>
            <a:off x="6862785" y="5132909"/>
            <a:ext cx="1474319" cy="314499"/>
            <a:chOff x="6965006" y="4818881"/>
            <a:chExt cx="1474319" cy="314499"/>
          </a:xfrm>
        </p:grpSpPr>
        <p:sp>
          <p:nvSpPr>
            <p:cNvPr id="106" name="TextBox 105">
              <a:extLst>
                <a:ext uri="{FF2B5EF4-FFF2-40B4-BE49-F238E27FC236}">
                  <a16:creationId xmlns:a16="http://schemas.microsoft.com/office/drawing/2014/main" id="{1E643BA4-0987-4A39-80A1-893EA7DF3677}"/>
                </a:ext>
              </a:extLst>
            </p:cNvPr>
            <p:cNvSpPr txBox="1"/>
            <p:nvPr/>
          </p:nvSpPr>
          <p:spPr>
            <a:xfrm>
              <a:off x="6965006" y="4818881"/>
              <a:ext cx="12137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End User Training</a:t>
              </a:r>
            </a:p>
          </p:txBody>
        </p:sp>
        <p:cxnSp>
          <p:nvCxnSpPr>
            <p:cNvPr id="107" name="Straight Connector 106">
              <a:extLst>
                <a:ext uri="{FF2B5EF4-FFF2-40B4-BE49-F238E27FC236}">
                  <a16:creationId xmlns:a16="http://schemas.microsoft.com/office/drawing/2014/main" id="{635F32B6-5B73-4EEF-8840-451EFDA5E2C2}"/>
                </a:ext>
              </a:extLst>
            </p:cNvPr>
            <p:cNvCxnSpPr>
              <a:cxnSpLocks/>
            </p:cNvCxnSpPr>
            <p:nvPr/>
          </p:nvCxnSpPr>
          <p:spPr>
            <a:xfrm>
              <a:off x="7026861" y="5087660"/>
              <a:ext cx="1412464" cy="0"/>
            </a:xfrm>
            <a:prstGeom prst="line">
              <a:avLst/>
            </a:prstGeom>
            <a:noFill/>
            <a:ln w="28575" cap="flat" cmpd="sng" algn="ctr">
              <a:solidFill>
                <a:schemeClr val="tx2">
                  <a:lumMod val="50000"/>
                  <a:lumOff val="50000"/>
                </a:schemeClr>
              </a:solidFill>
              <a:prstDash val="solid"/>
              <a:miter lim="800000"/>
            </a:ln>
            <a:effectLst/>
          </p:spPr>
        </p:cxnSp>
        <p:sp>
          <p:nvSpPr>
            <p:cNvPr id="110" name="Oval 109">
              <a:extLst>
                <a:ext uri="{FF2B5EF4-FFF2-40B4-BE49-F238E27FC236}">
                  <a16:creationId xmlns:a16="http://schemas.microsoft.com/office/drawing/2014/main" id="{10CC840A-52AC-4444-B1F6-51BFBA62CDBD}"/>
                </a:ext>
              </a:extLst>
            </p:cNvPr>
            <p:cNvSpPr/>
            <p:nvPr/>
          </p:nvSpPr>
          <p:spPr>
            <a:xfrm>
              <a:off x="7019951" y="5041940"/>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9CBDD514-8436-4C06-9E95-B7BDCF5C3B16}"/>
              </a:ext>
            </a:extLst>
          </p:cNvPr>
          <p:cNvGrpSpPr/>
          <p:nvPr/>
        </p:nvGrpSpPr>
        <p:grpSpPr>
          <a:xfrm>
            <a:off x="3034708" y="5413058"/>
            <a:ext cx="3270046" cy="296716"/>
            <a:chOff x="2997557" y="5756655"/>
            <a:chExt cx="3270046" cy="296716"/>
          </a:xfrm>
        </p:grpSpPr>
        <p:cxnSp>
          <p:nvCxnSpPr>
            <p:cNvPr id="125" name="Straight Connector 124">
              <a:extLst>
                <a:ext uri="{FF2B5EF4-FFF2-40B4-BE49-F238E27FC236}">
                  <a16:creationId xmlns:a16="http://schemas.microsoft.com/office/drawing/2014/main" id="{3B26E49B-F43C-4B58-8844-EFBF38E44E7B}"/>
                </a:ext>
              </a:extLst>
            </p:cNvPr>
            <p:cNvCxnSpPr>
              <a:cxnSpLocks/>
            </p:cNvCxnSpPr>
            <p:nvPr/>
          </p:nvCxnSpPr>
          <p:spPr>
            <a:xfrm>
              <a:off x="3025269" y="6002876"/>
              <a:ext cx="3214622" cy="0"/>
            </a:xfrm>
            <a:prstGeom prst="line">
              <a:avLst/>
            </a:prstGeom>
            <a:noFill/>
            <a:ln w="28575" cap="flat" cmpd="sng" algn="ctr">
              <a:solidFill>
                <a:schemeClr val="tx2">
                  <a:lumMod val="50000"/>
                  <a:lumOff val="50000"/>
                </a:schemeClr>
              </a:solidFill>
              <a:prstDash val="solid"/>
              <a:miter lim="800000"/>
            </a:ln>
            <a:effectLst/>
          </p:spPr>
        </p:cxnSp>
        <p:sp>
          <p:nvSpPr>
            <p:cNvPr id="130" name="Oval 129">
              <a:extLst>
                <a:ext uri="{FF2B5EF4-FFF2-40B4-BE49-F238E27FC236}">
                  <a16:creationId xmlns:a16="http://schemas.microsoft.com/office/drawing/2014/main" id="{9FBBE62D-3ECB-47EC-8EDE-94D48D6A3C6C}"/>
                </a:ext>
              </a:extLst>
            </p:cNvPr>
            <p:cNvSpPr/>
            <p:nvPr/>
          </p:nvSpPr>
          <p:spPr>
            <a:xfrm>
              <a:off x="6176163" y="596193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42947958-4AC9-4B37-A504-52C02936A3D9}"/>
                </a:ext>
              </a:extLst>
            </p:cNvPr>
            <p:cNvSpPr/>
            <p:nvPr/>
          </p:nvSpPr>
          <p:spPr>
            <a:xfrm>
              <a:off x="2997557" y="5957156"/>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9152A85B-9683-42D8-A547-001EC693D306}"/>
                </a:ext>
              </a:extLst>
            </p:cNvPr>
            <p:cNvSpPr txBox="1"/>
            <p:nvPr/>
          </p:nvSpPr>
          <p:spPr>
            <a:xfrm>
              <a:off x="3025269" y="5756655"/>
              <a:ext cx="9733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Mock Cutover</a:t>
              </a:r>
            </a:p>
          </p:txBody>
        </p:sp>
      </p:grpSp>
      <p:grpSp>
        <p:nvGrpSpPr>
          <p:cNvPr id="163" name="Group 162">
            <a:extLst>
              <a:ext uri="{FF2B5EF4-FFF2-40B4-BE49-F238E27FC236}">
                <a16:creationId xmlns:a16="http://schemas.microsoft.com/office/drawing/2014/main" id="{D0949FAE-46AE-44AB-83E1-73649F2CBFF0}"/>
              </a:ext>
            </a:extLst>
          </p:cNvPr>
          <p:cNvGrpSpPr/>
          <p:nvPr/>
        </p:nvGrpSpPr>
        <p:grpSpPr>
          <a:xfrm>
            <a:off x="800311" y="5852134"/>
            <a:ext cx="7755496" cy="300613"/>
            <a:chOff x="790563" y="6019560"/>
            <a:chExt cx="7755496" cy="300613"/>
          </a:xfrm>
        </p:grpSpPr>
        <p:cxnSp>
          <p:nvCxnSpPr>
            <p:cNvPr id="136" name="Straight Connector 135">
              <a:extLst>
                <a:ext uri="{FF2B5EF4-FFF2-40B4-BE49-F238E27FC236}">
                  <a16:creationId xmlns:a16="http://schemas.microsoft.com/office/drawing/2014/main" id="{7F63CC27-4A72-495B-B252-604ED2656C4A}"/>
                </a:ext>
              </a:extLst>
            </p:cNvPr>
            <p:cNvCxnSpPr>
              <a:cxnSpLocks/>
            </p:cNvCxnSpPr>
            <p:nvPr/>
          </p:nvCxnSpPr>
          <p:spPr>
            <a:xfrm>
              <a:off x="870432" y="6274453"/>
              <a:ext cx="3683679" cy="0"/>
            </a:xfrm>
            <a:prstGeom prst="line">
              <a:avLst/>
            </a:prstGeom>
            <a:noFill/>
            <a:ln w="28575" cap="flat" cmpd="sng" algn="ctr">
              <a:solidFill>
                <a:schemeClr val="tx2">
                  <a:lumMod val="50000"/>
                  <a:lumOff val="50000"/>
                </a:schemeClr>
              </a:solidFill>
              <a:prstDash val="solid"/>
              <a:miter lim="800000"/>
            </a:ln>
            <a:effectLst/>
          </p:spPr>
        </p:cxnSp>
        <p:sp>
          <p:nvSpPr>
            <p:cNvPr id="137" name="Oval 136">
              <a:extLst>
                <a:ext uri="{FF2B5EF4-FFF2-40B4-BE49-F238E27FC236}">
                  <a16:creationId xmlns:a16="http://schemas.microsoft.com/office/drawing/2014/main" id="{D800E2EB-7B13-43E7-9B56-C8E466603D07}"/>
                </a:ext>
              </a:extLst>
            </p:cNvPr>
            <p:cNvSpPr/>
            <p:nvPr/>
          </p:nvSpPr>
          <p:spPr>
            <a:xfrm>
              <a:off x="797794" y="622873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6013CA63-6524-485D-8A2E-AE29E45DC3AD}"/>
                </a:ext>
              </a:extLst>
            </p:cNvPr>
            <p:cNvSpPr/>
            <p:nvPr/>
          </p:nvSpPr>
          <p:spPr>
            <a:xfrm>
              <a:off x="4503731" y="622873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TextBox 139">
              <a:extLst>
                <a:ext uri="{FF2B5EF4-FFF2-40B4-BE49-F238E27FC236}">
                  <a16:creationId xmlns:a16="http://schemas.microsoft.com/office/drawing/2014/main" id="{D64E56FB-2115-461B-A1A1-4CE8EAE519E6}"/>
                </a:ext>
              </a:extLst>
            </p:cNvPr>
            <p:cNvSpPr txBox="1"/>
            <p:nvPr/>
          </p:nvSpPr>
          <p:spPr>
            <a:xfrm>
              <a:off x="790563" y="6019560"/>
              <a:ext cx="22797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Sustainment – COE Planning/Staffed</a:t>
              </a:r>
            </a:p>
          </p:txBody>
        </p:sp>
        <p:cxnSp>
          <p:nvCxnSpPr>
            <p:cNvPr id="141" name="Straight Connector 140">
              <a:extLst>
                <a:ext uri="{FF2B5EF4-FFF2-40B4-BE49-F238E27FC236}">
                  <a16:creationId xmlns:a16="http://schemas.microsoft.com/office/drawing/2014/main" id="{979D390B-663A-4EBD-B953-A979931D5B18}"/>
                </a:ext>
              </a:extLst>
            </p:cNvPr>
            <p:cNvCxnSpPr>
              <a:cxnSpLocks/>
            </p:cNvCxnSpPr>
            <p:nvPr/>
          </p:nvCxnSpPr>
          <p:spPr>
            <a:xfrm flipV="1">
              <a:off x="4711692" y="6265781"/>
              <a:ext cx="3768700" cy="8672"/>
            </a:xfrm>
            <a:prstGeom prst="line">
              <a:avLst/>
            </a:prstGeom>
            <a:noFill/>
            <a:ln w="28575" cap="flat" cmpd="sng" algn="ctr">
              <a:solidFill>
                <a:schemeClr val="tx2">
                  <a:lumMod val="50000"/>
                  <a:lumOff val="50000"/>
                </a:schemeClr>
              </a:solidFill>
              <a:prstDash val="solid"/>
              <a:miter lim="800000"/>
            </a:ln>
            <a:effectLst/>
          </p:spPr>
        </p:cxnSp>
        <p:sp>
          <p:nvSpPr>
            <p:cNvPr id="143" name="Oval 142">
              <a:extLst>
                <a:ext uri="{FF2B5EF4-FFF2-40B4-BE49-F238E27FC236}">
                  <a16:creationId xmlns:a16="http://schemas.microsoft.com/office/drawing/2014/main" id="{404D9196-459B-4E39-B140-F0D8E932E988}"/>
                </a:ext>
              </a:extLst>
            </p:cNvPr>
            <p:cNvSpPr/>
            <p:nvPr/>
          </p:nvSpPr>
          <p:spPr>
            <a:xfrm>
              <a:off x="4660806" y="622873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2492F0A9-E341-4E81-A09A-FC02BB2BDC6C}"/>
                </a:ext>
              </a:extLst>
            </p:cNvPr>
            <p:cNvSpPr/>
            <p:nvPr/>
          </p:nvSpPr>
          <p:spPr>
            <a:xfrm>
              <a:off x="8454619" y="622873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5" name="TextBox 144">
              <a:extLst>
                <a:ext uri="{FF2B5EF4-FFF2-40B4-BE49-F238E27FC236}">
                  <a16:creationId xmlns:a16="http://schemas.microsoft.com/office/drawing/2014/main" id="{8ABF0F84-E3C4-4888-A391-0C5D695178C5}"/>
                </a:ext>
              </a:extLst>
            </p:cNvPr>
            <p:cNvSpPr txBox="1"/>
            <p:nvPr/>
          </p:nvSpPr>
          <p:spPr>
            <a:xfrm>
              <a:off x="4676071" y="6027685"/>
              <a:ext cx="26228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Sustainment – COE Pre-Go Live Execution</a:t>
              </a:r>
            </a:p>
          </p:txBody>
        </p:sp>
      </p:grpSp>
      <p:grpSp>
        <p:nvGrpSpPr>
          <p:cNvPr id="158" name="Group 157">
            <a:extLst>
              <a:ext uri="{FF2B5EF4-FFF2-40B4-BE49-F238E27FC236}">
                <a16:creationId xmlns:a16="http://schemas.microsoft.com/office/drawing/2014/main" id="{3B52F8F3-C887-4591-B62C-FE8AE21ECB21}"/>
              </a:ext>
            </a:extLst>
          </p:cNvPr>
          <p:cNvGrpSpPr/>
          <p:nvPr/>
        </p:nvGrpSpPr>
        <p:grpSpPr>
          <a:xfrm>
            <a:off x="8510087" y="6384364"/>
            <a:ext cx="2303836" cy="329493"/>
            <a:chOff x="8522590" y="6398435"/>
            <a:chExt cx="2303836" cy="329493"/>
          </a:xfrm>
        </p:grpSpPr>
        <p:grpSp>
          <p:nvGrpSpPr>
            <p:cNvPr id="149" name="Group 148">
              <a:extLst>
                <a:ext uri="{FF2B5EF4-FFF2-40B4-BE49-F238E27FC236}">
                  <a16:creationId xmlns:a16="http://schemas.microsoft.com/office/drawing/2014/main" id="{6BC00E44-6001-4317-AEC1-25376F1A7C95}"/>
                </a:ext>
              </a:extLst>
            </p:cNvPr>
            <p:cNvGrpSpPr/>
            <p:nvPr/>
          </p:nvGrpSpPr>
          <p:grpSpPr>
            <a:xfrm>
              <a:off x="8613536" y="6636488"/>
              <a:ext cx="2088025" cy="91440"/>
              <a:chOff x="8612948" y="6621010"/>
              <a:chExt cx="2088025" cy="91440"/>
            </a:xfrm>
          </p:grpSpPr>
          <p:cxnSp>
            <p:nvCxnSpPr>
              <p:cNvPr id="146" name="Straight Connector 145">
                <a:extLst>
                  <a:ext uri="{FF2B5EF4-FFF2-40B4-BE49-F238E27FC236}">
                    <a16:creationId xmlns:a16="http://schemas.microsoft.com/office/drawing/2014/main" id="{30402040-19AA-43CD-9D2F-048493E2868C}"/>
                  </a:ext>
                </a:extLst>
              </p:cNvPr>
              <p:cNvCxnSpPr>
                <a:cxnSpLocks/>
              </p:cNvCxnSpPr>
              <p:nvPr/>
            </p:nvCxnSpPr>
            <p:spPr>
              <a:xfrm>
                <a:off x="8678395" y="6669090"/>
                <a:ext cx="1971296" cy="0"/>
              </a:xfrm>
              <a:prstGeom prst="line">
                <a:avLst/>
              </a:prstGeom>
              <a:noFill/>
              <a:ln w="28575" cap="flat" cmpd="sng" algn="ctr">
                <a:solidFill>
                  <a:srgbClr val="092F57"/>
                </a:solidFill>
                <a:prstDash val="solid"/>
                <a:miter lim="800000"/>
              </a:ln>
              <a:effectLst/>
            </p:spPr>
          </p:cxnSp>
          <p:sp>
            <p:nvSpPr>
              <p:cNvPr id="147" name="Oval 146">
                <a:extLst>
                  <a:ext uri="{FF2B5EF4-FFF2-40B4-BE49-F238E27FC236}">
                    <a16:creationId xmlns:a16="http://schemas.microsoft.com/office/drawing/2014/main" id="{377007CB-1DFD-4C62-A224-5EB4ECE9AD43}"/>
                  </a:ext>
                </a:extLst>
              </p:cNvPr>
              <p:cNvSpPr/>
              <p:nvPr/>
            </p:nvSpPr>
            <p:spPr>
              <a:xfrm>
                <a:off x="10609533" y="6621010"/>
                <a:ext cx="91440" cy="91440"/>
              </a:xfrm>
              <a:prstGeom prst="ellipse">
                <a:avLst/>
              </a:prstGeom>
              <a:solidFill>
                <a:srgbClr val="092F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D8CD5483-24E8-4FDD-AA57-9829CD938609}"/>
                  </a:ext>
                </a:extLst>
              </p:cNvPr>
              <p:cNvSpPr/>
              <p:nvPr/>
            </p:nvSpPr>
            <p:spPr>
              <a:xfrm>
                <a:off x="8612948" y="6621010"/>
                <a:ext cx="91440" cy="91440"/>
              </a:xfrm>
              <a:prstGeom prst="ellipse">
                <a:avLst/>
              </a:prstGeom>
              <a:solidFill>
                <a:srgbClr val="092F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5" name="TextBox 154">
              <a:extLst>
                <a:ext uri="{FF2B5EF4-FFF2-40B4-BE49-F238E27FC236}">
                  <a16:creationId xmlns:a16="http://schemas.microsoft.com/office/drawing/2014/main" id="{6ED0D19F-37B0-48A2-B398-521E82FBCB33}"/>
                </a:ext>
              </a:extLst>
            </p:cNvPr>
            <p:cNvSpPr txBox="1"/>
            <p:nvPr/>
          </p:nvSpPr>
          <p:spPr>
            <a:xfrm>
              <a:off x="8522590" y="6398435"/>
              <a:ext cx="230383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Deloitte Post-Implementation Support</a:t>
              </a:r>
            </a:p>
          </p:txBody>
        </p:sp>
      </p:grpSp>
      <p:grpSp>
        <p:nvGrpSpPr>
          <p:cNvPr id="157" name="Group 156">
            <a:extLst>
              <a:ext uri="{FF2B5EF4-FFF2-40B4-BE49-F238E27FC236}">
                <a16:creationId xmlns:a16="http://schemas.microsoft.com/office/drawing/2014/main" id="{E294337E-7B6E-49BC-9B5A-9A46DDD8D025}"/>
              </a:ext>
            </a:extLst>
          </p:cNvPr>
          <p:cNvGrpSpPr/>
          <p:nvPr/>
        </p:nvGrpSpPr>
        <p:grpSpPr>
          <a:xfrm>
            <a:off x="8596398" y="5934210"/>
            <a:ext cx="3127915" cy="420358"/>
            <a:chOff x="9166585" y="5645913"/>
            <a:chExt cx="3127915" cy="420358"/>
          </a:xfrm>
        </p:grpSpPr>
        <p:grpSp>
          <p:nvGrpSpPr>
            <p:cNvPr id="150" name="Group 149">
              <a:extLst>
                <a:ext uri="{FF2B5EF4-FFF2-40B4-BE49-F238E27FC236}">
                  <a16:creationId xmlns:a16="http://schemas.microsoft.com/office/drawing/2014/main" id="{8E00C7CB-50B1-40DB-A2A6-A3209F1FFCAE}"/>
                </a:ext>
              </a:extLst>
            </p:cNvPr>
            <p:cNvGrpSpPr/>
            <p:nvPr/>
          </p:nvGrpSpPr>
          <p:grpSpPr>
            <a:xfrm>
              <a:off x="9166585" y="5974831"/>
              <a:ext cx="3127915" cy="91440"/>
              <a:chOff x="8612948" y="6621010"/>
              <a:chExt cx="3127915" cy="91440"/>
            </a:xfrm>
          </p:grpSpPr>
          <p:cxnSp>
            <p:nvCxnSpPr>
              <p:cNvPr id="151" name="Straight Connector 150">
                <a:extLst>
                  <a:ext uri="{FF2B5EF4-FFF2-40B4-BE49-F238E27FC236}">
                    <a16:creationId xmlns:a16="http://schemas.microsoft.com/office/drawing/2014/main" id="{AD7CF56D-A02F-4B1A-BCFC-9F2A220382FE}"/>
                  </a:ext>
                </a:extLst>
              </p:cNvPr>
              <p:cNvCxnSpPr>
                <a:cxnSpLocks/>
              </p:cNvCxnSpPr>
              <p:nvPr/>
            </p:nvCxnSpPr>
            <p:spPr>
              <a:xfrm>
                <a:off x="8678395" y="6669090"/>
                <a:ext cx="3028954" cy="5098"/>
              </a:xfrm>
              <a:prstGeom prst="line">
                <a:avLst/>
              </a:prstGeom>
              <a:noFill/>
              <a:ln w="28575" cap="flat" cmpd="sng" algn="ctr">
                <a:solidFill>
                  <a:srgbClr val="092F57"/>
                </a:solidFill>
                <a:prstDash val="solid"/>
                <a:miter lim="800000"/>
              </a:ln>
              <a:effectLst/>
            </p:spPr>
          </p:cxnSp>
          <p:sp>
            <p:nvSpPr>
              <p:cNvPr id="152" name="Oval 151">
                <a:extLst>
                  <a:ext uri="{FF2B5EF4-FFF2-40B4-BE49-F238E27FC236}">
                    <a16:creationId xmlns:a16="http://schemas.microsoft.com/office/drawing/2014/main" id="{33532179-35D0-4F79-A3EC-82E9B49E6B22}"/>
                  </a:ext>
                </a:extLst>
              </p:cNvPr>
              <p:cNvSpPr/>
              <p:nvPr/>
            </p:nvSpPr>
            <p:spPr>
              <a:xfrm>
                <a:off x="11649423" y="6621010"/>
                <a:ext cx="91440" cy="91440"/>
              </a:xfrm>
              <a:prstGeom prst="ellipse">
                <a:avLst/>
              </a:prstGeom>
              <a:solidFill>
                <a:srgbClr val="092F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E47AF5BC-41C5-4E47-90E8-BBA32ED3B5B4}"/>
                  </a:ext>
                </a:extLst>
              </p:cNvPr>
              <p:cNvSpPr/>
              <p:nvPr/>
            </p:nvSpPr>
            <p:spPr>
              <a:xfrm>
                <a:off x="8612948" y="6621010"/>
                <a:ext cx="91440" cy="91440"/>
              </a:xfrm>
              <a:prstGeom prst="ellipse">
                <a:avLst/>
              </a:prstGeom>
              <a:solidFill>
                <a:srgbClr val="092F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6" name="TextBox 155">
              <a:extLst>
                <a:ext uri="{FF2B5EF4-FFF2-40B4-BE49-F238E27FC236}">
                  <a16:creationId xmlns:a16="http://schemas.microsoft.com/office/drawing/2014/main" id="{55806E6C-6963-4EE9-81E2-CD15262F9B31}"/>
                </a:ext>
              </a:extLst>
            </p:cNvPr>
            <p:cNvSpPr txBox="1"/>
            <p:nvPr/>
          </p:nvSpPr>
          <p:spPr>
            <a:xfrm>
              <a:off x="9172446" y="5645913"/>
              <a:ext cx="21194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Sustainment – COE Post-Go Live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Stabilization &amp; Optimization</a:t>
              </a:r>
            </a:p>
          </p:txBody>
        </p:sp>
      </p:grpSp>
      <p:grpSp>
        <p:nvGrpSpPr>
          <p:cNvPr id="13" name="Group 12">
            <a:extLst>
              <a:ext uri="{FF2B5EF4-FFF2-40B4-BE49-F238E27FC236}">
                <a16:creationId xmlns:a16="http://schemas.microsoft.com/office/drawing/2014/main" id="{E311B842-DB19-4871-80C3-4F260A777622}"/>
              </a:ext>
            </a:extLst>
          </p:cNvPr>
          <p:cNvGrpSpPr/>
          <p:nvPr/>
        </p:nvGrpSpPr>
        <p:grpSpPr>
          <a:xfrm>
            <a:off x="6332226" y="5346940"/>
            <a:ext cx="2600971" cy="373114"/>
            <a:chOff x="6190053" y="4530933"/>
            <a:chExt cx="2600971" cy="373114"/>
          </a:xfrm>
        </p:grpSpPr>
        <p:cxnSp>
          <p:nvCxnSpPr>
            <p:cNvPr id="127" name="Straight Connector 126">
              <a:extLst>
                <a:ext uri="{FF2B5EF4-FFF2-40B4-BE49-F238E27FC236}">
                  <a16:creationId xmlns:a16="http://schemas.microsoft.com/office/drawing/2014/main" id="{CA6EF2C3-E578-4338-8BA7-473DD8250FCB}"/>
                </a:ext>
              </a:extLst>
            </p:cNvPr>
            <p:cNvCxnSpPr>
              <a:cxnSpLocks/>
            </p:cNvCxnSpPr>
            <p:nvPr/>
          </p:nvCxnSpPr>
          <p:spPr>
            <a:xfrm>
              <a:off x="6293296" y="4851942"/>
              <a:ext cx="2452008" cy="0"/>
            </a:xfrm>
            <a:prstGeom prst="line">
              <a:avLst/>
            </a:prstGeom>
            <a:noFill/>
            <a:ln w="28575" cap="flat" cmpd="sng" algn="ctr">
              <a:solidFill>
                <a:schemeClr val="tx2">
                  <a:lumMod val="50000"/>
                  <a:lumOff val="50000"/>
                </a:schemeClr>
              </a:solidFill>
              <a:prstDash val="solid"/>
              <a:miter lim="800000"/>
            </a:ln>
            <a:effectLst/>
          </p:spPr>
        </p:cxnSp>
        <p:sp>
          <p:nvSpPr>
            <p:cNvPr id="132" name="Oval 131">
              <a:extLst>
                <a:ext uri="{FF2B5EF4-FFF2-40B4-BE49-F238E27FC236}">
                  <a16:creationId xmlns:a16="http://schemas.microsoft.com/office/drawing/2014/main" id="{7905215D-AB4D-491E-866F-5DC533A98295}"/>
                </a:ext>
              </a:extLst>
            </p:cNvPr>
            <p:cNvSpPr/>
            <p:nvPr/>
          </p:nvSpPr>
          <p:spPr>
            <a:xfrm>
              <a:off x="8699584" y="4812607"/>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DB8262D1-5643-4854-8F1A-E2E27F7C8A6E}"/>
                </a:ext>
              </a:extLst>
            </p:cNvPr>
            <p:cNvSpPr/>
            <p:nvPr/>
          </p:nvSpPr>
          <p:spPr>
            <a:xfrm>
              <a:off x="6231265" y="480312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1520EB86-7EE7-4AD3-8D68-05AE979328DD}"/>
                </a:ext>
              </a:extLst>
            </p:cNvPr>
            <p:cNvSpPr txBox="1"/>
            <p:nvPr/>
          </p:nvSpPr>
          <p:spPr>
            <a:xfrm>
              <a:off x="6190053" y="4586272"/>
              <a:ext cx="9444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F57">
                      <a:lumMod val="50000"/>
                      <a:lumOff val="50000"/>
                    </a:srgbClr>
                  </a:solidFill>
                  <a:effectLst/>
                  <a:uLnTx/>
                  <a:uFillTx/>
                  <a:latin typeface="Arial" panose="020B0604020202020204" pitchFamily="34" charset="0"/>
                  <a:ea typeface="+mn-ea"/>
                  <a:cs typeface="Arial" panose="020B0604020202020204" pitchFamily="34" charset="0"/>
                </a:rPr>
                <a:t>Final Cutover</a:t>
              </a:r>
            </a:p>
          </p:txBody>
        </p:sp>
        <p:sp>
          <p:nvSpPr>
            <p:cNvPr id="161" name="Oval 160">
              <a:extLst>
                <a:ext uri="{FF2B5EF4-FFF2-40B4-BE49-F238E27FC236}">
                  <a16:creationId xmlns:a16="http://schemas.microsoft.com/office/drawing/2014/main" id="{5E636503-125A-4958-8356-358669E50030}"/>
                </a:ext>
              </a:extLst>
            </p:cNvPr>
            <p:cNvSpPr/>
            <p:nvPr/>
          </p:nvSpPr>
          <p:spPr>
            <a:xfrm>
              <a:off x="8134206" y="4530933"/>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63">
            <a:extLst>
              <a:ext uri="{FF2B5EF4-FFF2-40B4-BE49-F238E27FC236}">
                <a16:creationId xmlns:a16="http://schemas.microsoft.com/office/drawing/2014/main" id="{B078FAEC-84C1-4118-BD1B-A693BA4E5BEE}"/>
              </a:ext>
            </a:extLst>
          </p:cNvPr>
          <p:cNvGrpSpPr/>
          <p:nvPr/>
        </p:nvGrpSpPr>
        <p:grpSpPr>
          <a:xfrm>
            <a:off x="6510337" y="2650749"/>
            <a:ext cx="5406143" cy="246270"/>
            <a:chOff x="6502504" y="2713256"/>
            <a:chExt cx="5276394" cy="246270"/>
          </a:xfrm>
          <a:solidFill>
            <a:srgbClr val="092F57"/>
          </a:solidFill>
        </p:grpSpPr>
        <p:sp>
          <p:nvSpPr>
            <p:cNvPr id="165" name="Arrow: Chevron 164">
              <a:extLst>
                <a:ext uri="{FF2B5EF4-FFF2-40B4-BE49-F238E27FC236}">
                  <a16:creationId xmlns:a16="http://schemas.microsoft.com/office/drawing/2014/main" id="{EDFEEBD4-6ACA-443A-824D-89EDC648ED02}"/>
                </a:ext>
              </a:extLst>
            </p:cNvPr>
            <p:cNvSpPr/>
            <p:nvPr/>
          </p:nvSpPr>
          <p:spPr>
            <a:xfrm>
              <a:off x="6502504" y="2722874"/>
              <a:ext cx="2311587" cy="236652"/>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Cutover</a:t>
              </a:r>
            </a:p>
          </p:txBody>
        </p:sp>
        <p:sp>
          <p:nvSpPr>
            <p:cNvPr id="166" name="Arrow: Chevron 165">
              <a:extLst>
                <a:ext uri="{FF2B5EF4-FFF2-40B4-BE49-F238E27FC236}">
                  <a16:creationId xmlns:a16="http://schemas.microsoft.com/office/drawing/2014/main" id="{C983BEB5-F71F-49D9-AA9B-45351D6EC7F8}"/>
                </a:ext>
              </a:extLst>
            </p:cNvPr>
            <p:cNvSpPr/>
            <p:nvPr/>
          </p:nvSpPr>
          <p:spPr>
            <a:xfrm>
              <a:off x="8728301" y="2713256"/>
              <a:ext cx="3050597" cy="244737"/>
            </a:xfrm>
            <a:prstGeom prst="chevron">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Sustainment</a:t>
              </a:r>
            </a:p>
          </p:txBody>
        </p:sp>
      </p:grpSp>
      <p:sp>
        <p:nvSpPr>
          <p:cNvPr id="169" name="Arrow: Chevron 168">
            <a:extLst>
              <a:ext uri="{FF2B5EF4-FFF2-40B4-BE49-F238E27FC236}">
                <a16:creationId xmlns:a16="http://schemas.microsoft.com/office/drawing/2014/main" id="{57D04B58-0E01-47F2-8574-943B2648A2BB}"/>
              </a:ext>
            </a:extLst>
          </p:cNvPr>
          <p:cNvSpPr/>
          <p:nvPr/>
        </p:nvSpPr>
        <p:spPr>
          <a:xfrm>
            <a:off x="4634878" y="2360082"/>
            <a:ext cx="2247004" cy="234595"/>
          </a:xfrm>
          <a:prstGeom prst="chevron">
            <a:avLst/>
          </a:prstGeom>
          <a:solidFill>
            <a:schemeClr val="accent1">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Test</a:t>
            </a:r>
          </a:p>
        </p:txBody>
      </p:sp>
      <p:sp>
        <p:nvSpPr>
          <p:cNvPr id="170" name="Arrow: Chevron 169">
            <a:extLst>
              <a:ext uri="{FF2B5EF4-FFF2-40B4-BE49-F238E27FC236}">
                <a16:creationId xmlns:a16="http://schemas.microsoft.com/office/drawing/2014/main" id="{811E3E3E-2C68-4B50-9966-1B72951B5274}"/>
              </a:ext>
            </a:extLst>
          </p:cNvPr>
          <p:cNvSpPr/>
          <p:nvPr/>
        </p:nvSpPr>
        <p:spPr>
          <a:xfrm>
            <a:off x="6791374" y="2357721"/>
            <a:ext cx="1600118" cy="239315"/>
          </a:xfrm>
          <a:prstGeom prst="chevron">
            <a:avLst/>
          </a:prstGeom>
          <a:solidFill>
            <a:schemeClr val="accent1">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a:t>
            </a:r>
          </a:p>
        </p:txBody>
      </p:sp>
      <p:cxnSp>
        <p:nvCxnSpPr>
          <p:cNvPr id="118" name="Straight Connector 117">
            <a:extLst>
              <a:ext uri="{FF2B5EF4-FFF2-40B4-BE49-F238E27FC236}">
                <a16:creationId xmlns:a16="http://schemas.microsoft.com/office/drawing/2014/main" id="{AF703238-2DA4-4F11-9BFB-7A2D9DA49134}"/>
              </a:ext>
            </a:extLst>
          </p:cNvPr>
          <p:cNvCxnSpPr>
            <a:cxnSpLocks/>
          </p:cNvCxnSpPr>
          <p:nvPr/>
        </p:nvCxnSpPr>
        <p:spPr>
          <a:xfrm>
            <a:off x="4147743" y="4533905"/>
            <a:ext cx="243281" cy="0"/>
          </a:xfrm>
          <a:prstGeom prst="line">
            <a:avLst/>
          </a:prstGeom>
          <a:noFill/>
          <a:ln w="28575" cap="flat" cmpd="sng" algn="ctr">
            <a:solidFill>
              <a:schemeClr val="tx2">
                <a:lumMod val="50000"/>
                <a:lumOff val="50000"/>
              </a:schemeClr>
            </a:solidFill>
            <a:prstDash val="solid"/>
            <a:miter lim="800000"/>
          </a:ln>
          <a:effectLst/>
        </p:spPr>
      </p:cxnSp>
      <p:sp>
        <p:nvSpPr>
          <p:cNvPr id="128" name="Oval 127">
            <a:extLst>
              <a:ext uri="{FF2B5EF4-FFF2-40B4-BE49-F238E27FC236}">
                <a16:creationId xmlns:a16="http://schemas.microsoft.com/office/drawing/2014/main" id="{C157D253-B0E8-410C-A847-8995EAE39D5E}"/>
              </a:ext>
            </a:extLst>
          </p:cNvPr>
          <p:cNvSpPr/>
          <p:nvPr/>
        </p:nvSpPr>
        <p:spPr>
          <a:xfrm>
            <a:off x="4132738" y="449822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30BC5CFF-6F9F-4B88-AD0B-4B0750CA9079}"/>
              </a:ext>
            </a:extLst>
          </p:cNvPr>
          <p:cNvSpPr/>
          <p:nvPr/>
        </p:nvSpPr>
        <p:spPr>
          <a:xfrm>
            <a:off x="4332528" y="449822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39" name="Straight Connector 138">
            <a:extLst>
              <a:ext uri="{FF2B5EF4-FFF2-40B4-BE49-F238E27FC236}">
                <a16:creationId xmlns:a16="http://schemas.microsoft.com/office/drawing/2014/main" id="{66B874CB-CDDC-4381-973F-85474B8E8E0A}"/>
              </a:ext>
            </a:extLst>
          </p:cNvPr>
          <p:cNvCxnSpPr>
            <a:cxnSpLocks/>
          </p:cNvCxnSpPr>
          <p:nvPr/>
        </p:nvCxnSpPr>
        <p:spPr>
          <a:xfrm>
            <a:off x="4604919" y="4543941"/>
            <a:ext cx="540546" cy="0"/>
          </a:xfrm>
          <a:prstGeom prst="line">
            <a:avLst/>
          </a:prstGeom>
          <a:noFill/>
          <a:ln w="28575" cap="flat" cmpd="sng" algn="ctr">
            <a:solidFill>
              <a:schemeClr val="tx2">
                <a:lumMod val="50000"/>
                <a:lumOff val="50000"/>
              </a:schemeClr>
            </a:solidFill>
            <a:prstDash val="solid"/>
            <a:miter lim="800000"/>
          </a:ln>
          <a:effectLst/>
        </p:spPr>
      </p:cxnSp>
      <p:sp>
        <p:nvSpPr>
          <p:cNvPr id="142" name="Oval 141">
            <a:extLst>
              <a:ext uri="{FF2B5EF4-FFF2-40B4-BE49-F238E27FC236}">
                <a16:creationId xmlns:a16="http://schemas.microsoft.com/office/drawing/2014/main" id="{7F8D7F09-1261-4794-81D5-6EED05AF0329}"/>
              </a:ext>
            </a:extLst>
          </p:cNvPr>
          <p:cNvSpPr/>
          <p:nvPr/>
        </p:nvSpPr>
        <p:spPr>
          <a:xfrm>
            <a:off x="5106087" y="449822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F7D2600C-CA51-4415-A2AF-15E0E4B47D2E}"/>
              </a:ext>
            </a:extLst>
          </p:cNvPr>
          <p:cNvSpPr/>
          <p:nvPr/>
        </p:nvSpPr>
        <p:spPr>
          <a:xfrm>
            <a:off x="4589158" y="4498221"/>
            <a:ext cx="91440" cy="91440"/>
          </a:xfrm>
          <a:prstGeom prst="ellipse">
            <a:avLst/>
          </a:prstGeom>
          <a:solidFill>
            <a:schemeClr val="accent1">
              <a:lumMod val="50000"/>
              <a:lumOff val="50000"/>
            </a:schemeClr>
          </a:solidFill>
          <a:ln w="12700" cap="flat" cmpd="sng" algn="ctr">
            <a:solidFill>
              <a:schemeClr val="tx2">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605F0-F46B-46B8-9353-ECC409E6253C}"/>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Timeline</a:t>
            </a:r>
          </a:p>
        </p:txBody>
      </p:sp>
    </p:spTree>
    <p:extLst>
      <p:ext uri="{BB962C8B-B14F-4D97-AF65-F5344CB8AC3E}">
        <p14:creationId xmlns:p14="http://schemas.microsoft.com/office/powerpoint/2010/main" val="152939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Phase 1 Activities</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64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1_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9CED2-587E-4FB8-967E-C84F8FD7BFC0}"/>
</file>

<file path=customXml/itemProps2.xml><?xml version="1.0" encoding="utf-8"?>
<ds:datastoreItem xmlns:ds="http://schemas.openxmlformats.org/officeDocument/2006/customXml" ds:itemID="{801D1312-8D98-4AF0-B823-8922B5C1FDF2}">
  <ds:schemaRefs>
    <ds:schemaRef ds:uri="http://schemas.openxmlformats.org/package/2006/metadata/core-properties"/>
    <ds:schemaRef ds:uri="http://schemas.microsoft.com/office/2006/documentManagement/types"/>
    <ds:schemaRef ds:uri="a7353359-a9a2-4451-bf56-51babc3bcafa"/>
    <ds:schemaRef ds:uri="http://purl.org/dc/elements/1.1/"/>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42345FB-68B7-4A3C-88B1-C9E237187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24205</TotalTime>
  <Words>1808</Words>
  <Application>Microsoft Office PowerPoint</Application>
  <PresentationFormat>Widescreen</PresentationFormat>
  <Paragraphs>361</Paragraphs>
  <Slides>24</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Arial</vt:lpstr>
      <vt:lpstr>Calibri</vt:lpstr>
      <vt:lpstr>Calibri Light</vt:lpstr>
      <vt:lpstr>Gill Sans MT</vt:lpstr>
      <vt:lpstr>Wingdings</vt:lpstr>
      <vt:lpstr>Wingdings 2</vt:lpstr>
      <vt:lpstr>Office Theme</vt:lpstr>
      <vt:lpstr>Custom Design</vt:lpstr>
      <vt:lpstr>1_Custom Design</vt:lpstr>
      <vt:lpstr>Dividend</vt:lpstr>
      <vt:lpstr>1_Dividend</vt:lpstr>
      <vt:lpstr>PowerPoint Presentation</vt:lpstr>
      <vt:lpstr>PowerPoint Presentation</vt:lpstr>
      <vt:lpstr>PowerPoint Presentation</vt:lpstr>
      <vt:lpstr>Budget Update</vt:lpstr>
      <vt:lpstr>Budget Update – How to get to the Budget Training portal</vt:lpstr>
      <vt:lpstr>Service Desk Tickets for Luma Budget</vt:lpstr>
      <vt:lpstr>PowerPoint Presentation</vt:lpstr>
      <vt:lpstr>Phase 1 Timeline</vt:lpstr>
      <vt:lpstr>PowerPoint Presentation</vt:lpstr>
      <vt:lpstr>Phase 1 Approval Workflows</vt:lpstr>
      <vt:lpstr>Phase 1 Approval Workflows</vt:lpstr>
      <vt:lpstr>Phase 1 Approval Workflows</vt:lpstr>
      <vt:lpstr>Phase 1 Approval Workflows</vt:lpstr>
      <vt:lpstr>PowerPoint Presentation</vt:lpstr>
      <vt:lpstr>PowerPoint Presentation</vt:lpstr>
      <vt:lpstr>Phase 2 Webpage</vt:lpstr>
      <vt:lpstr>PowerPoint Presentation</vt:lpstr>
      <vt:lpstr>Phase 2 Software Ecosystem Survey</vt:lpstr>
      <vt:lpstr>PowerPoint Presentation</vt:lpstr>
      <vt:lpstr>Engagement Opportunities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198</cp:revision>
  <dcterms:created xsi:type="dcterms:W3CDTF">2019-10-30T16:03:15Z</dcterms:created>
  <dcterms:modified xsi:type="dcterms:W3CDTF">2021-10-07T16:44:59Z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MSIP_Label_ea60d57e-af5b-4752-ac57-3e4f28ca11dc_SiteId">
    <vt:lpwstr>36da45f1-dd2c-4d1f-af13-5abe46b99921</vt:lpwstr>
  </property>
  <property fmtid="{D5CDD505-2E9C-101B-9397-08002B2CF9AE}" pid="4" name="MSIP_Label_ea60d57e-af5b-4752-ac57-3e4f28ca11dc_Method">
    <vt:lpwstr>Standard</vt:lpwstr>
  </property>
  <property fmtid="{D5CDD505-2E9C-101B-9397-08002B2CF9AE}" pid="5" name="MSIP_Label_ea60d57e-af5b-4752-ac57-3e4f28ca11dc_Enabled">
    <vt:lpwstr>true</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etDate">
    <vt:lpwstr>2021-07-30T19:45:43Z</vt:lpwstr>
  </property>
  <property fmtid="{D5CDD505-2E9C-101B-9397-08002B2CF9AE}" pid="8" name="MSIP_Label_ea60d57e-af5b-4752-ac57-3e4f28ca11dc_ContentBits">
    <vt:lpwstr>0</vt:lpwstr>
  </property>
  <property fmtid="{D5CDD505-2E9C-101B-9397-08002B2CF9AE}" pid="9" name="MSIP_Label_ea60d57e-af5b-4752-ac57-3e4f28ca11dc_ActionId">
    <vt:lpwstr>f227f1ef-643e-431d-ae52-f8c00b5c0b5c</vt:lpwstr>
  </property>
</Properties>
</file>