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8" r:id="rId5"/>
    <p:sldId id="2706" r:id="rId6"/>
    <p:sldId id="293" r:id="rId7"/>
    <p:sldId id="515" r:id="rId8"/>
    <p:sldId id="12440" r:id="rId9"/>
    <p:sldId id="12441" r:id="rId10"/>
    <p:sldId id="12442" r:id="rId11"/>
    <p:sldId id="559" r:id="rId12"/>
    <p:sldId id="593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Mason Matthew" initials="WMM" lastIdx="39" clrIdx="0">
    <p:extLst>
      <p:ext uri="{19B8F6BF-5375-455C-9EA6-DF929625EA0E}">
        <p15:presenceInfo xmlns:p15="http://schemas.microsoft.com/office/powerpoint/2012/main" userId="S::masonwhite@deloitte.com::7013d6f9-c643-40d2-824f-3821173a2170" providerId="AD"/>
      </p:ext>
    </p:extLst>
  </p:cmAuthor>
  <p:cmAuthor id="2" name="Stuart Spinner" initials="SS" lastIdx="23" clrIdx="1">
    <p:extLst>
      <p:ext uri="{19B8F6BF-5375-455C-9EA6-DF929625EA0E}">
        <p15:presenceInfo xmlns:p15="http://schemas.microsoft.com/office/powerpoint/2012/main" userId="S::Stuart.Spinner@isg-one.com::ddda5bd7-54a4-46de-b06e-2066812b2630" providerId="AD"/>
      </p:ext>
    </p:extLst>
  </p:cmAuthor>
  <p:cmAuthor id="3" name="Joe Koehn" initials="JK" lastIdx="35" clrIdx="2">
    <p:extLst>
      <p:ext uri="{19B8F6BF-5375-455C-9EA6-DF929625EA0E}">
        <p15:presenceInfo xmlns:p15="http://schemas.microsoft.com/office/powerpoint/2012/main" userId="S::joe.koehn@isg-one.com::c3a1779e-17c8-4556-9e91-288fff40cab2" providerId="AD"/>
      </p:ext>
    </p:extLst>
  </p:cmAuthor>
  <p:cmAuthor id="4" name="Beslic, Tomislav" initials="BT" lastIdx="54" clrIdx="3">
    <p:extLst>
      <p:ext uri="{19B8F6BF-5375-455C-9EA6-DF929625EA0E}">
        <p15:presenceInfo xmlns:p15="http://schemas.microsoft.com/office/powerpoint/2012/main" userId="S::tbeslic@deloitte.com::1bfceb91-ea6d-4013-a4d6-30ae417cd8f6" providerId="AD"/>
      </p:ext>
    </p:extLst>
  </p:cmAuthor>
  <p:cmAuthor id="5" name="Ruthstrom, Devin" initials="DR" lastIdx="32" clrIdx="4">
    <p:extLst>
      <p:ext uri="{19B8F6BF-5375-455C-9EA6-DF929625EA0E}">
        <p15:presenceInfo xmlns:p15="http://schemas.microsoft.com/office/powerpoint/2012/main" userId="Ruthstrom, Devin" providerId="None"/>
      </p:ext>
    </p:extLst>
  </p:cmAuthor>
  <p:cmAuthor id="6" name="Spinner, Stuart (stuart.spinner@isg-one.com)" initials="S(" lastIdx="10" clrIdx="5">
    <p:extLst>
      <p:ext uri="{19B8F6BF-5375-455C-9EA6-DF929625EA0E}">
        <p15:presenceInfo xmlns:p15="http://schemas.microsoft.com/office/powerpoint/2012/main" userId="STUART.SPINNER@ISG-ONE.COM" providerId="AD"/>
      </p:ext>
    </p:extLst>
  </p:cmAuthor>
  <p:cmAuthor id="7" name="Sheena Coles" initials="SC" lastIdx="8" clrIdx="6">
    <p:extLst>
      <p:ext uri="{19B8F6BF-5375-455C-9EA6-DF929625EA0E}">
        <p15:presenceInfo xmlns:p15="http://schemas.microsoft.com/office/powerpoint/2012/main" userId="S-1-5-21-2580726161-2373991790-2172152126-4304" providerId="AD"/>
      </p:ext>
    </p:extLst>
  </p:cmAuthor>
  <p:cmAuthor id="8" name="Julie Williamson-Wright" initials="JWW" lastIdx="3" clrIdx="7"/>
  <p:cmAuthor id="9" name="Bhattarai, Amisha" initials="BA" lastIdx="5" clrIdx="8">
    <p:extLst>
      <p:ext uri="{19B8F6BF-5375-455C-9EA6-DF929625EA0E}">
        <p15:presenceInfo xmlns:p15="http://schemas.microsoft.com/office/powerpoint/2012/main" userId="S::ambhattarai@deloitte.com::52d25167-5bde-463b-902d-e1e129aca777" providerId="AD"/>
      </p:ext>
    </p:extLst>
  </p:cmAuthor>
  <p:cmAuthor id="10" name="Ribordy, Heath (hribordy@sco.idaho.gov)" initials="R(" lastIdx="5" clrIdx="9">
    <p:extLst>
      <p:ext uri="{19B8F6BF-5375-455C-9EA6-DF929625EA0E}">
        <p15:presenceInfo xmlns:p15="http://schemas.microsoft.com/office/powerpoint/2012/main" userId="SRIBORDY@SCO.IDAHO.GOV" providerId="AD"/>
      </p:ext>
    </p:extLst>
  </p:cmAuthor>
  <p:cmAuthor id="11" name="Blackmer, Danielle (dblackmer@sco.idaho.gov)" initials="B(" lastIdx="2" clrIdx="10">
    <p:extLst>
      <p:ext uri="{19B8F6BF-5375-455C-9EA6-DF929625EA0E}">
        <p15:presenceInfo xmlns:p15="http://schemas.microsoft.com/office/powerpoint/2012/main" userId="SBLACKMER@SCO.IDAHO.GOV" providerId="AD"/>
      </p:ext>
    </p:extLst>
  </p:cmAuthor>
  <p:cmAuthor id="12" name="Arif, Sobia" initials="AS" lastIdx="12" clrIdx="10">
    <p:extLst>
      <p:ext uri="{19B8F6BF-5375-455C-9EA6-DF929625EA0E}">
        <p15:presenceInfo xmlns:p15="http://schemas.microsoft.com/office/powerpoint/2012/main" userId="S::soarif@deloitte.com::5b409801-63c8-4781-bb6e-0faf712ea1b6" providerId="AD"/>
      </p:ext>
    </p:extLst>
  </p:cmAuthor>
  <p:cmAuthor id="13" name="Fuller, Tina (tfuller@sco.idaho.gov)" initials="F(" lastIdx="1" clrIdx="11">
    <p:extLst>
      <p:ext uri="{19B8F6BF-5375-455C-9EA6-DF929625EA0E}">
        <p15:presenceInfo xmlns:p15="http://schemas.microsoft.com/office/powerpoint/2012/main" userId="SFULLER@SCO.IDAHO.GOV" providerId="AD"/>
      </p:ext>
    </p:extLst>
  </p:cmAuthor>
  <p:cmAuthor id="14" name="Reber, Aaron" initials="RA" lastIdx="4" clrIdx="12">
    <p:extLst>
      <p:ext uri="{19B8F6BF-5375-455C-9EA6-DF929625EA0E}">
        <p15:presenceInfo xmlns:p15="http://schemas.microsoft.com/office/powerpoint/2012/main" userId="S::areber@deloitte.com::7a8c901e-3d0d-4561-af9f-3679cb3736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1C"/>
    <a:srgbClr val="E34237"/>
    <a:srgbClr val="A7A8AA"/>
    <a:srgbClr val="092F57"/>
    <a:srgbClr val="000000"/>
    <a:srgbClr val="8497AB"/>
    <a:srgbClr val="6CC24A"/>
    <a:srgbClr val="F1F1F1"/>
    <a:srgbClr val="CECECE"/>
    <a:srgbClr val="FFD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7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9B4BAF1-470D-445D-B586-38582065F135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CEA386-B66F-4751-A06B-CA06EC7BE5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5841C53-DA72-4D46-B61E-6030D7A8BDCC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6CA730C-BBE1-4AD5-9493-100D16318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730C-BBE1-4AD5-9493-100D163184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what Sprints are and why they are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data conversion, what is it and why is it important in Sprint 1-3?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A730C-BBE1-4AD5-9493-100D163184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0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C365F-21BC-4486-BFCB-292B9CF4F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41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02C7-C6A7-47CA-AEFE-69E1C3325B8C}" type="datetime1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D40A8-2577-496C-A5EF-B6C0537856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859427-50B9-4F79-B1F8-C5AE417624E4}"/>
              </a:ext>
            </a:extLst>
          </p:cNvPr>
          <p:cNvCxnSpPr/>
          <p:nvPr userDrawn="1"/>
        </p:nvCxnSpPr>
        <p:spPr>
          <a:xfrm>
            <a:off x="1097280" y="14047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335FF-5F4A-4EE9-AF44-F491ECEA3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571D19-0117-4439-B94B-3614813C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1572768"/>
            <a:ext cx="11500338" cy="46268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ag lin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black">
          <a:xfrm>
            <a:off x="785285" y="1720854"/>
            <a:ext cx="10797116" cy="16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85285" y="1061887"/>
            <a:ext cx="10797116" cy="46423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7443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1290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5935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7018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15" y="1272037"/>
            <a:ext cx="11062971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7820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4261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55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9746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457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859427-50B9-4F79-B1F8-C5AE417624E4}"/>
              </a:ext>
            </a:extLst>
          </p:cNvPr>
          <p:cNvCxnSpPr/>
          <p:nvPr userDrawn="1"/>
        </p:nvCxnSpPr>
        <p:spPr>
          <a:xfrm>
            <a:off x="1097280" y="14047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4335FF-5F4A-4EE9-AF44-F491ECEA3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28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4" y="1292169"/>
            <a:ext cx="11473552" cy="1864443"/>
          </a:xfrm>
        </p:spPr>
        <p:txBody>
          <a:bodyPr anchorCtr="0"/>
          <a:lstStyle>
            <a:lvl1pPr marL="459306" indent="-239178">
              <a:lnSpc>
                <a:spcPct val="10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867" b="0">
                <a:solidFill>
                  <a:schemeClr val="tx1"/>
                </a:solidFill>
              </a:defRPr>
            </a:lvl1pPr>
            <a:lvl2pPr marL="679434" indent="-220128">
              <a:lnSpc>
                <a:spcPct val="100000"/>
              </a:lnSpc>
              <a:spcBef>
                <a:spcPts val="533"/>
              </a:spcBef>
              <a:buSzPct val="75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2pPr>
            <a:lvl3pPr marL="1060423" indent="-292601">
              <a:lnSpc>
                <a:spcPct val="100000"/>
              </a:lnSpc>
              <a:spcBef>
                <a:spcPts val="533"/>
              </a:spcBef>
              <a:buSzPct val="100000"/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3pPr>
            <a:lvl4pPr marL="1219170" indent="-220128">
              <a:lnSpc>
                <a:spcPct val="100000"/>
              </a:lnSpc>
              <a:spcBef>
                <a:spcPts val="533"/>
              </a:spcBef>
              <a:buSzPct val="100000"/>
              <a:buFont typeface="Lucida Sans" panose="020B0602030504020204" pitchFamily="34" charset="0"/>
              <a:buChar char="–"/>
              <a:defRPr sz="1867">
                <a:solidFill>
                  <a:schemeClr val="tx1"/>
                </a:solidFill>
              </a:defRPr>
            </a:lvl4pPr>
            <a:lvl5pPr marL="1439297" indent="-220128">
              <a:lnSpc>
                <a:spcPct val="100000"/>
              </a:lnSpc>
              <a:spcBef>
                <a:spcPts val="533"/>
              </a:spcBef>
              <a:buSzPct val="100000"/>
              <a:buFont typeface="Arial" pitchFamily="34" charset="0"/>
              <a:buChar char="•"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0BB51-3687-4DA3-9798-763DDBC4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66" y="292539"/>
            <a:ext cx="11658871" cy="492443"/>
          </a:xfrm>
        </p:spPr>
        <p:txBody>
          <a:bodyPr/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8360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3" y="442914"/>
            <a:ext cx="11336867" cy="409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6034" y="928689"/>
            <a:ext cx="5566833" cy="152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8" y="928689"/>
            <a:ext cx="5566833" cy="152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23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1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36032" y="1690689"/>
            <a:ext cx="1132416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content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97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7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3ADA-05A7-435C-92E8-5F81AFD7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AC05-3AB5-4232-99FE-578F1BED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01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85" y="1572768"/>
            <a:ext cx="11500338" cy="46268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1DF5986-130A-48DD-9B12-B6403C2C2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4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 anchor="t">
            <a:normAutofit/>
          </a:bodyPr>
          <a:lstStyle>
            <a:lvl1pPr marL="0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1DF5986-130A-48DD-9B12-B6403C2C2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800100"/>
            <a:ext cx="11500337" cy="60468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0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1720" y="6459785"/>
            <a:ext cx="1312025" cy="365125"/>
          </a:xfrm>
        </p:spPr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2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5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1B7A-DCA7-4E46-A2A0-9BC053CA059F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ADB-B64F-4E85-8D31-602ABE6410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A470E-F075-49A9-8553-979EE8F5836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24" y="6262871"/>
            <a:ext cx="758952" cy="7589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55FADB-B64F-4E85-8D31-602ABE6410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A104D7-CE6D-4010-8B08-A76AE1833D47}" type="datetime1">
              <a:rPr lang="en-US" smtClean="0"/>
              <a:pPr/>
              <a:t>8/6/2020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4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9" r:id="rId3"/>
    <p:sldLayoutId id="2147483675" r:id="rId4"/>
    <p:sldLayoutId id="2147483661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  <p:sldLayoutId id="2147483677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9" r:id="rId21"/>
    <p:sldLayoutId id="2147483690" r:id="rId22"/>
    <p:sldLayoutId id="2147483691" r:id="rId23"/>
    <p:sldLayoutId id="2147483692" r:id="rId24"/>
    <p:sldLayoutId id="2147483694" r:id="rId25"/>
    <p:sldLayoutId id="2147483696" r:id="rId26"/>
    <p:sldLayoutId id="2147483698" r:id="rId27"/>
    <p:sldLayoutId id="2147483699" r:id="rId2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gotero@sco.Idaho.gov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mith@sco.Idaho.gov" TargetMode="External"/><Relationship Id="rId7" Type="http://schemas.openxmlformats.org/officeDocument/2006/relationships/hyperlink" Target="mailto:tfuller@sco.Idaho.gov" TargetMode="External"/><Relationship Id="rId2" Type="http://schemas.openxmlformats.org/officeDocument/2006/relationships/hyperlink" Target="mailto:scoles@sco.Idaho.gov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lehosit@sco.Idaho.gov" TargetMode="External"/><Relationship Id="rId5" Type="http://schemas.openxmlformats.org/officeDocument/2006/relationships/hyperlink" Target="mailto:hribordy@sco.Idaho.gov" TargetMode="External"/><Relationship Id="rId4" Type="http://schemas.openxmlformats.org/officeDocument/2006/relationships/hyperlink" Target="mailto:luma@sco.idaho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56700"/>
          <a:stretch/>
        </p:blipFill>
        <p:spPr>
          <a:xfrm>
            <a:off x="-10686" y="4546208"/>
            <a:ext cx="12192001" cy="1629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385" t="15682" r="2464" b="57878"/>
          <a:stretch/>
        </p:blipFill>
        <p:spPr>
          <a:xfrm>
            <a:off x="5655899" y="5124107"/>
            <a:ext cx="289932" cy="3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76951" t="44956" r="5068" b="34501"/>
          <a:stretch/>
        </p:blipFill>
        <p:spPr>
          <a:xfrm>
            <a:off x="5655899" y="5486747"/>
            <a:ext cx="258708" cy="254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5481" t="64779" r="17778" b="15758"/>
          <a:stretch/>
        </p:blipFill>
        <p:spPr>
          <a:xfrm>
            <a:off x="5489338" y="5728204"/>
            <a:ext cx="240867" cy="240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760" t="74102" r="34809" b="7877"/>
          <a:stretch/>
        </p:blipFill>
        <p:spPr>
          <a:xfrm>
            <a:off x="5249735" y="5850202"/>
            <a:ext cx="236406" cy="22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0" t="37659" r="56919" b="59008"/>
          <a:stretch/>
        </p:blipFill>
        <p:spPr>
          <a:xfrm>
            <a:off x="5036167" y="5835244"/>
            <a:ext cx="21713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1" t="36788" r="58590" b="60440"/>
          <a:stretch/>
        </p:blipFill>
        <p:spPr>
          <a:xfrm>
            <a:off x="4852215" y="5774402"/>
            <a:ext cx="196112" cy="190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2561" r="60406" b="65019"/>
          <a:stretch/>
        </p:blipFill>
        <p:spPr>
          <a:xfrm>
            <a:off x="4650256" y="5487175"/>
            <a:ext cx="176525" cy="16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7" t="34854" r="59902" b="62687"/>
          <a:stretch/>
        </p:blipFill>
        <p:spPr>
          <a:xfrm>
            <a:off x="4731684" y="5640356"/>
            <a:ext cx="154879" cy="16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30252" r="60665" b="67456"/>
          <a:stretch/>
        </p:blipFill>
        <p:spPr>
          <a:xfrm>
            <a:off x="4640054" y="5322103"/>
            <a:ext cx="157163" cy="157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8" t="28022" r="60751" b="69895"/>
          <a:stretch/>
        </p:blipFill>
        <p:spPr>
          <a:xfrm>
            <a:off x="4637249" y="5172258"/>
            <a:ext cx="147638" cy="14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0524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Liaison Meeting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333" y="374498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6, </a:t>
            </a:r>
            <a:r>
              <a:rPr lang="en-US" sz="2400" dirty="0">
                <a:solidFill>
                  <a:srgbClr val="09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000" dirty="0">
              <a:solidFill>
                <a:srgbClr val="09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63A3199-0BA3-4306-B0FB-56AA320D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FA086-2495-4565-B5F6-4EC3BE861F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/>
          <a:stretch/>
        </p:blipFill>
        <p:spPr>
          <a:xfrm>
            <a:off x="0" y="0"/>
            <a:ext cx="4652730" cy="63292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F0233D-DF1D-4894-80C8-234E9A817890}"/>
              </a:ext>
            </a:extLst>
          </p:cNvPr>
          <p:cNvSpPr/>
          <p:nvPr/>
        </p:nvSpPr>
        <p:spPr>
          <a:xfrm>
            <a:off x="0" y="0"/>
            <a:ext cx="4652730" cy="6329238"/>
          </a:xfrm>
          <a:prstGeom prst="rect">
            <a:avLst/>
          </a:prstGeom>
          <a:gradFill flip="none" rotWithShape="1">
            <a:gsLst>
              <a:gs pos="43000">
                <a:schemeClr val="accent2">
                  <a:alpha val="80000"/>
                </a:schemeClr>
              </a:gs>
              <a:gs pos="100000">
                <a:srgbClr val="FFB81C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BFA7D-C3AE-4BB8-A325-69628498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85" y="2500363"/>
            <a:ext cx="2238360" cy="6642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AC143D-BD6C-4288-AA91-F461064BF7B4}"/>
              </a:ext>
            </a:extLst>
          </p:cNvPr>
          <p:cNvSpPr txBox="1">
            <a:spLocks/>
          </p:cNvSpPr>
          <p:nvPr/>
        </p:nvSpPr>
        <p:spPr>
          <a:xfrm>
            <a:off x="4891265" y="1034211"/>
            <a:ext cx="7300735" cy="449532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Open Chat for Role</a:t>
            </a:r>
          </a:p>
          <a:p>
            <a:pPr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Luma Update:</a:t>
            </a:r>
          </a:p>
          <a:p>
            <a:pPr lvl="1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Introduce new Training Team Member</a:t>
            </a:r>
          </a:p>
          <a:p>
            <a:pPr lvl="1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Timeline</a:t>
            </a:r>
          </a:p>
          <a:p>
            <a:pPr lvl="1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Where are we now?</a:t>
            </a:r>
          </a:p>
          <a:p>
            <a:pPr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Poll</a:t>
            </a:r>
          </a:p>
          <a:p>
            <a:pPr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Q&amp;A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/>
              </a:solidFill>
            </a:endParaRPr>
          </a:p>
          <a:p>
            <a:pPr marL="521208" lvl="1" indent="-228600">
              <a:buClrTx/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/>
              </a:solidFill>
            </a:endParaRPr>
          </a:p>
          <a:p>
            <a:pPr marL="457200" indent="-457200">
              <a:buClr>
                <a:srgbClr val="FFB81C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D5EE-0CA0-4339-85BF-1637F519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/>
          <a:lstStyle/>
          <a:p>
            <a:r>
              <a:rPr lang="en-US" sz="3200" dirty="0">
                <a:solidFill>
                  <a:srgbClr val="092F57"/>
                </a:solidFill>
              </a:rPr>
              <a:t>George M Otero</a:t>
            </a:r>
            <a:endParaRPr lang="EN-US" sz="3200" dirty="0">
              <a:solidFill>
                <a:srgbClr val="092F5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D954-CAB2-4259-8F3B-6EE803E78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317" y="912862"/>
            <a:ext cx="67056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State of Idaho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</a:t>
            </a: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unctional Team: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 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Organizational Change Management – Training Specialist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Email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: </a:t>
            </a:r>
            <a:r>
              <a:rPr lang="en-US" dirty="0">
                <a:solidFill>
                  <a:srgbClr val="092F57"/>
                </a:solidFill>
                <a:latin typeface="Arial"/>
                <a:hlinkClick r:id="rId2"/>
              </a:rPr>
              <a:t>gotero@sco.Idaho.gov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	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Favorite Way to Spend a Saturday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: Meeting friends to go walking/hiking in Boise and having a great meal at a new restaurant</a:t>
            </a:r>
            <a:r>
              <a:rPr lang="en-US" dirty="0">
                <a:solidFill>
                  <a:srgbClr val="092F57"/>
                </a:solidFill>
                <a:latin typeface="Arial"/>
                <a:sym typeface="Wingdings" panose="05000000000000000000" pitchFamily="2" charset="2"/>
              </a:rPr>
              <a:t>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solidFill>
                  <a:srgbClr val="092F57"/>
                </a:solidFill>
                <a:latin typeface="Arial Rounded MT Bold" panose="020F0704030504030204" pitchFamily="34" charset="0"/>
              </a:rPr>
              <a:t>Fun Fact: </a:t>
            </a:r>
            <a:r>
              <a:rPr lang="en-US" dirty="0">
                <a:solidFill>
                  <a:srgbClr val="092F57"/>
                </a:solidFill>
                <a:latin typeface="Arial"/>
              </a:rPr>
              <a:t>I’m a film lover and have over 5,000 DVD’s!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2F645-E71D-4CB8-BC14-6158A0065670}"/>
              </a:ext>
            </a:extLst>
          </p:cNvPr>
          <p:cNvGrpSpPr/>
          <p:nvPr/>
        </p:nvGrpSpPr>
        <p:grpSpPr>
          <a:xfrm>
            <a:off x="8461434" y="1483545"/>
            <a:ext cx="3288391" cy="3288391"/>
            <a:chOff x="8377108" y="2213218"/>
            <a:chExt cx="3288391" cy="3288391"/>
          </a:xfrm>
        </p:grpSpPr>
        <p:grpSp>
          <p:nvGrpSpPr>
            <p:cNvPr id="5" name="Group 550">
              <a:extLst>
                <a:ext uri="{FF2B5EF4-FFF2-40B4-BE49-F238E27FC236}">
                  <a16:creationId xmlns:a16="http://schemas.microsoft.com/office/drawing/2014/main" id="{963BAB71-F22F-40A3-AA65-73FE85486B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77108" y="2213218"/>
              <a:ext cx="3288391" cy="3288391"/>
              <a:chOff x="1520" y="1938"/>
              <a:chExt cx="340" cy="340"/>
            </a:xfrm>
            <a:solidFill>
              <a:srgbClr val="092F57"/>
            </a:solidFill>
          </p:grpSpPr>
          <p:sp>
            <p:nvSpPr>
              <p:cNvPr id="6" name="Freeform 551">
                <a:extLst>
                  <a:ext uri="{FF2B5EF4-FFF2-40B4-BE49-F238E27FC236}">
                    <a16:creationId xmlns:a16="http://schemas.microsoft.com/office/drawing/2014/main" id="{37A131FD-E674-4040-B07A-AC375882B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0" y="1938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13 w 512"/>
                  <a:gd name="T11" fmla="*/ 370 h 512"/>
                  <a:gd name="T12" fmla="*/ 405 w 512"/>
                  <a:gd name="T13" fmla="*/ 374 h 512"/>
                  <a:gd name="T14" fmla="*/ 398 w 512"/>
                  <a:gd name="T15" fmla="*/ 371 h 512"/>
                  <a:gd name="T16" fmla="*/ 349 w 512"/>
                  <a:gd name="T17" fmla="*/ 358 h 512"/>
                  <a:gd name="T18" fmla="*/ 316 w 512"/>
                  <a:gd name="T19" fmla="*/ 352 h 512"/>
                  <a:gd name="T20" fmla="*/ 286 w 512"/>
                  <a:gd name="T21" fmla="*/ 324 h 512"/>
                  <a:gd name="T22" fmla="*/ 290 w 512"/>
                  <a:gd name="T23" fmla="*/ 303 h 512"/>
                  <a:gd name="T24" fmla="*/ 320 w 512"/>
                  <a:gd name="T25" fmla="*/ 233 h 512"/>
                  <a:gd name="T26" fmla="*/ 311 w 512"/>
                  <a:gd name="T27" fmla="*/ 142 h 512"/>
                  <a:gd name="T28" fmla="*/ 256 w 512"/>
                  <a:gd name="T29" fmla="*/ 118 h 512"/>
                  <a:gd name="T30" fmla="*/ 256 w 512"/>
                  <a:gd name="T31" fmla="*/ 118 h 512"/>
                  <a:gd name="T32" fmla="*/ 256 w 512"/>
                  <a:gd name="T33" fmla="*/ 118 h 512"/>
                  <a:gd name="T34" fmla="*/ 256 w 512"/>
                  <a:gd name="T35" fmla="*/ 118 h 512"/>
                  <a:gd name="T36" fmla="*/ 201 w 512"/>
                  <a:gd name="T37" fmla="*/ 142 h 512"/>
                  <a:gd name="T38" fmla="*/ 192 w 512"/>
                  <a:gd name="T39" fmla="*/ 233 h 512"/>
                  <a:gd name="T40" fmla="*/ 222 w 512"/>
                  <a:gd name="T41" fmla="*/ 303 h 512"/>
                  <a:gd name="T42" fmla="*/ 225 w 512"/>
                  <a:gd name="T43" fmla="*/ 324 h 512"/>
                  <a:gd name="T44" fmla="*/ 196 w 512"/>
                  <a:gd name="T45" fmla="*/ 352 h 512"/>
                  <a:gd name="T46" fmla="*/ 163 w 512"/>
                  <a:gd name="T47" fmla="*/ 358 h 512"/>
                  <a:gd name="T48" fmla="*/ 114 w 512"/>
                  <a:gd name="T49" fmla="*/ 371 h 512"/>
                  <a:gd name="T50" fmla="*/ 107 w 512"/>
                  <a:gd name="T51" fmla="*/ 374 h 512"/>
                  <a:gd name="T52" fmla="*/ 99 w 512"/>
                  <a:gd name="T53" fmla="*/ 370 h 512"/>
                  <a:gd name="T54" fmla="*/ 100 w 512"/>
                  <a:gd name="T55" fmla="*/ 355 h 512"/>
                  <a:gd name="T56" fmla="*/ 160 w 512"/>
                  <a:gd name="T57" fmla="*/ 337 h 512"/>
                  <a:gd name="T58" fmla="*/ 188 w 512"/>
                  <a:gd name="T59" fmla="*/ 332 h 512"/>
                  <a:gd name="T60" fmla="*/ 205 w 512"/>
                  <a:gd name="T61" fmla="*/ 318 h 512"/>
                  <a:gd name="T62" fmla="*/ 205 w 512"/>
                  <a:gd name="T63" fmla="*/ 316 h 512"/>
                  <a:gd name="T64" fmla="*/ 171 w 512"/>
                  <a:gd name="T65" fmla="*/ 237 h 512"/>
                  <a:gd name="T66" fmla="*/ 184 w 512"/>
                  <a:gd name="T67" fmla="*/ 128 h 512"/>
                  <a:gd name="T68" fmla="*/ 256 w 512"/>
                  <a:gd name="T69" fmla="*/ 96 h 512"/>
                  <a:gd name="T70" fmla="*/ 256 w 512"/>
                  <a:gd name="T71" fmla="*/ 96 h 512"/>
                  <a:gd name="T72" fmla="*/ 328 w 512"/>
                  <a:gd name="T73" fmla="*/ 128 h 512"/>
                  <a:gd name="T74" fmla="*/ 341 w 512"/>
                  <a:gd name="T75" fmla="*/ 237 h 512"/>
                  <a:gd name="T76" fmla="*/ 307 w 512"/>
                  <a:gd name="T77" fmla="*/ 316 h 512"/>
                  <a:gd name="T78" fmla="*/ 307 w 512"/>
                  <a:gd name="T79" fmla="*/ 318 h 512"/>
                  <a:gd name="T80" fmla="*/ 324 w 512"/>
                  <a:gd name="T81" fmla="*/ 332 h 512"/>
                  <a:gd name="T82" fmla="*/ 352 w 512"/>
                  <a:gd name="T83" fmla="*/ 337 h 512"/>
                  <a:gd name="T84" fmla="*/ 412 w 512"/>
                  <a:gd name="T85" fmla="*/ 355 h 512"/>
                  <a:gd name="T86" fmla="*/ 413 w 512"/>
                  <a:gd name="T87" fmla="*/ 37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  <a:moveTo>
                      <a:pt x="413" y="370"/>
                    </a:moveTo>
                    <a:cubicBezTo>
                      <a:pt x="411" y="372"/>
                      <a:pt x="408" y="374"/>
                      <a:pt x="405" y="374"/>
                    </a:cubicBezTo>
                    <a:cubicBezTo>
                      <a:pt x="403" y="374"/>
                      <a:pt x="400" y="373"/>
                      <a:pt x="398" y="371"/>
                    </a:cubicBezTo>
                    <a:cubicBezTo>
                      <a:pt x="391" y="364"/>
                      <a:pt x="366" y="361"/>
                      <a:pt x="349" y="358"/>
                    </a:cubicBezTo>
                    <a:cubicBezTo>
                      <a:pt x="335" y="356"/>
                      <a:pt x="324" y="355"/>
                      <a:pt x="316" y="352"/>
                    </a:cubicBezTo>
                    <a:cubicBezTo>
                      <a:pt x="301" y="346"/>
                      <a:pt x="290" y="336"/>
                      <a:pt x="286" y="324"/>
                    </a:cubicBezTo>
                    <a:cubicBezTo>
                      <a:pt x="284" y="317"/>
                      <a:pt x="285" y="310"/>
                      <a:pt x="290" y="303"/>
                    </a:cubicBezTo>
                    <a:cubicBezTo>
                      <a:pt x="301" y="288"/>
                      <a:pt x="314" y="258"/>
                      <a:pt x="320" y="233"/>
                    </a:cubicBezTo>
                    <a:cubicBezTo>
                      <a:pt x="330" y="192"/>
                      <a:pt x="327" y="162"/>
                      <a:pt x="311" y="142"/>
                    </a:cubicBezTo>
                    <a:cubicBezTo>
                      <a:pt x="291" y="117"/>
                      <a:pt x="257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5" y="118"/>
                      <a:pt x="220" y="117"/>
                      <a:pt x="201" y="142"/>
                    </a:cubicBezTo>
                    <a:cubicBezTo>
                      <a:pt x="185" y="162"/>
                      <a:pt x="182" y="192"/>
                      <a:pt x="192" y="233"/>
                    </a:cubicBezTo>
                    <a:cubicBezTo>
                      <a:pt x="198" y="258"/>
                      <a:pt x="211" y="288"/>
                      <a:pt x="222" y="303"/>
                    </a:cubicBezTo>
                    <a:cubicBezTo>
                      <a:pt x="226" y="310"/>
                      <a:pt x="228" y="317"/>
                      <a:pt x="225" y="324"/>
                    </a:cubicBezTo>
                    <a:cubicBezTo>
                      <a:pt x="222" y="336"/>
                      <a:pt x="211" y="346"/>
                      <a:pt x="196" y="352"/>
                    </a:cubicBezTo>
                    <a:cubicBezTo>
                      <a:pt x="188" y="355"/>
                      <a:pt x="177" y="356"/>
                      <a:pt x="163" y="358"/>
                    </a:cubicBezTo>
                    <a:cubicBezTo>
                      <a:pt x="145" y="361"/>
                      <a:pt x="121" y="364"/>
                      <a:pt x="114" y="371"/>
                    </a:cubicBezTo>
                    <a:cubicBezTo>
                      <a:pt x="112" y="373"/>
                      <a:pt x="109" y="374"/>
                      <a:pt x="107" y="374"/>
                    </a:cubicBezTo>
                    <a:cubicBezTo>
                      <a:pt x="104" y="374"/>
                      <a:pt x="101" y="372"/>
                      <a:pt x="99" y="370"/>
                    </a:cubicBezTo>
                    <a:cubicBezTo>
                      <a:pt x="95" y="366"/>
                      <a:pt x="95" y="359"/>
                      <a:pt x="100" y="355"/>
                    </a:cubicBezTo>
                    <a:cubicBezTo>
                      <a:pt x="112" y="344"/>
                      <a:pt x="136" y="341"/>
                      <a:pt x="160" y="337"/>
                    </a:cubicBezTo>
                    <a:cubicBezTo>
                      <a:pt x="171" y="335"/>
                      <a:pt x="183" y="334"/>
                      <a:pt x="188" y="332"/>
                    </a:cubicBezTo>
                    <a:cubicBezTo>
                      <a:pt x="198" y="328"/>
                      <a:pt x="204" y="322"/>
                      <a:pt x="205" y="318"/>
                    </a:cubicBezTo>
                    <a:cubicBezTo>
                      <a:pt x="205" y="317"/>
                      <a:pt x="205" y="317"/>
                      <a:pt x="205" y="316"/>
                    </a:cubicBezTo>
                    <a:cubicBezTo>
                      <a:pt x="192" y="298"/>
                      <a:pt x="178" y="265"/>
                      <a:pt x="171" y="237"/>
                    </a:cubicBezTo>
                    <a:cubicBezTo>
                      <a:pt x="160" y="190"/>
                      <a:pt x="164" y="153"/>
                      <a:pt x="184" y="128"/>
                    </a:cubicBezTo>
                    <a:cubicBezTo>
                      <a:pt x="210" y="96"/>
                      <a:pt x="252" y="96"/>
                      <a:pt x="256" y="96"/>
                    </a:cubicBezTo>
                    <a:cubicBezTo>
                      <a:pt x="256" y="96"/>
                      <a:pt x="256" y="96"/>
                      <a:pt x="256" y="96"/>
                    </a:cubicBezTo>
                    <a:cubicBezTo>
                      <a:pt x="258" y="96"/>
                      <a:pt x="301" y="96"/>
                      <a:pt x="328" y="128"/>
                    </a:cubicBezTo>
                    <a:cubicBezTo>
                      <a:pt x="348" y="153"/>
                      <a:pt x="352" y="190"/>
                      <a:pt x="341" y="237"/>
                    </a:cubicBezTo>
                    <a:cubicBezTo>
                      <a:pt x="334" y="265"/>
                      <a:pt x="320" y="298"/>
                      <a:pt x="307" y="316"/>
                    </a:cubicBezTo>
                    <a:cubicBezTo>
                      <a:pt x="307" y="317"/>
                      <a:pt x="306" y="317"/>
                      <a:pt x="307" y="318"/>
                    </a:cubicBezTo>
                    <a:cubicBezTo>
                      <a:pt x="308" y="322"/>
                      <a:pt x="314" y="328"/>
                      <a:pt x="324" y="332"/>
                    </a:cubicBezTo>
                    <a:cubicBezTo>
                      <a:pt x="329" y="334"/>
                      <a:pt x="341" y="335"/>
                      <a:pt x="352" y="337"/>
                    </a:cubicBezTo>
                    <a:cubicBezTo>
                      <a:pt x="375" y="341"/>
                      <a:pt x="400" y="344"/>
                      <a:pt x="412" y="355"/>
                    </a:cubicBezTo>
                    <a:cubicBezTo>
                      <a:pt x="417" y="359"/>
                      <a:pt x="417" y="366"/>
                      <a:pt x="413" y="3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" name="Freeform 552">
                <a:extLst>
                  <a:ext uri="{FF2B5EF4-FFF2-40B4-BE49-F238E27FC236}">
                    <a16:creationId xmlns:a16="http://schemas.microsoft.com/office/drawing/2014/main" id="{23D7191B-BA35-48D9-AF63-BCDC61CFFD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0" y="1938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13 w 512"/>
                  <a:gd name="T11" fmla="*/ 370 h 512"/>
                  <a:gd name="T12" fmla="*/ 405 w 512"/>
                  <a:gd name="T13" fmla="*/ 374 h 512"/>
                  <a:gd name="T14" fmla="*/ 398 w 512"/>
                  <a:gd name="T15" fmla="*/ 371 h 512"/>
                  <a:gd name="T16" fmla="*/ 349 w 512"/>
                  <a:gd name="T17" fmla="*/ 358 h 512"/>
                  <a:gd name="T18" fmla="*/ 316 w 512"/>
                  <a:gd name="T19" fmla="*/ 352 h 512"/>
                  <a:gd name="T20" fmla="*/ 286 w 512"/>
                  <a:gd name="T21" fmla="*/ 324 h 512"/>
                  <a:gd name="T22" fmla="*/ 290 w 512"/>
                  <a:gd name="T23" fmla="*/ 303 h 512"/>
                  <a:gd name="T24" fmla="*/ 320 w 512"/>
                  <a:gd name="T25" fmla="*/ 233 h 512"/>
                  <a:gd name="T26" fmla="*/ 311 w 512"/>
                  <a:gd name="T27" fmla="*/ 142 h 512"/>
                  <a:gd name="T28" fmla="*/ 256 w 512"/>
                  <a:gd name="T29" fmla="*/ 118 h 512"/>
                  <a:gd name="T30" fmla="*/ 256 w 512"/>
                  <a:gd name="T31" fmla="*/ 118 h 512"/>
                  <a:gd name="T32" fmla="*/ 256 w 512"/>
                  <a:gd name="T33" fmla="*/ 118 h 512"/>
                  <a:gd name="T34" fmla="*/ 256 w 512"/>
                  <a:gd name="T35" fmla="*/ 118 h 512"/>
                  <a:gd name="T36" fmla="*/ 201 w 512"/>
                  <a:gd name="T37" fmla="*/ 142 h 512"/>
                  <a:gd name="T38" fmla="*/ 192 w 512"/>
                  <a:gd name="T39" fmla="*/ 233 h 512"/>
                  <a:gd name="T40" fmla="*/ 222 w 512"/>
                  <a:gd name="T41" fmla="*/ 303 h 512"/>
                  <a:gd name="T42" fmla="*/ 225 w 512"/>
                  <a:gd name="T43" fmla="*/ 324 h 512"/>
                  <a:gd name="T44" fmla="*/ 196 w 512"/>
                  <a:gd name="T45" fmla="*/ 352 h 512"/>
                  <a:gd name="T46" fmla="*/ 163 w 512"/>
                  <a:gd name="T47" fmla="*/ 358 h 512"/>
                  <a:gd name="T48" fmla="*/ 114 w 512"/>
                  <a:gd name="T49" fmla="*/ 371 h 512"/>
                  <a:gd name="T50" fmla="*/ 107 w 512"/>
                  <a:gd name="T51" fmla="*/ 374 h 512"/>
                  <a:gd name="T52" fmla="*/ 99 w 512"/>
                  <a:gd name="T53" fmla="*/ 370 h 512"/>
                  <a:gd name="T54" fmla="*/ 100 w 512"/>
                  <a:gd name="T55" fmla="*/ 355 h 512"/>
                  <a:gd name="T56" fmla="*/ 160 w 512"/>
                  <a:gd name="T57" fmla="*/ 337 h 512"/>
                  <a:gd name="T58" fmla="*/ 188 w 512"/>
                  <a:gd name="T59" fmla="*/ 332 h 512"/>
                  <a:gd name="T60" fmla="*/ 205 w 512"/>
                  <a:gd name="T61" fmla="*/ 318 h 512"/>
                  <a:gd name="T62" fmla="*/ 205 w 512"/>
                  <a:gd name="T63" fmla="*/ 316 h 512"/>
                  <a:gd name="T64" fmla="*/ 171 w 512"/>
                  <a:gd name="T65" fmla="*/ 237 h 512"/>
                  <a:gd name="T66" fmla="*/ 184 w 512"/>
                  <a:gd name="T67" fmla="*/ 128 h 512"/>
                  <a:gd name="T68" fmla="*/ 256 w 512"/>
                  <a:gd name="T69" fmla="*/ 96 h 512"/>
                  <a:gd name="T70" fmla="*/ 256 w 512"/>
                  <a:gd name="T71" fmla="*/ 96 h 512"/>
                  <a:gd name="T72" fmla="*/ 328 w 512"/>
                  <a:gd name="T73" fmla="*/ 128 h 512"/>
                  <a:gd name="T74" fmla="*/ 341 w 512"/>
                  <a:gd name="T75" fmla="*/ 237 h 512"/>
                  <a:gd name="T76" fmla="*/ 307 w 512"/>
                  <a:gd name="T77" fmla="*/ 316 h 512"/>
                  <a:gd name="T78" fmla="*/ 307 w 512"/>
                  <a:gd name="T79" fmla="*/ 318 h 512"/>
                  <a:gd name="T80" fmla="*/ 324 w 512"/>
                  <a:gd name="T81" fmla="*/ 332 h 512"/>
                  <a:gd name="T82" fmla="*/ 352 w 512"/>
                  <a:gd name="T83" fmla="*/ 337 h 512"/>
                  <a:gd name="T84" fmla="*/ 412 w 512"/>
                  <a:gd name="T85" fmla="*/ 355 h 512"/>
                  <a:gd name="T86" fmla="*/ 413 w 512"/>
                  <a:gd name="T87" fmla="*/ 37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5" y="0"/>
                      <a:pt x="0" y="115"/>
                      <a:pt x="0" y="256"/>
                    </a:cubicBezTo>
                    <a:cubicBezTo>
                      <a:pt x="0" y="398"/>
                      <a:pt x="115" y="512"/>
                      <a:pt x="256" y="512"/>
                    </a:cubicBezTo>
                    <a:cubicBezTo>
                      <a:pt x="397" y="512"/>
                      <a:pt x="512" y="398"/>
                      <a:pt x="512" y="256"/>
                    </a:cubicBezTo>
                    <a:cubicBezTo>
                      <a:pt x="512" y="115"/>
                      <a:pt x="397" y="0"/>
                      <a:pt x="256" y="0"/>
                    </a:cubicBezTo>
                    <a:close/>
                    <a:moveTo>
                      <a:pt x="413" y="370"/>
                    </a:moveTo>
                    <a:cubicBezTo>
                      <a:pt x="411" y="372"/>
                      <a:pt x="408" y="374"/>
                      <a:pt x="405" y="374"/>
                    </a:cubicBezTo>
                    <a:cubicBezTo>
                      <a:pt x="403" y="374"/>
                      <a:pt x="400" y="373"/>
                      <a:pt x="398" y="371"/>
                    </a:cubicBezTo>
                    <a:cubicBezTo>
                      <a:pt x="391" y="364"/>
                      <a:pt x="366" y="361"/>
                      <a:pt x="349" y="358"/>
                    </a:cubicBezTo>
                    <a:cubicBezTo>
                      <a:pt x="335" y="356"/>
                      <a:pt x="324" y="355"/>
                      <a:pt x="316" y="352"/>
                    </a:cubicBezTo>
                    <a:cubicBezTo>
                      <a:pt x="301" y="346"/>
                      <a:pt x="290" y="336"/>
                      <a:pt x="286" y="324"/>
                    </a:cubicBezTo>
                    <a:cubicBezTo>
                      <a:pt x="284" y="317"/>
                      <a:pt x="285" y="310"/>
                      <a:pt x="290" y="303"/>
                    </a:cubicBezTo>
                    <a:cubicBezTo>
                      <a:pt x="301" y="288"/>
                      <a:pt x="314" y="258"/>
                      <a:pt x="320" y="233"/>
                    </a:cubicBezTo>
                    <a:cubicBezTo>
                      <a:pt x="330" y="192"/>
                      <a:pt x="327" y="162"/>
                      <a:pt x="311" y="142"/>
                    </a:cubicBezTo>
                    <a:cubicBezTo>
                      <a:pt x="291" y="117"/>
                      <a:pt x="257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5" y="118"/>
                      <a:pt x="220" y="117"/>
                      <a:pt x="201" y="142"/>
                    </a:cubicBezTo>
                    <a:cubicBezTo>
                      <a:pt x="185" y="162"/>
                      <a:pt x="182" y="192"/>
                      <a:pt x="192" y="233"/>
                    </a:cubicBezTo>
                    <a:cubicBezTo>
                      <a:pt x="198" y="258"/>
                      <a:pt x="211" y="288"/>
                      <a:pt x="222" y="303"/>
                    </a:cubicBezTo>
                    <a:cubicBezTo>
                      <a:pt x="226" y="310"/>
                      <a:pt x="228" y="317"/>
                      <a:pt x="225" y="324"/>
                    </a:cubicBezTo>
                    <a:cubicBezTo>
                      <a:pt x="222" y="336"/>
                      <a:pt x="211" y="346"/>
                      <a:pt x="196" y="352"/>
                    </a:cubicBezTo>
                    <a:cubicBezTo>
                      <a:pt x="188" y="355"/>
                      <a:pt x="177" y="356"/>
                      <a:pt x="163" y="358"/>
                    </a:cubicBezTo>
                    <a:cubicBezTo>
                      <a:pt x="145" y="361"/>
                      <a:pt x="121" y="364"/>
                      <a:pt x="114" y="371"/>
                    </a:cubicBezTo>
                    <a:cubicBezTo>
                      <a:pt x="112" y="373"/>
                      <a:pt x="109" y="374"/>
                      <a:pt x="107" y="374"/>
                    </a:cubicBezTo>
                    <a:cubicBezTo>
                      <a:pt x="104" y="374"/>
                      <a:pt x="101" y="372"/>
                      <a:pt x="99" y="370"/>
                    </a:cubicBezTo>
                    <a:cubicBezTo>
                      <a:pt x="95" y="366"/>
                      <a:pt x="95" y="359"/>
                      <a:pt x="100" y="355"/>
                    </a:cubicBezTo>
                    <a:cubicBezTo>
                      <a:pt x="112" y="344"/>
                      <a:pt x="136" y="341"/>
                      <a:pt x="160" y="337"/>
                    </a:cubicBezTo>
                    <a:cubicBezTo>
                      <a:pt x="171" y="335"/>
                      <a:pt x="183" y="334"/>
                      <a:pt x="188" y="332"/>
                    </a:cubicBezTo>
                    <a:cubicBezTo>
                      <a:pt x="198" y="328"/>
                      <a:pt x="204" y="322"/>
                      <a:pt x="205" y="318"/>
                    </a:cubicBezTo>
                    <a:cubicBezTo>
                      <a:pt x="205" y="317"/>
                      <a:pt x="205" y="317"/>
                      <a:pt x="205" y="316"/>
                    </a:cubicBezTo>
                    <a:cubicBezTo>
                      <a:pt x="192" y="298"/>
                      <a:pt x="178" y="265"/>
                      <a:pt x="171" y="237"/>
                    </a:cubicBezTo>
                    <a:cubicBezTo>
                      <a:pt x="160" y="190"/>
                      <a:pt x="164" y="153"/>
                      <a:pt x="184" y="128"/>
                    </a:cubicBezTo>
                    <a:cubicBezTo>
                      <a:pt x="210" y="96"/>
                      <a:pt x="252" y="96"/>
                      <a:pt x="256" y="96"/>
                    </a:cubicBezTo>
                    <a:cubicBezTo>
                      <a:pt x="256" y="96"/>
                      <a:pt x="256" y="96"/>
                      <a:pt x="256" y="96"/>
                    </a:cubicBezTo>
                    <a:cubicBezTo>
                      <a:pt x="258" y="96"/>
                      <a:pt x="301" y="96"/>
                      <a:pt x="328" y="128"/>
                    </a:cubicBezTo>
                    <a:cubicBezTo>
                      <a:pt x="348" y="153"/>
                      <a:pt x="352" y="190"/>
                      <a:pt x="341" y="237"/>
                    </a:cubicBezTo>
                    <a:cubicBezTo>
                      <a:pt x="334" y="265"/>
                      <a:pt x="320" y="298"/>
                      <a:pt x="307" y="316"/>
                    </a:cubicBezTo>
                    <a:cubicBezTo>
                      <a:pt x="307" y="317"/>
                      <a:pt x="306" y="317"/>
                      <a:pt x="307" y="318"/>
                    </a:cubicBezTo>
                    <a:cubicBezTo>
                      <a:pt x="308" y="322"/>
                      <a:pt x="314" y="328"/>
                      <a:pt x="324" y="332"/>
                    </a:cubicBezTo>
                    <a:cubicBezTo>
                      <a:pt x="329" y="334"/>
                      <a:pt x="341" y="335"/>
                      <a:pt x="352" y="337"/>
                    </a:cubicBezTo>
                    <a:cubicBezTo>
                      <a:pt x="375" y="341"/>
                      <a:pt x="400" y="344"/>
                      <a:pt x="412" y="355"/>
                    </a:cubicBezTo>
                    <a:cubicBezTo>
                      <a:pt x="417" y="359"/>
                      <a:pt x="417" y="366"/>
                      <a:pt x="413" y="3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64F8EF-DB45-40C4-B723-1FE505BD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843" y="2306953"/>
              <a:ext cx="3100920" cy="3100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89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itle 12"/>
          <p:cNvSpPr txBox="1">
            <a:spLocks/>
          </p:cNvSpPr>
          <p:nvPr/>
        </p:nvSpPr>
        <p:spPr bwMode="auto">
          <a:xfrm>
            <a:off x="522154" y="1216923"/>
            <a:ext cx="11636875" cy="4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 baseline="0">
                <a:solidFill>
                  <a:schemeClr val="tx2"/>
                </a:solidFill>
                <a:latin typeface="Arial Bold"/>
                <a:ea typeface="ヒラギノ角ゴ Pro W3" pitchFamily="124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  <a:cs typeface="Arial Bold" pitchFamily="12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 Bold" pitchFamily="124" charset="0"/>
                <a:ea typeface="ヒラギノ角ゴ Pro W3" pitchFamily="124" charset="-128"/>
              </a:defRPr>
            </a:lvl9pPr>
          </a:lstStyle>
          <a:p>
            <a:endParaRPr lang="en-US" altLang="ja-JP" sz="1467" b="0" dirty="0">
              <a:solidFill>
                <a:schemeClr val="tx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graphicFrame>
        <p:nvGraphicFramePr>
          <p:cNvPr id="207" name="Table 206">
            <a:extLst>
              <a:ext uri="{FF2B5EF4-FFF2-40B4-BE49-F238E27FC236}">
                <a16:creationId xmlns:a16="http://schemas.microsoft.com/office/drawing/2014/main" id="{15171366-1B37-46F9-987F-1594691A98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40" y="1161016"/>
          <a:ext cx="12084594" cy="4756274"/>
        </p:xfrm>
        <a:graphic>
          <a:graphicData uri="http://schemas.openxmlformats.org/drawingml/2006/table">
            <a:tbl>
              <a:tblPr firstRow="1" bandRow="1"/>
              <a:tblGrid>
                <a:gridCol w="228600">
                  <a:extLst>
                    <a:ext uri="{9D8B030D-6E8A-4147-A177-3AD203B41FA5}">
                      <a16:colId xmlns:a16="http://schemas.microsoft.com/office/drawing/2014/main" val="2889556829"/>
                    </a:ext>
                  </a:extLst>
                </a:gridCol>
                <a:gridCol w="290208">
                  <a:extLst>
                    <a:ext uri="{9D8B030D-6E8A-4147-A177-3AD203B41FA5}">
                      <a16:colId xmlns:a16="http://schemas.microsoft.com/office/drawing/2014/main" val="305135531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6957694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13400634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76262225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3151769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10920308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2243351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70168507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018323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2105014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578534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902119876"/>
                    </a:ext>
                  </a:extLst>
                </a:gridCol>
                <a:gridCol w="196448">
                  <a:extLst>
                    <a:ext uri="{9D8B030D-6E8A-4147-A177-3AD203B41FA5}">
                      <a16:colId xmlns:a16="http://schemas.microsoft.com/office/drawing/2014/main" val="3693854998"/>
                    </a:ext>
                  </a:extLst>
                </a:gridCol>
                <a:gridCol w="322360">
                  <a:extLst>
                    <a:ext uri="{9D8B030D-6E8A-4147-A177-3AD203B41FA5}">
                      <a16:colId xmlns:a16="http://schemas.microsoft.com/office/drawing/2014/main" val="416663612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99473088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012124492"/>
                    </a:ext>
                  </a:extLst>
                </a:gridCol>
                <a:gridCol w="215295">
                  <a:extLst>
                    <a:ext uri="{9D8B030D-6E8A-4147-A177-3AD203B41FA5}">
                      <a16:colId xmlns:a16="http://schemas.microsoft.com/office/drawing/2014/main" val="4068193439"/>
                    </a:ext>
                  </a:extLst>
                </a:gridCol>
                <a:gridCol w="196119">
                  <a:extLst>
                    <a:ext uri="{9D8B030D-6E8A-4147-A177-3AD203B41FA5}">
                      <a16:colId xmlns:a16="http://schemas.microsoft.com/office/drawing/2014/main" val="38050488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31917493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20297707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56427936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72176353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78455904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9036733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418975837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0958718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1780102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32579314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71376326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71203728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40931184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69441553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8757753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393792748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919084950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06374190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893059035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2994222386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62535062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906731167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1405646101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875745779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080658574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800037535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509770343"/>
                    </a:ext>
                  </a:extLst>
                </a:gridCol>
                <a:gridCol w="259404">
                  <a:extLst>
                    <a:ext uri="{9D8B030D-6E8A-4147-A177-3AD203B41FA5}">
                      <a16:colId xmlns:a16="http://schemas.microsoft.com/office/drawing/2014/main" val="3148473681"/>
                    </a:ext>
                  </a:extLst>
                </a:gridCol>
              </a:tblGrid>
              <a:tr h="228808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spc="1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609" marR="126609" marT="63305" marB="63305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800" spc="1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53721"/>
                  </a:ext>
                </a:extLst>
              </a:tr>
              <a:tr h="98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5787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87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0032"/>
                  </a:ext>
                </a:extLst>
              </a:tr>
              <a:tr h="708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24280"/>
                  </a:ext>
                </a:extLst>
              </a:tr>
              <a:tr h="3636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 marT="63305" marB="6330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16061"/>
                  </a:ext>
                </a:extLst>
              </a:tr>
            </a:tbl>
          </a:graphicData>
        </a:graphic>
      </p:graphicFrame>
      <p:sp>
        <p:nvSpPr>
          <p:cNvPr id="209" name="TextBox 208">
            <a:extLst>
              <a:ext uri="{FF2B5EF4-FFF2-40B4-BE49-F238E27FC236}">
                <a16:creationId xmlns:a16="http://schemas.microsoft.com/office/drawing/2014/main" id="{37DB2030-5DB9-4F44-B2AA-0D8D7E8C4726}"/>
              </a:ext>
            </a:extLst>
          </p:cNvPr>
          <p:cNvSpPr txBox="1"/>
          <p:nvPr/>
        </p:nvSpPr>
        <p:spPr>
          <a:xfrm>
            <a:off x="430018" y="906420"/>
            <a:ext cx="492080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831"/>
              </a:spcBef>
              <a:buSzPct val="100000"/>
            </a:pPr>
            <a:r>
              <a:rPr lang="en-US" sz="1500" b="1" dirty="0">
                <a:solidFill>
                  <a:srgbClr val="86B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Luma Phase 1 – Finance, Budget, Procurement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792C5EB-7BE3-4615-BBA6-D3B64F84EA50}"/>
              </a:ext>
            </a:extLst>
          </p:cNvPr>
          <p:cNvSpPr txBox="1"/>
          <p:nvPr/>
        </p:nvSpPr>
        <p:spPr>
          <a:xfrm>
            <a:off x="5968874" y="906420"/>
            <a:ext cx="538669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831"/>
              </a:spcBef>
              <a:buSzPct val="100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Luma Phase 2 – Human Capital Management, Payroll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AB28A0-960A-4F79-BBF0-9E0B390381AD}"/>
              </a:ext>
            </a:extLst>
          </p:cNvPr>
          <p:cNvGrpSpPr/>
          <p:nvPr/>
        </p:nvGrpSpPr>
        <p:grpSpPr>
          <a:xfrm>
            <a:off x="318400" y="2612762"/>
            <a:ext cx="6419442" cy="3203343"/>
            <a:chOff x="318400" y="2612762"/>
            <a:chExt cx="6419442" cy="3203343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B1DD4F7-4B42-431E-BB26-15C5E572049E}"/>
                </a:ext>
              </a:extLst>
            </p:cNvPr>
            <p:cNvCxnSpPr>
              <a:cxnSpLocks/>
            </p:cNvCxnSpPr>
            <p:nvPr/>
          </p:nvCxnSpPr>
          <p:spPr>
            <a:xfrm>
              <a:off x="4183880" y="4455819"/>
              <a:ext cx="459564" cy="0"/>
            </a:xfrm>
            <a:prstGeom prst="line">
              <a:avLst/>
            </a:prstGeom>
            <a:noFill/>
            <a:ln w="19050" cap="flat" cmpd="sng" algn="ctr">
              <a:solidFill>
                <a:srgbClr val="86BC25">
                  <a:lumMod val="75000"/>
                </a:srgb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11020CB5-4569-4321-9F27-B856BB6DD93C}"/>
                </a:ext>
              </a:extLst>
            </p:cNvPr>
            <p:cNvSpPr txBox="1"/>
            <p:nvPr/>
          </p:nvSpPr>
          <p:spPr>
            <a:xfrm>
              <a:off x="5186095" y="5278479"/>
              <a:ext cx="71011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rgbClr val="86BC25">
                      <a:lumMod val="75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824D7F-1F7A-4A2D-80D2-486CBDFC4CE4}"/>
                </a:ext>
              </a:extLst>
            </p:cNvPr>
            <p:cNvGrpSpPr/>
            <p:nvPr/>
          </p:nvGrpSpPr>
          <p:grpSpPr>
            <a:xfrm>
              <a:off x="318400" y="2612762"/>
              <a:ext cx="6419442" cy="3203343"/>
              <a:chOff x="318400" y="2612762"/>
              <a:chExt cx="6419442" cy="3203343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26019EF3-CE67-407E-98F1-D80DB2F0B96D}"/>
                  </a:ext>
                </a:extLst>
              </p:cNvPr>
              <p:cNvSpPr txBox="1"/>
              <p:nvPr/>
            </p:nvSpPr>
            <p:spPr>
              <a:xfrm>
                <a:off x="480068" y="2612762"/>
                <a:ext cx="2031743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2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Luma Phase 1 Kick-off</a:t>
                </a:r>
              </a:p>
            </p:txBody>
          </p:sp>
          <p:sp>
            <p:nvSpPr>
              <p:cNvPr id="214" name="Isosceles Triangle 104">
                <a:extLst>
                  <a:ext uri="{FF2B5EF4-FFF2-40B4-BE49-F238E27FC236}">
                    <a16:creationId xmlns:a16="http://schemas.microsoft.com/office/drawing/2014/main" id="{06398035-DBE7-4A0A-908F-70A554B7C61E}"/>
                  </a:ext>
                </a:extLst>
              </p:cNvPr>
              <p:cNvSpPr/>
              <p:nvPr/>
            </p:nvSpPr>
            <p:spPr>
              <a:xfrm>
                <a:off x="318400" y="2618275"/>
                <a:ext cx="178895" cy="182880"/>
              </a:xfrm>
              <a:prstGeom prst="diamond">
                <a:avLst/>
              </a:prstGeom>
              <a:solidFill>
                <a:srgbClr val="86BC25"/>
              </a:soli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82048" tIns="41025" rIns="82048" bIns="41025" rtlCol="0" anchor="ctr"/>
              <a:lstStyle/>
              <a:p>
                <a:pPr marL="0" marR="0" lvl="0" indent="0" algn="ctr" defTabSz="8204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B343BA96-7EFC-45C2-8401-76348EBB6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378915"/>
                <a:ext cx="51022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3472DC72-A3A9-48D0-A80D-4AC42DE9725A}"/>
                  </a:ext>
                </a:extLst>
              </p:cNvPr>
              <p:cNvSpPr txBox="1"/>
              <p:nvPr/>
            </p:nvSpPr>
            <p:spPr>
              <a:xfrm>
                <a:off x="804634" y="3021450"/>
                <a:ext cx="83434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Discovery &amp; Preparation</a:t>
                </a:r>
              </a:p>
            </p:txBody>
          </p: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D1DED82D-D54C-4201-93F0-8B8A06088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646657"/>
                <a:ext cx="206603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9B92BD6E-69BD-45D8-9481-7D20A83FC6E0}"/>
                  </a:ext>
                </a:extLst>
              </p:cNvPr>
              <p:cNvSpPr txBox="1"/>
              <p:nvPr/>
            </p:nvSpPr>
            <p:spPr>
              <a:xfrm>
                <a:off x="809268" y="3462707"/>
                <a:ext cx="133322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Enterprise Design</a:t>
                </a: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9C8DF10-13EA-4565-A602-52E7C5F2D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6479" y="3385739"/>
                <a:ext cx="79533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64CEC6A7-C390-4C5B-8C51-C87C1B10E383}"/>
                  </a:ext>
                </a:extLst>
              </p:cNvPr>
              <p:cNvSpPr txBox="1"/>
              <p:nvPr/>
            </p:nvSpPr>
            <p:spPr>
              <a:xfrm>
                <a:off x="1736057" y="3022782"/>
                <a:ext cx="89663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Project Team Training</a:t>
                </a: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8D34C71-1623-436A-AFBB-1ACF49502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4237" y="4169363"/>
                <a:ext cx="27895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04EE7012-4781-4442-9A9E-DE69B7C24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3187" y="4169363"/>
                <a:ext cx="24171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1B8B379-B144-4271-9C87-B9346EEC3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4241" y="4169363"/>
                <a:ext cx="26999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5B57648-5008-44AF-9B9F-EAA9086AA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0682" y="4712588"/>
                <a:ext cx="61549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81662BAF-BA8B-4986-BFC7-2445BD9C56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3835" y="5153152"/>
                <a:ext cx="91802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5B345ED6-F18E-4DB0-8025-3EFBAEAE9AE2}"/>
                  </a:ext>
                </a:extLst>
              </p:cNvPr>
              <p:cNvSpPr txBox="1"/>
              <p:nvPr/>
            </p:nvSpPr>
            <p:spPr>
              <a:xfrm>
                <a:off x="3898893" y="4947046"/>
                <a:ext cx="138635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Design Updates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AB4FB201-598A-4B52-AC9A-0225D9F29C60}"/>
                  </a:ext>
                </a:extLst>
              </p:cNvPr>
              <p:cNvSpPr txBox="1"/>
              <p:nvPr/>
            </p:nvSpPr>
            <p:spPr>
              <a:xfrm>
                <a:off x="4626304" y="4529410"/>
                <a:ext cx="1584144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User Acceptance Testing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96E5A03C-F93A-42F3-84AD-11A092789E7D}"/>
                  </a:ext>
                </a:extLst>
              </p:cNvPr>
              <p:cNvSpPr txBox="1"/>
              <p:nvPr/>
            </p:nvSpPr>
            <p:spPr>
              <a:xfrm>
                <a:off x="5968874" y="5706792"/>
                <a:ext cx="768968" cy="109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lnSpc>
                    <a:spcPts val="760"/>
                  </a:lnSpc>
                  <a:defRPr/>
                </a:pPr>
                <a:r>
                  <a:rPr lang="en-US" sz="1100" b="1" i="1" kern="0" dirty="0">
                    <a:solidFill>
                      <a:srgbClr val="86BC25">
                        <a:lumMod val="50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Go-Live</a:t>
                </a:r>
              </a:p>
            </p:txBody>
          </p:sp>
          <p:sp>
            <p:nvSpPr>
              <p:cNvPr id="229" name="Diamond 228">
                <a:extLst>
                  <a:ext uri="{FF2B5EF4-FFF2-40B4-BE49-F238E27FC236}">
                    <a16:creationId xmlns:a16="http://schemas.microsoft.com/office/drawing/2014/main" id="{98443DB8-A2CB-4699-93A8-3C88D9AC58EF}"/>
                  </a:ext>
                </a:extLst>
              </p:cNvPr>
              <p:cNvSpPr/>
              <p:nvPr/>
            </p:nvSpPr>
            <p:spPr bwMode="gray">
              <a:xfrm>
                <a:off x="5814723" y="5678945"/>
                <a:ext cx="134171" cy="137160"/>
              </a:xfrm>
              <a:prstGeom prst="diamond">
                <a:avLst/>
              </a:prstGeom>
              <a:solidFill>
                <a:srgbClr val="86BC25">
                  <a:lumMod val="5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A69CD0D6-4051-4825-893A-75E0D8DDCF1C}"/>
                  </a:ext>
                </a:extLst>
              </p:cNvPr>
              <p:cNvSpPr txBox="1"/>
              <p:nvPr/>
            </p:nvSpPr>
            <p:spPr>
              <a:xfrm>
                <a:off x="3768296" y="5642282"/>
                <a:ext cx="151196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820487">
                  <a:defRPr/>
                </a:pPr>
                <a:r>
                  <a:rPr lang="en-US" sz="1100" b="1" i="1" kern="0" dirty="0">
                    <a:solidFill>
                      <a:srgbClr val="86BC25">
                        <a:lumMod val="50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Budget Go-Live</a:t>
                </a:r>
              </a:p>
            </p:txBody>
          </p:sp>
          <p:sp>
            <p:nvSpPr>
              <p:cNvPr id="231" name="Diamond 230">
                <a:extLst>
                  <a:ext uri="{FF2B5EF4-FFF2-40B4-BE49-F238E27FC236}">
                    <a16:creationId xmlns:a16="http://schemas.microsoft.com/office/drawing/2014/main" id="{FCE77F5E-669E-4694-92BF-A62DC37D2108}"/>
                  </a:ext>
                </a:extLst>
              </p:cNvPr>
              <p:cNvSpPr/>
              <p:nvPr/>
            </p:nvSpPr>
            <p:spPr bwMode="gray">
              <a:xfrm>
                <a:off x="5304117" y="5672391"/>
                <a:ext cx="134171" cy="137160"/>
              </a:xfrm>
              <a:prstGeom prst="diamond">
                <a:avLst/>
              </a:prstGeom>
              <a:solidFill>
                <a:srgbClr val="86BC25">
                  <a:lumMod val="5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45720" tIns="45720" rIns="45720" bIns="4572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E0D8E89-178D-490F-866B-258F5F85581C}"/>
                  </a:ext>
                </a:extLst>
              </p:cNvPr>
              <p:cNvSpPr txBox="1"/>
              <p:nvPr/>
            </p:nvSpPr>
            <p:spPr>
              <a:xfrm>
                <a:off x="2418330" y="3966904"/>
                <a:ext cx="959153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Sprint 1-3</a:t>
                </a: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1DA17BEC-487A-4E52-8B34-EBD895FF9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07" y="3895056"/>
                <a:ext cx="155139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E20D7B39-6706-46B0-813E-ADBC57290CFE}"/>
                  </a:ext>
                </a:extLst>
              </p:cNvPr>
              <p:cNvSpPr txBox="1"/>
              <p:nvPr/>
            </p:nvSpPr>
            <p:spPr>
              <a:xfrm>
                <a:off x="785415" y="3710834"/>
                <a:ext cx="200558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Technical Design (FRICE-W)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9A4F4A1-110A-4679-B1F3-EDFB1BE9C156}"/>
                  </a:ext>
                </a:extLst>
              </p:cNvPr>
              <p:cNvSpPr txBox="1"/>
              <p:nvPr/>
            </p:nvSpPr>
            <p:spPr>
              <a:xfrm>
                <a:off x="2598339" y="4536768"/>
                <a:ext cx="148167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Mock Data Conv. 1 &amp; 2</a:t>
                </a: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DB0A4D5-0811-451D-8C9B-4D7D75C40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4241" y="4737033"/>
                <a:ext cx="25186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A5B33702-BFED-4408-A8C9-ACCFDBBA6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8335" y="4737033"/>
                <a:ext cx="28690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896811F0-3241-4231-8032-25328AA5C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901" y="4455819"/>
                <a:ext cx="7752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DC390E56-6F53-4506-A02C-30FAA661FB54}"/>
                  </a:ext>
                </a:extLst>
              </p:cNvPr>
              <p:cNvSpPr txBox="1"/>
              <p:nvPr/>
            </p:nvSpPr>
            <p:spPr>
              <a:xfrm>
                <a:off x="3382732" y="4256997"/>
                <a:ext cx="2521425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System Integration Testing 1 &amp; 2  (SIT)</a:t>
                </a: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BC88A30-0DEA-4084-990F-23E3DB36A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7133" y="5473794"/>
                <a:ext cx="12773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D38835B-1EB2-4DC3-8603-3E1DA6FF60B1}"/>
                  </a:ext>
                </a:extLst>
              </p:cNvPr>
              <p:cNvSpPr txBox="1"/>
              <p:nvPr/>
            </p:nvSpPr>
            <p:spPr>
              <a:xfrm>
                <a:off x="3825344" y="5272685"/>
                <a:ext cx="90664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>
                        <a:lumMod val="75000"/>
                      </a:srgb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Training Dev.</a:t>
                </a:r>
              </a:p>
            </p:txBody>
          </p: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D8BA15D5-904F-4046-B980-752D8C9D3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6009" y="5468027"/>
                <a:ext cx="66436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>
                    <a:lumMod val="75000"/>
                  </a:srgbClr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9B868739-FB68-47F1-969E-89FAF0F9D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847" y="2980937"/>
                <a:ext cx="6267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86BC25"/>
                </a:solidFill>
                <a:prstDash val="solid"/>
                <a:headEnd type="oval" w="sm" len="sm"/>
                <a:tailEnd type="oval" w="sm" len="sm"/>
              </a:ln>
              <a:effectLst/>
            </p:spPr>
          </p:cxn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86C010EE-6CF9-48C0-8A02-1A0F77C63C88}"/>
                  </a:ext>
                </a:extLst>
              </p:cNvPr>
              <p:cNvSpPr txBox="1"/>
              <p:nvPr/>
            </p:nvSpPr>
            <p:spPr>
              <a:xfrm>
                <a:off x="463175" y="2816782"/>
                <a:ext cx="50179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820487">
                  <a:defRPr/>
                </a:pPr>
                <a:r>
                  <a:rPr lang="en-US" sz="1100" kern="0" dirty="0">
                    <a:solidFill>
                      <a:srgbClr val="86BC25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Plan</a:t>
                </a:r>
              </a:p>
            </p:txBody>
          </p:sp>
        </p:grpSp>
      </p:grpSp>
      <p:sp>
        <p:nvSpPr>
          <p:cNvPr id="104" name="Slide Number Placeholder 2">
            <a:extLst>
              <a:ext uri="{FF2B5EF4-FFF2-40B4-BE49-F238E27FC236}">
                <a16:creationId xmlns:a16="http://schemas.microsoft.com/office/drawing/2014/main" id="{B96A5BB4-B83B-4290-B135-5AE556503B15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D1B156-BDDE-438F-92BE-FE65B52979E0}"/>
              </a:ext>
            </a:extLst>
          </p:cNvPr>
          <p:cNvGrpSpPr/>
          <p:nvPr/>
        </p:nvGrpSpPr>
        <p:grpSpPr>
          <a:xfrm>
            <a:off x="389475" y="1586526"/>
            <a:ext cx="11766485" cy="1191840"/>
            <a:chOff x="389475" y="1586526"/>
            <a:chExt cx="11766485" cy="1191840"/>
          </a:xfrm>
        </p:grpSpPr>
        <p:sp>
          <p:nvSpPr>
            <p:cNvPr id="283" name="Pentagon 86">
              <a:extLst>
                <a:ext uri="{FF2B5EF4-FFF2-40B4-BE49-F238E27FC236}">
                  <a16:creationId xmlns:a16="http://schemas.microsoft.com/office/drawing/2014/main" id="{AB0B13ED-4BD2-4165-ABB8-74B125FB9E73}"/>
                </a:ext>
              </a:extLst>
            </p:cNvPr>
            <p:cNvSpPr/>
            <p:nvPr/>
          </p:nvSpPr>
          <p:spPr bwMode="gray">
            <a:xfrm>
              <a:off x="5582272" y="1587617"/>
              <a:ext cx="1989579" cy="331979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82880" tIns="45720" rIns="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RUN</a:t>
              </a:r>
            </a:p>
          </p:txBody>
        </p:sp>
        <p:sp>
          <p:nvSpPr>
            <p:cNvPr id="284" name="Pentagon 87">
              <a:extLst>
                <a:ext uri="{FF2B5EF4-FFF2-40B4-BE49-F238E27FC236}">
                  <a16:creationId xmlns:a16="http://schemas.microsoft.com/office/drawing/2014/main" id="{E9BEA0DA-CB8F-44F6-BF49-A9F83370744A}"/>
                </a:ext>
              </a:extLst>
            </p:cNvPr>
            <p:cNvSpPr/>
            <p:nvPr/>
          </p:nvSpPr>
          <p:spPr bwMode="gray">
            <a:xfrm>
              <a:off x="2190172" y="1586526"/>
              <a:ext cx="3521404" cy="333070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DELIVER</a:t>
              </a:r>
            </a:p>
          </p:txBody>
        </p:sp>
        <p:sp>
          <p:nvSpPr>
            <p:cNvPr id="285" name="Pentagon 88">
              <a:extLst>
                <a:ext uri="{FF2B5EF4-FFF2-40B4-BE49-F238E27FC236}">
                  <a16:creationId xmlns:a16="http://schemas.microsoft.com/office/drawing/2014/main" id="{60CA7966-6F1B-4E2A-B380-451C49009AF6}"/>
                </a:ext>
              </a:extLst>
            </p:cNvPr>
            <p:cNvSpPr/>
            <p:nvPr/>
          </p:nvSpPr>
          <p:spPr bwMode="gray">
            <a:xfrm>
              <a:off x="392261" y="1587616"/>
              <a:ext cx="1977342" cy="331980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45720" tIns="45720" rIns="4572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IMAGINE</a:t>
              </a:r>
            </a:p>
          </p:txBody>
        </p:sp>
        <p:sp>
          <p:nvSpPr>
            <p:cNvPr id="286" name="Pentagon 152">
              <a:extLst>
                <a:ext uri="{FF2B5EF4-FFF2-40B4-BE49-F238E27FC236}">
                  <a16:creationId xmlns:a16="http://schemas.microsoft.com/office/drawing/2014/main" id="{1B3D0D7D-A215-4F25-9BD5-EB6B1B38B262}"/>
                </a:ext>
              </a:extLst>
            </p:cNvPr>
            <p:cNvSpPr/>
            <p:nvPr/>
          </p:nvSpPr>
          <p:spPr bwMode="gray">
            <a:xfrm>
              <a:off x="10108829" y="1935638"/>
              <a:ext cx="2047131" cy="330707"/>
            </a:xfrm>
            <a:prstGeom prst="homePlate">
              <a:avLst>
                <a:gd name="adj" fmla="val 31990"/>
              </a:avLst>
            </a:prstGeom>
            <a:solidFill>
              <a:schemeClr val="accent2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26609" tIns="63305" rIns="0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RUN</a:t>
              </a:r>
            </a:p>
          </p:txBody>
        </p:sp>
        <p:sp>
          <p:nvSpPr>
            <p:cNvPr id="287" name="Pentagon 153">
              <a:extLst>
                <a:ext uri="{FF2B5EF4-FFF2-40B4-BE49-F238E27FC236}">
                  <a16:creationId xmlns:a16="http://schemas.microsoft.com/office/drawing/2014/main" id="{362ED5C5-7434-4EC2-87C1-E3CE609F19E7}"/>
                </a:ext>
              </a:extLst>
            </p:cNvPr>
            <p:cNvSpPr/>
            <p:nvPr/>
          </p:nvSpPr>
          <p:spPr bwMode="gray">
            <a:xfrm>
              <a:off x="7507040" y="1934366"/>
              <a:ext cx="2804691" cy="331979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DELIVER</a:t>
              </a:r>
            </a:p>
          </p:txBody>
        </p:sp>
        <p:sp>
          <p:nvSpPr>
            <p:cNvPr id="288" name="Chevron 154">
              <a:extLst>
                <a:ext uri="{FF2B5EF4-FFF2-40B4-BE49-F238E27FC236}">
                  <a16:creationId xmlns:a16="http://schemas.microsoft.com/office/drawing/2014/main" id="{51CA6FBE-3C08-43B3-899A-198FEF271FBF}"/>
                </a:ext>
              </a:extLst>
            </p:cNvPr>
            <p:cNvSpPr/>
            <p:nvPr/>
          </p:nvSpPr>
          <p:spPr bwMode="gray">
            <a:xfrm>
              <a:off x="5874569" y="1932581"/>
              <a:ext cx="1740346" cy="331979"/>
            </a:xfrm>
            <a:prstGeom prst="chevron">
              <a:avLst>
                <a:gd name="adj" fmla="val 27116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IMAGINE</a:t>
              </a:r>
            </a:p>
          </p:txBody>
        </p:sp>
        <p:sp>
          <p:nvSpPr>
            <p:cNvPr id="289" name="Pentagon 83">
              <a:extLst>
                <a:ext uri="{FF2B5EF4-FFF2-40B4-BE49-F238E27FC236}">
                  <a16:creationId xmlns:a16="http://schemas.microsoft.com/office/drawing/2014/main" id="{0B7B4089-DFC1-4AE2-AEA2-3F699244B25C}"/>
                </a:ext>
              </a:extLst>
            </p:cNvPr>
            <p:cNvSpPr/>
            <p:nvPr/>
          </p:nvSpPr>
          <p:spPr bwMode="gray">
            <a:xfrm>
              <a:off x="6127899" y="2267150"/>
              <a:ext cx="1431717" cy="243247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290" name="Pentagon 84">
              <a:extLst>
                <a:ext uri="{FF2B5EF4-FFF2-40B4-BE49-F238E27FC236}">
                  <a16:creationId xmlns:a16="http://schemas.microsoft.com/office/drawing/2014/main" id="{621CACAD-5BEB-43F8-AB5B-B1EA3054B92E}"/>
                </a:ext>
              </a:extLst>
            </p:cNvPr>
            <p:cNvSpPr/>
            <p:nvPr/>
          </p:nvSpPr>
          <p:spPr bwMode="gray">
            <a:xfrm>
              <a:off x="5570293" y="2266435"/>
              <a:ext cx="640155" cy="244676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50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45720" b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Deploy</a:t>
              </a:r>
            </a:p>
          </p:txBody>
        </p:sp>
        <p:sp>
          <p:nvSpPr>
            <p:cNvPr id="291" name="Pentagon 85">
              <a:extLst>
                <a:ext uri="{FF2B5EF4-FFF2-40B4-BE49-F238E27FC236}">
                  <a16:creationId xmlns:a16="http://schemas.microsoft.com/office/drawing/2014/main" id="{ED9A1521-D64A-496C-9E93-00E9D229A7AB}"/>
                </a:ext>
              </a:extLst>
            </p:cNvPr>
            <p:cNvSpPr/>
            <p:nvPr/>
          </p:nvSpPr>
          <p:spPr bwMode="gray">
            <a:xfrm>
              <a:off x="3768296" y="2264899"/>
              <a:ext cx="1943280" cy="250821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Validate</a:t>
              </a:r>
            </a:p>
          </p:txBody>
        </p:sp>
        <p:sp>
          <p:nvSpPr>
            <p:cNvPr id="292" name="Pentagon 89">
              <a:extLst>
                <a:ext uri="{FF2B5EF4-FFF2-40B4-BE49-F238E27FC236}">
                  <a16:creationId xmlns:a16="http://schemas.microsoft.com/office/drawing/2014/main" id="{1525E0C8-8D24-43CD-A0B7-01198B6C1C79}"/>
                </a:ext>
              </a:extLst>
            </p:cNvPr>
            <p:cNvSpPr/>
            <p:nvPr/>
          </p:nvSpPr>
          <p:spPr bwMode="gray">
            <a:xfrm>
              <a:off x="2256212" y="2267971"/>
              <a:ext cx="1611069" cy="250822"/>
            </a:xfrm>
            <a:prstGeom prst="homePlate">
              <a:avLst>
                <a:gd name="adj" fmla="val 31990"/>
              </a:avLst>
            </a:prstGeom>
            <a:solidFill>
              <a:srgbClr val="86BC25">
                <a:lumMod val="75000"/>
              </a:srgb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Configure &amp; Prototype</a:t>
              </a:r>
            </a:p>
          </p:txBody>
        </p:sp>
        <p:sp>
          <p:nvSpPr>
            <p:cNvPr id="293" name="Pentagon 90">
              <a:extLst>
                <a:ext uri="{FF2B5EF4-FFF2-40B4-BE49-F238E27FC236}">
                  <a16:creationId xmlns:a16="http://schemas.microsoft.com/office/drawing/2014/main" id="{027BB230-1DE0-4A0B-863C-78EF41B861E4}"/>
                </a:ext>
              </a:extLst>
            </p:cNvPr>
            <p:cNvSpPr/>
            <p:nvPr/>
          </p:nvSpPr>
          <p:spPr bwMode="gray">
            <a:xfrm>
              <a:off x="906022" y="2265237"/>
              <a:ext cx="1434364" cy="256290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Architect</a:t>
              </a:r>
            </a:p>
          </p:txBody>
        </p:sp>
        <p:sp>
          <p:nvSpPr>
            <p:cNvPr id="294" name="Pentagon 91">
              <a:extLst>
                <a:ext uri="{FF2B5EF4-FFF2-40B4-BE49-F238E27FC236}">
                  <a16:creationId xmlns:a16="http://schemas.microsoft.com/office/drawing/2014/main" id="{B8606E2E-FCD8-4C03-9CD5-A09D34898D7C}"/>
                </a:ext>
              </a:extLst>
            </p:cNvPr>
            <p:cNvSpPr/>
            <p:nvPr/>
          </p:nvSpPr>
          <p:spPr bwMode="gray">
            <a:xfrm>
              <a:off x="389475" y="2267971"/>
              <a:ext cx="645080" cy="250822"/>
            </a:xfrm>
            <a:prstGeom prst="homePlate">
              <a:avLst>
                <a:gd name="adj" fmla="val 31990"/>
              </a:avLst>
            </a:prstGeom>
            <a:solidFill>
              <a:srgbClr val="86BC25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  <p:sp>
          <p:nvSpPr>
            <p:cNvPr id="138" name="Pentagon 83">
              <a:extLst>
                <a:ext uri="{FF2B5EF4-FFF2-40B4-BE49-F238E27FC236}">
                  <a16:creationId xmlns:a16="http://schemas.microsoft.com/office/drawing/2014/main" id="{03124C64-6EC8-4147-95F4-B2DD9B247224}"/>
                </a:ext>
              </a:extLst>
            </p:cNvPr>
            <p:cNvSpPr/>
            <p:nvPr/>
          </p:nvSpPr>
          <p:spPr bwMode="gray">
            <a:xfrm>
              <a:off x="10712563" y="2512609"/>
              <a:ext cx="1443397" cy="265757"/>
            </a:xfrm>
            <a:prstGeom prst="homePlate">
              <a:avLst>
                <a:gd name="adj" fmla="val 31990"/>
              </a:avLst>
            </a:prstGeom>
            <a:solidFill>
              <a:srgbClr val="092F57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139" name="Pentagon 84">
              <a:extLst>
                <a:ext uri="{FF2B5EF4-FFF2-40B4-BE49-F238E27FC236}">
                  <a16:creationId xmlns:a16="http://schemas.microsoft.com/office/drawing/2014/main" id="{40A3862A-0462-4731-BC7B-B89D90550AA7}"/>
                </a:ext>
              </a:extLst>
            </p:cNvPr>
            <p:cNvSpPr/>
            <p:nvPr/>
          </p:nvSpPr>
          <p:spPr bwMode="gray">
            <a:xfrm>
              <a:off x="10178481" y="2516288"/>
              <a:ext cx="637532" cy="262078"/>
            </a:xfrm>
            <a:prstGeom prst="homePlate">
              <a:avLst>
                <a:gd name="adj" fmla="val 31990"/>
              </a:avLst>
            </a:prstGeom>
            <a:solidFill>
              <a:srgbClr val="092F57"/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45720" bIns="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Deploy</a:t>
              </a:r>
            </a:p>
          </p:txBody>
        </p:sp>
        <p:sp>
          <p:nvSpPr>
            <p:cNvPr id="140" name="Pentagon 85">
              <a:extLst>
                <a:ext uri="{FF2B5EF4-FFF2-40B4-BE49-F238E27FC236}">
                  <a16:creationId xmlns:a16="http://schemas.microsoft.com/office/drawing/2014/main" id="{9BDC269C-FCF5-471D-9582-EFE514EF7C3A}"/>
                </a:ext>
              </a:extLst>
            </p:cNvPr>
            <p:cNvSpPr/>
            <p:nvPr/>
          </p:nvSpPr>
          <p:spPr bwMode="gray">
            <a:xfrm>
              <a:off x="8828955" y="2516288"/>
              <a:ext cx="1482775" cy="262078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Validate</a:t>
              </a:r>
            </a:p>
          </p:txBody>
        </p:sp>
        <p:sp>
          <p:nvSpPr>
            <p:cNvPr id="141" name="Pentagon 89">
              <a:extLst>
                <a:ext uri="{FF2B5EF4-FFF2-40B4-BE49-F238E27FC236}">
                  <a16:creationId xmlns:a16="http://schemas.microsoft.com/office/drawing/2014/main" id="{4D9EAEB1-6CE1-4620-8CB3-38B6F59C72BD}"/>
                </a:ext>
              </a:extLst>
            </p:cNvPr>
            <p:cNvSpPr/>
            <p:nvPr/>
          </p:nvSpPr>
          <p:spPr bwMode="gray">
            <a:xfrm>
              <a:off x="7507040" y="2512562"/>
              <a:ext cx="1611069" cy="265352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90000"/>
                <a:lumOff val="10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Configure &amp; Prototype</a:t>
              </a:r>
            </a:p>
          </p:txBody>
        </p:sp>
        <p:sp>
          <p:nvSpPr>
            <p:cNvPr id="142" name="Pentagon 90">
              <a:extLst>
                <a:ext uri="{FF2B5EF4-FFF2-40B4-BE49-F238E27FC236}">
                  <a16:creationId xmlns:a16="http://schemas.microsoft.com/office/drawing/2014/main" id="{D76932F0-193B-409F-92E1-6C0B97F2D6E7}"/>
                </a:ext>
              </a:extLst>
            </p:cNvPr>
            <p:cNvSpPr/>
            <p:nvPr/>
          </p:nvSpPr>
          <p:spPr bwMode="gray">
            <a:xfrm>
              <a:off x="6283420" y="2515837"/>
              <a:ext cx="1307732" cy="262077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Architect</a:t>
              </a:r>
            </a:p>
          </p:txBody>
        </p:sp>
        <p:sp>
          <p:nvSpPr>
            <p:cNvPr id="143" name="Pentagon 91">
              <a:extLst>
                <a:ext uri="{FF2B5EF4-FFF2-40B4-BE49-F238E27FC236}">
                  <a16:creationId xmlns:a16="http://schemas.microsoft.com/office/drawing/2014/main" id="{F8F16568-005F-4A46-B989-F03170F09D24}"/>
                </a:ext>
              </a:extLst>
            </p:cNvPr>
            <p:cNvSpPr/>
            <p:nvPr/>
          </p:nvSpPr>
          <p:spPr bwMode="gray">
            <a:xfrm>
              <a:off x="5881797" y="2515837"/>
              <a:ext cx="645080" cy="260692"/>
            </a:xfrm>
            <a:prstGeom prst="homePlate">
              <a:avLst>
                <a:gd name="adj" fmla="val 31990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D43034-1345-4B4E-A02A-D9CB4DCAE22F}"/>
              </a:ext>
            </a:extLst>
          </p:cNvPr>
          <p:cNvGrpSpPr/>
          <p:nvPr/>
        </p:nvGrpSpPr>
        <p:grpSpPr>
          <a:xfrm>
            <a:off x="5836690" y="2787688"/>
            <a:ext cx="6082608" cy="2994673"/>
            <a:chOff x="5836690" y="2787688"/>
            <a:chExt cx="6082608" cy="2994673"/>
          </a:xfrm>
        </p:grpSpPr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95EE4B8-F5C5-44C2-85BD-5797D4A1F4A2}"/>
                </a:ext>
              </a:extLst>
            </p:cNvPr>
            <p:cNvCxnSpPr>
              <a:cxnSpLocks/>
            </p:cNvCxnSpPr>
            <p:nvPr/>
          </p:nvCxnSpPr>
          <p:spPr>
            <a:xfrm>
              <a:off x="8500346" y="4450541"/>
              <a:ext cx="50944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9A6A80B-C85D-48C2-A957-BB24CF0D427A}"/>
                </a:ext>
              </a:extLst>
            </p:cNvPr>
            <p:cNvSpPr txBox="1"/>
            <p:nvPr/>
          </p:nvSpPr>
          <p:spPr>
            <a:xfrm>
              <a:off x="8492609" y="4223814"/>
              <a:ext cx="19312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36046">
                <a:defRPr/>
              </a:pPr>
              <a:r>
                <a:rPr lang="en-US" sz="12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Parallel PR 1 – 3 (S.I.T.)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9B8D73A1-6D56-4A37-8080-40116410075E}"/>
                </a:ext>
              </a:extLst>
            </p:cNvPr>
            <p:cNvSpPr txBox="1"/>
            <p:nvPr/>
          </p:nvSpPr>
          <p:spPr>
            <a:xfrm>
              <a:off x="10659147" y="5668860"/>
              <a:ext cx="1260151" cy="109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36046">
                <a:lnSpc>
                  <a:spcPts val="760"/>
                </a:lnSpc>
                <a:defRPr/>
              </a:pPr>
              <a:r>
                <a:rPr lang="en-US" sz="1100" b="1" i="1" kern="0" dirty="0">
                  <a:solidFill>
                    <a:srgbClr val="0097A9">
                      <a:lumMod val="50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HR/PR Go-Live</a:t>
              </a:r>
            </a:p>
          </p:txBody>
        </p:sp>
        <p:sp>
          <p:nvSpPr>
            <p:cNvPr id="263" name="Diamond 262">
              <a:extLst>
                <a:ext uri="{FF2B5EF4-FFF2-40B4-BE49-F238E27FC236}">
                  <a16:creationId xmlns:a16="http://schemas.microsoft.com/office/drawing/2014/main" id="{2002ED0F-6AE5-4414-AC47-951BD7CBA398}"/>
                </a:ext>
              </a:extLst>
            </p:cNvPr>
            <p:cNvSpPr/>
            <p:nvPr/>
          </p:nvSpPr>
          <p:spPr bwMode="gray">
            <a:xfrm>
              <a:off x="10500296" y="5645201"/>
              <a:ext cx="134171" cy="137160"/>
            </a:xfrm>
            <a:prstGeom prst="diamond">
              <a:avLst/>
            </a:prstGeom>
            <a:solidFill>
              <a:srgbClr val="0097A9">
                <a:lumMod val="5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467F645F-0747-416F-8E50-12C8ABE04A54}"/>
                </a:ext>
              </a:extLst>
            </p:cNvPr>
            <p:cNvSpPr txBox="1"/>
            <p:nvPr/>
          </p:nvSpPr>
          <p:spPr>
            <a:xfrm>
              <a:off x="9264122" y="5672074"/>
              <a:ext cx="931753" cy="109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36046">
                <a:lnSpc>
                  <a:spcPts val="760"/>
                </a:lnSpc>
                <a:defRPr/>
              </a:pPr>
              <a:r>
                <a:rPr lang="en-US" sz="1100" b="1" i="1" kern="0" dirty="0">
                  <a:solidFill>
                    <a:srgbClr val="0097A9">
                      <a:lumMod val="50000"/>
                    </a:srgb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WFM Go-Live</a:t>
              </a:r>
            </a:p>
          </p:txBody>
        </p:sp>
        <p:sp>
          <p:nvSpPr>
            <p:cNvPr id="265" name="Diamond 264">
              <a:extLst>
                <a:ext uri="{FF2B5EF4-FFF2-40B4-BE49-F238E27FC236}">
                  <a16:creationId xmlns:a16="http://schemas.microsoft.com/office/drawing/2014/main" id="{B3FEC707-24A6-41E2-AB1A-A4D36632E7A1}"/>
                </a:ext>
              </a:extLst>
            </p:cNvPr>
            <p:cNvSpPr/>
            <p:nvPr/>
          </p:nvSpPr>
          <p:spPr bwMode="gray">
            <a:xfrm>
              <a:off x="10230573" y="5645201"/>
              <a:ext cx="134171" cy="137160"/>
            </a:xfrm>
            <a:prstGeom prst="diamond">
              <a:avLst/>
            </a:prstGeom>
            <a:solidFill>
              <a:srgbClr val="0097A9">
                <a:lumMod val="5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3305" tIns="63305" rIns="63305" bIns="63305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62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</a:endParaRP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4157DE2-76D2-40A1-B52B-87A952F3242F}"/>
                </a:ext>
              </a:extLst>
            </p:cNvPr>
            <p:cNvCxnSpPr>
              <a:cxnSpLocks/>
            </p:cNvCxnSpPr>
            <p:nvPr/>
          </p:nvCxnSpPr>
          <p:spPr>
            <a:xfrm>
              <a:off x="9258555" y="4450541"/>
              <a:ext cx="264036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80D7A12-43B2-4605-AEE4-4963AE7F98F8}"/>
                </a:ext>
              </a:extLst>
            </p:cNvPr>
            <p:cNvCxnSpPr>
              <a:cxnSpLocks/>
            </p:cNvCxnSpPr>
            <p:nvPr/>
          </p:nvCxnSpPr>
          <p:spPr>
            <a:xfrm>
              <a:off x="9012014" y="4450541"/>
              <a:ext cx="252218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1E7AC28-90BC-4A0B-8073-7F85BB22767A}"/>
                </a:ext>
              </a:extLst>
            </p:cNvPr>
            <p:cNvSpPr txBox="1"/>
            <p:nvPr/>
          </p:nvSpPr>
          <p:spPr>
            <a:xfrm>
              <a:off x="5998358" y="2787688"/>
              <a:ext cx="203174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Luma Phase 1 Kick-off</a:t>
              </a:r>
            </a:p>
          </p:txBody>
        </p:sp>
        <p:sp>
          <p:nvSpPr>
            <p:cNvPr id="124" name="Isosceles Triangle 104">
              <a:extLst>
                <a:ext uri="{FF2B5EF4-FFF2-40B4-BE49-F238E27FC236}">
                  <a16:creationId xmlns:a16="http://schemas.microsoft.com/office/drawing/2014/main" id="{2292218F-5E84-48A8-8E68-DC8F067466A0}"/>
                </a:ext>
              </a:extLst>
            </p:cNvPr>
            <p:cNvSpPr/>
            <p:nvPr/>
          </p:nvSpPr>
          <p:spPr>
            <a:xfrm>
              <a:off x="5836690" y="2793201"/>
              <a:ext cx="178895" cy="182880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82048" tIns="41025" rIns="82048" bIns="41025" rtlCol="0" anchor="ctr"/>
            <a:lstStyle/>
            <a:p>
              <a:pPr marL="0" marR="0" lvl="0" indent="0" algn="ctr" defTabSz="8204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B28A99E-E176-404F-823B-365FAACFB750}"/>
                </a:ext>
              </a:extLst>
            </p:cNvPr>
            <p:cNvCxnSpPr>
              <a:cxnSpLocks/>
            </p:cNvCxnSpPr>
            <p:nvPr/>
          </p:nvCxnSpPr>
          <p:spPr>
            <a:xfrm>
              <a:off x="5892537" y="3378915"/>
              <a:ext cx="26225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134BFCC-F421-4555-BE74-0530A0C18882}"/>
                </a:ext>
              </a:extLst>
            </p:cNvPr>
            <p:cNvSpPr txBox="1"/>
            <p:nvPr/>
          </p:nvSpPr>
          <p:spPr>
            <a:xfrm>
              <a:off x="5878964" y="3021450"/>
              <a:ext cx="83434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Discovery &amp; Preparation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23C500D-00CD-485C-8DA6-4CD0E93C00CA}"/>
                </a:ext>
              </a:extLst>
            </p:cNvPr>
            <p:cNvCxnSpPr>
              <a:cxnSpLocks/>
            </p:cNvCxnSpPr>
            <p:nvPr/>
          </p:nvCxnSpPr>
          <p:spPr>
            <a:xfrm>
              <a:off x="6655637" y="3385739"/>
              <a:ext cx="707365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0CF44C9-F4CA-4E55-A961-B2129E6974ED}"/>
                </a:ext>
              </a:extLst>
            </p:cNvPr>
            <p:cNvSpPr txBox="1"/>
            <p:nvPr/>
          </p:nvSpPr>
          <p:spPr>
            <a:xfrm>
              <a:off x="6675215" y="3022782"/>
              <a:ext cx="896637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Project Team Training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314A690-240C-491D-BF7E-DF45006B49E3}"/>
                </a:ext>
              </a:extLst>
            </p:cNvPr>
            <p:cNvCxnSpPr>
              <a:cxnSpLocks/>
            </p:cNvCxnSpPr>
            <p:nvPr/>
          </p:nvCxnSpPr>
          <p:spPr>
            <a:xfrm>
              <a:off x="6147690" y="3646657"/>
              <a:ext cx="109989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322BA95-6A37-4F86-97B7-94DE210135BE}"/>
                </a:ext>
              </a:extLst>
            </p:cNvPr>
            <p:cNvSpPr txBox="1"/>
            <p:nvPr/>
          </p:nvSpPr>
          <p:spPr>
            <a:xfrm>
              <a:off x="6138751" y="3462707"/>
              <a:ext cx="205685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Enterprise Design Update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4F8E95E-8189-40E7-865A-9B9FF6740E59}"/>
                </a:ext>
              </a:extLst>
            </p:cNvPr>
            <p:cNvCxnSpPr>
              <a:cxnSpLocks/>
            </p:cNvCxnSpPr>
            <p:nvPr/>
          </p:nvCxnSpPr>
          <p:spPr>
            <a:xfrm>
              <a:off x="6138751" y="3895056"/>
              <a:ext cx="110883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BF0F3E7-CA6B-4B20-A201-86438DF01333}"/>
                </a:ext>
              </a:extLst>
            </p:cNvPr>
            <p:cNvSpPr txBox="1"/>
            <p:nvPr/>
          </p:nvSpPr>
          <p:spPr>
            <a:xfrm>
              <a:off x="6119129" y="3709107"/>
              <a:ext cx="2005588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Technical Design (FRICE-W)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1394500-FD2F-454E-B50A-1D7247DFF8E3}"/>
                </a:ext>
              </a:extLst>
            </p:cNvPr>
            <p:cNvCxnSpPr>
              <a:cxnSpLocks/>
            </p:cNvCxnSpPr>
            <p:nvPr/>
          </p:nvCxnSpPr>
          <p:spPr>
            <a:xfrm>
              <a:off x="7730994" y="4169363"/>
              <a:ext cx="27895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A5AD881-5CD5-4597-9EBB-F88774849422}"/>
                </a:ext>
              </a:extLst>
            </p:cNvPr>
            <p:cNvCxnSpPr>
              <a:cxnSpLocks/>
            </p:cNvCxnSpPr>
            <p:nvPr/>
          </p:nvCxnSpPr>
          <p:spPr>
            <a:xfrm>
              <a:off x="8009944" y="4169363"/>
              <a:ext cx="241714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B5C66-DEEF-4963-9CD5-EDBDF1367150}"/>
                </a:ext>
              </a:extLst>
            </p:cNvPr>
            <p:cNvCxnSpPr>
              <a:cxnSpLocks/>
            </p:cNvCxnSpPr>
            <p:nvPr/>
          </p:nvCxnSpPr>
          <p:spPr>
            <a:xfrm>
              <a:off x="7460998" y="4169363"/>
              <a:ext cx="269996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71E6BFC5-D8AA-4080-A5AB-74816DDE7E1C}"/>
                </a:ext>
              </a:extLst>
            </p:cNvPr>
            <p:cNvSpPr txBox="1"/>
            <p:nvPr/>
          </p:nvSpPr>
          <p:spPr>
            <a:xfrm>
              <a:off x="7265087" y="3966904"/>
              <a:ext cx="959153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Sprint 1-3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91A84DF-EEA8-4FA3-9A2E-3FA67076E489}"/>
                </a:ext>
              </a:extLst>
            </p:cNvPr>
            <p:cNvCxnSpPr>
              <a:cxnSpLocks/>
            </p:cNvCxnSpPr>
            <p:nvPr/>
          </p:nvCxnSpPr>
          <p:spPr>
            <a:xfrm>
              <a:off x="9545291" y="4712588"/>
              <a:ext cx="478239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035143-40A5-40C3-AE8F-11412ED854DF}"/>
                </a:ext>
              </a:extLst>
            </p:cNvPr>
            <p:cNvSpPr txBox="1"/>
            <p:nvPr/>
          </p:nvSpPr>
          <p:spPr>
            <a:xfrm>
              <a:off x="9520913" y="4529410"/>
              <a:ext cx="1834660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User Acceptance Testing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A8196DE-2DD1-4FFA-9CFB-7D5B34BA0C91}"/>
                </a:ext>
              </a:extLst>
            </p:cNvPr>
            <p:cNvSpPr txBox="1"/>
            <p:nvPr/>
          </p:nvSpPr>
          <p:spPr>
            <a:xfrm>
              <a:off x="8001833" y="4536768"/>
              <a:ext cx="1481675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Mock Data Conv. 1 &amp; 2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53A588C-1E7D-476F-8CF6-361F9C2CFE87}"/>
                </a:ext>
              </a:extLst>
            </p:cNvPr>
            <p:cNvCxnSpPr>
              <a:cxnSpLocks/>
            </p:cNvCxnSpPr>
            <p:nvPr/>
          </p:nvCxnSpPr>
          <p:spPr>
            <a:xfrm>
              <a:off x="8017735" y="4737033"/>
              <a:ext cx="25186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9D5DE2D-5C8D-4594-8395-5BDA65D75925}"/>
                </a:ext>
              </a:extLst>
            </p:cNvPr>
            <p:cNvCxnSpPr>
              <a:cxnSpLocks/>
            </p:cNvCxnSpPr>
            <p:nvPr/>
          </p:nvCxnSpPr>
          <p:spPr>
            <a:xfrm>
              <a:off x="8271829" y="4737033"/>
              <a:ext cx="286901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A85DC66-D733-41A2-BF85-1EBA62EF25EB}"/>
                </a:ext>
              </a:extLst>
            </p:cNvPr>
            <p:cNvCxnSpPr>
              <a:cxnSpLocks/>
            </p:cNvCxnSpPr>
            <p:nvPr/>
          </p:nvCxnSpPr>
          <p:spPr>
            <a:xfrm>
              <a:off x="9545855" y="5153152"/>
              <a:ext cx="918022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1FA9299-589B-426E-965B-45451C6B4745}"/>
                </a:ext>
              </a:extLst>
            </p:cNvPr>
            <p:cNvSpPr txBox="1"/>
            <p:nvPr/>
          </p:nvSpPr>
          <p:spPr>
            <a:xfrm>
              <a:off x="9520913" y="4947046"/>
              <a:ext cx="138635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Design Updates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DD24C03-A205-40BD-8666-A4FC621E62E3}"/>
                </a:ext>
              </a:extLst>
            </p:cNvPr>
            <p:cNvCxnSpPr>
              <a:cxnSpLocks/>
            </p:cNvCxnSpPr>
            <p:nvPr/>
          </p:nvCxnSpPr>
          <p:spPr>
            <a:xfrm>
              <a:off x="8565138" y="5473794"/>
              <a:ext cx="693417" cy="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4571881-BB96-49F4-ABE3-799F3077A35C}"/>
                </a:ext>
              </a:extLst>
            </p:cNvPr>
            <p:cNvSpPr txBox="1"/>
            <p:nvPr/>
          </p:nvSpPr>
          <p:spPr>
            <a:xfrm>
              <a:off x="8543349" y="5272685"/>
              <a:ext cx="90664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Dev.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7AB93B7-D661-45D2-BC2F-08295FD3F4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8496" y="5459640"/>
              <a:ext cx="768915" cy="8387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headEnd type="oval" w="sm" len="sm"/>
              <a:tailEnd type="oval" w="sm" len="sm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B457096-9A54-4CA5-BD5A-5A84931D2A73}"/>
                </a:ext>
              </a:extLst>
            </p:cNvPr>
            <p:cNvSpPr txBox="1"/>
            <p:nvPr/>
          </p:nvSpPr>
          <p:spPr>
            <a:xfrm>
              <a:off x="9498582" y="5278479"/>
              <a:ext cx="710111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820487">
                <a:defRPr/>
              </a:pPr>
              <a:r>
                <a:rPr lang="en-US" sz="1100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Training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F433C4-FAAD-4B5D-8CAC-F8CCD38D3D77}"/>
              </a:ext>
            </a:extLst>
          </p:cNvPr>
          <p:cNvSpPr/>
          <p:nvPr/>
        </p:nvSpPr>
        <p:spPr>
          <a:xfrm>
            <a:off x="3171579" y="1299518"/>
            <a:ext cx="221168" cy="4617771"/>
          </a:xfrm>
          <a:prstGeom prst="rect">
            <a:avLst/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itle 5">
            <a:extLst>
              <a:ext uri="{FF2B5EF4-FFF2-40B4-BE49-F238E27FC236}">
                <a16:creationId xmlns:a16="http://schemas.microsoft.com/office/drawing/2014/main" id="{498BCAE7-661F-4248-9453-C24770F3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/>
          <a:lstStyle/>
          <a:p>
            <a:r>
              <a:rPr lang="en-US" dirty="0">
                <a:solidFill>
                  <a:srgbClr val="092F57"/>
                </a:solidFill>
              </a:rPr>
              <a:t>Luma 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8841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9F0CA8E-C79B-4AE3-ACDC-372CA632F416}"/>
              </a:ext>
            </a:extLst>
          </p:cNvPr>
          <p:cNvGrpSpPr/>
          <p:nvPr/>
        </p:nvGrpSpPr>
        <p:grpSpPr>
          <a:xfrm>
            <a:off x="920040" y="2253373"/>
            <a:ext cx="10351919" cy="3782735"/>
            <a:chOff x="581891" y="2502212"/>
            <a:chExt cx="10351919" cy="378273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7D85BE-AA7C-45B8-8E3F-6B3873ED851D}"/>
                </a:ext>
              </a:extLst>
            </p:cNvPr>
            <p:cNvGrpSpPr/>
            <p:nvPr/>
          </p:nvGrpSpPr>
          <p:grpSpPr>
            <a:xfrm>
              <a:off x="581891" y="2502212"/>
              <a:ext cx="10332827" cy="2696274"/>
              <a:chOff x="936473" y="2532946"/>
              <a:chExt cx="9776390" cy="2461021"/>
            </a:xfrm>
          </p:grpSpPr>
          <p:sp>
            <p:nvSpPr>
              <p:cNvPr id="55" name="AutoShape 8">
                <a:extLst>
                  <a:ext uri="{FF2B5EF4-FFF2-40B4-BE49-F238E27FC236}">
                    <a16:creationId xmlns:a16="http://schemas.microsoft.com/office/drawing/2014/main" id="{1B5C6B36-2ADB-4C6C-B7F1-CBF08A47247D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6028020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System Integration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 Testing (SIT 1)</a:t>
                </a:r>
              </a:p>
            </p:txBody>
          </p:sp>
          <p:sp>
            <p:nvSpPr>
              <p:cNvPr id="56" name="AutoShape 8">
                <a:extLst>
                  <a:ext uri="{FF2B5EF4-FFF2-40B4-BE49-F238E27FC236}">
                    <a16:creationId xmlns:a16="http://schemas.microsoft.com/office/drawing/2014/main" id="{8990D633-1394-4AFB-A32D-7E4CC7F5349A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7613429" y="2953113"/>
                <a:ext cx="1514027" cy="365760"/>
              </a:xfrm>
              <a:prstGeom prst="chevron">
                <a:avLst>
                  <a:gd name="adj" fmla="val 28506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System Integration 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Testing (SIT 2)</a:t>
                </a:r>
              </a:p>
            </p:txBody>
          </p:sp>
          <p:sp>
            <p:nvSpPr>
              <p:cNvPr id="57" name="AutoShape 143">
                <a:extLst>
                  <a:ext uri="{FF2B5EF4-FFF2-40B4-BE49-F238E27FC236}">
                    <a16:creationId xmlns:a16="http://schemas.microsoft.com/office/drawing/2014/main" id="{FDB0A922-5397-42D4-8150-B971DEA5B510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203960" y="2532946"/>
                <a:ext cx="9508903" cy="365760"/>
              </a:xfrm>
              <a:prstGeom prst="chevron">
                <a:avLst>
                  <a:gd name="adj" fmla="val 26553"/>
                </a:avLst>
              </a:prstGeom>
              <a:solidFill>
                <a:srgbClr val="092F57"/>
              </a:solidFill>
              <a:ln w="3175" cap="rnd" algn="ctr">
                <a:solidFill>
                  <a:srgbClr val="092F57"/>
                </a:solidFill>
                <a:miter lim="800000"/>
                <a:headEnd/>
                <a:tailEnd/>
              </a:ln>
            </p:spPr>
            <p:txBody>
              <a:bodyPr lIns="137118" anchor="ctr" anchorCtr="1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Phase 1 Test Cycles</a:t>
                </a:r>
              </a:p>
            </p:txBody>
          </p:sp>
          <p:sp>
            <p:nvSpPr>
              <p:cNvPr id="58" name="AutoShape 8">
                <a:extLst>
                  <a:ext uri="{FF2B5EF4-FFF2-40B4-BE49-F238E27FC236}">
                    <a16:creationId xmlns:a16="http://schemas.microsoft.com/office/drawing/2014/main" id="{9D8F2407-BCCB-4827-B8FE-F0E3A88B1017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1269486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Sprint 1</a:t>
                </a:r>
              </a:p>
            </p:txBody>
          </p:sp>
          <p:sp>
            <p:nvSpPr>
              <p:cNvPr id="59" name="AutoShape 8">
                <a:extLst>
                  <a:ext uri="{FF2B5EF4-FFF2-40B4-BE49-F238E27FC236}">
                    <a16:creationId xmlns:a16="http://schemas.microsoft.com/office/drawing/2014/main" id="{08A746F4-5927-49FB-B349-B42DDDAE1F38}"/>
                  </a:ext>
                </a:extLst>
              </p:cNvPr>
              <p:cNvSpPr>
                <a:spLocks noChangeArrowheads="1"/>
              </p:cNvSpPr>
              <p:nvPr/>
            </p:nvSpPr>
            <p:spPr bwMode="invGray">
              <a:xfrm>
                <a:off x="9194179" y="2953113"/>
                <a:ext cx="1514027" cy="365760"/>
              </a:xfrm>
              <a:prstGeom prst="chevron">
                <a:avLst>
                  <a:gd name="adj" fmla="val 28512"/>
                </a:avLst>
              </a:prstGeom>
              <a:solidFill>
                <a:srgbClr val="A7A8AA"/>
              </a:solidFill>
              <a:ln w="9525" algn="ctr">
                <a:solidFill>
                  <a:srgbClr val="092F57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/>
              <a:lstStyle/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User Acceptance </a:t>
                </a:r>
              </a:p>
              <a:p>
                <a:pPr marL="173784" marR="0" lvl="0" indent="-173784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ja-JP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Testing (UAT)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F418FC8-1850-49A1-BE57-A44005207169}"/>
                  </a:ext>
                </a:extLst>
              </p:cNvPr>
              <p:cNvGrpSpPr/>
              <p:nvPr/>
            </p:nvGrpSpPr>
            <p:grpSpPr>
              <a:xfrm>
                <a:off x="936473" y="3385123"/>
                <a:ext cx="9771733" cy="1608844"/>
                <a:chOff x="936473" y="3385123"/>
                <a:chExt cx="9771733" cy="1608844"/>
              </a:xfrm>
            </p:grpSpPr>
            <p:sp>
              <p:nvSpPr>
                <p:cNvPr id="61" name="TextBox 34">
                  <a:extLst>
                    <a:ext uri="{FF2B5EF4-FFF2-40B4-BE49-F238E27FC236}">
                      <a16:creationId xmlns:a16="http://schemas.microsoft.com/office/drawing/2014/main" id="{9C6AC75D-1CD3-4E02-BFCF-518292E3D4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24143" y="3389691"/>
                  <a:ext cx="1517904" cy="160309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Confirms that business processes work as designed across an integrated set of modules and applicable FRICE-W components. </a:t>
                  </a:r>
                </a:p>
              </p:txBody>
            </p:sp>
            <p:sp>
              <p:nvSpPr>
                <p:cNvPr id="62" name="TextBox 39">
                  <a:extLst>
                    <a:ext uri="{FF2B5EF4-FFF2-40B4-BE49-F238E27FC236}">
                      <a16:creationId xmlns:a16="http://schemas.microsoft.com/office/drawing/2014/main" id="{3681FE34-8CDD-4BF9-A4B8-AACCD6DAD3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13429" y="3390870"/>
                  <a:ext cx="1514027" cy="1603097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tIns="182880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48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Involves a second execution of the integration test plan with a second run of conversions, additional FRICE-W components, and additional configurations identified in SIT1.</a:t>
                  </a:r>
                </a:p>
              </p:txBody>
            </p:sp>
            <p:sp>
              <p:nvSpPr>
                <p:cNvPr id="63" name="TextBox 34">
                  <a:extLst>
                    <a:ext uri="{FF2B5EF4-FFF2-40B4-BE49-F238E27FC236}">
                      <a16:creationId xmlns:a16="http://schemas.microsoft.com/office/drawing/2014/main" id="{225B1D88-0935-4694-986E-3C61DF8AB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58823" y="3385124"/>
                  <a:ext cx="1514028" cy="1607664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Validates that baseline configuration functions as designed and yields expected results.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14C109A-AEBB-46AF-A7FD-F07DF59E718C}"/>
                    </a:ext>
                  </a:extLst>
                </p:cNvPr>
                <p:cNvSpPr/>
                <p:nvPr/>
              </p:nvSpPr>
              <p:spPr>
                <a:xfrm>
                  <a:off x="936473" y="3385123"/>
                  <a:ext cx="247092" cy="1600667"/>
                </a:xfrm>
                <a:prstGeom prst="rect">
                  <a:avLst/>
                </a:prstGeom>
                <a:solidFill>
                  <a:srgbClr val="092F57"/>
                </a:solidFill>
                <a:ln w="12700" cap="flat" cmpd="sng" algn="ctr">
                  <a:solidFill>
                    <a:srgbClr val="092F57"/>
                  </a:solidFill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Objective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B4D428-BCCC-487D-B34F-D7887B2D90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4179" y="3389690"/>
                  <a:ext cx="1514027" cy="1603096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0">
                  <a:solidFill>
                    <a:srgbClr val="092F57"/>
                  </a:solidFill>
                  <a:miter lim="800000"/>
                  <a:headEnd/>
                  <a:tailEnd/>
                </a:ln>
              </p:spPr>
              <p:txBody>
                <a:bodyPr wrap="square" bIns="182880" anchor="ctr">
                  <a:noAutofit/>
                </a:bodyPr>
                <a:lstStyle/>
                <a:p>
                  <a:pPr marL="0" marR="0" lvl="0" indent="0" algn="ctr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User simulation confirms that individuals can perform their jobs and provides a “day-in-a-life” experience to the user before production go-live.</a:t>
                  </a:r>
                </a:p>
              </p:txBody>
            </p:sp>
          </p:grpSp>
        </p:grpSp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id="{A6026D49-25B6-4E3E-B2A9-D239C3390BE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620387" y="2962544"/>
              <a:ext cx="1600200" cy="400723"/>
            </a:xfrm>
            <a:prstGeom prst="chevron">
              <a:avLst>
                <a:gd name="adj" fmla="val 28506"/>
              </a:avLst>
            </a:prstGeom>
            <a:solidFill>
              <a:srgbClr val="A7A8AA"/>
            </a:solidFill>
            <a:ln w="9525" algn="ctr">
              <a:solidFill>
                <a:srgbClr val="092F57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marL="173784" marR="0" lvl="0" indent="-173784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Sprint 2</a:t>
              </a:r>
            </a:p>
          </p:txBody>
        </p:sp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368012D0-ED90-4560-A639-66CE1C8BE96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288206" y="2962544"/>
              <a:ext cx="1600200" cy="400723"/>
            </a:xfrm>
            <a:prstGeom prst="chevron">
              <a:avLst>
                <a:gd name="adj" fmla="val 28506"/>
              </a:avLst>
            </a:prstGeom>
            <a:solidFill>
              <a:srgbClr val="A7A8AA"/>
            </a:solidFill>
            <a:ln w="9525" algn="ctr">
              <a:solidFill>
                <a:srgbClr val="092F57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/>
            <a:lstStyle/>
            <a:p>
              <a:pPr marL="173784" marR="0" lvl="0" indent="-173784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Sprint 3</a:t>
              </a:r>
            </a:p>
          </p:txBody>
        </p:sp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7B1F7C54-BF24-4125-80A1-311DE3A6C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767" y="3435843"/>
              <a:ext cx="1600201" cy="176134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92F57"/>
              </a:solidFill>
              <a:miter lim="800000"/>
              <a:headEnd/>
              <a:tailEnd/>
            </a:ln>
          </p:spPr>
          <p:txBody>
            <a:bodyPr wrap="square" bIns="18288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Validate that configuration for year end close function as designed and yield expected results.</a:t>
              </a:r>
            </a:p>
          </p:txBody>
        </p:sp>
        <p:sp>
          <p:nvSpPr>
            <p:cNvPr id="40" name="TextBox 34">
              <a:extLst>
                <a:ext uri="{FF2B5EF4-FFF2-40B4-BE49-F238E27FC236}">
                  <a16:creationId xmlns:a16="http://schemas.microsoft.com/office/drawing/2014/main" id="{E02CB64D-9856-44FF-8BF2-BBC042761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2509" y="3438346"/>
              <a:ext cx="1600201" cy="176134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rgbClr val="092F57"/>
              </a:solidFill>
              <a:miter lim="800000"/>
              <a:headEnd/>
              <a:tailEnd/>
            </a:ln>
          </p:spPr>
          <p:txBody>
            <a:bodyPr wrap="square" bIns="18288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Validate any configuration adjustments as a result of Sprint review/retrospective (week 4 of Sprint 2).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D2AC82-A47D-4B52-B6C1-57DF03736F44}"/>
                </a:ext>
              </a:extLst>
            </p:cNvPr>
            <p:cNvSpPr/>
            <p:nvPr/>
          </p:nvSpPr>
          <p:spPr>
            <a:xfrm>
              <a:off x="581891" y="5267044"/>
              <a:ext cx="261156" cy="1009657"/>
            </a:xfrm>
            <a:prstGeom prst="rect">
              <a:avLst/>
            </a:prstGeom>
            <a:solidFill>
              <a:srgbClr val="A7A8AA"/>
            </a:solidFill>
            <a:ln w="12700" cap="flat" cmpd="sng" algn="ctr">
              <a:solidFill>
                <a:srgbClr val="A7A8AA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Duration</a:t>
              </a:r>
            </a:p>
          </p:txBody>
        </p:sp>
        <p:sp>
          <p:nvSpPr>
            <p:cNvPr id="42" name="Arrow: Chevron 6">
              <a:extLst>
                <a:ext uri="{FF2B5EF4-FFF2-40B4-BE49-F238E27FC236}">
                  <a16:creationId xmlns:a16="http://schemas.microsoft.com/office/drawing/2014/main" id="{52C4D8A3-AC72-4E40-8987-AE4C5FBA5882}"/>
                </a:ext>
              </a:extLst>
            </p:cNvPr>
            <p:cNvSpPr/>
            <p:nvPr/>
          </p:nvSpPr>
          <p:spPr>
            <a:xfrm>
              <a:off x="911319" y="5267044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2D738F-9FBA-455F-AE29-D1CB703E11C4}"/>
                </a:ext>
              </a:extLst>
            </p:cNvPr>
            <p:cNvSpPr txBox="1"/>
            <p:nvPr/>
          </p:nvSpPr>
          <p:spPr>
            <a:xfrm>
              <a:off x="922588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June 2020</a:t>
              </a:r>
            </a:p>
          </p:txBody>
        </p:sp>
        <p:sp>
          <p:nvSpPr>
            <p:cNvPr id="44" name="Arrow: Chevron 6">
              <a:extLst>
                <a:ext uri="{FF2B5EF4-FFF2-40B4-BE49-F238E27FC236}">
                  <a16:creationId xmlns:a16="http://schemas.microsoft.com/office/drawing/2014/main" id="{D1E79FF7-9801-4B46-9261-CB4FEAD54060}"/>
                </a:ext>
              </a:extLst>
            </p:cNvPr>
            <p:cNvSpPr/>
            <p:nvPr/>
          </p:nvSpPr>
          <p:spPr>
            <a:xfrm>
              <a:off x="2616945" y="5267043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Arrow: Chevron 6">
              <a:extLst>
                <a:ext uri="{FF2B5EF4-FFF2-40B4-BE49-F238E27FC236}">
                  <a16:creationId xmlns:a16="http://schemas.microsoft.com/office/drawing/2014/main" id="{90AE5846-400A-4B44-916F-0CE0EEC3E255}"/>
                </a:ext>
              </a:extLst>
            </p:cNvPr>
            <p:cNvSpPr/>
            <p:nvPr/>
          </p:nvSpPr>
          <p:spPr>
            <a:xfrm>
              <a:off x="4301451" y="5275290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Arrow: Chevron 6">
              <a:extLst>
                <a:ext uri="{FF2B5EF4-FFF2-40B4-BE49-F238E27FC236}">
                  <a16:creationId xmlns:a16="http://schemas.microsoft.com/office/drawing/2014/main" id="{189DE3DE-6D69-42E3-9CC4-523F7325DF4E}"/>
                </a:ext>
              </a:extLst>
            </p:cNvPr>
            <p:cNvSpPr/>
            <p:nvPr/>
          </p:nvSpPr>
          <p:spPr>
            <a:xfrm>
              <a:off x="5954758" y="5275289"/>
              <a:ext cx="1611470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Arrow: Chevron 6">
              <a:extLst>
                <a:ext uri="{FF2B5EF4-FFF2-40B4-BE49-F238E27FC236}">
                  <a16:creationId xmlns:a16="http://schemas.microsoft.com/office/drawing/2014/main" id="{6F2A8A52-3BBA-48C3-B23F-383E278F685A}"/>
                </a:ext>
              </a:extLst>
            </p:cNvPr>
            <p:cNvSpPr/>
            <p:nvPr/>
          </p:nvSpPr>
          <p:spPr>
            <a:xfrm>
              <a:off x="7641089" y="5275287"/>
              <a:ext cx="1597986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Arrow: Chevron 6">
              <a:extLst>
                <a:ext uri="{FF2B5EF4-FFF2-40B4-BE49-F238E27FC236}">
                  <a16:creationId xmlns:a16="http://schemas.microsoft.com/office/drawing/2014/main" id="{7EFFD116-C610-4275-A210-C279682E7BFC}"/>
                </a:ext>
              </a:extLst>
            </p:cNvPr>
            <p:cNvSpPr/>
            <p:nvPr/>
          </p:nvSpPr>
          <p:spPr>
            <a:xfrm>
              <a:off x="9322340" y="5275287"/>
              <a:ext cx="1587456" cy="1009657"/>
            </a:xfrm>
            <a:prstGeom prst="rect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E72EA4-C144-4B9A-9445-3CC5DB0FF63A}"/>
                </a:ext>
              </a:extLst>
            </p:cNvPr>
            <p:cNvSpPr txBox="1"/>
            <p:nvPr/>
          </p:nvSpPr>
          <p:spPr>
            <a:xfrm>
              <a:off x="2647819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July 2020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C7B47A-ABFB-43AB-BB7F-6D3CD3FB7F03}"/>
                </a:ext>
              </a:extLst>
            </p:cNvPr>
            <p:cNvSpPr txBox="1"/>
            <p:nvPr/>
          </p:nvSpPr>
          <p:spPr>
            <a:xfrm>
              <a:off x="4296687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Aug – Sept 2020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C1633C-469A-4663-81F7-5702EFFE0164}"/>
                </a:ext>
              </a:extLst>
            </p:cNvPr>
            <p:cNvSpPr/>
            <p:nvPr/>
          </p:nvSpPr>
          <p:spPr>
            <a:xfrm>
              <a:off x="4243125" y="2902930"/>
              <a:ext cx="3367867" cy="3382014"/>
            </a:xfrm>
            <a:prstGeom prst="rect">
              <a:avLst/>
            </a:prstGeom>
            <a:noFill/>
            <a:ln w="76200" cap="flat" cmpd="sng" algn="ctr">
              <a:solidFill>
                <a:srgbClr val="E14504"/>
              </a:solidFill>
              <a:prstDash val="solid"/>
            </a:ln>
            <a:effectLst>
              <a:glow rad="101600">
                <a:srgbClr val="092F5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092D9C-66A9-45BD-BB8F-3F56441A3065}"/>
                </a:ext>
              </a:extLst>
            </p:cNvPr>
            <p:cNvSpPr txBox="1"/>
            <p:nvPr/>
          </p:nvSpPr>
          <p:spPr>
            <a:xfrm>
              <a:off x="6013618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Sept – Nov 2020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9153FA-6024-49D0-9FEE-8E1CDD2DE6FE}"/>
                </a:ext>
              </a:extLst>
            </p:cNvPr>
            <p:cNvSpPr txBox="1"/>
            <p:nvPr/>
          </p:nvSpPr>
          <p:spPr>
            <a:xfrm>
              <a:off x="7691583" y="5494593"/>
              <a:ext cx="158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 2020 – Feb 2021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7A61E-83F0-4614-82A2-9E4917362CFD}"/>
                </a:ext>
              </a:extLst>
            </p:cNvPr>
            <p:cNvSpPr txBox="1"/>
            <p:nvPr/>
          </p:nvSpPr>
          <p:spPr>
            <a:xfrm>
              <a:off x="9344879" y="5617703"/>
              <a:ext cx="15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Feb – Apr 2021</a:t>
              </a:r>
            </a:p>
          </p:txBody>
        </p:sp>
      </p:grpSp>
      <p:sp>
        <p:nvSpPr>
          <p:cNvPr id="66" name="Content Placeholder 7">
            <a:extLst>
              <a:ext uri="{FF2B5EF4-FFF2-40B4-BE49-F238E27FC236}">
                <a16:creationId xmlns:a16="http://schemas.microsoft.com/office/drawing/2014/main" id="{A1C01478-5646-4025-B54C-A8E22FA9A3DB}"/>
              </a:ext>
            </a:extLst>
          </p:cNvPr>
          <p:cNvSpPr txBox="1">
            <a:spLocks/>
          </p:cNvSpPr>
          <p:nvPr/>
        </p:nvSpPr>
        <p:spPr>
          <a:xfrm>
            <a:off x="403860" y="1186735"/>
            <a:ext cx="10515600" cy="97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B81C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intention of different testing cycles is to begin with testing of discrete functionality, then progress through to end-to-end business scenario testing.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itle 5">
            <a:extLst>
              <a:ext uri="{FF2B5EF4-FFF2-40B4-BE49-F238E27FC236}">
                <a16:creationId xmlns:a16="http://schemas.microsoft.com/office/drawing/2014/main" id="{F8B6EC83-D44F-42D3-A053-519E4E04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86604"/>
            <a:ext cx="11500338" cy="513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2F57"/>
                </a:solidFill>
              </a:rPr>
              <a:t>Where are we now?</a:t>
            </a:r>
          </a:p>
        </p:txBody>
      </p:sp>
    </p:spTree>
    <p:extLst>
      <p:ext uri="{BB962C8B-B14F-4D97-AF65-F5344CB8AC3E}">
        <p14:creationId xmlns:p14="http://schemas.microsoft.com/office/powerpoint/2010/main" val="24918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26080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>
                <a:solidFill>
                  <a:srgbClr val="092F57"/>
                </a:solidFill>
              </a:rPr>
              <a:t>KDSR</a:t>
            </a:r>
            <a:endParaRPr lang="en-US" sz="4500" dirty="0">
              <a:solidFill>
                <a:srgbClr val="092F57"/>
              </a:solidFill>
            </a:endParaRP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6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61C9B9C-863E-49DD-9F8E-82DC1F9150AE}"/>
              </a:ext>
            </a:extLst>
          </p:cNvPr>
          <p:cNvGrpSpPr/>
          <p:nvPr/>
        </p:nvGrpSpPr>
        <p:grpSpPr>
          <a:xfrm>
            <a:off x="979055" y="2685914"/>
            <a:ext cx="1909249" cy="1676818"/>
            <a:chOff x="7608888" y="5394325"/>
            <a:chExt cx="730250" cy="641350"/>
          </a:xfrm>
          <a:solidFill>
            <a:schemeClr val="bg1"/>
          </a:solidFill>
        </p:grpSpPr>
        <p:sp>
          <p:nvSpPr>
            <p:cNvPr id="8" name="Freeform 353">
              <a:extLst>
                <a:ext uri="{FF2B5EF4-FFF2-40B4-BE49-F238E27FC236}">
                  <a16:creationId xmlns:a16="http://schemas.microsoft.com/office/drawing/2014/main" id="{6275185D-FA01-4D4A-BF6B-4606FA68B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5567363"/>
              <a:ext cx="257175" cy="166688"/>
            </a:xfrm>
            <a:custGeom>
              <a:avLst/>
              <a:gdLst>
                <a:gd name="T0" fmla="*/ 80 w 85"/>
                <a:gd name="T1" fmla="*/ 0 h 55"/>
                <a:gd name="T2" fmla="*/ 5 w 85"/>
                <a:gd name="T3" fmla="*/ 0 h 55"/>
                <a:gd name="T4" fmla="*/ 0 w 85"/>
                <a:gd name="T5" fmla="*/ 4 h 55"/>
                <a:gd name="T6" fmla="*/ 0 w 85"/>
                <a:gd name="T7" fmla="*/ 50 h 55"/>
                <a:gd name="T8" fmla="*/ 5 w 85"/>
                <a:gd name="T9" fmla="*/ 55 h 55"/>
                <a:gd name="T10" fmla="*/ 80 w 85"/>
                <a:gd name="T11" fmla="*/ 55 h 55"/>
                <a:gd name="T12" fmla="*/ 85 w 85"/>
                <a:gd name="T13" fmla="*/ 50 h 55"/>
                <a:gd name="T14" fmla="*/ 85 w 85"/>
                <a:gd name="T15" fmla="*/ 4 h 55"/>
                <a:gd name="T16" fmla="*/ 80 w 85"/>
                <a:gd name="T17" fmla="*/ 0 h 55"/>
                <a:gd name="T18" fmla="*/ 75 w 85"/>
                <a:gd name="T19" fmla="*/ 45 h 55"/>
                <a:gd name="T20" fmla="*/ 9 w 85"/>
                <a:gd name="T21" fmla="*/ 45 h 55"/>
                <a:gd name="T22" fmla="*/ 9 w 85"/>
                <a:gd name="T23" fmla="*/ 9 h 55"/>
                <a:gd name="T24" fmla="*/ 75 w 85"/>
                <a:gd name="T25" fmla="*/ 9 h 55"/>
                <a:gd name="T26" fmla="*/ 75 w 85"/>
                <a:gd name="T27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5">
                  <a:moveTo>
                    <a:pt x="8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3" y="55"/>
                    <a:pt x="85" y="53"/>
                    <a:pt x="85" y="50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lose/>
                  <a:moveTo>
                    <a:pt x="75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7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9" name="Freeform 354">
              <a:extLst>
                <a:ext uri="{FF2B5EF4-FFF2-40B4-BE49-F238E27FC236}">
                  <a16:creationId xmlns:a16="http://schemas.microsoft.com/office/drawing/2014/main" id="{A31BB874-83E5-427D-807E-A9B2BB650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5781675"/>
              <a:ext cx="257175" cy="169863"/>
            </a:xfrm>
            <a:custGeom>
              <a:avLst/>
              <a:gdLst>
                <a:gd name="T0" fmla="*/ 80 w 85"/>
                <a:gd name="T1" fmla="*/ 0 h 56"/>
                <a:gd name="T2" fmla="*/ 5 w 85"/>
                <a:gd name="T3" fmla="*/ 0 h 56"/>
                <a:gd name="T4" fmla="*/ 0 w 85"/>
                <a:gd name="T5" fmla="*/ 5 h 56"/>
                <a:gd name="T6" fmla="*/ 0 w 85"/>
                <a:gd name="T7" fmla="*/ 51 h 56"/>
                <a:gd name="T8" fmla="*/ 5 w 85"/>
                <a:gd name="T9" fmla="*/ 56 h 56"/>
                <a:gd name="T10" fmla="*/ 80 w 85"/>
                <a:gd name="T11" fmla="*/ 56 h 56"/>
                <a:gd name="T12" fmla="*/ 85 w 85"/>
                <a:gd name="T13" fmla="*/ 51 h 56"/>
                <a:gd name="T14" fmla="*/ 85 w 85"/>
                <a:gd name="T15" fmla="*/ 5 h 56"/>
                <a:gd name="T16" fmla="*/ 80 w 85"/>
                <a:gd name="T17" fmla="*/ 0 h 56"/>
                <a:gd name="T18" fmla="*/ 75 w 85"/>
                <a:gd name="T19" fmla="*/ 46 h 56"/>
                <a:gd name="T20" fmla="*/ 9 w 85"/>
                <a:gd name="T21" fmla="*/ 46 h 56"/>
                <a:gd name="T22" fmla="*/ 9 w 85"/>
                <a:gd name="T23" fmla="*/ 10 h 56"/>
                <a:gd name="T24" fmla="*/ 75 w 85"/>
                <a:gd name="T25" fmla="*/ 10 h 56"/>
                <a:gd name="T26" fmla="*/ 75 w 85"/>
                <a:gd name="T2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6">
                  <a:moveTo>
                    <a:pt x="8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3" y="56"/>
                    <a:pt x="85" y="54"/>
                    <a:pt x="85" y="5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3"/>
                    <a:pt x="83" y="0"/>
                    <a:pt x="80" y="0"/>
                  </a:cubicBezTo>
                  <a:close/>
                  <a:moveTo>
                    <a:pt x="75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5" y="10"/>
                    <a:pt x="75" y="10"/>
                    <a:pt x="75" y="10"/>
                  </a:cubicBezTo>
                  <a:lnTo>
                    <a:pt x="7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" name="Freeform 355">
              <a:extLst>
                <a:ext uri="{FF2B5EF4-FFF2-40B4-BE49-F238E27FC236}">
                  <a16:creationId xmlns:a16="http://schemas.microsoft.com/office/drawing/2014/main" id="{94694918-6BEF-45AB-9E92-F65175533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4650" y="5567363"/>
              <a:ext cx="260350" cy="166688"/>
            </a:xfrm>
            <a:custGeom>
              <a:avLst/>
              <a:gdLst>
                <a:gd name="T0" fmla="*/ 81 w 86"/>
                <a:gd name="T1" fmla="*/ 0 h 55"/>
                <a:gd name="T2" fmla="*/ 5 w 86"/>
                <a:gd name="T3" fmla="*/ 0 h 55"/>
                <a:gd name="T4" fmla="*/ 0 w 86"/>
                <a:gd name="T5" fmla="*/ 4 h 55"/>
                <a:gd name="T6" fmla="*/ 0 w 86"/>
                <a:gd name="T7" fmla="*/ 50 h 55"/>
                <a:gd name="T8" fmla="*/ 5 w 86"/>
                <a:gd name="T9" fmla="*/ 55 h 55"/>
                <a:gd name="T10" fmla="*/ 81 w 86"/>
                <a:gd name="T11" fmla="*/ 55 h 55"/>
                <a:gd name="T12" fmla="*/ 86 w 86"/>
                <a:gd name="T13" fmla="*/ 50 h 55"/>
                <a:gd name="T14" fmla="*/ 86 w 86"/>
                <a:gd name="T15" fmla="*/ 4 h 55"/>
                <a:gd name="T16" fmla="*/ 81 w 86"/>
                <a:gd name="T17" fmla="*/ 0 h 55"/>
                <a:gd name="T18" fmla="*/ 76 w 86"/>
                <a:gd name="T19" fmla="*/ 45 h 55"/>
                <a:gd name="T20" fmla="*/ 10 w 86"/>
                <a:gd name="T21" fmla="*/ 45 h 55"/>
                <a:gd name="T22" fmla="*/ 10 w 86"/>
                <a:gd name="T23" fmla="*/ 9 h 55"/>
                <a:gd name="T24" fmla="*/ 76 w 86"/>
                <a:gd name="T25" fmla="*/ 9 h 55"/>
                <a:gd name="T26" fmla="*/ 76 w 86"/>
                <a:gd name="T27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5">
                  <a:moveTo>
                    <a:pt x="8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3" y="55"/>
                    <a:pt x="5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3" y="55"/>
                    <a:pt x="86" y="53"/>
                    <a:pt x="86" y="5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2"/>
                    <a:pt x="83" y="0"/>
                    <a:pt x="81" y="0"/>
                  </a:cubicBezTo>
                  <a:close/>
                  <a:moveTo>
                    <a:pt x="76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" name="Freeform 356">
              <a:extLst>
                <a:ext uri="{FF2B5EF4-FFF2-40B4-BE49-F238E27FC236}">
                  <a16:creationId xmlns:a16="http://schemas.microsoft.com/office/drawing/2014/main" id="{31A28198-9EEA-4448-ACF9-3A59C0DF5B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4650" y="5781675"/>
              <a:ext cx="260350" cy="169863"/>
            </a:xfrm>
            <a:custGeom>
              <a:avLst/>
              <a:gdLst>
                <a:gd name="T0" fmla="*/ 81 w 86"/>
                <a:gd name="T1" fmla="*/ 0 h 56"/>
                <a:gd name="T2" fmla="*/ 5 w 86"/>
                <a:gd name="T3" fmla="*/ 0 h 56"/>
                <a:gd name="T4" fmla="*/ 0 w 86"/>
                <a:gd name="T5" fmla="*/ 5 h 56"/>
                <a:gd name="T6" fmla="*/ 0 w 86"/>
                <a:gd name="T7" fmla="*/ 51 h 56"/>
                <a:gd name="T8" fmla="*/ 5 w 86"/>
                <a:gd name="T9" fmla="*/ 56 h 56"/>
                <a:gd name="T10" fmla="*/ 81 w 86"/>
                <a:gd name="T11" fmla="*/ 56 h 56"/>
                <a:gd name="T12" fmla="*/ 86 w 86"/>
                <a:gd name="T13" fmla="*/ 51 h 56"/>
                <a:gd name="T14" fmla="*/ 86 w 86"/>
                <a:gd name="T15" fmla="*/ 5 h 56"/>
                <a:gd name="T16" fmla="*/ 81 w 86"/>
                <a:gd name="T17" fmla="*/ 0 h 56"/>
                <a:gd name="T18" fmla="*/ 76 w 86"/>
                <a:gd name="T19" fmla="*/ 46 h 56"/>
                <a:gd name="T20" fmla="*/ 10 w 86"/>
                <a:gd name="T21" fmla="*/ 46 h 56"/>
                <a:gd name="T22" fmla="*/ 10 w 86"/>
                <a:gd name="T23" fmla="*/ 10 h 56"/>
                <a:gd name="T24" fmla="*/ 76 w 86"/>
                <a:gd name="T25" fmla="*/ 10 h 56"/>
                <a:gd name="T26" fmla="*/ 76 w 86"/>
                <a:gd name="T2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6">
                  <a:moveTo>
                    <a:pt x="8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3" y="56"/>
                    <a:pt x="5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3" y="56"/>
                    <a:pt x="86" y="54"/>
                    <a:pt x="86" y="5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3" y="0"/>
                    <a:pt x="81" y="0"/>
                  </a:cubicBezTo>
                  <a:close/>
                  <a:moveTo>
                    <a:pt x="76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6" y="10"/>
                    <a:pt x="76" y="10"/>
                    <a:pt x="76" y="10"/>
                  </a:cubicBezTo>
                  <a:lnTo>
                    <a:pt x="7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357">
              <a:extLst>
                <a:ext uri="{FF2B5EF4-FFF2-40B4-BE49-F238E27FC236}">
                  <a16:creationId xmlns:a16="http://schemas.microsoft.com/office/drawing/2014/main" id="{5C179823-0E9A-4C75-B470-28ADF942A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5394325"/>
              <a:ext cx="730250" cy="641350"/>
            </a:xfrm>
            <a:custGeom>
              <a:avLst/>
              <a:gdLst>
                <a:gd name="T0" fmla="*/ 236 w 241"/>
                <a:gd name="T1" fmla="*/ 0 h 212"/>
                <a:gd name="T2" fmla="*/ 5 w 241"/>
                <a:gd name="T3" fmla="*/ 0 h 212"/>
                <a:gd name="T4" fmla="*/ 0 w 241"/>
                <a:gd name="T5" fmla="*/ 5 h 212"/>
                <a:gd name="T6" fmla="*/ 0 w 241"/>
                <a:gd name="T7" fmla="*/ 8 h 212"/>
                <a:gd name="T8" fmla="*/ 0 w 241"/>
                <a:gd name="T9" fmla="*/ 31 h 212"/>
                <a:gd name="T10" fmla="*/ 0 w 241"/>
                <a:gd name="T11" fmla="*/ 207 h 212"/>
                <a:gd name="T12" fmla="*/ 5 w 241"/>
                <a:gd name="T13" fmla="*/ 212 h 212"/>
                <a:gd name="T14" fmla="*/ 236 w 241"/>
                <a:gd name="T15" fmla="*/ 212 h 212"/>
                <a:gd name="T16" fmla="*/ 241 w 241"/>
                <a:gd name="T17" fmla="*/ 207 h 212"/>
                <a:gd name="T18" fmla="*/ 241 w 241"/>
                <a:gd name="T19" fmla="*/ 31 h 212"/>
                <a:gd name="T20" fmla="*/ 241 w 241"/>
                <a:gd name="T21" fmla="*/ 8 h 212"/>
                <a:gd name="T22" fmla="*/ 241 w 241"/>
                <a:gd name="T23" fmla="*/ 5 h 212"/>
                <a:gd name="T24" fmla="*/ 236 w 241"/>
                <a:gd name="T25" fmla="*/ 0 h 212"/>
                <a:gd name="T26" fmla="*/ 231 w 241"/>
                <a:gd name="T27" fmla="*/ 13 h 212"/>
                <a:gd name="T28" fmla="*/ 231 w 241"/>
                <a:gd name="T29" fmla="*/ 26 h 212"/>
                <a:gd name="T30" fmla="*/ 10 w 241"/>
                <a:gd name="T31" fmla="*/ 26 h 212"/>
                <a:gd name="T32" fmla="*/ 10 w 241"/>
                <a:gd name="T33" fmla="*/ 13 h 212"/>
                <a:gd name="T34" fmla="*/ 231 w 241"/>
                <a:gd name="T35" fmla="*/ 13 h 212"/>
                <a:gd name="T36" fmla="*/ 10 w 241"/>
                <a:gd name="T37" fmla="*/ 202 h 212"/>
                <a:gd name="T38" fmla="*/ 10 w 241"/>
                <a:gd name="T39" fmla="*/ 36 h 212"/>
                <a:gd name="T40" fmla="*/ 231 w 241"/>
                <a:gd name="T41" fmla="*/ 36 h 212"/>
                <a:gd name="T42" fmla="*/ 231 w 241"/>
                <a:gd name="T43" fmla="*/ 202 h 212"/>
                <a:gd name="T44" fmla="*/ 10 w 241"/>
                <a:gd name="T45" fmla="*/ 2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212">
                  <a:moveTo>
                    <a:pt x="2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0"/>
                    <a:pt x="2" y="212"/>
                    <a:pt x="5" y="212"/>
                  </a:cubicBezTo>
                  <a:cubicBezTo>
                    <a:pt x="236" y="212"/>
                    <a:pt x="236" y="212"/>
                    <a:pt x="236" y="212"/>
                  </a:cubicBezTo>
                  <a:cubicBezTo>
                    <a:pt x="238" y="212"/>
                    <a:pt x="241" y="210"/>
                    <a:pt x="241" y="207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8"/>
                    <a:pt x="241" y="8"/>
                    <a:pt x="241" y="8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8" y="0"/>
                    <a:pt x="236" y="0"/>
                  </a:cubicBezTo>
                  <a:close/>
                  <a:moveTo>
                    <a:pt x="231" y="13"/>
                  </a:moveTo>
                  <a:cubicBezTo>
                    <a:pt x="231" y="26"/>
                    <a:pt x="231" y="26"/>
                    <a:pt x="23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3"/>
                    <a:pt x="10" y="13"/>
                    <a:pt x="10" y="13"/>
                  </a:cubicBezTo>
                  <a:lnTo>
                    <a:pt x="231" y="13"/>
                  </a:lnTo>
                  <a:close/>
                  <a:moveTo>
                    <a:pt x="10" y="202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1" y="202"/>
                    <a:pt x="231" y="202"/>
                    <a:pt x="231" y="202"/>
                  </a:cubicBezTo>
                  <a:lnTo>
                    <a:pt x="1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5847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26080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Poll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7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7897CDD-B44B-464C-85D7-2C71168CE9ED}"/>
              </a:ext>
            </a:extLst>
          </p:cNvPr>
          <p:cNvGrpSpPr/>
          <p:nvPr/>
        </p:nvGrpSpPr>
        <p:grpSpPr>
          <a:xfrm>
            <a:off x="1143000" y="2602471"/>
            <a:ext cx="1648427" cy="1653058"/>
            <a:chOff x="2879725" y="7102475"/>
            <a:chExt cx="565150" cy="566738"/>
          </a:xfrm>
          <a:solidFill>
            <a:schemeClr val="bg1"/>
          </a:solidFill>
        </p:grpSpPr>
        <p:sp>
          <p:nvSpPr>
            <p:cNvPr id="8" name="Freeform 186">
              <a:extLst>
                <a:ext uri="{FF2B5EF4-FFF2-40B4-BE49-F238E27FC236}">
                  <a16:creationId xmlns:a16="http://schemas.microsoft.com/office/drawing/2014/main" id="{186C650E-B44C-4ACA-A188-35F1E2A78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363" y="7559675"/>
              <a:ext cx="41275" cy="109538"/>
            </a:xfrm>
            <a:custGeom>
              <a:avLst/>
              <a:gdLst>
                <a:gd name="T0" fmla="*/ 13 w 18"/>
                <a:gd name="T1" fmla="*/ 0 h 47"/>
                <a:gd name="T2" fmla="*/ 8 w 18"/>
                <a:gd name="T3" fmla="*/ 4 h 47"/>
                <a:gd name="T4" fmla="*/ 0 w 18"/>
                <a:gd name="T5" fmla="*/ 41 h 47"/>
                <a:gd name="T6" fmla="*/ 4 w 18"/>
                <a:gd name="T7" fmla="*/ 47 h 47"/>
                <a:gd name="T8" fmla="*/ 5 w 18"/>
                <a:gd name="T9" fmla="*/ 47 h 47"/>
                <a:gd name="T10" fmla="*/ 10 w 18"/>
                <a:gd name="T11" fmla="*/ 43 h 47"/>
                <a:gd name="T12" fmla="*/ 17 w 18"/>
                <a:gd name="T13" fmla="*/ 6 h 47"/>
                <a:gd name="T14" fmla="*/ 13 w 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7">
                  <a:moveTo>
                    <a:pt x="13" y="0"/>
                  </a:moveTo>
                  <a:cubicBezTo>
                    <a:pt x="11" y="0"/>
                    <a:pt x="8" y="1"/>
                    <a:pt x="8" y="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4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8" y="47"/>
                    <a:pt x="10" y="45"/>
                    <a:pt x="10" y="43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3"/>
                    <a:pt x="16" y="1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9" name="Freeform 187">
              <a:extLst>
                <a:ext uri="{FF2B5EF4-FFF2-40B4-BE49-F238E27FC236}">
                  <a16:creationId xmlns:a16="http://schemas.microsoft.com/office/drawing/2014/main" id="{4E521C11-D16F-477C-A717-26FFCB2C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7559675"/>
              <a:ext cx="42862" cy="109538"/>
            </a:xfrm>
            <a:custGeom>
              <a:avLst/>
              <a:gdLst>
                <a:gd name="T0" fmla="*/ 5 w 18"/>
                <a:gd name="T1" fmla="*/ 0 h 47"/>
                <a:gd name="T2" fmla="*/ 1 w 18"/>
                <a:gd name="T3" fmla="*/ 6 h 47"/>
                <a:gd name="T4" fmla="*/ 8 w 18"/>
                <a:gd name="T5" fmla="*/ 43 h 47"/>
                <a:gd name="T6" fmla="*/ 13 w 18"/>
                <a:gd name="T7" fmla="*/ 47 h 47"/>
                <a:gd name="T8" fmla="*/ 14 w 18"/>
                <a:gd name="T9" fmla="*/ 47 h 47"/>
                <a:gd name="T10" fmla="*/ 18 w 18"/>
                <a:gd name="T11" fmla="*/ 41 h 47"/>
                <a:gd name="T12" fmla="*/ 11 w 18"/>
                <a:gd name="T13" fmla="*/ 4 h 47"/>
                <a:gd name="T14" fmla="*/ 5 w 18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7">
                  <a:moveTo>
                    <a:pt x="5" y="0"/>
                  </a:moveTo>
                  <a:cubicBezTo>
                    <a:pt x="2" y="1"/>
                    <a:pt x="0" y="3"/>
                    <a:pt x="1" y="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5"/>
                    <a:pt x="11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7" y="46"/>
                    <a:pt x="18" y="44"/>
                    <a:pt x="18" y="4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" name="Freeform 188">
              <a:extLst>
                <a:ext uri="{FF2B5EF4-FFF2-40B4-BE49-F238E27FC236}">
                  <a16:creationId xmlns:a16="http://schemas.microsoft.com/office/drawing/2014/main" id="{51B8561D-A50A-433F-9838-FEBE3FFE7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9725" y="7102475"/>
              <a:ext cx="565150" cy="434975"/>
            </a:xfrm>
            <a:custGeom>
              <a:avLst/>
              <a:gdLst>
                <a:gd name="T0" fmla="*/ 239 w 244"/>
                <a:gd name="T1" fmla="*/ 18 h 187"/>
                <a:gd name="T2" fmla="*/ 160 w 244"/>
                <a:gd name="T3" fmla="*/ 18 h 187"/>
                <a:gd name="T4" fmla="*/ 160 w 244"/>
                <a:gd name="T5" fmla="*/ 5 h 187"/>
                <a:gd name="T6" fmla="*/ 155 w 244"/>
                <a:gd name="T7" fmla="*/ 0 h 187"/>
                <a:gd name="T8" fmla="*/ 150 w 244"/>
                <a:gd name="T9" fmla="*/ 5 h 187"/>
                <a:gd name="T10" fmla="*/ 150 w 244"/>
                <a:gd name="T11" fmla="*/ 18 h 187"/>
                <a:gd name="T12" fmla="*/ 92 w 244"/>
                <a:gd name="T13" fmla="*/ 18 h 187"/>
                <a:gd name="T14" fmla="*/ 92 w 244"/>
                <a:gd name="T15" fmla="*/ 5 h 187"/>
                <a:gd name="T16" fmla="*/ 88 w 244"/>
                <a:gd name="T17" fmla="*/ 0 h 187"/>
                <a:gd name="T18" fmla="*/ 83 w 244"/>
                <a:gd name="T19" fmla="*/ 5 h 187"/>
                <a:gd name="T20" fmla="*/ 83 w 244"/>
                <a:gd name="T21" fmla="*/ 18 h 187"/>
                <a:gd name="T22" fmla="*/ 5 w 244"/>
                <a:gd name="T23" fmla="*/ 18 h 187"/>
                <a:gd name="T24" fmla="*/ 0 w 244"/>
                <a:gd name="T25" fmla="*/ 23 h 187"/>
                <a:gd name="T26" fmla="*/ 0 w 244"/>
                <a:gd name="T27" fmla="*/ 182 h 187"/>
                <a:gd name="T28" fmla="*/ 5 w 244"/>
                <a:gd name="T29" fmla="*/ 187 h 187"/>
                <a:gd name="T30" fmla="*/ 239 w 244"/>
                <a:gd name="T31" fmla="*/ 187 h 187"/>
                <a:gd name="T32" fmla="*/ 244 w 244"/>
                <a:gd name="T33" fmla="*/ 182 h 187"/>
                <a:gd name="T34" fmla="*/ 244 w 244"/>
                <a:gd name="T35" fmla="*/ 23 h 187"/>
                <a:gd name="T36" fmla="*/ 239 w 244"/>
                <a:gd name="T37" fmla="*/ 18 h 187"/>
                <a:gd name="T38" fmla="*/ 235 w 244"/>
                <a:gd name="T39" fmla="*/ 177 h 187"/>
                <a:gd name="T40" fmla="*/ 10 w 244"/>
                <a:gd name="T41" fmla="*/ 177 h 187"/>
                <a:gd name="T42" fmla="*/ 10 w 244"/>
                <a:gd name="T43" fmla="*/ 27 h 187"/>
                <a:gd name="T44" fmla="*/ 235 w 244"/>
                <a:gd name="T45" fmla="*/ 27 h 187"/>
                <a:gd name="T46" fmla="*/ 235 w 244"/>
                <a:gd name="T47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187">
                  <a:moveTo>
                    <a:pt x="239" y="18"/>
                  </a:moveTo>
                  <a:cubicBezTo>
                    <a:pt x="160" y="18"/>
                    <a:pt x="160" y="18"/>
                    <a:pt x="160" y="18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2"/>
                    <a:pt x="158" y="0"/>
                    <a:pt x="155" y="0"/>
                  </a:cubicBezTo>
                  <a:cubicBezTo>
                    <a:pt x="152" y="0"/>
                    <a:pt x="150" y="2"/>
                    <a:pt x="150" y="5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ubicBezTo>
                    <a:pt x="85" y="0"/>
                    <a:pt x="83" y="2"/>
                    <a:pt x="83" y="5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" y="18"/>
                    <a:pt x="0" y="20"/>
                    <a:pt x="0" y="2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2" y="187"/>
                    <a:pt x="5" y="187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2" y="187"/>
                    <a:pt x="244" y="185"/>
                    <a:pt x="244" y="182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4" y="20"/>
                    <a:pt x="242" y="18"/>
                    <a:pt x="239" y="18"/>
                  </a:cubicBezTo>
                  <a:close/>
                  <a:moveTo>
                    <a:pt x="235" y="177"/>
                  </a:moveTo>
                  <a:cubicBezTo>
                    <a:pt x="10" y="177"/>
                    <a:pt x="10" y="177"/>
                    <a:pt x="10" y="17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235" y="27"/>
                    <a:pt x="235" y="27"/>
                    <a:pt x="235" y="27"/>
                  </a:cubicBezTo>
                  <a:lnTo>
                    <a:pt x="23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" name="Freeform 189">
              <a:extLst>
                <a:ext uri="{FF2B5EF4-FFF2-40B4-BE49-F238E27FC236}">
                  <a16:creationId xmlns:a16="http://schemas.microsoft.com/office/drawing/2014/main" id="{8D2BEFF6-0491-4D22-A9E5-4B68A4762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5" y="7388225"/>
              <a:ext cx="85725" cy="80963"/>
            </a:xfrm>
            <a:custGeom>
              <a:avLst/>
              <a:gdLst>
                <a:gd name="T0" fmla="*/ 8 w 37"/>
                <a:gd name="T1" fmla="*/ 35 h 35"/>
                <a:gd name="T2" fmla="*/ 29 w 37"/>
                <a:gd name="T3" fmla="*/ 35 h 35"/>
                <a:gd name="T4" fmla="*/ 37 w 37"/>
                <a:gd name="T5" fmla="*/ 27 h 35"/>
                <a:gd name="T6" fmla="*/ 37 w 37"/>
                <a:gd name="T7" fmla="*/ 8 h 35"/>
                <a:gd name="T8" fmla="*/ 29 w 37"/>
                <a:gd name="T9" fmla="*/ 0 h 35"/>
                <a:gd name="T10" fmla="*/ 8 w 37"/>
                <a:gd name="T11" fmla="*/ 0 h 35"/>
                <a:gd name="T12" fmla="*/ 0 w 37"/>
                <a:gd name="T13" fmla="*/ 8 h 35"/>
                <a:gd name="T14" fmla="*/ 0 w 37"/>
                <a:gd name="T15" fmla="*/ 27 h 35"/>
                <a:gd name="T16" fmla="*/ 8 w 37"/>
                <a:gd name="T17" fmla="*/ 35 h 35"/>
                <a:gd name="T18" fmla="*/ 10 w 37"/>
                <a:gd name="T19" fmla="*/ 10 h 35"/>
                <a:gd name="T20" fmla="*/ 27 w 37"/>
                <a:gd name="T21" fmla="*/ 10 h 35"/>
                <a:gd name="T22" fmla="*/ 27 w 37"/>
                <a:gd name="T23" fmla="*/ 25 h 35"/>
                <a:gd name="T24" fmla="*/ 10 w 37"/>
                <a:gd name="T25" fmla="*/ 25 h 35"/>
                <a:gd name="T26" fmla="*/ 10 w 37"/>
                <a:gd name="T2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5">
                  <a:moveTo>
                    <a:pt x="8" y="3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3" y="35"/>
                    <a:pt x="37" y="32"/>
                    <a:pt x="37" y="2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3"/>
                    <a:pt x="33" y="0"/>
                    <a:pt x="2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5"/>
                    <a:pt x="8" y="35"/>
                  </a:cubicBezTo>
                  <a:close/>
                  <a:moveTo>
                    <a:pt x="10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190">
              <a:extLst>
                <a:ext uri="{FF2B5EF4-FFF2-40B4-BE49-F238E27FC236}">
                  <a16:creationId xmlns:a16="http://schemas.microsoft.com/office/drawing/2014/main" id="{75E23DAD-3D1E-4FC1-BD7C-977C12F44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5" y="7329488"/>
              <a:ext cx="82550" cy="139700"/>
            </a:xfrm>
            <a:custGeom>
              <a:avLst/>
              <a:gdLst>
                <a:gd name="T0" fmla="*/ 0 w 36"/>
                <a:gd name="T1" fmla="*/ 8 h 60"/>
                <a:gd name="T2" fmla="*/ 0 w 36"/>
                <a:gd name="T3" fmla="*/ 52 h 60"/>
                <a:gd name="T4" fmla="*/ 8 w 36"/>
                <a:gd name="T5" fmla="*/ 60 h 60"/>
                <a:gd name="T6" fmla="*/ 28 w 36"/>
                <a:gd name="T7" fmla="*/ 60 h 60"/>
                <a:gd name="T8" fmla="*/ 36 w 36"/>
                <a:gd name="T9" fmla="*/ 52 h 60"/>
                <a:gd name="T10" fmla="*/ 36 w 36"/>
                <a:gd name="T11" fmla="*/ 8 h 60"/>
                <a:gd name="T12" fmla="*/ 28 w 36"/>
                <a:gd name="T13" fmla="*/ 0 h 60"/>
                <a:gd name="T14" fmla="*/ 8 w 36"/>
                <a:gd name="T15" fmla="*/ 0 h 60"/>
                <a:gd name="T16" fmla="*/ 0 w 36"/>
                <a:gd name="T17" fmla="*/ 8 h 60"/>
                <a:gd name="T18" fmla="*/ 10 w 36"/>
                <a:gd name="T19" fmla="*/ 10 h 60"/>
                <a:gd name="T20" fmla="*/ 26 w 36"/>
                <a:gd name="T21" fmla="*/ 10 h 60"/>
                <a:gd name="T22" fmla="*/ 26 w 36"/>
                <a:gd name="T23" fmla="*/ 50 h 60"/>
                <a:gd name="T24" fmla="*/ 10 w 36"/>
                <a:gd name="T25" fmla="*/ 50 h 60"/>
                <a:gd name="T26" fmla="*/ 10 w 36"/>
                <a:gd name="T2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60">
                  <a:moveTo>
                    <a:pt x="0" y="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0"/>
                    <a:pt x="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3" y="60"/>
                    <a:pt x="36" y="57"/>
                    <a:pt x="36" y="5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10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0" y="50"/>
                    <a:pt x="10" y="50"/>
                    <a:pt x="10" y="5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" name="Freeform 191">
              <a:extLst>
                <a:ext uri="{FF2B5EF4-FFF2-40B4-BE49-F238E27FC236}">
                  <a16:creationId xmlns:a16="http://schemas.microsoft.com/office/drawing/2014/main" id="{6F0B8B94-2602-4BFF-A148-CE33923E1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3738" y="7232650"/>
              <a:ext cx="84137" cy="236538"/>
            </a:xfrm>
            <a:custGeom>
              <a:avLst/>
              <a:gdLst>
                <a:gd name="T0" fmla="*/ 8 w 36"/>
                <a:gd name="T1" fmla="*/ 102 h 102"/>
                <a:gd name="T2" fmla="*/ 28 w 36"/>
                <a:gd name="T3" fmla="*/ 102 h 102"/>
                <a:gd name="T4" fmla="*/ 36 w 36"/>
                <a:gd name="T5" fmla="*/ 94 h 102"/>
                <a:gd name="T6" fmla="*/ 36 w 36"/>
                <a:gd name="T7" fmla="*/ 8 h 102"/>
                <a:gd name="T8" fmla="*/ 28 w 36"/>
                <a:gd name="T9" fmla="*/ 0 h 102"/>
                <a:gd name="T10" fmla="*/ 8 w 36"/>
                <a:gd name="T11" fmla="*/ 0 h 102"/>
                <a:gd name="T12" fmla="*/ 0 w 36"/>
                <a:gd name="T13" fmla="*/ 8 h 102"/>
                <a:gd name="T14" fmla="*/ 0 w 36"/>
                <a:gd name="T15" fmla="*/ 94 h 102"/>
                <a:gd name="T16" fmla="*/ 8 w 36"/>
                <a:gd name="T17" fmla="*/ 102 h 102"/>
                <a:gd name="T18" fmla="*/ 10 w 36"/>
                <a:gd name="T19" fmla="*/ 10 h 102"/>
                <a:gd name="T20" fmla="*/ 26 w 36"/>
                <a:gd name="T21" fmla="*/ 10 h 102"/>
                <a:gd name="T22" fmla="*/ 26 w 36"/>
                <a:gd name="T23" fmla="*/ 92 h 102"/>
                <a:gd name="T24" fmla="*/ 10 w 36"/>
                <a:gd name="T25" fmla="*/ 92 h 102"/>
                <a:gd name="T26" fmla="*/ 10 w 36"/>
                <a:gd name="T2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02">
                  <a:moveTo>
                    <a:pt x="8" y="102"/>
                  </a:moveTo>
                  <a:cubicBezTo>
                    <a:pt x="28" y="102"/>
                    <a:pt x="28" y="102"/>
                    <a:pt x="28" y="102"/>
                  </a:cubicBezTo>
                  <a:cubicBezTo>
                    <a:pt x="32" y="102"/>
                    <a:pt x="36" y="99"/>
                    <a:pt x="36" y="9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2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9"/>
                    <a:pt x="3" y="102"/>
                    <a:pt x="8" y="102"/>
                  </a:cubicBezTo>
                  <a:close/>
                  <a:moveTo>
                    <a:pt x="10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10" y="92"/>
                    <a:pt x="10" y="92"/>
                    <a:pt x="10" y="92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4" name="Freeform 192">
              <a:extLst>
                <a:ext uri="{FF2B5EF4-FFF2-40B4-BE49-F238E27FC236}">
                  <a16:creationId xmlns:a16="http://schemas.microsoft.com/office/drawing/2014/main" id="{F6868363-0526-405E-B25F-D7C56B8E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175" y="7218363"/>
              <a:ext cx="122237" cy="120650"/>
            </a:xfrm>
            <a:custGeom>
              <a:avLst/>
              <a:gdLst>
                <a:gd name="T0" fmla="*/ 6 w 53"/>
                <a:gd name="T1" fmla="*/ 52 h 52"/>
                <a:gd name="T2" fmla="*/ 9 w 53"/>
                <a:gd name="T3" fmla="*/ 51 h 52"/>
                <a:gd name="T4" fmla="*/ 43 w 53"/>
                <a:gd name="T5" fmla="*/ 17 h 52"/>
                <a:gd name="T6" fmla="*/ 43 w 53"/>
                <a:gd name="T7" fmla="*/ 25 h 52"/>
                <a:gd name="T8" fmla="*/ 48 w 53"/>
                <a:gd name="T9" fmla="*/ 30 h 52"/>
                <a:gd name="T10" fmla="*/ 53 w 53"/>
                <a:gd name="T11" fmla="*/ 25 h 52"/>
                <a:gd name="T12" fmla="*/ 53 w 53"/>
                <a:gd name="T13" fmla="*/ 5 h 52"/>
                <a:gd name="T14" fmla="*/ 53 w 53"/>
                <a:gd name="T15" fmla="*/ 3 h 52"/>
                <a:gd name="T16" fmla="*/ 50 w 53"/>
                <a:gd name="T17" fmla="*/ 0 h 52"/>
                <a:gd name="T18" fmla="*/ 48 w 53"/>
                <a:gd name="T19" fmla="*/ 0 h 52"/>
                <a:gd name="T20" fmla="*/ 28 w 53"/>
                <a:gd name="T21" fmla="*/ 0 h 52"/>
                <a:gd name="T22" fmla="*/ 23 w 53"/>
                <a:gd name="T23" fmla="*/ 5 h 52"/>
                <a:gd name="T24" fmla="*/ 28 w 53"/>
                <a:gd name="T25" fmla="*/ 10 h 52"/>
                <a:gd name="T26" fmla="*/ 36 w 53"/>
                <a:gd name="T27" fmla="*/ 10 h 52"/>
                <a:gd name="T28" fmla="*/ 2 w 53"/>
                <a:gd name="T29" fmla="*/ 44 h 52"/>
                <a:gd name="T30" fmla="*/ 2 w 53"/>
                <a:gd name="T31" fmla="*/ 51 h 52"/>
                <a:gd name="T32" fmla="*/ 6 w 53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2">
                  <a:moveTo>
                    <a:pt x="6" y="52"/>
                  </a:moveTo>
                  <a:cubicBezTo>
                    <a:pt x="7" y="52"/>
                    <a:pt x="8" y="52"/>
                    <a:pt x="9" y="5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8"/>
                    <a:pt x="45" y="30"/>
                    <a:pt x="48" y="30"/>
                  </a:cubicBezTo>
                  <a:cubicBezTo>
                    <a:pt x="51" y="30"/>
                    <a:pt x="53" y="28"/>
                    <a:pt x="53" y="2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3" y="4"/>
                    <a:pt x="53" y="3"/>
                  </a:cubicBezTo>
                  <a:cubicBezTo>
                    <a:pt x="52" y="2"/>
                    <a:pt x="51" y="1"/>
                    <a:pt x="50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8"/>
                    <a:pt x="25" y="10"/>
                    <a:pt x="2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6"/>
                    <a:pt x="0" y="49"/>
                    <a:pt x="2" y="51"/>
                  </a:cubicBezTo>
                  <a:cubicBezTo>
                    <a:pt x="3" y="52"/>
                    <a:pt x="4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8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926080"/>
            <a:ext cx="6492240" cy="3063240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Questions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8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067300" y="3695700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5468BB0-0368-4388-AD55-42D1DFADAB10}"/>
              </a:ext>
            </a:extLst>
          </p:cNvPr>
          <p:cNvGrpSpPr/>
          <p:nvPr/>
        </p:nvGrpSpPr>
        <p:grpSpPr>
          <a:xfrm>
            <a:off x="1009651" y="2470151"/>
            <a:ext cx="2057399" cy="2057395"/>
            <a:chOff x="2314575" y="2084388"/>
            <a:chExt cx="958851" cy="958849"/>
          </a:xfrm>
          <a:solidFill>
            <a:schemeClr val="bg1"/>
          </a:solidFill>
        </p:grpSpPr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E0010227-8755-4F97-A1D5-1C8987875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5" y="2084388"/>
              <a:ext cx="958851" cy="958849"/>
            </a:xfrm>
            <a:custGeom>
              <a:avLst/>
              <a:gdLst>
                <a:gd name="T0" fmla="*/ 340 w 355"/>
                <a:gd name="T1" fmla="*/ 283 h 355"/>
                <a:gd name="T2" fmla="*/ 263 w 355"/>
                <a:gd name="T3" fmla="*/ 207 h 355"/>
                <a:gd name="T4" fmla="*/ 280 w 355"/>
                <a:gd name="T5" fmla="*/ 140 h 355"/>
                <a:gd name="T6" fmla="*/ 239 w 355"/>
                <a:gd name="T7" fmla="*/ 41 h 355"/>
                <a:gd name="T8" fmla="*/ 140 w 355"/>
                <a:gd name="T9" fmla="*/ 0 h 355"/>
                <a:gd name="T10" fmla="*/ 1 w 355"/>
                <a:gd name="T11" fmla="*/ 140 h 355"/>
                <a:gd name="T12" fmla="*/ 41 w 355"/>
                <a:gd name="T13" fmla="*/ 239 h 355"/>
                <a:gd name="T14" fmla="*/ 140 w 355"/>
                <a:gd name="T15" fmla="*/ 280 h 355"/>
                <a:gd name="T16" fmla="*/ 207 w 355"/>
                <a:gd name="T17" fmla="*/ 263 h 355"/>
                <a:gd name="T18" fmla="*/ 284 w 355"/>
                <a:gd name="T19" fmla="*/ 339 h 355"/>
                <a:gd name="T20" fmla="*/ 340 w 355"/>
                <a:gd name="T21" fmla="*/ 339 h 355"/>
                <a:gd name="T22" fmla="*/ 340 w 355"/>
                <a:gd name="T23" fmla="*/ 283 h 355"/>
                <a:gd name="T24" fmla="*/ 140 w 355"/>
                <a:gd name="T25" fmla="*/ 240 h 355"/>
                <a:gd name="T26" fmla="*/ 70 w 355"/>
                <a:gd name="T27" fmla="*/ 211 h 355"/>
                <a:gd name="T28" fmla="*/ 41 w 355"/>
                <a:gd name="T29" fmla="*/ 140 h 355"/>
                <a:gd name="T30" fmla="*/ 140 w 355"/>
                <a:gd name="T31" fmla="*/ 40 h 355"/>
                <a:gd name="T32" fmla="*/ 240 w 355"/>
                <a:gd name="T33" fmla="*/ 140 h 355"/>
                <a:gd name="T34" fmla="*/ 140 w 355"/>
                <a:gd name="T35" fmla="*/ 2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355">
                  <a:moveTo>
                    <a:pt x="340" y="283"/>
                  </a:moveTo>
                  <a:cubicBezTo>
                    <a:pt x="263" y="207"/>
                    <a:pt x="263" y="207"/>
                    <a:pt x="263" y="207"/>
                  </a:cubicBezTo>
                  <a:cubicBezTo>
                    <a:pt x="274" y="187"/>
                    <a:pt x="280" y="164"/>
                    <a:pt x="280" y="140"/>
                  </a:cubicBezTo>
                  <a:cubicBezTo>
                    <a:pt x="280" y="103"/>
                    <a:pt x="266" y="68"/>
                    <a:pt x="239" y="41"/>
                  </a:cubicBezTo>
                  <a:cubicBezTo>
                    <a:pt x="213" y="15"/>
                    <a:pt x="178" y="0"/>
                    <a:pt x="140" y="0"/>
                  </a:cubicBezTo>
                  <a:cubicBezTo>
                    <a:pt x="63" y="0"/>
                    <a:pt x="1" y="63"/>
                    <a:pt x="1" y="140"/>
                  </a:cubicBezTo>
                  <a:cubicBezTo>
                    <a:pt x="0" y="177"/>
                    <a:pt x="15" y="213"/>
                    <a:pt x="41" y="239"/>
                  </a:cubicBezTo>
                  <a:cubicBezTo>
                    <a:pt x="68" y="265"/>
                    <a:pt x="103" y="280"/>
                    <a:pt x="140" y="280"/>
                  </a:cubicBezTo>
                  <a:cubicBezTo>
                    <a:pt x="165" y="280"/>
                    <a:pt x="187" y="274"/>
                    <a:pt x="207" y="263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9" y="355"/>
                    <a:pt x="324" y="355"/>
                    <a:pt x="340" y="339"/>
                  </a:cubicBezTo>
                  <a:cubicBezTo>
                    <a:pt x="355" y="324"/>
                    <a:pt x="355" y="299"/>
                    <a:pt x="340" y="283"/>
                  </a:cubicBezTo>
                  <a:close/>
                  <a:moveTo>
                    <a:pt x="140" y="240"/>
                  </a:moveTo>
                  <a:cubicBezTo>
                    <a:pt x="114" y="240"/>
                    <a:pt x="89" y="229"/>
                    <a:pt x="70" y="211"/>
                  </a:cubicBezTo>
                  <a:cubicBezTo>
                    <a:pt x="51" y="192"/>
                    <a:pt x="41" y="167"/>
                    <a:pt x="41" y="140"/>
                  </a:cubicBezTo>
                  <a:cubicBezTo>
                    <a:pt x="41" y="85"/>
                    <a:pt x="85" y="40"/>
                    <a:pt x="140" y="40"/>
                  </a:cubicBezTo>
                  <a:cubicBezTo>
                    <a:pt x="195" y="40"/>
                    <a:pt x="240" y="85"/>
                    <a:pt x="240" y="140"/>
                  </a:cubicBezTo>
                  <a:cubicBezTo>
                    <a:pt x="240" y="195"/>
                    <a:pt x="195" y="240"/>
                    <a:pt x="140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B4C40C8B-E0F8-41AA-BD57-364E28EE7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2700" y="2273300"/>
              <a:ext cx="280988" cy="377825"/>
            </a:xfrm>
            <a:custGeom>
              <a:avLst/>
              <a:gdLst>
                <a:gd name="T0" fmla="*/ 67 w 104"/>
                <a:gd name="T1" fmla="*/ 97 h 140"/>
                <a:gd name="T2" fmla="*/ 31 w 104"/>
                <a:gd name="T3" fmla="*/ 97 h 140"/>
                <a:gd name="T4" fmla="*/ 31 w 104"/>
                <a:gd name="T5" fmla="*/ 93 h 140"/>
                <a:gd name="T6" fmla="*/ 33 w 104"/>
                <a:gd name="T7" fmla="*/ 78 h 140"/>
                <a:gd name="T8" fmla="*/ 40 w 104"/>
                <a:gd name="T9" fmla="*/ 68 h 140"/>
                <a:gd name="T10" fmla="*/ 58 w 104"/>
                <a:gd name="T11" fmla="*/ 52 h 140"/>
                <a:gd name="T12" fmla="*/ 65 w 104"/>
                <a:gd name="T13" fmla="*/ 40 h 140"/>
                <a:gd name="T14" fmla="*/ 62 w 104"/>
                <a:gd name="T15" fmla="*/ 32 h 140"/>
                <a:gd name="T16" fmla="*/ 53 w 104"/>
                <a:gd name="T17" fmla="*/ 29 h 140"/>
                <a:gd name="T18" fmla="*/ 42 w 104"/>
                <a:gd name="T19" fmla="*/ 34 h 140"/>
                <a:gd name="T20" fmla="*/ 37 w 104"/>
                <a:gd name="T21" fmla="*/ 49 h 140"/>
                <a:gd name="T22" fmla="*/ 0 w 104"/>
                <a:gd name="T23" fmla="*/ 45 h 140"/>
                <a:gd name="T24" fmla="*/ 15 w 104"/>
                <a:gd name="T25" fmla="*/ 13 h 140"/>
                <a:gd name="T26" fmla="*/ 54 w 104"/>
                <a:gd name="T27" fmla="*/ 0 h 140"/>
                <a:gd name="T28" fmla="*/ 87 w 104"/>
                <a:gd name="T29" fmla="*/ 9 h 140"/>
                <a:gd name="T30" fmla="*/ 104 w 104"/>
                <a:gd name="T31" fmla="*/ 40 h 140"/>
                <a:gd name="T32" fmla="*/ 99 w 104"/>
                <a:gd name="T33" fmla="*/ 55 h 140"/>
                <a:gd name="T34" fmla="*/ 81 w 104"/>
                <a:gd name="T35" fmla="*/ 73 h 140"/>
                <a:gd name="T36" fmla="*/ 69 w 104"/>
                <a:gd name="T37" fmla="*/ 85 h 140"/>
                <a:gd name="T38" fmla="*/ 67 w 104"/>
                <a:gd name="T39" fmla="*/ 97 h 140"/>
                <a:gd name="T40" fmla="*/ 30 w 104"/>
                <a:gd name="T41" fmla="*/ 106 h 140"/>
                <a:gd name="T42" fmla="*/ 68 w 104"/>
                <a:gd name="T43" fmla="*/ 106 h 140"/>
                <a:gd name="T44" fmla="*/ 68 w 104"/>
                <a:gd name="T45" fmla="*/ 140 h 140"/>
                <a:gd name="T46" fmla="*/ 30 w 104"/>
                <a:gd name="T47" fmla="*/ 140 h 140"/>
                <a:gd name="T48" fmla="*/ 30 w 104"/>
                <a:gd name="T49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40">
                  <a:moveTo>
                    <a:pt x="67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87"/>
                    <a:pt x="32" y="82"/>
                    <a:pt x="33" y="78"/>
                  </a:cubicBezTo>
                  <a:cubicBezTo>
                    <a:pt x="35" y="75"/>
                    <a:pt x="37" y="71"/>
                    <a:pt x="40" y="68"/>
                  </a:cubicBezTo>
                  <a:cubicBezTo>
                    <a:pt x="42" y="65"/>
                    <a:pt x="48" y="60"/>
                    <a:pt x="58" y="52"/>
                  </a:cubicBezTo>
                  <a:cubicBezTo>
                    <a:pt x="63" y="48"/>
                    <a:pt x="65" y="44"/>
                    <a:pt x="65" y="40"/>
                  </a:cubicBezTo>
                  <a:cubicBezTo>
                    <a:pt x="65" y="37"/>
                    <a:pt x="64" y="34"/>
                    <a:pt x="62" y="32"/>
                  </a:cubicBezTo>
                  <a:cubicBezTo>
                    <a:pt x="60" y="30"/>
                    <a:pt x="57" y="29"/>
                    <a:pt x="53" y="29"/>
                  </a:cubicBezTo>
                  <a:cubicBezTo>
                    <a:pt x="49" y="29"/>
                    <a:pt x="45" y="31"/>
                    <a:pt x="42" y="34"/>
                  </a:cubicBezTo>
                  <a:cubicBezTo>
                    <a:pt x="39" y="37"/>
                    <a:pt x="37" y="42"/>
                    <a:pt x="3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31"/>
                    <a:pt x="6" y="21"/>
                    <a:pt x="15" y="13"/>
                  </a:cubicBezTo>
                  <a:cubicBezTo>
                    <a:pt x="23" y="4"/>
                    <a:pt x="36" y="0"/>
                    <a:pt x="54" y="0"/>
                  </a:cubicBezTo>
                  <a:cubicBezTo>
                    <a:pt x="67" y="0"/>
                    <a:pt x="78" y="3"/>
                    <a:pt x="87" y="9"/>
                  </a:cubicBezTo>
                  <a:cubicBezTo>
                    <a:pt x="98" y="16"/>
                    <a:pt x="104" y="27"/>
                    <a:pt x="104" y="40"/>
                  </a:cubicBezTo>
                  <a:cubicBezTo>
                    <a:pt x="104" y="45"/>
                    <a:pt x="102" y="50"/>
                    <a:pt x="99" y="55"/>
                  </a:cubicBezTo>
                  <a:cubicBezTo>
                    <a:pt x="96" y="60"/>
                    <a:pt x="90" y="66"/>
                    <a:pt x="81" y="73"/>
                  </a:cubicBezTo>
                  <a:cubicBezTo>
                    <a:pt x="75" y="78"/>
                    <a:pt x="71" y="82"/>
                    <a:pt x="69" y="85"/>
                  </a:cubicBezTo>
                  <a:cubicBezTo>
                    <a:pt x="68" y="88"/>
                    <a:pt x="67" y="92"/>
                    <a:pt x="67" y="97"/>
                  </a:cubicBezTo>
                  <a:close/>
                  <a:moveTo>
                    <a:pt x="30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30" y="140"/>
                    <a:pt x="30" y="140"/>
                    <a:pt x="30" y="140"/>
                  </a:cubicBezTo>
                  <a:lnTo>
                    <a:pt x="3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60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A2E7-5E3A-49A4-A99F-2BB05A011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152" y="1675350"/>
            <a:ext cx="6492240" cy="769614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rgbClr val="092F57"/>
                </a:solidFill>
              </a:rPr>
              <a:t>Thank You for Coming!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3AC0F75-2379-4AA9-8BFF-141052D41D72}" type="slidenum">
              <a:rPr lang="en-US" sz="1000">
                <a:solidFill>
                  <a:srgbClr val="003B79"/>
                </a:solidFill>
              </a:rPr>
              <a:pPr/>
              <a:t>9</a:t>
            </a:fld>
            <a:endParaRPr lang="en-US" sz="1000" dirty="0">
              <a:solidFill>
                <a:srgbClr val="003B79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F9715B-4725-4A81-B58B-2B707112974F}"/>
              </a:ext>
            </a:extLst>
          </p:cNvPr>
          <p:cNvSpPr txBox="1">
            <a:spLocks/>
          </p:cNvSpPr>
          <p:nvPr/>
        </p:nvSpPr>
        <p:spPr>
          <a:xfrm>
            <a:off x="10824185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993B956-EC48-49C8-A8DD-0FEF051B47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BBB537-5595-498C-AF01-2B1AB78F6F61}"/>
              </a:ext>
            </a:extLst>
          </p:cNvPr>
          <p:cNvCxnSpPr/>
          <p:nvPr/>
        </p:nvCxnSpPr>
        <p:spPr>
          <a:xfrm>
            <a:off x="5230783" y="2381906"/>
            <a:ext cx="5981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CBA7B9-816F-480F-912D-B98D3357CE2A}"/>
              </a:ext>
            </a:extLst>
          </p:cNvPr>
          <p:cNvSpPr txBox="1"/>
          <p:nvPr/>
        </p:nvSpPr>
        <p:spPr>
          <a:xfrm>
            <a:off x="5230782" y="2505670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Sheena Coles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scoles@sco.Idaho.gov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208-332-8703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3BAE2-BAE0-4842-92DF-174D3C430C56}"/>
              </a:ext>
            </a:extLst>
          </p:cNvPr>
          <p:cNvSpPr txBox="1"/>
          <p:nvPr/>
        </p:nvSpPr>
        <p:spPr>
          <a:xfrm>
            <a:off x="8608305" y="2444963"/>
            <a:ext cx="273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Mackenzie Smith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msmith@sco.Idaho.gov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208-332-8712</a:t>
            </a:r>
            <a:r>
              <a:rPr lang="en-US" dirty="0"/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2D9E7-B66E-45FB-9B80-93AC382A16EE}"/>
              </a:ext>
            </a:extLst>
          </p:cNvPr>
          <p:cNvSpPr txBox="1"/>
          <p:nvPr/>
        </p:nvSpPr>
        <p:spPr>
          <a:xfrm>
            <a:off x="6871687" y="5240545"/>
            <a:ext cx="306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Luma: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luma@sco.idaho.gov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16E2E-A978-40DF-B050-B8A910D5F523}"/>
              </a:ext>
            </a:extLst>
          </p:cNvPr>
          <p:cNvSpPr txBox="1"/>
          <p:nvPr/>
        </p:nvSpPr>
        <p:spPr>
          <a:xfrm>
            <a:off x="5230782" y="3436711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Heath Ribordy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hribordy@sco.Idaho.gov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B48C5-C0FA-4FC6-BD21-BFF41143D628}"/>
              </a:ext>
            </a:extLst>
          </p:cNvPr>
          <p:cNvSpPr txBox="1"/>
          <p:nvPr/>
        </p:nvSpPr>
        <p:spPr>
          <a:xfrm>
            <a:off x="8608305" y="3466015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Danielle Blackmer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scoles@sco.Idaho.gov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35BF0-E91D-4234-924C-08701AF9C1AE}"/>
              </a:ext>
            </a:extLst>
          </p:cNvPr>
          <p:cNvSpPr txBox="1"/>
          <p:nvPr/>
        </p:nvSpPr>
        <p:spPr>
          <a:xfrm>
            <a:off x="5230782" y="4259320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Lehosit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clehosit@sco.Idaho.gov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DFCFE-1246-4DB0-95DC-3242CD38A8FD}"/>
              </a:ext>
            </a:extLst>
          </p:cNvPr>
          <p:cNvSpPr txBox="1"/>
          <p:nvPr/>
        </p:nvSpPr>
        <p:spPr>
          <a:xfrm>
            <a:off x="8630467" y="4260052"/>
            <a:ext cx="284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Tina	Fuller	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tfuller@sco.Idaho.gov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6A0083-F87B-471D-BE61-F8689D014F0A}"/>
              </a:ext>
            </a:extLst>
          </p:cNvPr>
          <p:cNvGrpSpPr/>
          <p:nvPr/>
        </p:nvGrpSpPr>
        <p:grpSpPr>
          <a:xfrm>
            <a:off x="1071880" y="2601792"/>
            <a:ext cx="1765166" cy="1925763"/>
            <a:chOff x="3584575" y="5884863"/>
            <a:chExt cx="635000" cy="731837"/>
          </a:xfrm>
          <a:solidFill>
            <a:schemeClr val="bg1"/>
          </a:solidFill>
        </p:grpSpPr>
        <p:sp>
          <p:nvSpPr>
            <p:cNvPr id="15" name="Freeform 135">
              <a:extLst>
                <a:ext uri="{FF2B5EF4-FFF2-40B4-BE49-F238E27FC236}">
                  <a16:creationId xmlns:a16="http://schemas.microsoft.com/office/drawing/2014/main" id="{6A80338C-5E60-41F4-9F23-FC34FE5FD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575" y="5884863"/>
              <a:ext cx="635000" cy="731837"/>
            </a:xfrm>
            <a:custGeom>
              <a:avLst/>
              <a:gdLst>
                <a:gd name="T0" fmla="*/ 206 w 211"/>
                <a:gd name="T1" fmla="*/ 0 h 243"/>
                <a:gd name="T2" fmla="*/ 4 w 211"/>
                <a:gd name="T3" fmla="*/ 0 h 243"/>
                <a:gd name="T4" fmla="*/ 0 w 211"/>
                <a:gd name="T5" fmla="*/ 5 h 243"/>
                <a:gd name="T6" fmla="*/ 0 w 211"/>
                <a:gd name="T7" fmla="*/ 238 h 243"/>
                <a:gd name="T8" fmla="*/ 4 w 211"/>
                <a:gd name="T9" fmla="*/ 243 h 243"/>
                <a:gd name="T10" fmla="*/ 173 w 211"/>
                <a:gd name="T11" fmla="*/ 243 h 243"/>
                <a:gd name="T12" fmla="*/ 178 w 211"/>
                <a:gd name="T13" fmla="*/ 238 h 243"/>
                <a:gd name="T14" fmla="*/ 178 w 211"/>
                <a:gd name="T15" fmla="*/ 69 h 243"/>
                <a:gd name="T16" fmla="*/ 206 w 211"/>
                <a:gd name="T17" fmla="*/ 69 h 243"/>
                <a:gd name="T18" fmla="*/ 211 w 211"/>
                <a:gd name="T19" fmla="*/ 64 h 243"/>
                <a:gd name="T20" fmla="*/ 211 w 211"/>
                <a:gd name="T21" fmla="*/ 5 h 243"/>
                <a:gd name="T22" fmla="*/ 206 w 211"/>
                <a:gd name="T23" fmla="*/ 0 h 243"/>
                <a:gd name="T24" fmla="*/ 201 w 211"/>
                <a:gd name="T25" fmla="*/ 59 h 243"/>
                <a:gd name="T26" fmla="*/ 173 w 211"/>
                <a:gd name="T27" fmla="*/ 59 h 243"/>
                <a:gd name="T28" fmla="*/ 168 w 211"/>
                <a:gd name="T29" fmla="*/ 64 h 243"/>
                <a:gd name="T30" fmla="*/ 168 w 211"/>
                <a:gd name="T31" fmla="*/ 234 h 243"/>
                <a:gd name="T32" fmla="*/ 9 w 211"/>
                <a:gd name="T33" fmla="*/ 234 h 243"/>
                <a:gd name="T34" fmla="*/ 9 w 211"/>
                <a:gd name="T35" fmla="*/ 10 h 243"/>
                <a:gd name="T36" fmla="*/ 201 w 211"/>
                <a:gd name="T37" fmla="*/ 10 h 243"/>
                <a:gd name="T38" fmla="*/ 201 w 211"/>
                <a:gd name="T39" fmla="*/ 5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43">
                  <a:moveTo>
                    <a:pt x="2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2" y="243"/>
                    <a:pt x="4" y="243"/>
                  </a:cubicBezTo>
                  <a:cubicBezTo>
                    <a:pt x="173" y="243"/>
                    <a:pt x="173" y="243"/>
                    <a:pt x="173" y="243"/>
                  </a:cubicBezTo>
                  <a:cubicBezTo>
                    <a:pt x="176" y="243"/>
                    <a:pt x="178" y="241"/>
                    <a:pt x="178" y="238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209" y="69"/>
                    <a:pt x="211" y="66"/>
                    <a:pt x="211" y="64"/>
                  </a:cubicBezTo>
                  <a:cubicBezTo>
                    <a:pt x="211" y="5"/>
                    <a:pt x="211" y="5"/>
                    <a:pt x="211" y="5"/>
                  </a:cubicBezTo>
                  <a:cubicBezTo>
                    <a:pt x="211" y="3"/>
                    <a:pt x="209" y="0"/>
                    <a:pt x="206" y="0"/>
                  </a:cubicBezTo>
                  <a:close/>
                  <a:moveTo>
                    <a:pt x="201" y="59"/>
                  </a:moveTo>
                  <a:cubicBezTo>
                    <a:pt x="173" y="59"/>
                    <a:pt x="173" y="59"/>
                    <a:pt x="173" y="59"/>
                  </a:cubicBezTo>
                  <a:cubicBezTo>
                    <a:pt x="170" y="59"/>
                    <a:pt x="168" y="61"/>
                    <a:pt x="168" y="64"/>
                  </a:cubicBezTo>
                  <a:cubicBezTo>
                    <a:pt x="168" y="234"/>
                    <a:pt x="168" y="234"/>
                    <a:pt x="168" y="234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201" y="10"/>
                    <a:pt x="201" y="10"/>
                    <a:pt x="201" y="10"/>
                  </a:cubicBezTo>
                  <a:lnTo>
                    <a:pt x="20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6" name="Freeform 136">
              <a:extLst>
                <a:ext uri="{FF2B5EF4-FFF2-40B4-BE49-F238E27FC236}">
                  <a16:creationId xmlns:a16="http://schemas.microsoft.com/office/drawing/2014/main" id="{651E1B19-CC9D-4765-8461-87F0F05D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6469063"/>
              <a:ext cx="338138" cy="30162"/>
            </a:xfrm>
            <a:custGeom>
              <a:avLst/>
              <a:gdLst>
                <a:gd name="T0" fmla="*/ 5 w 112"/>
                <a:gd name="T1" fmla="*/ 10 h 10"/>
                <a:gd name="T2" fmla="*/ 107 w 112"/>
                <a:gd name="T3" fmla="*/ 10 h 10"/>
                <a:gd name="T4" fmla="*/ 112 w 112"/>
                <a:gd name="T5" fmla="*/ 5 h 10"/>
                <a:gd name="T6" fmla="*/ 107 w 112"/>
                <a:gd name="T7" fmla="*/ 0 h 10"/>
                <a:gd name="T8" fmla="*/ 5 w 112"/>
                <a:gd name="T9" fmla="*/ 0 h 10"/>
                <a:gd name="T10" fmla="*/ 0 w 112"/>
                <a:gd name="T11" fmla="*/ 5 h 10"/>
                <a:gd name="T12" fmla="*/ 5 w 11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5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12" y="8"/>
                    <a:pt x="112" y="5"/>
                  </a:cubicBezTo>
                  <a:cubicBezTo>
                    <a:pt x="112" y="2"/>
                    <a:pt x="109" y="0"/>
                    <a:pt x="10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7" name="Freeform 137">
              <a:extLst>
                <a:ext uri="{FF2B5EF4-FFF2-40B4-BE49-F238E27FC236}">
                  <a16:creationId xmlns:a16="http://schemas.microsoft.com/office/drawing/2014/main" id="{BD9B4CED-4CD3-4E9E-83AA-55376EF8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6378575"/>
              <a:ext cx="338138" cy="30162"/>
            </a:xfrm>
            <a:custGeom>
              <a:avLst/>
              <a:gdLst>
                <a:gd name="T0" fmla="*/ 5 w 112"/>
                <a:gd name="T1" fmla="*/ 10 h 10"/>
                <a:gd name="T2" fmla="*/ 107 w 112"/>
                <a:gd name="T3" fmla="*/ 10 h 10"/>
                <a:gd name="T4" fmla="*/ 112 w 112"/>
                <a:gd name="T5" fmla="*/ 5 h 10"/>
                <a:gd name="T6" fmla="*/ 107 w 112"/>
                <a:gd name="T7" fmla="*/ 0 h 10"/>
                <a:gd name="T8" fmla="*/ 5 w 112"/>
                <a:gd name="T9" fmla="*/ 0 h 10"/>
                <a:gd name="T10" fmla="*/ 0 w 112"/>
                <a:gd name="T11" fmla="*/ 5 h 10"/>
                <a:gd name="T12" fmla="*/ 5 w 11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">
                  <a:moveTo>
                    <a:pt x="5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12" y="8"/>
                    <a:pt x="112" y="5"/>
                  </a:cubicBezTo>
                  <a:cubicBezTo>
                    <a:pt x="112" y="2"/>
                    <a:pt x="109" y="0"/>
                    <a:pt x="10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8" name="Freeform 138">
              <a:extLst>
                <a:ext uri="{FF2B5EF4-FFF2-40B4-BE49-F238E27FC236}">
                  <a16:creationId xmlns:a16="http://schemas.microsoft.com/office/drawing/2014/main" id="{8956BDEC-4F54-4A34-920E-2206BF9F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6156325"/>
              <a:ext cx="73025" cy="192087"/>
            </a:xfrm>
            <a:custGeom>
              <a:avLst/>
              <a:gdLst>
                <a:gd name="T0" fmla="*/ 19 w 24"/>
                <a:gd name="T1" fmla="*/ 0 h 64"/>
                <a:gd name="T2" fmla="*/ 5 w 24"/>
                <a:gd name="T3" fmla="*/ 0 h 64"/>
                <a:gd name="T4" fmla="*/ 0 w 24"/>
                <a:gd name="T5" fmla="*/ 5 h 64"/>
                <a:gd name="T6" fmla="*/ 5 w 24"/>
                <a:gd name="T7" fmla="*/ 10 h 64"/>
                <a:gd name="T8" fmla="*/ 14 w 24"/>
                <a:gd name="T9" fmla="*/ 10 h 64"/>
                <a:gd name="T10" fmla="*/ 14 w 24"/>
                <a:gd name="T11" fmla="*/ 54 h 64"/>
                <a:gd name="T12" fmla="*/ 5 w 24"/>
                <a:gd name="T13" fmla="*/ 54 h 64"/>
                <a:gd name="T14" fmla="*/ 0 w 24"/>
                <a:gd name="T15" fmla="*/ 59 h 64"/>
                <a:gd name="T16" fmla="*/ 5 w 24"/>
                <a:gd name="T17" fmla="*/ 64 h 64"/>
                <a:gd name="T18" fmla="*/ 19 w 24"/>
                <a:gd name="T19" fmla="*/ 64 h 64"/>
                <a:gd name="T20" fmla="*/ 24 w 24"/>
                <a:gd name="T21" fmla="*/ 59 h 64"/>
                <a:gd name="T22" fmla="*/ 24 w 24"/>
                <a:gd name="T23" fmla="*/ 5 h 64"/>
                <a:gd name="T24" fmla="*/ 19 w 24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4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6"/>
                    <a:pt x="0" y="59"/>
                  </a:cubicBezTo>
                  <a:cubicBezTo>
                    <a:pt x="0" y="62"/>
                    <a:pt x="2" y="64"/>
                    <a:pt x="5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64"/>
                    <a:pt x="24" y="62"/>
                    <a:pt x="24" y="5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id="{42A21B91-9587-45E1-B7E3-D8B7618D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6411913"/>
              <a:ext cx="73025" cy="204787"/>
            </a:xfrm>
            <a:custGeom>
              <a:avLst/>
              <a:gdLst>
                <a:gd name="T0" fmla="*/ 19 w 24"/>
                <a:gd name="T1" fmla="*/ 0 h 68"/>
                <a:gd name="T2" fmla="*/ 5 w 24"/>
                <a:gd name="T3" fmla="*/ 0 h 68"/>
                <a:gd name="T4" fmla="*/ 0 w 24"/>
                <a:gd name="T5" fmla="*/ 5 h 68"/>
                <a:gd name="T6" fmla="*/ 5 w 24"/>
                <a:gd name="T7" fmla="*/ 10 h 68"/>
                <a:gd name="T8" fmla="*/ 14 w 24"/>
                <a:gd name="T9" fmla="*/ 10 h 68"/>
                <a:gd name="T10" fmla="*/ 14 w 24"/>
                <a:gd name="T11" fmla="*/ 59 h 68"/>
                <a:gd name="T12" fmla="*/ 5 w 24"/>
                <a:gd name="T13" fmla="*/ 59 h 68"/>
                <a:gd name="T14" fmla="*/ 0 w 24"/>
                <a:gd name="T15" fmla="*/ 63 h 68"/>
                <a:gd name="T16" fmla="*/ 5 w 24"/>
                <a:gd name="T17" fmla="*/ 68 h 68"/>
                <a:gd name="T18" fmla="*/ 19 w 24"/>
                <a:gd name="T19" fmla="*/ 68 h 68"/>
                <a:gd name="T20" fmla="*/ 24 w 24"/>
                <a:gd name="T21" fmla="*/ 63 h 68"/>
                <a:gd name="T22" fmla="*/ 24 w 24"/>
                <a:gd name="T23" fmla="*/ 5 h 68"/>
                <a:gd name="T24" fmla="*/ 19 w 24"/>
                <a:gd name="T2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8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61"/>
                    <a:pt x="0" y="63"/>
                  </a:cubicBezTo>
                  <a:cubicBezTo>
                    <a:pt x="0" y="66"/>
                    <a:pt x="2" y="68"/>
                    <a:pt x="5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68"/>
                    <a:pt x="24" y="66"/>
                    <a:pt x="24" y="6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0" name="Freeform 140">
              <a:extLst>
                <a:ext uri="{FF2B5EF4-FFF2-40B4-BE49-F238E27FC236}">
                  <a16:creationId xmlns:a16="http://schemas.microsoft.com/office/drawing/2014/main" id="{7A2339EA-8492-4DC4-A452-094150225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350" y="5978525"/>
              <a:ext cx="328613" cy="328612"/>
            </a:xfrm>
            <a:custGeom>
              <a:avLst/>
              <a:gdLst>
                <a:gd name="T0" fmla="*/ 9 w 109"/>
                <a:gd name="T1" fmla="*/ 109 h 109"/>
                <a:gd name="T2" fmla="*/ 100 w 109"/>
                <a:gd name="T3" fmla="*/ 109 h 109"/>
                <a:gd name="T4" fmla="*/ 109 w 109"/>
                <a:gd name="T5" fmla="*/ 100 h 109"/>
                <a:gd name="T6" fmla="*/ 109 w 109"/>
                <a:gd name="T7" fmla="*/ 88 h 109"/>
                <a:gd name="T8" fmla="*/ 103 w 109"/>
                <a:gd name="T9" fmla="*/ 80 h 109"/>
                <a:gd name="T10" fmla="*/ 71 w 109"/>
                <a:gd name="T11" fmla="*/ 65 h 109"/>
                <a:gd name="T12" fmla="*/ 71 w 109"/>
                <a:gd name="T13" fmla="*/ 63 h 109"/>
                <a:gd name="T14" fmla="*/ 78 w 109"/>
                <a:gd name="T15" fmla="*/ 50 h 109"/>
                <a:gd name="T16" fmla="*/ 82 w 109"/>
                <a:gd name="T17" fmla="*/ 41 h 109"/>
                <a:gd name="T18" fmla="*/ 80 w 109"/>
                <a:gd name="T19" fmla="*/ 34 h 109"/>
                <a:gd name="T20" fmla="*/ 80 w 109"/>
                <a:gd name="T21" fmla="*/ 25 h 109"/>
                <a:gd name="T22" fmla="*/ 54 w 109"/>
                <a:gd name="T23" fmla="*/ 0 h 109"/>
                <a:gd name="T24" fmla="*/ 28 w 109"/>
                <a:gd name="T25" fmla="*/ 25 h 109"/>
                <a:gd name="T26" fmla="*/ 28 w 109"/>
                <a:gd name="T27" fmla="*/ 34 h 109"/>
                <a:gd name="T28" fmla="*/ 27 w 109"/>
                <a:gd name="T29" fmla="*/ 41 h 109"/>
                <a:gd name="T30" fmla="*/ 31 w 109"/>
                <a:gd name="T31" fmla="*/ 50 h 109"/>
                <a:gd name="T32" fmla="*/ 37 w 109"/>
                <a:gd name="T33" fmla="*/ 63 h 109"/>
                <a:gd name="T34" fmla="*/ 37 w 109"/>
                <a:gd name="T35" fmla="*/ 65 h 109"/>
                <a:gd name="T36" fmla="*/ 6 w 109"/>
                <a:gd name="T37" fmla="*/ 80 h 109"/>
                <a:gd name="T38" fmla="*/ 0 w 109"/>
                <a:gd name="T39" fmla="*/ 88 h 109"/>
                <a:gd name="T40" fmla="*/ 0 w 109"/>
                <a:gd name="T41" fmla="*/ 100 h 109"/>
                <a:gd name="T42" fmla="*/ 9 w 109"/>
                <a:gd name="T43" fmla="*/ 109 h 109"/>
                <a:gd name="T44" fmla="*/ 10 w 109"/>
                <a:gd name="T45" fmla="*/ 89 h 109"/>
                <a:gd name="T46" fmla="*/ 47 w 109"/>
                <a:gd name="T47" fmla="*/ 68 h 109"/>
                <a:gd name="T48" fmla="*/ 47 w 109"/>
                <a:gd name="T49" fmla="*/ 66 h 109"/>
                <a:gd name="T50" fmla="*/ 47 w 109"/>
                <a:gd name="T51" fmla="*/ 61 h 109"/>
                <a:gd name="T52" fmla="*/ 46 w 109"/>
                <a:gd name="T53" fmla="*/ 58 h 109"/>
                <a:gd name="T54" fmla="*/ 40 w 109"/>
                <a:gd name="T55" fmla="*/ 46 h 109"/>
                <a:gd name="T56" fmla="*/ 38 w 109"/>
                <a:gd name="T57" fmla="*/ 44 h 109"/>
                <a:gd name="T58" fmla="*/ 36 w 109"/>
                <a:gd name="T59" fmla="*/ 41 h 109"/>
                <a:gd name="T60" fmla="*/ 37 w 109"/>
                <a:gd name="T61" fmla="*/ 39 h 109"/>
                <a:gd name="T62" fmla="*/ 38 w 109"/>
                <a:gd name="T63" fmla="*/ 36 h 109"/>
                <a:gd name="T64" fmla="*/ 38 w 109"/>
                <a:gd name="T65" fmla="*/ 25 h 109"/>
                <a:gd name="T66" fmla="*/ 54 w 109"/>
                <a:gd name="T67" fmla="*/ 10 h 109"/>
                <a:gd name="T68" fmla="*/ 71 w 109"/>
                <a:gd name="T69" fmla="*/ 25 h 109"/>
                <a:gd name="T70" fmla="*/ 71 w 109"/>
                <a:gd name="T71" fmla="*/ 36 h 109"/>
                <a:gd name="T72" fmla="*/ 72 w 109"/>
                <a:gd name="T73" fmla="*/ 39 h 109"/>
                <a:gd name="T74" fmla="*/ 72 w 109"/>
                <a:gd name="T75" fmla="*/ 41 h 109"/>
                <a:gd name="T76" fmla="*/ 71 w 109"/>
                <a:gd name="T77" fmla="*/ 44 h 109"/>
                <a:gd name="T78" fmla="*/ 69 w 109"/>
                <a:gd name="T79" fmla="*/ 46 h 109"/>
                <a:gd name="T80" fmla="*/ 63 w 109"/>
                <a:gd name="T81" fmla="*/ 58 h 109"/>
                <a:gd name="T82" fmla="*/ 62 w 109"/>
                <a:gd name="T83" fmla="*/ 61 h 109"/>
                <a:gd name="T84" fmla="*/ 62 w 109"/>
                <a:gd name="T85" fmla="*/ 66 h 109"/>
                <a:gd name="T86" fmla="*/ 62 w 109"/>
                <a:gd name="T87" fmla="*/ 68 h 109"/>
                <a:gd name="T88" fmla="*/ 99 w 109"/>
                <a:gd name="T89" fmla="*/ 89 h 109"/>
                <a:gd name="T90" fmla="*/ 99 w 109"/>
                <a:gd name="T91" fmla="*/ 99 h 109"/>
                <a:gd name="T92" fmla="*/ 10 w 109"/>
                <a:gd name="T93" fmla="*/ 99 h 109"/>
                <a:gd name="T94" fmla="*/ 10 w 109"/>
                <a:gd name="T9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109">
                  <a:moveTo>
                    <a:pt x="9" y="109"/>
                  </a:moveTo>
                  <a:cubicBezTo>
                    <a:pt x="100" y="109"/>
                    <a:pt x="100" y="109"/>
                    <a:pt x="100" y="109"/>
                  </a:cubicBezTo>
                  <a:cubicBezTo>
                    <a:pt x="105" y="109"/>
                    <a:pt x="109" y="105"/>
                    <a:pt x="109" y="100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9" y="84"/>
                    <a:pt x="106" y="81"/>
                    <a:pt x="103" y="80"/>
                  </a:cubicBezTo>
                  <a:cubicBezTo>
                    <a:pt x="78" y="70"/>
                    <a:pt x="72" y="66"/>
                    <a:pt x="71" y="65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4" y="60"/>
                    <a:pt x="77" y="55"/>
                    <a:pt x="78" y="50"/>
                  </a:cubicBezTo>
                  <a:cubicBezTo>
                    <a:pt x="81" y="48"/>
                    <a:pt x="82" y="45"/>
                    <a:pt x="82" y="41"/>
                  </a:cubicBezTo>
                  <a:cubicBezTo>
                    <a:pt x="82" y="39"/>
                    <a:pt x="82" y="36"/>
                    <a:pt x="80" y="3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0"/>
                    <a:pt x="71" y="0"/>
                    <a:pt x="54" y="0"/>
                  </a:cubicBezTo>
                  <a:cubicBezTo>
                    <a:pt x="38" y="0"/>
                    <a:pt x="28" y="10"/>
                    <a:pt x="28" y="2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6"/>
                    <a:pt x="27" y="39"/>
                    <a:pt x="27" y="41"/>
                  </a:cubicBezTo>
                  <a:cubicBezTo>
                    <a:pt x="27" y="45"/>
                    <a:pt x="28" y="48"/>
                    <a:pt x="31" y="50"/>
                  </a:cubicBezTo>
                  <a:cubicBezTo>
                    <a:pt x="32" y="55"/>
                    <a:pt x="34" y="60"/>
                    <a:pt x="37" y="63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6"/>
                    <a:pt x="30" y="71"/>
                    <a:pt x="6" y="80"/>
                  </a:cubicBezTo>
                  <a:cubicBezTo>
                    <a:pt x="2" y="81"/>
                    <a:pt x="0" y="84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lose/>
                  <a:moveTo>
                    <a:pt x="10" y="89"/>
                  </a:moveTo>
                  <a:cubicBezTo>
                    <a:pt x="42" y="76"/>
                    <a:pt x="46" y="72"/>
                    <a:pt x="47" y="68"/>
                  </a:cubicBezTo>
                  <a:cubicBezTo>
                    <a:pt x="47" y="67"/>
                    <a:pt x="47" y="67"/>
                    <a:pt x="47" y="66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0"/>
                    <a:pt x="47" y="59"/>
                    <a:pt x="46" y="58"/>
                  </a:cubicBezTo>
                  <a:cubicBezTo>
                    <a:pt x="43" y="55"/>
                    <a:pt x="41" y="51"/>
                    <a:pt x="40" y="46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7" y="43"/>
                    <a:pt x="36" y="42"/>
                    <a:pt x="36" y="41"/>
                  </a:cubicBezTo>
                  <a:cubicBezTo>
                    <a:pt x="36" y="40"/>
                    <a:pt x="37" y="39"/>
                    <a:pt x="37" y="39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15"/>
                    <a:pt x="44" y="10"/>
                    <a:pt x="54" y="10"/>
                  </a:cubicBezTo>
                  <a:cubicBezTo>
                    <a:pt x="65" y="10"/>
                    <a:pt x="71" y="15"/>
                    <a:pt x="71" y="25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8"/>
                    <a:pt x="72" y="39"/>
                  </a:cubicBezTo>
                  <a:cubicBezTo>
                    <a:pt x="72" y="39"/>
                    <a:pt x="72" y="40"/>
                    <a:pt x="72" y="41"/>
                  </a:cubicBezTo>
                  <a:cubicBezTo>
                    <a:pt x="72" y="42"/>
                    <a:pt x="72" y="43"/>
                    <a:pt x="71" y="44"/>
                  </a:cubicBezTo>
                  <a:cubicBezTo>
                    <a:pt x="70" y="44"/>
                    <a:pt x="69" y="45"/>
                    <a:pt x="69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2" y="59"/>
                    <a:pt x="62" y="60"/>
                    <a:pt x="62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7"/>
                    <a:pt x="62" y="67"/>
                    <a:pt x="62" y="68"/>
                  </a:cubicBezTo>
                  <a:cubicBezTo>
                    <a:pt x="63" y="72"/>
                    <a:pt x="67" y="76"/>
                    <a:pt x="99" y="8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" y="99"/>
                    <a:pt x="10" y="99"/>
                    <a:pt x="10" y="99"/>
                  </a:cubicBezTo>
                  <a:lnTo>
                    <a:pt x="1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9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Luma 2">
      <a:dk1>
        <a:srgbClr val="092F57"/>
      </a:dk1>
      <a:lt1>
        <a:sysClr val="window" lastClr="FFFFFF"/>
      </a:lt1>
      <a:dk2>
        <a:srgbClr val="44546A"/>
      </a:dk2>
      <a:lt2>
        <a:srgbClr val="E7E6E6"/>
      </a:lt2>
      <a:accent1>
        <a:srgbClr val="FFB81C"/>
      </a:accent1>
      <a:accent2>
        <a:srgbClr val="092F61"/>
      </a:accent2>
      <a:accent3>
        <a:srgbClr val="A7A8AA"/>
      </a:accent3>
      <a:accent4>
        <a:srgbClr val="6CC24A"/>
      </a:accent4>
      <a:accent5>
        <a:srgbClr val="E14504"/>
      </a:accent5>
      <a:accent6>
        <a:srgbClr val="4A2739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62674304CBB4BB1B28CDCCE389339" ma:contentTypeVersion="2" ma:contentTypeDescription="Create a new document." ma:contentTypeScope="" ma:versionID="fb0c83083da30f4411dbaa06c34cbca6">
  <xsd:schema xmlns:xsd="http://www.w3.org/2001/XMLSchema" xmlns:xs="http://www.w3.org/2001/XMLSchema" xmlns:p="http://schemas.microsoft.com/office/2006/metadata/properties" xmlns:ns2="38ac8d9b-57a9-43ab-aeed-655448db72ff" targetNamespace="http://schemas.microsoft.com/office/2006/metadata/properties" ma:root="true" ma:fieldsID="fe90c2b1bc3dd7533e065299e1a04cef" ns2:_="">
    <xsd:import namespace="38ac8d9b-57a9-43ab-aeed-655448db72ff"/>
    <xsd:element name="properties">
      <xsd:complexType>
        <xsd:sequence>
          <xsd:element name="documentManagement">
            <xsd:complexType>
              <xsd:all>
                <xsd:element ref="ns2:Meeting_x0020_Type" minOccurs="0"/>
                <xsd:element ref="ns2:Meeting_x0020_Date" minOccurs="0"/>
                <xsd:element ref="ns2:Agency" minOccurs="0"/>
                <xsd:element ref="ns2:Item_x0020_No_x002e_" minOccurs="0"/>
                <xsd:element ref="ns2:Status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c8d9b-57a9-43ab-aeed-655448db72ff" elementFormDefault="qualified">
    <xsd:import namespace="http://schemas.microsoft.com/office/2006/documentManagement/types"/>
    <xsd:import namespace="http://schemas.microsoft.com/office/infopath/2007/PartnerControls"/>
    <xsd:element name="Meeting_x0020_Type" ma:index="8" nillable="true" ma:displayName="Meeting Type" ma:format="Dropdown" ma:internalName="Meeting_x0020_Type">
      <xsd:simpleType>
        <xsd:restriction base="dms:Choice">
          <xsd:enumeration value="Subcommittee Meeting"/>
          <xsd:enumeration value="Regular Meeting"/>
          <xsd:enumeration value="Special Meeting"/>
          <xsd:enumeration value="Agenda Items"/>
        </xsd:restriction>
      </xsd:simpleType>
    </xsd:element>
    <xsd:element name="Meeting_x0020_Date" ma:index="9" nillable="true" ma:displayName="Meeting Date" ma:internalName="Meeting_x0020_Date">
      <xsd:simpleType>
        <xsd:restriction base="dms:Text">
          <xsd:maxLength value="255"/>
        </xsd:restriction>
      </xsd:simpleType>
    </xsd:element>
    <xsd:element name="Agency" ma:index="10" nillable="true" ma:displayName="Agency" ma:format="Dropdown" ma:internalName="Agency">
      <xsd:simpleType>
        <xsd:restriction base="dms:Choice">
          <xsd:enumeration value="Meeting Type"/>
        </xsd:restriction>
      </xsd:simpleType>
    </xsd:element>
    <xsd:element name="Item_x0020_No_x002e_" ma:index="11" nillable="true" ma:displayName="Item No." ma:format="Dropdown" ma:internalName="Item_x0020_No_x002e_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Withdrawn"/>
        </xsd:restriction>
      </xsd:simpleType>
    </xsd:element>
    <xsd:element name="Status" ma:index="12" nillable="true" ma:displayName="Status" ma:default="Stage In Progress" ma:format="Dropdown" ma:internalName="Status">
      <xsd:simpleType>
        <xsd:restriction base="dms:Choice">
          <xsd:enumeration value="Stage In Progress"/>
          <xsd:enumeration value="Waiting For Approval"/>
          <xsd:enumeration value="Approved"/>
        </xsd:restriction>
      </xsd:simpleType>
    </xsd:element>
    <xsd:element name="Category" ma:index="13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cy xmlns="38ac8d9b-57a9-43ab-aeed-655448db72ff" xsi:nil="true"/>
    <Meeting_x0020_Type xmlns="38ac8d9b-57a9-43ab-aeed-655448db72ff" xsi:nil="true"/>
    <Item_x0020_No_x002e_ xmlns="38ac8d9b-57a9-43ab-aeed-655448db72ff" xsi:nil="true"/>
    <Meeting_x0020_Date xmlns="38ac8d9b-57a9-43ab-aeed-655448db72ff" xsi:nil="true"/>
    <Category xmlns="38ac8d9b-57a9-43ab-aeed-655448db72ff" xsi:nil="true"/>
    <Status xmlns="38ac8d9b-57a9-43ab-aeed-655448db72ff">Stage In Progress</Status>
  </documentManagement>
</p:properties>
</file>

<file path=customXml/itemProps1.xml><?xml version="1.0" encoding="utf-8"?>
<ds:datastoreItem xmlns:ds="http://schemas.openxmlformats.org/officeDocument/2006/customXml" ds:itemID="{FE4719EF-6588-4D7D-A5AE-A2DBCE969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5B5D1-FC62-4ED6-AEDF-1ABF47A6B00D}"/>
</file>

<file path=customXml/itemProps3.xml><?xml version="1.0" encoding="utf-8"?>
<ds:datastoreItem xmlns:ds="http://schemas.openxmlformats.org/officeDocument/2006/customXml" ds:itemID="{6E3F22E5-7532-4A1F-9BAE-77A6D51ABFD0}">
  <ds:schemaRefs>
    <ds:schemaRef ds:uri="http://purl.org/dc/elements/1.1/"/>
    <ds:schemaRef ds:uri="http://schemas.microsoft.com/office/2006/documentManagement/types"/>
    <ds:schemaRef ds:uri="a7353359-a9a2-4451-bf56-51babc3bcafa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26695</TotalTime>
  <Words>622</Words>
  <Application>Microsoft Office PowerPoint</Application>
  <PresentationFormat>Widescreen</PresentationFormat>
  <Paragraphs>174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MS PGothic</vt:lpstr>
      <vt:lpstr>MS PGothic</vt:lpstr>
      <vt:lpstr>Arial</vt:lpstr>
      <vt:lpstr>Arial Rounded MT Bold</vt:lpstr>
      <vt:lpstr>Calibri</vt:lpstr>
      <vt:lpstr>Calibri Light</vt:lpstr>
      <vt:lpstr>Lucida Sans</vt:lpstr>
      <vt:lpstr>Open Sans</vt:lpstr>
      <vt:lpstr>Verdana</vt:lpstr>
      <vt:lpstr>Wingdings</vt:lpstr>
      <vt:lpstr>Wingdings 2</vt:lpstr>
      <vt:lpstr>ヒラギノ角ゴ Pro W3</vt:lpstr>
      <vt:lpstr>Retrospect</vt:lpstr>
      <vt:lpstr>PowerPoint Presentation</vt:lpstr>
      <vt:lpstr>AGENDA</vt:lpstr>
      <vt:lpstr>George M Otero</vt:lpstr>
      <vt:lpstr>Luma Project Timeline</vt:lpstr>
      <vt:lpstr>Where are we now?</vt:lpstr>
      <vt:lpstr>PowerPoint Presentation</vt:lpstr>
      <vt:lpstr>PowerPoint Presentation</vt:lpstr>
      <vt:lpstr>PowerPoint Presentation</vt:lpstr>
      <vt:lpstr>PowerPoint Presentation</vt:lpstr>
    </vt:vector>
  </TitlesOfParts>
  <Company>ISCO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Sheena Coles</dc:creator>
  <cp:lastModifiedBy>Mackenzie Smith</cp:lastModifiedBy>
  <cp:revision>1115</cp:revision>
  <cp:lastPrinted>2018-11-28T15:56:21Z</cp:lastPrinted>
  <dcterms:created xsi:type="dcterms:W3CDTF">2018-07-17T21:10:59Z</dcterms:created>
  <dcterms:modified xsi:type="dcterms:W3CDTF">2020-08-06T19:52:30Z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0x01010078562674304CBB4BB1B28CDCCE389339</vt:lpwstr>
  </property>
  <property fmtid="{D5CDD505-2E9C-101B-9397-08002B2CF9AE}" pid="3" name="Order">
    <vt:r8>60600</vt:r8>
  </property>
  <property fmtid="{D5CDD505-2E9C-101B-9397-08002B2CF9AE}" pid="4" name="_CopySource">
    <vt:lpwstr>https://consulting.global.deloitteonline.com/sites/projectluma/TF/OCM Team/Draft DEDs and Deliverables/Draft Deliverable_Leadership Alignment Strategy.pptx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