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6" r:id="rId5"/>
    <p:sldMasterId id="2147483712" r:id="rId6"/>
    <p:sldMasterId id="2147483725" r:id="rId7"/>
    <p:sldMasterId id="2147483759" r:id="rId8"/>
    <p:sldMasterId id="2147483769" r:id="rId9"/>
  </p:sldMasterIdLst>
  <p:notesMasterIdLst>
    <p:notesMasterId r:id="rId31"/>
  </p:notesMasterIdLst>
  <p:handoutMasterIdLst>
    <p:handoutMasterId r:id="rId32"/>
  </p:handoutMasterIdLst>
  <p:sldIdLst>
    <p:sldId id="256" r:id="rId10"/>
    <p:sldId id="12625" r:id="rId11"/>
    <p:sldId id="257" r:id="rId12"/>
    <p:sldId id="12604" r:id="rId13"/>
    <p:sldId id="12785" r:id="rId14"/>
    <p:sldId id="2147308532" r:id="rId15"/>
    <p:sldId id="2147308531" r:id="rId16"/>
    <p:sldId id="2147308535" r:id="rId17"/>
    <p:sldId id="2147308539" r:id="rId18"/>
    <p:sldId id="2147308536" r:id="rId19"/>
    <p:sldId id="2147308538" r:id="rId20"/>
    <p:sldId id="12605" r:id="rId21"/>
    <p:sldId id="12828" r:id="rId22"/>
    <p:sldId id="2147308527" r:id="rId23"/>
    <p:sldId id="2147308520" r:id="rId24"/>
    <p:sldId id="2147308530" r:id="rId25"/>
    <p:sldId id="12813" r:id="rId26"/>
    <p:sldId id="12808" r:id="rId27"/>
    <p:sldId id="12814" r:id="rId28"/>
    <p:sldId id="12595" r:id="rId29"/>
    <p:sldId id="12626" r:id="rId30"/>
  </p:sldIdLst>
  <p:sldSz cx="12192000" cy="6858000"/>
  <p:notesSz cx="6858000" cy="1543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mos, Almendra C" initials="OAC" lastIdx="5" clrIdx="0">
    <p:extLst>
      <p:ext uri="{19B8F6BF-5375-455C-9EA6-DF929625EA0E}">
        <p15:presenceInfo xmlns:p15="http://schemas.microsoft.com/office/powerpoint/2012/main" userId="S::alolmos@deloitte.com::4a30b274-cf63-43b5-b2f8-a8f18cb004ec" providerId="AD"/>
      </p:ext>
    </p:extLst>
  </p:cmAuthor>
  <p:cmAuthor id="2" name="Thompson, Kyle" initials="TK" lastIdx="38" clrIdx="1">
    <p:extLst>
      <p:ext uri="{19B8F6BF-5375-455C-9EA6-DF929625EA0E}">
        <p15:presenceInfo xmlns:p15="http://schemas.microsoft.com/office/powerpoint/2012/main" userId="S::kythompson@deloitte.com::169077e2-f7e8-4998-af9b-c9d12c246ceb" providerId="AD"/>
      </p:ext>
    </p:extLst>
  </p:cmAuthor>
  <p:cmAuthor id="3" name="Alex Doench" initials="AD" lastIdx="2" clrIdx="2">
    <p:extLst>
      <p:ext uri="{19B8F6BF-5375-455C-9EA6-DF929625EA0E}">
        <p15:presenceInfo xmlns:p15="http://schemas.microsoft.com/office/powerpoint/2012/main" userId="S-1-5-21-2580726161-2373991790-2172152126-7612" providerId="AD"/>
      </p:ext>
    </p:extLst>
  </p:cmAuthor>
  <p:cmAuthor id="4" name="Tina Fuller" initials="TF" lastIdx="1" clrIdx="3">
    <p:extLst>
      <p:ext uri="{19B8F6BF-5375-455C-9EA6-DF929625EA0E}">
        <p15:presenceInfo xmlns:p15="http://schemas.microsoft.com/office/powerpoint/2012/main" userId="Tina Fuller" providerId="None"/>
      </p:ext>
    </p:extLst>
  </p:cmAuthor>
  <p:cmAuthor id="5" name="Sheena Coles" initials="SC" lastIdx="8" clrIdx="4">
    <p:extLst>
      <p:ext uri="{19B8F6BF-5375-455C-9EA6-DF929625EA0E}">
        <p15:presenceInfo xmlns:p15="http://schemas.microsoft.com/office/powerpoint/2012/main" userId="S-1-5-21-2580726161-2373991790-2172152126-43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B81C"/>
    <a:srgbClr val="6CC24A"/>
    <a:srgbClr val="E14504"/>
    <a:srgbClr val="092F57"/>
    <a:srgbClr val="A1CAF5"/>
    <a:srgbClr val="076B9D"/>
    <a:srgbClr val="065D88"/>
    <a:srgbClr val="009BD2"/>
    <a:srgbClr val="098E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18" autoAdjust="0"/>
    <p:restoredTop sz="31696" autoAdjust="0"/>
  </p:normalViewPr>
  <p:slideViewPr>
    <p:cSldViewPr snapToGrid="0">
      <p:cViewPr varScale="1">
        <p:scale>
          <a:sx n="86" d="100"/>
          <a:sy n="86" d="100"/>
        </p:scale>
        <p:origin x="643" y="58"/>
      </p:cViewPr>
      <p:guideLst/>
    </p:cSldViewPr>
  </p:slideViewPr>
  <p:notesTextViewPr>
    <p:cViewPr>
      <p:scale>
        <a:sx n="1" d="1"/>
        <a:sy n="1" d="1"/>
      </p:scale>
      <p:origin x="0" y="0"/>
    </p:cViewPr>
  </p:notesTextViewPr>
  <p:notesViewPr>
    <p:cSldViewPr snapToGrid="0">
      <p:cViewPr varScale="1">
        <p:scale>
          <a:sx n="67" d="100"/>
          <a:sy n="67" d="100"/>
        </p:scale>
        <p:origin x="348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07633651663777E-2"/>
          <c:y val="6.7043103639246801E-2"/>
          <c:w val="0.91419171275438738"/>
          <c:h val="0.72998273285184512"/>
        </c:manualLayout>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8"/>
            <c:marker>
              <c:symbol val="circle"/>
              <c:size val="5"/>
              <c:spPr>
                <a:solidFill>
                  <a:schemeClr val="accent1"/>
                </a:solidFill>
                <a:ln w="9525">
                  <a:solidFill>
                    <a:schemeClr val="accent1"/>
                  </a:solidFill>
                </a:ln>
                <a:effectLst/>
              </c:spPr>
            </c:marker>
            <c:bubble3D val="0"/>
            <c:extLst>
              <c:ext xmlns:c16="http://schemas.microsoft.com/office/drawing/2014/chart" uri="{C3380CC4-5D6E-409C-BE32-E72D297353CC}">
                <c16:uniqueId val="{00000000-5F36-4D84-BE26-97ABDB934411}"/>
              </c:ext>
            </c:extLst>
          </c:dPt>
          <c:dLbls>
            <c:dLbl>
              <c:idx val="16"/>
              <c:layout>
                <c:manualLayout>
                  <c:x val="-1.2158977190668319E-2"/>
                  <c:y val="7.3216667090313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C1-4BF5-BD54-06F8BE0F886E}"/>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Sheet1!$D$3:$D$33</c:f>
              <c:strCache>
                <c:ptCount val="31"/>
                <c:pt idx="0">
                  <c:v>START</c:v>
                </c:pt>
                <c:pt idx="1">
                  <c:v>Jul 11</c:v>
                </c:pt>
                <c:pt idx="2">
                  <c:v>Jul 12</c:v>
                </c:pt>
                <c:pt idx="3">
                  <c:v>Jul 13</c:v>
                </c:pt>
                <c:pt idx="4">
                  <c:v>Jul 14</c:v>
                </c:pt>
                <c:pt idx="5">
                  <c:v>Jul 15</c:v>
                </c:pt>
                <c:pt idx="6">
                  <c:v>Jul 18</c:v>
                </c:pt>
                <c:pt idx="7">
                  <c:v>Jul 19</c:v>
                </c:pt>
                <c:pt idx="8">
                  <c:v>Jul 20</c:v>
                </c:pt>
                <c:pt idx="9">
                  <c:v>Jul 21</c:v>
                </c:pt>
                <c:pt idx="10">
                  <c:v>Jul 22</c:v>
                </c:pt>
                <c:pt idx="11">
                  <c:v>Jul 25</c:v>
                </c:pt>
                <c:pt idx="12">
                  <c:v>Jul 26</c:v>
                </c:pt>
                <c:pt idx="13">
                  <c:v>Jul 27</c:v>
                </c:pt>
                <c:pt idx="14">
                  <c:v>Jul 28</c:v>
                </c:pt>
                <c:pt idx="15">
                  <c:v>Jul 29</c:v>
                </c:pt>
                <c:pt idx="16">
                  <c:v>Aug 01</c:v>
                </c:pt>
                <c:pt idx="17">
                  <c:v>Aug 02</c:v>
                </c:pt>
                <c:pt idx="18">
                  <c:v>Aug 03</c:v>
                </c:pt>
                <c:pt idx="19">
                  <c:v>Aug 04</c:v>
                </c:pt>
                <c:pt idx="20">
                  <c:v>Aug 05</c:v>
                </c:pt>
                <c:pt idx="21">
                  <c:v>Aug 08</c:v>
                </c:pt>
                <c:pt idx="22">
                  <c:v>Aug 09</c:v>
                </c:pt>
                <c:pt idx="23">
                  <c:v>Aug 10</c:v>
                </c:pt>
                <c:pt idx="24">
                  <c:v>Aug 11</c:v>
                </c:pt>
                <c:pt idx="25">
                  <c:v>Aug 12</c:v>
                </c:pt>
                <c:pt idx="26">
                  <c:v>Aug 15</c:v>
                </c:pt>
                <c:pt idx="27">
                  <c:v>Aug 16</c:v>
                </c:pt>
                <c:pt idx="28">
                  <c:v>Aug 17</c:v>
                </c:pt>
                <c:pt idx="29">
                  <c:v>Aug 18</c:v>
                </c:pt>
                <c:pt idx="30">
                  <c:v>Aug 19</c:v>
                </c:pt>
              </c:strCache>
            </c:strRef>
          </c:cat>
          <c:val>
            <c:numRef>
              <c:f>Sheet1!$F$3:$F$33</c:f>
              <c:numCache>
                <c:formatCode>General</c:formatCode>
                <c:ptCount val="31"/>
                <c:pt idx="0">
                  <c:v>1523</c:v>
                </c:pt>
                <c:pt idx="1">
                  <c:v>1520</c:v>
                </c:pt>
                <c:pt idx="2">
                  <c:v>1517</c:v>
                </c:pt>
                <c:pt idx="3">
                  <c:v>1507</c:v>
                </c:pt>
                <c:pt idx="4">
                  <c:v>1467</c:v>
                </c:pt>
                <c:pt idx="5">
                  <c:v>1360</c:v>
                </c:pt>
                <c:pt idx="6">
                  <c:v>1302</c:v>
                </c:pt>
                <c:pt idx="7">
                  <c:v>1277</c:v>
                </c:pt>
                <c:pt idx="8">
                  <c:v>1261</c:v>
                </c:pt>
                <c:pt idx="9">
                  <c:v>1229</c:v>
                </c:pt>
                <c:pt idx="10">
                  <c:v>1195</c:v>
                </c:pt>
                <c:pt idx="11">
                  <c:v>1100</c:v>
                </c:pt>
                <c:pt idx="12">
                  <c:v>974</c:v>
                </c:pt>
                <c:pt idx="13">
                  <c:v>816</c:v>
                </c:pt>
                <c:pt idx="14">
                  <c:v>752</c:v>
                </c:pt>
                <c:pt idx="15">
                  <c:v>702</c:v>
                </c:pt>
                <c:pt idx="16">
                  <c:v>508</c:v>
                </c:pt>
              </c:numCache>
            </c:numRef>
          </c:val>
          <c:smooth val="0"/>
          <c:extLst>
            <c:ext xmlns:c16="http://schemas.microsoft.com/office/drawing/2014/chart" uri="{C3380CC4-5D6E-409C-BE32-E72D297353CC}">
              <c16:uniqueId val="{00000002-5F36-4D84-BE26-97ABDB934411}"/>
            </c:ext>
          </c:extLst>
        </c:ser>
        <c:ser>
          <c:idx val="1"/>
          <c:order val="1"/>
          <c:spPr>
            <a:ln w="28575" cap="rnd">
              <a:solidFill>
                <a:schemeClr val="accent2"/>
              </a:solidFill>
              <a:prstDash val="sysDash"/>
              <a:round/>
            </a:ln>
            <a:effectLst/>
          </c:spPr>
          <c:marker>
            <c:symbol val="circle"/>
            <c:size val="5"/>
            <c:spPr>
              <a:solidFill>
                <a:schemeClr val="accent2"/>
              </a:solidFill>
              <a:ln w="9525">
                <a:solidFill>
                  <a:schemeClr val="accent2"/>
                </a:solidFill>
              </a:ln>
              <a:effectLst/>
            </c:spPr>
          </c:marker>
          <c:dPt>
            <c:idx val="15"/>
            <c:marker>
              <c:symbol val="circle"/>
              <c:size val="5"/>
              <c:spPr>
                <a:solidFill>
                  <a:schemeClr val="accent2"/>
                </a:solidFill>
                <a:ln w="9525">
                  <a:solidFill>
                    <a:schemeClr val="accent2"/>
                  </a:solidFill>
                </a:ln>
                <a:effectLst/>
              </c:spPr>
            </c:marker>
            <c:bubble3D val="0"/>
            <c:extLst>
              <c:ext xmlns:c16="http://schemas.microsoft.com/office/drawing/2014/chart" uri="{C3380CC4-5D6E-409C-BE32-E72D297353CC}">
                <c16:uniqueId val="{00000003-5F36-4D84-BE26-97ABDB934411}"/>
              </c:ext>
            </c:extLst>
          </c:dPt>
          <c:dLbls>
            <c:dLbl>
              <c:idx val="0"/>
              <c:layout>
                <c:manualLayout>
                  <c:x val="3.0397442976670798E-3"/>
                  <c:y val="-6.664242557439351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F36-4D84-BE26-97ABDB93441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Sheet1!$D$3:$D$28</c:f>
              <c:strCache>
                <c:ptCount val="26"/>
                <c:pt idx="0">
                  <c:v>START</c:v>
                </c:pt>
                <c:pt idx="1">
                  <c:v>Jul 11</c:v>
                </c:pt>
                <c:pt idx="2">
                  <c:v>Jul 12</c:v>
                </c:pt>
                <c:pt idx="3">
                  <c:v>Jul 13</c:v>
                </c:pt>
                <c:pt idx="4">
                  <c:v>Jul 14</c:v>
                </c:pt>
                <c:pt idx="5">
                  <c:v>Jul 15</c:v>
                </c:pt>
                <c:pt idx="6">
                  <c:v>Jul 18</c:v>
                </c:pt>
                <c:pt idx="7">
                  <c:v>Jul 19</c:v>
                </c:pt>
                <c:pt idx="8">
                  <c:v>Jul 20</c:v>
                </c:pt>
                <c:pt idx="9">
                  <c:v>Jul 21</c:v>
                </c:pt>
                <c:pt idx="10">
                  <c:v>Jul 22</c:v>
                </c:pt>
                <c:pt idx="11">
                  <c:v>Jul 25</c:v>
                </c:pt>
                <c:pt idx="12">
                  <c:v>Jul 26</c:v>
                </c:pt>
                <c:pt idx="13">
                  <c:v>Jul 27</c:v>
                </c:pt>
                <c:pt idx="14">
                  <c:v>Jul 28</c:v>
                </c:pt>
                <c:pt idx="15">
                  <c:v>Jul 29</c:v>
                </c:pt>
                <c:pt idx="16">
                  <c:v>Aug 01</c:v>
                </c:pt>
                <c:pt idx="17">
                  <c:v>Aug 02</c:v>
                </c:pt>
                <c:pt idx="18">
                  <c:v>Aug 03</c:v>
                </c:pt>
                <c:pt idx="19">
                  <c:v>Aug 04</c:v>
                </c:pt>
                <c:pt idx="20">
                  <c:v>Aug 05</c:v>
                </c:pt>
                <c:pt idx="21">
                  <c:v>Aug 08</c:v>
                </c:pt>
                <c:pt idx="22">
                  <c:v>Aug 09</c:v>
                </c:pt>
                <c:pt idx="23">
                  <c:v>Aug 10</c:v>
                </c:pt>
                <c:pt idx="24">
                  <c:v>Aug 11</c:v>
                </c:pt>
                <c:pt idx="25">
                  <c:v>Aug 12</c:v>
                </c:pt>
              </c:strCache>
            </c:strRef>
          </c:cat>
          <c:val>
            <c:numRef>
              <c:f>Sheet1!$O$3:$O$28</c:f>
              <c:numCache>
                <c:formatCode>General</c:formatCode>
                <c:ptCount val="26"/>
                <c:pt idx="0">
                  <c:v>1523</c:v>
                </c:pt>
                <c:pt idx="1">
                  <c:v>1462</c:v>
                </c:pt>
                <c:pt idx="2">
                  <c:v>1401</c:v>
                </c:pt>
                <c:pt idx="3">
                  <c:v>1340</c:v>
                </c:pt>
                <c:pt idx="4">
                  <c:v>1279</c:v>
                </c:pt>
                <c:pt idx="5">
                  <c:v>1218</c:v>
                </c:pt>
                <c:pt idx="6">
                  <c:v>1157</c:v>
                </c:pt>
                <c:pt idx="7">
                  <c:v>1096</c:v>
                </c:pt>
                <c:pt idx="8">
                  <c:v>1035</c:v>
                </c:pt>
                <c:pt idx="9">
                  <c:v>974</c:v>
                </c:pt>
                <c:pt idx="10">
                  <c:v>913</c:v>
                </c:pt>
                <c:pt idx="11">
                  <c:v>852</c:v>
                </c:pt>
                <c:pt idx="12">
                  <c:v>791</c:v>
                </c:pt>
                <c:pt idx="13">
                  <c:v>730</c:v>
                </c:pt>
                <c:pt idx="14">
                  <c:v>669</c:v>
                </c:pt>
                <c:pt idx="15">
                  <c:v>608</c:v>
                </c:pt>
                <c:pt idx="16">
                  <c:v>547</c:v>
                </c:pt>
                <c:pt idx="17">
                  <c:v>486</c:v>
                </c:pt>
                <c:pt idx="18">
                  <c:v>425</c:v>
                </c:pt>
                <c:pt idx="19">
                  <c:v>364</c:v>
                </c:pt>
                <c:pt idx="20">
                  <c:v>303</c:v>
                </c:pt>
                <c:pt idx="21">
                  <c:v>242</c:v>
                </c:pt>
                <c:pt idx="22">
                  <c:v>181</c:v>
                </c:pt>
                <c:pt idx="23">
                  <c:v>120</c:v>
                </c:pt>
                <c:pt idx="24">
                  <c:v>59</c:v>
                </c:pt>
                <c:pt idx="25">
                  <c:v>0</c:v>
                </c:pt>
              </c:numCache>
            </c:numRef>
          </c:val>
          <c:smooth val="0"/>
          <c:extLst>
            <c:ext xmlns:c16="http://schemas.microsoft.com/office/drawing/2014/chart" uri="{C3380CC4-5D6E-409C-BE32-E72D297353CC}">
              <c16:uniqueId val="{00000004-5F36-4D84-BE26-97ABDB934411}"/>
            </c:ext>
          </c:extLst>
        </c:ser>
        <c:dLbls>
          <c:showLegendKey val="0"/>
          <c:showVal val="0"/>
          <c:showCatName val="0"/>
          <c:showSerName val="0"/>
          <c:showPercent val="0"/>
          <c:showBubbleSize val="0"/>
        </c:dLbls>
        <c:marker val="1"/>
        <c:smooth val="0"/>
        <c:axId val="1327813920"/>
        <c:axId val="1327816000"/>
      </c:lineChart>
      <c:catAx>
        <c:axId val="1327813920"/>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27816000"/>
        <c:crosses val="autoZero"/>
        <c:auto val="1"/>
        <c:lblAlgn val="ctr"/>
        <c:lblOffset val="100"/>
        <c:noMultiLvlLbl val="0"/>
      </c:catAx>
      <c:valAx>
        <c:axId val="1327816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78139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5" dt="2022-07-05T15:49:28.597" idx="7">
    <p:pos x="10" y="10"/>
    <p:text>Elijah</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1ACCC-D81E-48CE-A769-EFAA3F323A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F0129EB-09A3-41D9-B9EC-058113F54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8ED622-8C3F-4F7C-A915-8DA4DBC61E36}" type="datetimeFigureOut">
              <a:rPr lang="en-US" smtClean="0"/>
              <a:t>8/10/2022</a:t>
            </a:fld>
            <a:endParaRPr lang="en-US" dirty="0"/>
          </a:p>
        </p:txBody>
      </p:sp>
      <p:sp>
        <p:nvSpPr>
          <p:cNvPr id="4" name="Footer Placeholder 3">
            <a:extLst>
              <a:ext uri="{FF2B5EF4-FFF2-40B4-BE49-F238E27FC236}">
                <a16:creationId xmlns:a16="http://schemas.microsoft.com/office/drawing/2014/main" id="{0D5932B1-79AC-4FA4-94B3-47AD85709F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C014AC9-E21D-4FF1-91BA-D40D037CA34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52AD46-3D39-4EE2-AA0D-AA309B8728F1}" type="slidenum">
              <a:rPr lang="en-US" smtClean="0"/>
              <a:t>‹#›</a:t>
            </a:fld>
            <a:endParaRPr lang="en-US" dirty="0"/>
          </a:p>
        </p:txBody>
      </p:sp>
    </p:spTree>
    <p:extLst>
      <p:ext uri="{BB962C8B-B14F-4D97-AF65-F5344CB8AC3E}">
        <p14:creationId xmlns:p14="http://schemas.microsoft.com/office/powerpoint/2010/main" val="3667849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9FE7E-AB06-492F-8E8B-54EB5A5AB959}" type="datetimeFigureOut">
              <a:rPr lang="en-US"/>
              <a:t>8/10/2022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0A64D-9269-4E22-A82A-EB0CC43C8A49}" type="slidenum">
              <a:rPr lang="en-US"/>
              <a:t>‹#›</a:t>
            </a:fld>
            <a:endParaRPr lang="en-US" dirty="0"/>
          </a:p>
        </p:txBody>
      </p:sp>
    </p:spTree>
    <p:extLst>
      <p:ext uri="{BB962C8B-B14F-4D97-AF65-F5344CB8AC3E}">
        <p14:creationId xmlns:p14="http://schemas.microsoft.com/office/powerpoint/2010/main" val="3083136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1</a:t>
            </a:fld>
            <a:endParaRPr lang="en-US" dirty="0"/>
          </a:p>
        </p:txBody>
      </p:sp>
    </p:spTree>
    <p:extLst>
      <p:ext uri="{BB962C8B-B14F-4D97-AF65-F5344CB8AC3E}">
        <p14:creationId xmlns:p14="http://schemas.microsoft.com/office/powerpoint/2010/main" val="226722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A5729-4A49-4E8A-9E8B-BA7E7F6E0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300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74378A-910F-4FDE-8275-B6FB7645E13C}" type="slidenum">
              <a:rPr lang="en-US" smtClean="0"/>
              <a:t>13</a:t>
            </a:fld>
            <a:endParaRPr lang="en-US" dirty="0"/>
          </a:p>
        </p:txBody>
      </p:sp>
    </p:spTree>
    <p:extLst>
      <p:ext uri="{BB962C8B-B14F-4D97-AF65-F5344CB8AC3E}">
        <p14:creationId xmlns:p14="http://schemas.microsoft.com/office/powerpoint/2010/main" val="101389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2</a:t>
            </a:fld>
            <a:endParaRPr lang="en-US" dirty="0"/>
          </a:p>
        </p:txBody>
      </p:sp>
    </p:spTree>
    <p:extLst>
      <p:ext uri="{BB962C8B-B14F-4D97-AF65-F5344CB8AC3E}">
        <p14:creationId xmlns:p14="http://schemas.microsoft.com/office/powerpoint/2010/main" val="287368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Intro - </a:t>
            </a:r>
            <a:r>
              <a:rPr lang="en-US" sz="1200" b="1" dirty="0">
                <a:solidFill>
                  <a:srgbClr val="092F57"/>
                </a:solidFill>
                <a:latin typeface="Arial" panose="020B0604020202020204" pitchFamily="34" charset="0"/>
                <a:cs typeface="Arial" panose="020B0604020202020204" pitchFamily="34" charset="0"/>
              </a:rPr>
              <a:t>Elijah</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1 Update – </a:t>
            </a:r>
            <a:r>
              <a:rPr lang="en-US" sz="1200" b="1" dirty="0">
                <a:solidFill>
                  <a:srgbClr val="092F57"/>
                </a:solidFill>
                <a:latin typeface="Arial" panose="020B0604020202020204" pitchFamily="34" charset="0"/>
                <a:cs typeface="Arial" panose="020B0604020202020204" pitchFamily="34" charset="0"/>
              </a:rPr>
              <a:t>Sheena/Scott</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Update - </a:t>
            </a:r>
            <a:r>
              <a:rPr lang="en-US" sz="1200" b="1" dirty="0">
                <a:solidFill>
                  <a:srgbClr val="092F57"/>
                </a:solidFill>
                <a:latin typeface="Arial" panose="020B0604020202020204" pitchFamily="34" charset="0"/>
                <a:cs typeface="Arial" panose="020B0604020202020204" pitchFamily="34" charset="0"/>
              </a:rPr>
              <a:t>Greg</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Phase 2 Activities - </a:t>
            </a:r>
            <a:r>
              <a:rPr lang="en-US" sz="1200" b="1" dirty="0">
                <a:solidFill>
                  <a:srgbClr val="092F57"/>
                </a:solidFill>
                <a:latin typeface="Arial" panose="020B0604020202020204" pitchFamily="34" charset="0"/>
                <a:cs typeface="Arial" panose="020B0604020202020204" pitchFamily="34" charset="0"/>
              </a:rPr>
              <a:t>Greg</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Training – </a:t>
            </a:r>
            <a:r>
              <a:rPr lang="en-US" sz="1200" b="1" dirty="0">
                <a:solidFill>
                  <a:srgbClr val="092F57"/>
                </a:solidFill>
                <a:latin typeface="Arial" panose="020B0604020202020204" pitchFamily="34" charset="0"/>
                <a:cs typeface="Arial" panose="020B0604020202020204" pitchFamily="34" charset="0"/>
              </a:rPr>
              <a:t>Krystal/Sara</a:t>
            </a:r>
          </a:p>
          <a:p>
            <a:pPr marL="285750" indent="-285750">
              <a:lnSpc>
                <a:spcPct val="150000"/>
              </a:lnSpc>
              <a:buClr>
                <a:srgbClr val="FFB81C"/>
              </a:buClr>
              <a:buFont typeface="Arial" panose="020B0604020202020204" pitchFamily="34" charset="0"/>
              <a:buChar char="•"/>
            </a:pPr>
            <a:r>
              <a:rPr lang="en-US" sz="1200" dirty="0">
                <a:solidFill>
                  <a:srgbClr val="092F57"/>
                </a:solidFill>
                <a:latin typeface="Arial" panose="020B0604020202020204" pitchFamily="34" charset="0"/>
                <a:cs typeface="Arial" panose="020B0604020202020204" pitchFamily="34" charset="0"/>
              </a:rPr>
              <a:t>Key Takeaways -  </a:t>
            </a:r>
            <a:r>
              <a:rPr lang="en-US" sz="1200" b="1" dirty="0">
                <a:solidFill>
                  <a:srgbClr val="092F57"/>
                </a:solidFill>
                <a:latin typeface="Arial" panose="020B0604020202020204" pitchFamily="34" charset="0"/>
                <a:cs typeface="Arial" panose="020B0604020202020204" pitchFamily="34" charset="0"/>
              </a:rPr>
              <a:t>Sheena</a:t>
            </a:r>
            <a:r>
              <a:rPr lang="en-US" sz="1200" dirty="0">
                <a:solidFill>
                  <a:srgbClr val="092F57"/>
                </a:solidFill>
                <a:latin typeface="Arial" panose="020B0604020202020204" pitchFamily="34" charset="0"/>
                <a:cs typeface="Arial" panose="020B0604020202020204" pitchFamily="34" charset="0"/>
              </a:rPr>
              <a:t> </a:t>
            </a:r>
            <a:endParaRPr lang="EN-US" sz="1200" dirty="0">
              <a:solidFill>
                <a:srgbClr val="FF0000"/>
              </a:solidFill>
              <a:latin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60A64D-9269-4E22-A82A-EB0CC43C8A49}" type="slidenum">
              <a:rPr lang="en-US"/>
              <a:t>3</a:t>
            </a:fld>
            <a:endParaRPr lang="en-US" dirty="0"/>
          </a:p>
        </p:txBody>
      </p:sp>
    </p:spTree>
    <p:extLst>
      <p:ext uri="{BB962C8B-B14F-4D97-AF65-F5344CB8AC3E}">
        <p14:creationId xmlns:p14="http://schemas.microsoft.com/office/powerpoint/2010/main" val="19172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0A64D-9269-4E22-A82A-EB0CC43C8A49}" type="slidenum">
              <a:rPr lang="en-US" smtClean="0"/>
              <a:t>5</a:t>
            </a:fld>
            <a:endParaRPr lang="en-US" dirty="0"/>
          </a:p>
        </p:txBody>
      </p:sp>
    </p:spTree>
    <p:extLst>
      <p:ext uri="{BB962C8B-B14F-4D97-AF65-F5344CB8AC3E}">
        <p14:creationId xmlns:p14="http://schemas.microsoft.com/office/powerpoint/2010/main" val="144427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A5729-4A49-4E8A-9E8B-BA7E7F6E0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171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A5729-4A49-4E8A-9E8B-BA7E7F6E0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859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A5729-4A49-4E8A-9E8B-BA7E7F6E0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005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A5729-4A49-4E8A-9E8B-BA7E7F6E0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519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1A5729-4A49-4E8A-9E8B-BA7E7F6E0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650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11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BEFEDE-F06A-4745-8B28-0562A9DCEAB2}"/>
              </a:ext>
            </a:extLst>
          </p:cNvPr>
          <p:cNvSpPr>
            <a:spLocks noGrp="1"/>
          </p:cNvSpPr>
          <p:nvPr>
            <p:ph type="title"/>
          </p:nvPr>
        </p:nvSpPr>
        <p:spPr>
          <a:xfrm>
            <a:off x="600808" y="297707"/>
            <a:ext cx="10515600" cy="630167"/>
          </a:xfrm>
          <a:noFill/>
        </p:spPr>
        <p:txBody>
          <a:bodyPr>
            <a:normAutofit/>
          </a:bodyPr>
          <a:lstStyle>
            <a:lvl1pPr>
              <a:defRPr sz="2523" u="none">
                <a:solidFill>
                  <a:srgbClr val="092F57"/>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D931C603-900A-4107-8639-139A38F09827}"/>
              </a:ext>
            </a:extLst>
          </p:cNvPr>
          <p:cNvSpPr>
            <a:spLocks noGrp="1"/>
          </p:cNvSpPr>
          <p:nvPr>
            <p:ph type="sldNum" sz="quarter" idx="12"/>
          </p:nvPr>
        </p:nvSpPr>
        <p:spPr>
          <a:xfrm>
            <a:off x="11168375" y="6422071"/>
            <a:ext cx="418322" cy="401638"/>
          </a:xfrm>
          <a:prstGeom prst="rect">
            <a:avLst/>
          </a:prstGeom>
        </p:spPr>
        <p:txBody>
          <a:bodyPr anchor="ctr" anchorCtr="1"/>
          <a:lstStyle>
            <a:lvl1pPr algn="r">
              <a:defRPr sz="901">
                <a:solidFill>
                  <a:schemeClr val="bg1"/>
                </a:solidFill>
                <a:latin typeface="Arial" panose="020B0604020202020204" pitchFamily="34" charset="0"/>
                <a:cs typeface="Arial" panose="020B0604020202020204" pitchFamily="34" charset="0"/>
              </a:defRPr>
            </a:lvl1pPr>
          </a:lstStyle>
          <a:p>
            <a:fld id="{DE393ED9-3FAE-4C9F-B5CF-D8F31E5991EB}" type="slidenum">
              <a:rPr lang="en-US" smtClean="0"/>
              <a:pPr/>
              <a:t>‹#›</a:t>
            </a:fld>
            <a:endParaRPr lang="en-US" dirty="0"/>
          </a:p>
        </p:txBody>
      </p:sp>
    </p:spTree>
    <p:extLst>
      <p:ext uri="{BB962C8B-B14F-4D97-AF65-F5344CB8AC3E}">
        <p14:creationId xmlns:p14="http://schemas.microsoft.com/office/powerpoint/2010/main" val="846568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0C04A-3DC3-486C-B3AA-3DD22D5571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A7671C-0045-4237-8224-96514BE87F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AA61F5-AB02-46C9-AB93-B1CD7D3B213F}"/>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5" name="Footer Placeholder 4">
            <a:extLst>
              <a:ext uri="{FF2B5EF4-FFF2-40B4-BE49-F238E27FC236}">
                <a16:creationId xmlns:a16="http://schemas.microsoft.com/office/drawing/2014/main" id="{DC7A666B-5AF7-4822-9169-97DFFB8F797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9CC09E4-E802-4942-AAFA-734012D7437D}"/>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2652050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0D1F-0A94-42F6-80FC-8862F462A2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8F7186-035D-49BF-BAF1-A77844EAB915}"/>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D1C59-4AE7-4156-85D6-EB199502B9BA}"/>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5" name="Footer Placeholder 4">
            <a:extLst>
              <a:ext uri="{FF2B5EF4-FFF2-40B4-BE49-F238E27FC236}">
                <a16:creationId xmlns:a16="http://schemas.microsoft.com/office/drawing/2014/main" id="{9F727BB4-E106-418B-A873-61DE746985D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C4E60E1-EFA5-4D79-A58C-5F661E098AD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365188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2A89-8D22-4887-9744-2F020F50C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99F274-32D0-47E1-A257-04FCBC727F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54C454-4367-4D6B-A533-32CAF5A4206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5" name="Footer Placeholder 4">
            <a:extLst>
              <a:ext uri="{FF2B5EF4-FFF2-40B4-BE49-F238E27FC236}">
                <a16:creationId xmlns:a16="http://schemas.microsoft.com/office/drawing/2014/main" id="{741C7FAB-8197-4E36-9D61-EFB247F8739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33F3932-C4F6-4273-9532-2D5FBE781DC9}"/>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3511041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AC72-9C38-48D5-91FF-2903FA2F6C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D91B28A-CEC3-405B-B0D0-856BA250445F}"/>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56180-2139-4FC1-A51F-71CD47D522E4}"/>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424FC8-20D0-4230-96C8-5986BCE93EE6}"/>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6" name="Footer Placeholder 5">
            <a:extLst>
              <a:ext uri="{FF2B5EF4-FFF2-40B4-BE49-F238E27FC236}">
                <a16:creationId xmlns:a16="http://schemas.microsoft.com/office/drawing/2014/main" id="{1A2D2061-CF6E-43A9-B7D5-CD118AB3895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FF95C4D-E507-4C47-9BCF-94F0DFA2B48E}"/>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862732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07A0-13E7-4820-9552-4DAC5D508FF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2F8B9F8-B3B9-44CA-ABA7-10C5050528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A4B122-01BC-42EE-9B5A-D93FB6056F7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49B4D3-8E18-46CF-9A48-37C62F1651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39BF4E-FF0E-4748-A293-C7B04A8CBEA2}"/>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B61C0-761C-46EC-B798-41C674A871F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8" name="Footer Placeholder 7">
            <a:extLst>
              <a:ext uri="{FF2B5EF4-FFF2-40B4-BE49-F238E27FC236}">
                <a16:creationId xmlns:a16="http://schemas.microsoft.com/office/drawing/2014/main" id="{6214F536-FC6B-4B9C-8997-57F43818B0C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8ACBD3DC-1B75-4D7E-AE78-51AAFC2A1CD8}"/>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243686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A355-9168-4605-A098-1FC4C634A1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15333BC-5CE8-4A36-99BE-78C5BFAED637}"/>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4" name="Footer Placeholder 3">
            <a:extLst>
              <a:ext uri="{FF2B5EF4-FFF2-40B4-BE49-F238E27FC236}">
                <a16:creationId xmlns:a16="http://schemas.microsoft.com/office/drawing/2014/main" id="{0C5DC99B-816C-4F2B-AA1C-D8333A4854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4CF7467-F470-4807-8787-A17ED5044BE5}"/>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681626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17875-15AF-43A2-AB59-3134461AE603}"/>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3" name="Footer Placeholder 2">
            <a:extLst>
              <a:ext uri="{FF2B5EF4-FFF2-40B4-BE49-F238E27FC236}">
                <a16:creationId xmlns:a16="http://schemas.microsoft.com/office/drawing/2014/main" id="{117CB7B5-7B94-41C3-B496-CC5BC863F9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E0C213D8-2D88-4181-9560-890385168F67}"/>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1951155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EBF7-752B-4F40-B6A4-B113AFD803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F071A4-915B-4692-BBE9-FA18957AE40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0350ED-C235-4E7E-AECD-BA5A074C67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8601A3-0DA9-4F7E-ACD3-E49ED0F903F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6" name="Footer Placeholder 5">
            <a:extLst>
              <a:ext uri="{FF2B5EF4-FFF2-40B4-BE49-F238E27FC236}">
                <a16:creationId xmlns:a16="http://schemas.microsoft.com/office/drawing/2014/main" id="{1E4B2F19-79AD-4A58-A28D-FC28F1CB9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EDF5977-0E78-4B39-83A3-0B64A75BDE96}"/>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97243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A2B8-AFB2-4A6D-9709-88BC15840A5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649840-7926-4112-8E5F-A69915FA3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216CA13-F3E5-4213-A958-1E86B16B35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71C6ABE-78B2-446E-BC01-0B54236EEB6B}"/>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6" name="Footer Placeholder 5">
            <a:extLst>
              <a:ext uri="{FF2B5EF4-FFF2-40B4-BE49-F238E27FC236}">
                <a16:creationId xmlns:a16="http://schemas.microsoft.com/office/drawing/2014/main" id="{FD15504D-8764-4B59-96F4-0261092751E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94A7FFA-56E7-4691-A328-183143FEE51F}"/>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571926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56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484C4-A48D-4152-9259-2729822FE6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30B0D-AD8B-4A94-9A8B-24383365D8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C964D-02D9-4D17-9D53-6B252374152C}"/>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5" name="Footer Placeholder 4">
            <a:extLst>
              <a:ext uri="{FF2B5EF4-FFF2-40B4-BE49-F238E27FC236}">
                <a16:creationId xmlns:a16="http://schemas.microsoft.com/office/drawing/2014/main" id="{B8B7A6F1-ECE9-4AA7-B24A-4FDA8497D76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745892F-FFE5-411D-97D9-D6218A7041FB}"/>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187394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A408E-3910-44EE-BC9E-DFC302F4E8F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F2547-793B-431F-8D9C-A5A4E1909E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C430F9-0D13-4D89-8AF7-3E0F9F997B5D}"/>
              </a:ext>
            </a:extLst>
          </p:cNvPr>
          <p:cNvSpPr>
            <a:spLocks noGrp="1"/>
          </p:cNvSpPr>
          <p:nvPr>
            <p:ph type="dt" sz="half" idx="10"/>
          </p:nvPr>
        </p:nvSpPr>
        <p:spPr>
          <a:xfrm>
            <a:off x="838200" y="6356350"/>
            <a:ext cx="2743200" cy="365125"/>
          </a:xfrm>
          <a:prstGeom prst="rect">
            <a:avLst/>
          </a:prstGeom>
        </p:spPr>
        <p:txBody>
          <a:bodyPr/>
          <a:lstStyle/>
          <a:p>
            <a:fld id="{2FB707DF-F7F5-4F3B-9825-CD2B0A1C8432}" type="datetimeFigureOut">
              <a:rPr lang="en-US" smtClean="0"/>
              <a:t>8/10/2022</a:t>
            </a:fld>
            <a:endParaRPr lang="en-US" dirty="0"/>
          </a:p>
        </p:txBody>
      </p:sp>
      <p:sp>
        <p:nvSpPr>
          <p:cNvPr id="5" name="Footer Placeholder 4">
            <a:extLst>
              <a:ext uri="{FF2B5EF4-FFF2-40B4-BE49-F238E27FC236}">
                <a16:creationId xmlns:a16="http://schemas.microsoft.com/office/drawing/2014/main" id="{A6C36167-933A-46F8-8EE2-17F4E67E1AB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F56BB41-0104-489F-9ADD-2BDCD01C8F53}"/>
              </a:ext>
            </a:extLst>
          </p:cNvPr>
          <p:cNvSpPr>
            <a:spLocks noGrp="1"/>
          </p:cNvSpPr>
          <p:nvPr>
            <p:ph type="sldNum" sz="quarter" idx="12"/>
          </p:nvPr>
        </p:nvSpPr>
        <p:spPr>
          <a:xfrm>
            <a:off x="8610600" y="6356350"/>
            <a:ext cx="2743200" cy="365125"/>
          </a:xfrm>
          <a:prstGeom prst="rect">
            <a:avLst/>
          </a:prstGeom>
        </p:spPr>
        <p:txBody>
          <a:bodyPr/>
          <a:lstStyle/>
          <a:p>
            <a:fld id="{901756AF-89EE-46CB-865A-40A1458A14EF}" type="slidenum">
              <a:rPr lang="en-US" smtClean="0"/>
              <a:t>‹#›</a:t>
            </a:fld>
            <a:endParaRPr lang="en-US" dirty="0"/>
          </a:p>
        </p:txBody>
      </p:sp>
    </p:spTree>
    <p:extLst>
      <p:ext uri="{BB962C8B-B14F-4D97-AF65-F5344CB8AC3E}">
        <p14:creationId xmlns:p14="http://schemas.microsoft.com/office/powerpoint/2010/main" val="846623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0DF6-448A-4A5A-B0C0-1D827179A9C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6E0E2-509B-465F-A482-4FDFA3F726C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D4C42-1004-4BC6-B8EE-2BAD9E4DB062}"/>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5" name="Footer Placeholder 4">
            <a:extLst>
              <a:ext uri="{FF2B5EF4-FFF2-40B4-BE49-F238E27FC236}">
                <a16:creationId xmlns:a16="http://schemas.microsoft.com/office/drawing/2014/main" id="{AEB1298B-8264-4061-AA33-0F6CBB30D40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E36398A-A0E1-4B9B-9B16-B8F80F70F8BB}"/>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3633715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61B9-0A23-423F-8E17-5772AD23E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8BBA64-ECDF-4A67-916F-D8A60F77D02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FE3AF-53C7-4065-A425-C521603B276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5" name="Footer Placeholder 4">
            <a:extLst>
              <a:ext uri="{FF2B5EF4-FFF2-40B4-BE49-F238E27FC236}">
                <a16:creationId xmlns:a16="http://schemas.microsoft.com/office/drawing/2014/main" id="{75CC516C-F362-4041-8D67-C8D072A6E4E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9946651-40E5-4F51-98F4-359672DCB0E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3347504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A906-4B59-4B41-BEF0-77E80CB1BE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F9476-7A85-4055-A233-39C16D94A0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90E4C8-2BE2-4617-96C1-FDF0BAA1FCBA}"/>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5" name="Footer Placeholder 4">
            <a:extLst>
              <a:ext uri="{FF2B5EF4-FFF2-40B4-BE49-F238E27FC236}">
                <a16:creationId xmlns:a16="http://schemas.microsoft.com/office/drawing/2014/main" id="{562205AC-2C05-42A4-9965-499C4C5D9E1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DBA0655-5914-4F10-9763-50CF72D1E10C}"/>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545252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C328-0CDD-41DA-9F24-1BA8242B5A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4350A4-2F2D-4FAA-BEA2-868B39981188}"/>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D23E71-DC06-49B6-9835-AFA076116343}"/>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149E1A-24B3-490D-BFBB-06F9258273E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6" name="Footer Placeholder 5">
            <a:extLst>
              <a:ext uri="{FF2B5EF4-FFF2-40B4-BE49-F238E27FC236}">
                <a16:creationId xmlns:a16="http://schemas.microsoft.com/office/drawing/2014/main" id="{04AA4887-3E64-49C8-A62C-B4EE0646E5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9F962063-237A-4329-81D3-B9017F840C8E}"/>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2154137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79A69-7294-43D5-8318-A9C5DB11AC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514CAB-93EF-4802-81DF-0BB48E6A484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9A9A4-1921-4F9B-B3FF-BD5BEC195518}"/>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4466D-B16B-401A-8433-C7B98051FA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F09674-2247-49CF-8E1D-F03FBD4C3F61}"/>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4FB61E-D641-45A6-B3C9-B0F776FF1FDE}"/>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8" name="Footer Placeholder 7">
            <a:extLst>
              <a:ext uri="{FF2B5EF4-FFF2-40B4-BE49-F238E27FC236}">
                <a16:creationId xmlns:a16="http://schemas.microsoft.com/office/drawing/2014/main" id="{25AFF3E0-496F-47E7-99FD-C08681013DA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1FC2AB5-E017-47ED-8330-B7043F5932E8}"/>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2629275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5AC8-18DD-4C83-B331-E238D73231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3FE5E03-4E8F-418B-8AA2-336B97F3E68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4" name="Footer Placeholder 3">
            <a:extLst>
              <a:ext uri="{FF2B5EF4-FFF2-40B4-BE49-F238E27FC236}">
                <a16:creationId xmlns:a16="http://schemas.microsoft.com/office/drawing/2014/main" id="{98643F2D-F330-4B72-8EA5-9093E432E70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8A71EFA-39AB-4199-BFEF-905C4C6608B2}"/>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4223923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5449E-A57A-435B-A486-7B34D46443B3}"/>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3" name="Footer Placeholder 2">
            <a:extLst>
              <a:ext uri="{FF2B5EF4-FFF2-40B4-BE49-F238E27FC236}">
                <a16:creationId xmlns:a16="http://schemas.microsoft.com/office/drawing/2014/main" id="{07690D6D-C4AE-47FF-861F-7B710EB59F0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44FB005-792F-46BD-A05F-949B13D4FD23}"/>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467497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2E26-FEAE-4255-8231-280719F8B9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76CB2-4071-49DF-80BF-244D9DF13F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4DB64F-8F1B-4099-9336-7D6FBE8232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1EE50E-6584-4AC4-971F-4241318CD3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6" name="Footer Placeholder 5">
            <a:extLst>
              <a:ext uri="{FF2B5EF4-FFF2-40B4-BE49-F238E27FC236}">
                <a16:creationId xmlns:a16="http://schemas.microsoft.com/office/drawing/2014/main" id="{75B274AE-E9B6-4EB6-A654-36B5CDE137A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35288AD-DD6A-4819-B565-DB70470EBDAF}"/>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2782677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27366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B6E7B-4C16-4C6E-9605-E84CB5E6D1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61FD32-1CA1-47B7-8DF1-688D91EF3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E875726-970D-4BB1-B55D-495F60DC8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C40429-EE25-4FFF-AA0B-767AE8178B49}"/>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6" name="Footer Placeholder 5">
            <a:extLst>
              <a:ext uri="{FF2B5EF4-FFF2-40B4-BE49-F238E27FC236}">
                <a16:creationId xmlns:a16="http://schemas.microsoft.com/office/drawing/2014/main" id="{141E14D9-2174-4F5D-953E-0EF2DC124D8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620D073B-C5BD-4940-B366-A4B29966754A}"/>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2430949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0761-23B2-4C83-85FC-24B489D5D7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7E94F1-5B1C-4497-A468-206D892139E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1BFC8-14C5-4802-8A39-9479CB1D531F}"/>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5" name="Footer Placeholder 4">
            <a:extLst>
              <a:ext uri="{FF2B5EF4-FFF2-40B4-BE49-F238E27FC236}">
                <a16:creationId xmlns:a16="http://schemas.microsoft.com/office/drawing/2014/main" id="{38ACC8A9-19BE-49F3-B004-40C38FD66F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494A43B-576C-4D39-BA12-5441AB515F20}"/>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531447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C213A-7C54-4AD1-B155-C741994F56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BD622B-DE48-49FF-9DBD-5D2EEB7C9FA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7B831-9723-4744-B425-E70616F34508}"/>
              </a:ext>
            </a:extLst>
          </p:cNvPr>
          <p:cNvSpPr>
            <a:spLocks noGrp="1"/>
          </p:cNvSpPr>
          <p:nvPr>
            <p:ph type="dt" sz="half" idx="10"/>
          </p:nvPr>
        </p:nvSpPr>
        <p:spPr>
          <a:xfrm>
            <a:off x="838200" y="6356350"/>
            <a:ext cx="2743200" cy="365125"/>
          </a:xfrm>
          <a:prstGeom prst="rect">
            <a:avLst/>
          </a:prstGeom>
        </p:spPr>
        <p:txBody>
          <a:bodyPr/>
          <a:lstStyle/>
          <a:p>
            <a:fld id="{E3668AB2-2CB6-4597-B8FE-2D6C32733E72}" type="datetimeFigureOut">
              <a:rPr lang="en-US" smtClean="0"/>
              <a:t>8/10/2022</a:t>
            </a:fld>
            <a:endParaRPr lang="en-US" dirty="0"/>
          </a:p>
        </p:txBody>
      </p:sp>
      <p:sp>
        <p:nvSpPr>
          <p:cNvPr id="5" name="Footer Placeholder 4">
            <a:extLst>
              <a:ext uri="{FF2B5EF4-FFF2-40B4-BE49-F238E27FC236}">
                <a16:creationId xmlns:a16="http://schemas.microsoft.com/office/drawing/2014/main" id="{3A3A0227-3CE7-4708-8C48-EEF1490BB8D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C7046A9-BD49-4821-B362-FCA642A3465D}"/>
              </a:ext>
            </a:extLst>
          </p:cNvPr>
          <p:cNvSpPr>
            <a:spLocks noGrp="1"/>
          </p:cNvSpPr>
          <p:nvPr>
            <p:ph type="sldNum" sz="quarter" idx="12"/>
          </p:nvPr>
        </p:nvSpPr>
        <p:spPr>
          <a:xfrm>
            <a:off x="8610600" y="6356350"/>
            <a:ext cx="2743200" cy="365125"/>
          </a:xfrm>
          <a:prstGeom prst="rect">
            <a:avLst/>
          </a:prstGeom>
        </p:spPr>
        <p:txBody>
          <a:bodyPr/>
          <a:lstStyle/>
          <a:p>
            <a:fld id="{7178FB39-F5A2-4BB1-A4BB-308C3008CDFB}" type="slidenum">
              <a:rPr lang="en-US" smtClean="0"/>
              <a:t>‹#›</a:t>
            </a:fld>
            <a:endParaRPr lang="en-US" dirty="0"/>
          </a:p>
        </p:txBody>
      </p:sp>
    </p:spTree>
    <p:extLst>
      <p:ext uri="{BB962C8B-B14F-4D97-AF65-F5344CB8AC3E}">
        <p14:creationId xmlns:p14="http://schemas.microsoft.com/office/powerpoint/2010/main" val="2273454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8/10/2022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53460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65602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8/10/2022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71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554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73119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cap="none"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6255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84EFA6-864B-440D-97C6-805A9428459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33EAE8A-F015-4D72-A4AF-B6628FF1ED33}"/>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CC035FA-D6FA-4E71-B7DF-0CADA766C6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392683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6969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8/10/2022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582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01590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036364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8/10/2022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67160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107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33ADA-05A7-435C-92E8-5F81AFD723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1FAC05-3AB5-4232-99FE-578F1BEDBE8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6162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61E0E-BAA0-49A7-ACB6-2B6879FF9C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FB5FBF-DD91-46CF-BA92-173D98DB47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54229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7FE5-5568-4A14-8D26-CD9D7168A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71626B-928A-478D-BEA9-0762F5195F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8883-62FF-4860-ABBD-D3A0A4AA1F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2851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9299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8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2BD94-466A-4BA4-BAE6-A150567B47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F3FF7-1A9A-4F76-A2CF-6DD251DA26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5E7619-8583-4673-B72A-3BE3EB3E67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8A72A-9F25-4700-A44E-E2A87BDC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0A7D5E-F949-493A-B413-F4D904CF8E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54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7711CE-015E-47BD-8613-12DC1DF7EC0D}"/>
              </a:ext>
            </a:extLst>
          </p:cNvPr>
          <p:cNvSpPr/>
          <p:nvPr userDrawn="1"/>
        </p:nvSpPr>
        <p:spPr>
          <a:xfrm>
            <a:off x="0" y="168676"/>
            <a:ext cx="10333608" cy="114522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39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82872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D5F48B-9FEE-4D3D-A340-5073C730B71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6633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4587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8/10/2022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9834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6D88B-C590-4B4C-B718-ED93DA51F22E}"/>
              </a:ext>
            </a:extLst>
          </p:cNvPr>
          <p:cNvSpPr>
            <a:spLocks noGrp="1"/>
          </p:cNvSpPr>
          <p:nvPr>
            <p:ph type="title"/>
          </p:nvPr>
        </p:nvSpPr>
        <p:spPr>
          <a:xfrm>
            <a:off x="838200" y="365126"/>
            <a:ext cx="10515600" cy="742912"/>
          </a:xfrm>
        </p:spPr>
        <p:txBody>
          <a:bodyPr>
            <a:normAutofit/>
          </a:bodyPr>
          <a:lstStyle>
            <a:lvl1pPr>
              <a:defRPr sz="4000"/>
            </a:lvl1pPr>
          </a:lstStyle>
          <a:p>
            <a:r>
              <a:rPr lang="en-US" dirty="0"/>
              <a:t>Click to edit Master title style</a:t>
            </a:r>
          </a:p>
        </p:txBody>
      </p:sp>
      <p:cxnSp>
        <p:nvCxnSpPr>
          <p:cNvPr id="4" name="Straight Connector 3">
            <a:extLst>
              <a:ext uri="{FF2B5EF4-FFF2-40B4-BE49-F238E27FC236}">
                <a16:creationId xmlns:a16="http://schemas.microsoft.com/office/drawing/2014/main" id="{6B9E05F9-6FEC-4405-B5F3-88A01C0BDA55}"/>
              </a:ext>
            </a:extLst>
          </p:cNvPr>
          <p:cNvCxnSpPr>
            <a:cxnSpLocks/>
          </p:cNvCxnSpPr>
          <p:nvPr userDrawn="1"/>
        </p:nvCxnSpPr>
        <p:spPr>
          <a:xfrm>
            <a:off x="838200" y="1108038"/>
            <a:ext cx="10515600" cy="0"/>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75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77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1164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BEFEDE-F06A-4745-8B28-0562A9DCEAB2}"/>
              </a:ext>
            </a:extLst>
          </p:cNvPr>
          <p:cNvSpPr>
            <a:spLocks noGrp="1"/>
          </p:cNvSpPr>
          <p:nvPr>
            <p:ph type="title"/>
          </p:nvPr>
        </p:nvSpPr>
        <p:spPr>
          <a:xfrm>
            <a:off x="600808" y="297707"/>
            <a:ext cx="10515600" cy="630167"/>
          </a:xfrm>
          <a:noFill/>
        </p:spPr>
        <p:txBody>
          <a:bodyPr>
            <a:normAutofit/>
          </a:bodyPr>
          <a:lstStyle>
            <a:lvl1pPr>
              <a:defRPr sz="2523" u="none">
                <a:solidFill>
                  <a:srgbClr val="092F57"/>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D931C603-900A-4107-8639-139A38F09827}"/>
              </a:ext>
            </a:extLst>
          </p:cNvPr>
          <p:cNvSpPr>
            <a:spLocks noGrp="1"/>
          </p:cNvSpPr>
          <p:nvPr>
            <p:ph type="sldNum" sz="quarter" idx="12"/>
          </p:nvPr>
        </p:nvSpPr>
        <p:spPr>
          <a:xfrm>
            <a:off x="11168375" y="6422071"/>
            <a:ext cx="418322" cy="401638"/>
          </a:xfrm>
          <a:prstGeom prst="rect">
            <a:avLst/>
          </a:prstGeom>
        </p:spPr>
        <p:txBody>
          <a:bodyPr anchor="ctr" anchorCtr="1"/>
          <a:lstStyle>
            <a:lvl1pPr algn="r">
              <a:defRPr sz="901">
                <a:solidFill>
                  <a:schemeClr val="bg1"/>
                </a:solidFill>
                <a:latin typeface="Arial" panose="020B0604020202020204" pitchFamily="34" charset="0"/>
                <a:cs typeface="Arial" panose="020B0604020202020204" pitchFamily="34" charset="0"/>
              </a:defRPr>
            </a:lvl1pPr>
          </a:lstStyle>
          <a:p>
            <a:fld id="{DE393ED9-3FAE-4C9F-B5CF-D8F31E5991EB}" type="slidenum">
              <a:rPr lang="en-US" smtClean="0"/>
              <a:pPr/>
              <a:t>‹#›</a:t>
            </a:fld>
            <a:endParaRPr lang="en-US" dirty="0"/>
          </a:p>
        </p:txBody>
      </p:sp>
    </p:spTree>
    <p:extLst>
      <p:ext uri="{BB962C8B-B14F-4D97-AF65-F5344CB8AC3E}">
        <p14:creationId xmlns:p14="http://schemas.microsoft.com/office/powerpoint/2010/main" val="2312715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png"/><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608050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42" r:id="rId8"/>
    <p:sldLayoutId id="2147483772" r:id="rId9"/>
    <p:sldLayoutId id="2147483773" r:id="rId10"/>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FEF332-1C65-4F7C-885C-FD7E646062BF}"/>
              </a:ext>
            </a:extLst>
          </p:cNvPr>
          <p:cNvSpPr/>
          <p:nvPr userDrawn="1"/>
        </p:nvSpPr>
        <p:spPr>
          <a:xfrm>
            <a:off x="152400" y="0"/>
            <a:ext cx="4916245" cy="685800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A0420CF-83D5-41B2-A093-0291B91DDB83}"/>
              </a:ext>
            </a:extLst>
          </p:cNvPr>
          <p:cNvSpPr/>
          <p:nvPr userDrawn="1"/>
        </p:nvSpPr>
        <p:spPr>
          <a:xfrm>
            <a:off x="0" y="0"/>
            <a:ext cx="4916245" cy="6858000"/>
          </a:xfrm>
          <a:prstGeom prst="rect">
            <a:avLst/>
          </a:prstGeom>
          <a:solidFill>
            <a:srgbClr val="092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681367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2823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8/10/2022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714788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12089D-2D54-4A5B-B3E6-8FBF8493AE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197693-1369-41A3-9423-9ED48683F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09E58DD-C903-4FC4-A5B6-82235288C166}"/>
              </a:ext>
            </a:extLst>
          </p:cNvPr>
          <p:cNvSpPr/>
          <p:nvPr userDrawn="1"/>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F1C23F6-5D31-44A5-92E0-74E7678142B2}"/>
              </a:ext>
            </a:extLst>
          </p:cNvPr>
          <p:cNvSpPr/>
          <p:nvPr userDrawn="1"/>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94EE0A9-EF9D-4719-A487-2E7BC889200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16524" y="6262871"/>
            <a:ext cx="758952" cy="758952"/>
          </a:xfrm>
          <a:prstGeom prst="rect">
            <a:avLst/>
          </a:prstGeom>
        </p:spPr>
      </p:pic>
    </p:spTree>
    <p:extLst>
      <p:ext uri="{BB962C8B-B14F-4D97-AF65-F5344CB8AC3E}">
        <p14:creationId xmlns:p14="http://schemas.microsoft.com/office/powerpoint/2010/main" val="120579987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xStyles>
    <p:title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8/10/2022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88231094"/>
      </p:ext>
    </p:extLst>
  </p:cSld>
  <p:clrMap bg1="lt1" tx1="dk1" bg2="lt2" tx2="dk2" accent1="accent1" accent2="accent2" accent3="accent3" accent4="accent4" accent5="accent5" accent6="accent6" hlink="hlink" folHlink="folHlink"/>
  <p:sldLayoutIdLst>
    <p:sldLayoutId id="2147483770" r:id="rId1"/>
    <p:sldLayoutId id="2147483771" r:id="rId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files.slack.com/files-pri/T0LS3DURE-F03M9UB9FEH/titus-wincentsen-flbvzyqqom0-unsplash.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13.pn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g"/><Relationship Id="rId2" Type="http://schemas.openxmlformats.org/officeDocument/2006/relationships/image" Target="../media/image16.jpeg"/><Relationship Id="rId16"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hyperlink" Target="mailto:scoles@sco.Idaho.gov" TargetMode="External"/><Relationship Id="rId5" Type="http://schemas.openxmlformats.org/officeDocument/2006/relationships/hyperlink" Target="mailto:estearns@sco.idaho.gov" TargetMode="External"/><Relationship Id="rId4" Type="http://schemas.openxmlformats.org/officeDocument/2006/relationships/hyperlink" Target="mailto:clehosit@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73534-1C4A-4F39-83C4-FE1AD15BC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5" y="0"/>
            <a:ext cx="12170629" cy="6340922"/>
          </a:xfrm>
          <a:prstGeom prst="rect">
            <a:avLst/>
          </a:prstGeom>
        </p:spPr>
      </p:pic>
      <p:sp>
        <p:nvSpPr>
          <p:cNvPr id="7" name="Rectangle 6">
            <a:extLst>
              <a:ext uri="{FF2B5EF4-FFF2-40B4-BE49-F238E27FC236}">
                <a16:creationId xmlns:a16="http://schemas.microsoft.com/office/drawing/2014/main" id="{AB543C50-80FD-4DA6-978B-4507572E0EED}"/>
              </a:ext>
            </a:extLst>
          </p:cNvPr>
          <p:cNvSpPr/>
          <p:nvPr/>
        </p:nvSpPr>
        <p:spPr>
          <a:xfrm>
            <a:off x="-6421" y="1"/>
            <a:ext cx="12206965" cy="6340922"/>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16F05CA-A3E3-4244-9047-A042A6D36E9B}"/>
              </a:ext>
            </a:extLst>
          </p:cNvPr>
          <p:cNvSpPr txBox="1"/>
          <p:nvPr/>
        </p:nvSpPr>
        <p:spPr>
          <a:xfrm>
            <a:off x="1120872" y="1390728"/>
            <a:ext cx="9950253" cy="1169551"/>
          </a:xfrm>
          <a:prstGeom prst="rect">
            <a:avLst/>
          </a:prstGeom>
          <a:noFill/>
        </p:spPr>
        <p:txBody>
          <a:bodyPr wrap="square" rtlCol="0">
            <a:spAutoFit/>
          </a:bodyPr>
          <a:lstStyle/>
          <a:p>
            <a:pPr algn="ctr"/>
            <a:r>
              <a:rPr lang="en-US" sz="7000" dirty="0">
                <a:solidFill>
                  <a:schemeClr val="bg1"/>
                </a:solidFill>
                <a:latin typeface="Arial" panose="020B0604020202020204" pitchFamily="34" charset="0"/>
                <a:cs typeface="Arial" panose="020B0604020202020204" pitchFamily="34" charset="0"/>
              </a:rPr>
              <a:t>Change Liaison Meeting</a:t>
            </a:r>
          </a:p>
        </p:txBody>
      </p:sp>
      <p:sp>
        <p:nvSpPr>
          <p:cNvPr id="5" name="TextBox 4">
            <a:extLst>
              <a:ext uri="{FF2B5EF4-FFF2-40B4-BE49-F238E27FC236}">
                <a16:creationId xmlns:a16="http://schemas.microsoft.com/office/drawing/2014/main" id="{190C1FFC-9FAD-4F8C-82A9-7EC83171ED2F}"/>
              </a:ext>
            </a:extLst>
          </p:cNvPr>
          <p:cNvSpPr txBox="1"/>
          <p:nvPr/>
        </p:nvSpPr>
        <p:spPr>
          <a:xfrm>
            <a:off x="1925399" y="3346741"/>
            <a:ext cx="8341200" cy="769441"/>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August 10th, 2022</a:t>
            </a:r>
            <a:endParaRPr lang="en-US" sz="2000" dirty="0">
              <a:hlinkClick r:id="rId4"/>
            </a:endParaRPr>
          </a:p>
          <a:p>
            <a:pPr algn="ctr"/>
            <a:endParaRPr lang="en-US" sz="2000"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78BDC82-A243-4860-B5C9-2FA3E45735A4}"/>
              </a:ext>
            </a:extLst>
          </p:cNvPr>
          <p:cNvCxnSpPr/>
          <p:nvPr/>
        </p:nvCxnSpPr>
        <p:spPr>
          <a:xfrm>
            <a:off x="3277353" y="2943366"/>
            <a:ext cx="5797118" cy="0"/>
          </a:xfrm>
          <a:prstGeom prst="line">
            <a:avLst/>
          </a:prstGeom>
          <a:ln w="19050">
            <a:solidFill>
              <a:srgbClr val="FFB81C"/>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E5688E1A-332F-48B2-A3F5-F8D628CAA132}"/>
              </a:ext>
            </a:extLst>
          </p:cNvPr>
          <p:cNvPicPr>
            <a:picLocks noChangeAspect="1"/>
          </p:cNvPicPr>
          <p:nvPr/>
        </p:nvPicPr>
        <p:blipFill rotWithShape="1">
          <a:blip r:embed="rId5">
            <a:extLst>
              <a:ext uri="{28A0092B-C50C-407E-A947-70E740481C1C}">
                <a14:useLocalDpi xmlns:a14="http://schemas.microsoft.com/office/drawing/2010/main" val="0"/>
              </a:ext>
            </a:extLst>
          </a:blip>
          <a:srcRect t="19538" b="56700"/>
          <a:stretch/>
        </p:blipFill>
        <p:spPr>
          <a:xfrm>
            <a:off x="-10686" y="4546208"/>
            <a:ext cx="12192001" cy="1629624"/>
          </a:xfrm>
          <a:prstGeom prst="rect">
            <a:avLst/>
          </a:prstGeom>
        </p:spPr>
      </p:pic>
      <p:pic>
        <p:nvPicPr>
          <p:cNvPr id="9" name="Picture 8">
            <a:extLst>
              <a:ext uri="{FF2B5EF4-FFF2-40B4-BE49-F238E27FC236}">
                <a16:creationId xmlns:a16="http://schemas.microsoft.com/office/drawing/2014/main" id="{2D19CEC4-972D-447A-81E7-C8EE5BCD632F}"/>
              </a:ext>
            </a:extLst>
          </p:cNvPr>
          <p:cNvPicPr>
            <a:picLocks noChangeAspect="1"/>
          </p:cNvPicPr>
          <p:nvPr/>
        </p:nvPicPr>
        <p:blipFill rotWithShape="1">
          <a:blip r:embed="rId6"/>
          <a:srcRect l="77385" t="15682" r="2464" b="57878"/>
          <a:stretch/>
        </p:blipFill>
        <p:spPr>
          <a:xfrm>
            <a:off x="5655899" y="5132653"/>
            <a:ext cx="289932" cy="325615"/>
          </a:xfrm>
          <a:prstGeom prst="rect">
            <a:avLst/>
          </a:prstGeom>
        </p:spPr>
      </p:pic>
      <p:pic>
        <p:nvPicPr>
          <p:cNvPr id="10" name="Picture 9">
            <a:extLst>
              <a:ext uri="{FF2B5EF4-FFF2-40B4-BE49-F238E27FC236}">
                <a16:creationId xmlns:a16="http://schemas.microsoft.com/office/drawing/2014/main" id="{4CD0F423-8EA4-4A47-B7AF-2816C0BD827D}"/>
              </a:ext>
            </a:extLst>
          </p:cNvPr>
          <p:cNvPicPr>
            <a:picLocks noChangeAspect="1"/>
          </p:cNvPicPr>
          <p:nvPr/>
        </p:nvPicPr>
        <p:blipFill rotWithShape="1">
          <a:blip r:embed="rId7"/>
          <a:srcRect l="76951" t="44956" r="5068" b="34501"/>
          <a:stretch/>
        </p:blipFill>
        <p:spPr>
          <a:xfrm>
            <a:off x="5655899" y="5495293"/>
            <a:ext cx="258708" cy="254247"/>
          </a:xfrm>
          <a:prstGeom prst="rect">
            <a:avLst/>
          </a:prstGeom>
        </p:spPr>
      </p:pic>
      <p:pic>
        <p:nvPicPr>
          <p:cNvPr id="11" name="Picture 10">
            <a:extLst>
              <a:ext uri="{FF2B5EF4-FFF2-40B4-BE49-F238E27FC236}">
                <a16:creationId xmlns:a16="http://schemas.microsoft.com/office/drawing/2014/main" id="{392C03C3-2F6D-45F7-A426-8F9F8AEDCE04}"/>
              </a:ext>
            </a:extLst>
          </p:cNvPr>
          <p:cNvPicPr>
            <a:picLocks noChangeAspect="1"/>
          </p:cNvPicPr>
          <p:nvPr/>
        </p:nvPicPr>
        <p:blipFill rotWithShape="1">
          <a:blip r:embed="rId7"/>
          <a:srcRect l="65481" t="64779" r="17778" b="15758"/>
          <a:stretch/>
        </p:blipFill>
        <p:spPr>
          <a:xfrm>
            <a:off x="5489338" y="5736750"/>
            <a:ext cx="240867" cy="240866"/>
          </a:xfrm>
          <a:prstGeom prst="rect">
            <a:avLst/>
          </a:prstGeom>
        </p:spPr>
      </p:pic>
      <p:pic>
        <p:nvPicPr>
          <p:cNvPr id="12" name="Picture 11">
            <a:extLst>
              <a:ext uri="{FF2B5EF4-FFF2-40B4-BE49-F238E27FC236}">
                <a16:creationId xmlns:a16="http://schemas.microsoft.com/office/drawing/2014/main" id="{541D8DA7-D461-4C0C-B045-414254C96381}"/>
              </a:ext>
            </a:extLst>
          </p:cNvPr>
          <p:cNvPicPr>
            <a:picLocks noChangeAspect="1"/>
          </p:cNvPicPr>
          <p:nvPr/>
        </p:nvPicPr>
        <p:blipFill rotWithShape="1">
          <a:blip r:embed="rId7"/>
          <a:srcRect l="48760" t="74102" r="34809" b="7877"/>
          <a:stretch/>
        </p:blipFill>
        <p:spPr>
          <a:xfrm>
            <a:off x="5249735" y="5858748"/>
            <a:ext cx="236406" cy="223025"/>
          </a:xfrm>
          <a:prstGeom prst="rect">
            <a:avLst/>
          </a:prstGeom>
        </p:spPr>
      </p:pic>
      <p:pic>
        <p:nvPicPr>
          <p:cNvPr id="13" name="Picture 12">
            <a:extLst>
              <a:ext uri="{FF2B5EF4-FFF2-40B4-BE49-F238E27FC236}">
                <a16:creationId xmlns:a16="http://schemas.microsoft.com/office/drawing/2014/main" id="{2B66155D-1783-44C5-AD35-EFEE188620C2}"/>
              </a:ext>
            </a:extLst>
          </p:cNvPr>
          <p:cNvPicPr>
            <a:picLocks noChangeAspect="1"/>
          </p:cNvPicPr>
          <p:nvPr/>
        </p:nvPicPr>
        <p:blipFill rotWithShape="1">
          <a:blip r:embed="rId8">
            <a:extLst>
              <a:ext uri="{28A0092B-C50C-407E-A947-70E740481C1C}">
                <a14:useLocalDpi xmlns:a14="http://schemas.microsoft.com/office/drawing/2010/main" val="0"/>
              </a:ext>
            </a:extLst>
          </a:blip>
          <a:srcRect l="41300" t="37659" r="56919" b="59008"/>
          <a:stretch/>
        </p:blipFill>
        <p:spPr>
          <a:xfrm>
            <a:off x="5036167" y="5843790"/>
            <a:ext cx="217130" cy="228600"/>
          </a:xfrm>
          <a:prstGeom prst="rect">
            <a:avLst/>
          </a:prstGeom>
        </p:spPr>
      </p:pic>
      <p:pic>
        <p:nvPicPr>
          <p:cNvPr id="14" name="Picture 13">
            <a:extLst>
              <a:ext uri="{FF2B5EF4-FFF2-40B4-BE49-F238E27FC236}">
                <a16:creationId xmlns:a16="http://schemas.microsoft.com/office/drawing/2014/main" id="{4B24DD67-A119-4621-BE24-36B41129C732}"/>
              </a:ext>
            </a:extLst>
          </p:cNvPr>
          <p:cNvPicPr>
            <a:picLocks noChangeAspect="1"/>
          </p:cNvPicPr>
          <p:nvPr/>
        </p:nvPicPr>
        <p:blipFill rotWithShape="1">
          <a:blip r:embed="rId8">
            <a:extLst>
              <a:ext uri="{28A0092B-C50C-407E-A947-70E740481C1C}">
                <a14:useLocalDpi xmlns:a14="http://schemas.microsoft.com/office/drawing/2010/main" val="0"/>
              </a:ext>
            </a:extLst>
          </a:blip>
          <a:srcRect l="39801" t="36788" r="58590" b="60440"/>
          <a:stretch/>
        </p:blipFill>
        <p:spPr>
          <a:xfrm>
            <a:off x="4852215" y="5782948"/>
            <a:ext cx="196112" cy="190124"/>
          </a:xfrm>
          <a:prstGeom prst="rect">
            <a:avLst/>
          </a:prstGeom>
        </p:spPr>
      </p:pic>
      <p:pic>
        <p:nvPicPr>
          <p:cNvPr id="15" name="Picture 14">
            <a:extLst>
              <a:ext uri="{FF2B5EF4-FFF2-40B4-BE49-F238E27FC236}">
                <a16:creationId xmlns:a16="http://schemas.microsoft.com/office/drawing/2014/main" id="{537817DB-555F-4BA8-BC8A-179384973E9D}"/>
              </a:ext>
            </a:extLst>
          </p:cNvPr>
          <p:cNvPicPr>
            <a:picLocks noChangeAspect="1"/>
          </p:cNvPicPr>
          <p:nvPr/>
        </p:nvPicPr>
        <p:blipFill rotWithShape="1">
          <a:blip r:embed="rId8">
            <a:extLst>
              <a:ext uri="{28A0092B-C50C-407E-A947-70E740481C1C}">
                <a14:useLocalDpi xmlns:a14="http://schemas.microsoft.com/office/drawing/2010/main" val="0"/>
              </a:ext>
            </a:extLst>
          </a:blip>
          <a:srcRect l="38146" t="32561" r="60406" b="65019"/>
          <a:stretch/>
        </p:blipFill>
        <p:spPr>
          <a:xfrm>
            <a:off x="4650256" y="5495721"/>
            <a:ext cx="176525" cy="165933"/>
          </a:xfrm>
          <a:prstGeom prst="rect">
            <a:avLst/>
          </a:prstGeom>
        </p:spPr>
      </p:pic>
      <p:pic>
        <p:nvPicPr>
          <p:cNvPr id="16" name="Picture 15">
            <a:extLst>
              <a:ext uri="{FF2B5EF4-FFF2-40B4-BE49-F238E27FC236}">
                <a16:creationId xmlns:a16="http://schemas.microsoft.com/office/drawing/2014/main" id="{C91F8236-A3E5-4945-9E24-59A100BD8DAF}"/>
              </a:ext>
            </a:extLst>
          </p:cNvPr>
          <p:cNvPicPr>
            <a:picLocks noChangeAspect="1"/>
          </p:cNvPicPr>
          <p:nvPr/>
        </p:nvPicPr>
        <p:blipFill rotWithShape="1">
          <a:blip r:embed="rId8">
            <a:extLst>
              <a:ext uri="{28A0092B-C50C-407E-A947-70E740481C1C}">
                <a14:useLocalDpi xmlns:a14="http://schemas.microsoft.com/office/drawing/2010/main" val="0"/>
              </a:ext>
            </a:extLst>
          </a:blip>
          <a:srcRect l="38827" t="34854" r="59902" b="62687"/>
          <a:stretch/>
        </p:blipFill>
        <p:spPr>
          <a:xfrm>
            <a:off x="4731684" y="5648902"/>
            <a:ext cx="154879" cy="168700"/>
          </a:xfrm>
          <a:prstGeom prst="rect">
            <a:avLst/>
          </a:prstGeom>
        </p:spPr>
      </p:pic>
      <p:pic>
        <p:nvPicPr>
          <p:cNvPr id="17" name="Picture 16">
            <a:extLst>
              <a:ext uri="{FF2B5EF4-FFF2-40B4-BE49-F238E27FC236}">
                <a16:creationId xmlns:a16="http://schemas.microsoft.com/office/drawing/2014/main" id="{1CAF4A79-22F9-4C11-A1EE-F9A368F9DB3E}"/>
              </a:ext>
            </a:extLst>
          </p:cNvPr>
          <p:cNvPicPr>
            <a:picLocks noChangeAspect="1"/>
          </p:cNvPicPr>
          <p:nvPr/>
        </p:nvPicPr>
        <p:blipFill rotWithShape="1">
          <a:blip r:embed="rId8">
            <a:extLst>
              <a:ext uri="{28A0092B-C50C-407E-A947-70E740481C1C}">
                <a14:useLocalDpi xmlns:a14="http://schemas.microsoft.com/office/drawing/2010/main" val="0"/>
              </a:ext>
            </a:extLst>
          </a:blip>
          <a:srcRect l="38047" t="30252" r="60665" b="67456"/>
          <a:stretch/>
        </p:blipFill>
        <p:spPr>
          <a:xfrm>
            <a:off x="4640054" y="5330649"/>
            <a:ext cx="157163" cy="157162"/>
          </a:xfrm>
          <a:prstGeom prst="rect">
            <a:avLst/>
          </a:prstGeom>
        </p:spPr>
      </p:pic>
      <p:pic>
        <p:nvPicPr>
          <p:cNvPr id="18" name="Picture 17">
            <a:extLst>
              <a:ext uri="{FF2B5EF4-FFF2-40B4-BE49-F238E27FC236}">
                <a16:creationId xmlns:a16="http://schemas.microsoft.com/office/drawing/2014/main" id="{F5169EDC-9B4B-4E64-804D-EBF83E1C40D7}"/>
              </a:ext>
            </a:extLst>
          </p:cNvPr>
          <p:cNvPicPr>
            <a:picLocks noChangeAspect="1"/>
          </p:cNvPicPr>
          <p:nvPr/>
        </p:nvPicPr>
        <p:blipFill rotWithShape="1">
          <a:blip r:embed="rId8">
            <a:extLst>
              <a:ext uri="{28A0092B-C50C-407E-A947-70E740481C1C}">
                <a14:useLocalDpi xmlns:a14="http://schemas.microsoft.com/office/drawing/2010/main" val="0"/>
              </a:ext>
            </a:extLst>
          </a:blip>
          <a:srcRect l="38038" t="28022" r="60751" b="69895"/>
          <a:stretch/>
        </p:blipFill>
        <p:spPr>
          <a:xfrm>
            <a:off x="4637249" y="5180804"/>
            <a:ext cx="147638" cy="142875"/>
          </a:xfrm>
          <a:prstGeom prst="rect">
            <a:avLst/>
          </a:prstGeom>
        </p:spPr>
      </p:pic>
      <p:sp>
        <p:nvSpPr>
          <p:cNvPr id="19" name="Rectangle 18">
            <a:extLst>
              <a:ext uri="{FF2B5EF4-FFF2-40B4-BE49-F238E27FC236}">
                <a16:creationId xmlns:a16="http://schemas.microsoft.com/office/drawing/2014/main" id="{ED6D0DBD-A5CC-478B-A0A7-C43FC405A029}"/>
              </a:ext>
            </a:extLst>
          </p:cNvPr>
          <p:cNvSpPr/>
          <p:nvPr/>
        </p:nvSpPr>
        <p:spPr>
          <a:xfrm>
            <a:off x="-2140" y="6340923"/>
            <a:ext cx="12192000" cy="93995"/>
          </a:xfrm>
          <a:prstGeom prst="rect">
            <a:avLst/>
          </a:prstGeom>
          <a:solidFill>
            <a:srgbClr val="FFB81C"/>
          </a:solidFill>
          <a:ln>
            <a:solidFill>
              <a:srgbClr val="FFB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25A9692-3D14-467C-A0DE-3968BEF5FB78}"/>
              </a:ext>
            </a:extLst>
          </p:cNvPr>
          <p:cNvSpPr/>
          <p:nvPr/>
        </p:nvSpPr>
        <p:spPr>
          <a:xfrm>
            <a:off x="0" y="6407781"/>
            <a:ext cx="12192000" cy="444415"/>
          </a:xfrm>
          <a:prstGeom prst="rect">
            <a:avLst/>
          </a:prstGeom>
          <a:solidFill>
            <a:srgbClr val="092F57"/>
          </a:solidFill>
          <a:ln>
            <a:solidFill>
              <a:srgbClr val="092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73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25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50"/>
                                        <p:tgtEl>
                                          <p:spTgt spid="18"/>
                                        </p:tgtEl>
                                      </p:cBhvr>
                                    </p:animEffect>
                                  </p:childTnLst>
                                </p:cTn>
                              </p:par>
                            </p:childTnLst>
                          </p:cTn>
                        </p:par>
                        <p:par>
                          <p:cTn id="22" fill="hold">
                            <p:stCondLst>
                              <p:cond delay="1500"/>
                            </p:stCondLst>
                            <p:childTnLst>
                              <p:par>
                                <p:cTn id="23" presetID="26" presetClass="emph" presetSubtype="0" fill="hold" nodeType="afterEffect">
                                  <p:stCondLst>
                                    <p:cond delay="0"/>
                                  </p:stCondLst>
                                  <p:childTnLst>
                                    <p:animEffect transition="out" filter="fade">
                                      <p:cBhvr>
                                        <p:cTn id="24" dur="250" tmFilter="0, 0; .2, .5; .8, .5; 1, 0"/>
                                        <p:tgtEl>
                                          <p:spTgt spid="18"/>
                                        </p:tgtEl>
                                      </p:cBhvr>
                                    </p:animEffect>
                                    <p:animScale>
                                      <p:cBhvr>
                                        <p:cTn id="25" dur="125" autoRev="1" fill="hold"/>
                                        <p:tgtEl>
                                          <p:spTgt spid="18"/>
                                        </p:tgtEl>
                                      </p:cBhvr>
                                      <p:by x="105000" y="105000"/>
                                    </p:animScale>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par>
                          <p:cTn id="29" fill="hold">
                            <p:stCondLst>
                              <p:cond delay="1750"/>
                            </p:stCondLst>
                            <p:childTnLst>
                              <p:par>
                                <p:cTn id="30" presetID="26" presetClass="emph" presetSubtype="0" fill="hold" nodeType="afterEffect">
                                  <p:stCondLst>
                                    <p:cond delay="0"/>
                                  </p:stCondLst>
                                  <p:childTnLst>
                                    <p:animEffect transition="out" filter="fade">
                                      <p:cBhvr>
                                        <p:cTn id="31" dur="250" tmFilter="0, 0; .2, .5; .8, .5; 1, 0"/>
                                        <p:tgtEl>
                                          <p:spTgt spid="17"/>
                                        </p:tgtEl>
                                      </p:cBhvr>
                                    </p:animEffect>
                                    <p:animScale>
                                      <p:cBhvr>
                                        <p:cTn id="32" dur="125" autoRev="1" fill="hold"/>
                                        <p:tgtEl>
                                          <p:spTgt spid="17"/>
                                        </p:tgtEl>
                                      </p:cBhvr>
                                      <p:by x="105000" y="105000"/>
                                    </p:animScale>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par>
                          <p:cTn id="36" fill="hold">
                            <p:stCondLst>
                              <p:cond delay="2000"/>
                            </p:stCondLst>
                            <p:childTnLst>
                              <p:par>
                                <p:cTn id="37" presetID="26" presetClass="emph" presetSubtype="0" fill="hold" nodeType="afterEffect">
                                  <p:stCondLst>
                                    <p:cond delay="0"/>
                                  </p:stCondLst>
                                  <p:childTnLst>
                                    <p:animEffect transition="out" filter="fade">
                                      <p:cBhvr>
                                        <p:cTn id="38" dur="250" tmFilter="0, 0; .2, .5; .8, .5; 1, 0"/>
                                        <p:tgtEl>
                                          <p:spTgt spid="15"/>
                                        </p:tgtEl>
                                      </p:cBhvr>
                                    </p:animEffect>
                                    <p:animScale>
                                      <p:cBhvr>
                                        <p:cTn id="39" dur="125" autoRev="1" fill="hold"/>
                                        <p:tgtEl>
                                          <p:spTgt spid="15"/>
                                        </p:tgtEl>
                                      </p:cBhvr>
                                      <p:by x="105000" y="105000"/>
                                    </p:animScale>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250"/>
                                        <p:tgtEl>
                                          <p:spTgt spid="16"/>
                                        </p:tgtEl>
                                      </p:cBhvr>
                                    </p:animEffect>
                                  </p:childTnLst>
                                </p:cTn>
                              </p:par>
                            </p:childTnLst>
                          </p:cTn>
                        </p:par>
                        <p:par>
                          <p:cTn id="43" fill="hold">
                            <p:stCondLst>
                              <p:cond delay="2250"/>
                            </p:stCondLst>
                            <p:childTnLst>
                              <p:par>
                                <p:cTn id="44" presetID="26" presetClass="emph" presetSubtype="0" fill="hold" nodeType="afterEffect">
                                  <p:stCondLst>
                                    <p:cond delay="0"/>
                                  </p:stCondLst>
                                  <p:childTnLst>
                                    <p:animEffect transition="out" filter="fade">
                                      <p:cBhvr>
                                        <p:cTn id="45" dur="250" tmFilter="0, 0; .2, .5; .8, .5; 1, 0"/>
                                        <p:tgtEl>
                                          <p:spTgt spid="16"/>
                                        </p:tgtEl>
                                      </p:cBhvr>
                                    </p:animEffect>
                                    <p:animScale>
                                      <p:cBhvr>
                                        <p:cTn id="46" dur="125" autoRev="1" fill="hold"/>
                                        <p:tgtEl>
                                          <p:spTgt spid="16"/>
                                        </p:tgtEl>
                                      </p:cBhvr>
                                      <p:by x="105000" y="105000"/>
                                    </p:animScale>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childTnLst>
                          </p:cTn>
                        </p:par>
                        <p:par>
                          <p:cTn id="50" fill="hold">
                            <p:stCondLst>
                              <p:cond delay="2500"/>
                            </p:stCondLst>
                            <p:childTnLst>
                              <p:par>
                                <p:cTn id="51" presetID="26" presetClass="emph" presetSubtype="0" fill="hold" nodeType="afterEffect">
                                  <p:stCondLst>
                                    <p:cond delay="0"/>
                                  </p:stCondLst>
                                  <p:childTnLst>
                                    <p:animEffect transition="out" filter="fade">
                                      <p:cBhvr>
                                        <p:cTn id="52" dur="250" tmFilter="0, 0; .2, .5; .8, .5; 1, 0"/>
                                        <p:tgtEl>
                                          <p:spTgt spid="14"/>
                                        </p:tgtEl>
                                      </p:cBhvr>
                                    </p:animEffect>
                                    <p:animScale>
                                      <p:cBhvr>
                                        <p:cTn id="53" dur="125" autoRev="1" fill="hold"/>
                                        <p:tgtEl>
                                          <p:spTgt spid="14"/>
                                        </p:tgtEl>
                                      </p:cBhvr>
                                      <p:by x="105000" y="105000"/>
                                    </p:animScale>
                                  </p:childTnLst>
                                </p:cTn>
                              </p:par>
                              <p:par>
                                <p:cTn id="54" presetID="10"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childTnLst>
                          </p:cTn>
                        </p:par>
                        <p:par>
                          <p:cTn id="57" fill="hold">
                            <p:stCondLst>
                              <p:cond delay="2750"/>
                            </p:stCondLst>
                            <p:childTnLst>
                              <p:par>
                                <p:cTn id="58" presetID="26" presetClass="emph" presetSubtype="0" fill="hold" nodeType="afterEffect">
                                  <p:stCondLst>
                                    <p:cond delay="0"/>
                                  </p:stCondLst>
                                  <p:childTnLst>
                                    <p:animEffect transition="out" filter="fade">
                                      <p:cBhvr>
                                        <p:cTn id="59" dur="250" tmFilter="0, 0; .2, .5; .8, .5; 1, 0"/>
                                        <p:tgtEl>
                                          <p:spTgt spid="13"/>
                                        </p:tgtEl>
                                      </p:cBhvr>
                                    </p:animEffect>
                                    <p:animScale>
                                      <p:cBhvr>
                                        <p:cTn id="60" dur="125" autoRev="1" fill="hold"/>
                                        <p:tgtEl>
                                          <p:spTgt spid="13"/>
                                        </p:tgtEl>
                                      </p:cBhvr>
                                      <p:by x="105000" y="105000"/>
                                    </p:animScale>
                                  </p:childTnLst>
                                </p:cTn>
                              </p:par>
                              <p:par>
                                <p:cTn id="61" presetID="10"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250" tmFilter="0, 0; .2, .5; .8, .5; 1, 0"/>
                                        <p:tgtEl>
                                          <p:spTgt spid="12"/>
                                        </p:tgtEl>
                                      </p:cBhvr>
                                    </p:animEffect>
                                    <p:animScale>
                                      <p:cBhvr>
                                        <p:cTn id="67" dur="125" autoRev="1" fill="hold"/>
                                        <p:tgtEl>
                                          <p:spTgt spid="12"/>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childTnLst>
                          </p:cTn>
                        </p:par>
                        <p:par>
                          <p:cTn id="71" fill="hold">
                            <p:stCondLst>
                              <p:cond delay="3250"/>
                            </p:stCondLst>
                            <p:childTnLst>
                              <p:par>
                                <p:cTn id="72" presetID="26" presetClass="emph" presetSubtype="0" fill="hold" nodeType="afterEffect">
                                  <p:stCondLst>
                                    <p:cond delay="0"/>
                                  </p:stCondLst>
                                  <p:childTnLst>
                                    <p:animEffect transition="out" filter="fade">
                                      <p:cBhvr>
                                        <p:cTn id="73" dur="250" tmFilter="0, 0; .2, .5; .8, .5; 1, 0"/>
                                        <p:tgtEl>
                                          <p:spTgt spid="11"/>
                                        </p:tgtEl>
                                      </p:cBhvr>
                                    </p:animEffect>
                                    <p:animScale>
                                      <p:cBhvr>
                                        <p:cTn id="74" dur="125" autoRev="1" fill="hold"/>
                                        <p:tgtEl>
                                          <p:spTgt spid="11"/>
                                        </p:tgtEl>
                                      </p:cBhvr>
                                      <p:by x="105000" y="105000"/>
                                    </p:animScale>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250"/>
                                        <p:tgtEl>
                                          <p:spTgt spid="10"/>
                                        </p:tgtEl>
                                      </p:cBhvr>
                                    </p:animEffect>
                                  </p:childTnLst>
                                </p:cTn>
                              </p:par>
                            </p:childTnLst>
                          </p:cTn>
                        </p:par>
                        <p:par>
                          <p:cTn id="78" fill="hold">
                            <p:stCondLst>
                              <p:cond delay="3500"/>
                            </p:stCondLst>
                            <p:childTnLst>
                              <p:par>
                                <p:cTn id="79" presetID="26" presetClass="emph" presetSubtype="0" fill="hold" nodeType="afterEffect">
                                  <p:stCondLst>
                                    <p:cond delay="0"/>
                                  </p:stCondLst>
                                  <p:childTnLst>
                                    <p:animEffect transition="out" filter="fade">
                                      <p:cBhvr>
                                        <p:cTn id="80" dur="250" tmFilter="0, 0; .2, .5; .8, .5; 1, 0"/>
                                        <p:tgtEl>
                                          <p:spTgt spid="10"/>
                                        </p:tgtEl>
                                      </p:cBhvr>
                                    </p:animEffect>
                                    <p:animScale>
                                      <p:cBhvr>
                                        <p:cTn id="81" dur="125" autoRev="1" fill="hold"/>
                                        <p:tgtEl>
                                          <p:spTgt spid="10"/>
                                        </p:tgtEl>
                                      </p:cBhvr>
                                      <p:by x="105000" y="105000"/>
                                    </p:animScale>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250"/>
                                        <p:tgtEl>
                                          <p:spTgt spid="9"/>
                                        </p:tgtEl>
                                      </p:cBhvr>
                                    </p:animEffect>
                                  </p:childTnLst>
                                </p:cTn>
                              </p:par>
                            </p:childTnLst>
                          </p:cTn>
                        </p:par>
                        <p:par>
                          <p:cTn id="85" fill="hold">
                            <p:stCondLst>
                              <p:cond delay="3750"/>
                            </p:stCondLst>
                            <p:childTnLst>
                              <p:par>
                                <p:cTn id="86" presetID="26" presetClass="emph" presetSubtype="0" fill="hold" nodeType="afterEffect">
                                  <p:stCondLst>
                                    <p:cond delay="0"/>
                                  </p:stCondLst>
                                  <p:childTnLst>
                                    <p:animEffect transition="out" filter="fade">
                                      <p:cBhvr>
                                        <p:cTn id="87" dur="250" tmFilter="0, 0; .2, .5; .8, .5; 1, 0"/>
                                        <p:tgtEl>
                                          <p:spTgt spid="9"/>
                                        </p:tgtEl>
                                      </p:cBhvr>
                                    </p:animEffect>
                                    <p:animScale>
                                      <p:cBhvr>
                                        <p:cTn id="88" dur="12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August 2022 Calendar">
            <a:extLst>
              <a:ext uri="{FF2B5EF4-FFF2-40B4-BE49-F238E27FC236}">
                <a16:creationId xmlns:a16="http://schemas.microsoft.com/office/drawing/2014/main" id="{5E01A38D-D9BB-4547-B53C-45B8BFC97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8" t="2483" r="491" b="3098"/>
          <a:stretch/>
        </p:blipFill>
        <p:spPr bwMode="auto">
          <a:xfrm>
            <a:off x="446534" y="685164"/>
            <a:ext cx="7585304" cy="567343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AED83A36-C744-434A-8252-50DF0F54FE33}"/>
              </a:ext>
            </a:extLst>
          </p:cNvPr>
          <p:cNvSpPr/>
          <p:nvPr/>
        </p:nvSpPr>
        <p:spPr>
          <a:xfrm>
            <a:off x="5753893" y="1833296"/>
            <a:ext cx="1042416" cy="864660"/>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Conversion Files due</a:t>
            </a:r>
          </a:p>
        </p:txBody>
      </p:sp>
      <p:sp>
        <p:nvSpPr>
          <p:cNvPr id="37" name="Rectangle 36">
            <a:extLst>
              <a:ext uri="{FF2B5EF4-FFF2-40B4-BE49-F238E27FC236}">
                <a16:creationId xmlns:a16="http://schemas.microsoft.com/office/drawing/2014/main" id="{2FCC6BE9-897A-4E6A-9249-964739E399E2}"/>
              </a:ext>
            </a:extLst>
          </p:cNvPr>
          <p:cNvSpPr/>
          <p:nvPr/>
        </p:nvSpPr>
        <p:spPr>
          <a:xfrm>
            <a:off x="6392200" y="1830915"/>
            <a:ext cx="378883"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5" name="Rectangle 14">
            <a:extLst>
              <a:ext uri="{FF2B5EF4-FFF2-40B4-BE49-F238E27FC236}">
                <a16:creationId xmlns:a16="http://schemas.microsoft.com/office/drawing/2014/main" id="{DF79A3C4-3D90-4651-AD8C-4404DA047CDA}"/>
              </a:ext>
            </a:extLst>
          </p:cNvPr>
          <p:cNvSpPr/>
          <p:nvPr/>
        </p:nvSpPr>
        <p:spPr>
          <a:xfrm>
            <a:off x="1519554" y="4097912"/>
            <a:ext cx="1042416" cy="384751"/>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Cutover Task Calendar sent to agencies</a:t>
            </a:r>
          </a:p>
        </p:txBody>
      </p:sp>
      <p:sp>
        <p:nvSpPr>
          <p:cNvPr id="16" name="Rectangle 15">
            <a:extLst>
              <a:ext uri="{FF2B5EF4-FFF2-40B4-BE49-F238E27FC236}">
                <a16:creationId xmlns:a16="http://schemas.microsoft.com/office/drawing/2014/main" id="{A340CE05-B80B-44BE-9804-6488F88649A2}"/>
              </a:ext>
            </a:extLst>
          </p:cNvPr>
          <p:cNvSpPr/>
          <p:nvPr/>
        </p:nvSpPr>
        <p:spPr>
          <a:xfrm>
            <a:off x="1525684" y="3609035"/>
            <a:ext cx="1023369" cy="195457"/>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15</a:t>
            </a:r>
          </a:p>
        </p:txBody>
      </p:sp>
      <p:sp>
        <p:nvSpPr>
          <p:cNvPr id="17" name="Rectangle 16">
            <a:extLst>
              <a:ext uri="{FF2B5EF4-FFF2-40B4-BE49-F238E27FC236}">
                <a16:creationId xmlns:a16="http://schemas.microsoft.com/office/drawing/2014/main" id="{2FC0B4D8-978B-4D28-8E7C-63A941C9B47B}"/>
              </a:ext>
            </a:extLst>
          </p:cNvPr>
          <p:cNvSpPr/>
          <p:nvPr/>
        </p:nvSpPr>
        <p:spPr>
          <a:xfrm>
            <a:off x="2564130" y="5430100"/>
            <a:ext cx="1054100" cy="912327"/>
          </a:xfrm>
          <a:prstGeom prst="rect">
            <a:avLst/>
          </a:prstGeom>
          <a:solidFill>
            <a:srgbClr val="6CC2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Freeze Communications sent to agencies</a:t>
            </a:r>
          </a:p>
        </p:txBody>
      </p:sp>
      <p:sp>
        <p:nvSpPr>
          <p:cNvPr id="18" name="Rectangle 17">
            <a:extLst>
              <a:ext uri="{FF2B5EF4-FFF2-40B4-BE49-F238E27FC236}">
                <a16:creationId xmlns:a16="http://schemas.microsoft.com/office/drawing/2014/main" id="{51AAD0BA-7B6E-4DF4-ABC0-B7FD816D9D27}"/>
              </a:ext>
            </a:extLst>
          </p:cNvPr>
          <p:cNvSpPr/>
          <p:nvPr/>
        </p:nvSpPr>
        <p:spPr>
          <a:xfrm>
            <a:off x="3189075" y="5451531"/>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a:t>
            </a:r>
          </a:p>
        </p:txBody>
      </p:sp>
      <p:sp>
        <p:nvSpPr>
          <p:cNvPr id="27" name="TextBox 26">
            <a:extLst>
              <a:ext uri="{FF2B5EF4-FFF2-40B4-BE49-F238E27FC236}">
                <a16:creationId xmlns:a16="http://schemas.microsoft.com/office/drawing/2014/main" id="{8225BC0F-8428-476A-A39F-F4263AB2A57C}"/>
              </a:ext>
            </a:extLst>
          </p:cNvPr>
          <p:cNvSpPr txBox="1"/>
          <p:nvPr/>
        </p:nvSpPr>
        <p:spPr>
          <a:xfrm>
            <a:off x="8167785" y="1000743"/>
            <a:ext cx="3258334" cy="276998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all"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COA Workbooks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Payroll Crosswalk</a:t>
            </a:r>
            <a:endParaRPr lang="en-US" sz="160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Project &amp; Funding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AP Default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AM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Cost 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9DBEB1C5-D42D-4DD4-B71E-2A683BD5A8B4}"/>
              </a:ext>
            </a:extLst>
          </p:cNvPr>
          <p:cNvSpPr/>
          <p:nvPr/>
        </p:nvSpPr>
        <p:spPr>
          <a:xfrm>
            <a:off x="3622804" y="1797578"/>
            <a:ext cx="1054100" cy="912327"/>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Request Agency </a:t>
            </a:r>
            <a:r>
              <a:rPr lang="en-US" sz="900" dirty="0">
                <a:solidFill>
                  <a:prstClr val="white"/>
                </a:solidFill>
                <a:latin typeface="Arial" panose="020B0604020202020204" pitchFamily="34" charset="0"/>
                <a:cs typeface="Arial" panose="020B0604020202020204" pitchFamily="34" charset="0"/>
              </a:rPr>
              <a:t>Conversion</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files</a:t>
            </a:r>
          </a:p>
        </p:txBody>
      </p:sp>
      <p:sp>
        <p:nvSpPr>
          <p:cNvPr id="29" name="Rectangle 28">
            <a:extLst>
              <a:ext uri="{FF2B5EF4-FFF2-40B4-BE49-F238E27FC236}">
                <a16:creationId xmlns:a16="http://schemas.microsoft.com/office/drawing/2014/main" id="{1F82FB2B-7EA7-4996-91AE-D475DBE1ADC7}"/>
              </a:ext>
            </a:extLst>
          </p:cNvPr>
          <p:cNvSpPr/>
          <p:nvPr/>
        </p:nvSpPr>
        <p:spPr>
          <a:xfrm>
            <a:off x="4243516" y="179757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30" name="Rectangle 29">
            <a:extLst>
              <a:ext uri="{FF2B5EF4-FFF2-40B4-BE49-F238E27FC236}">
                <a16:creationId xmlns:a16="http://schemas.microsoft.com/office/drawing/2014/main" id="{41968D28-270E-435C-8336-FFBBEC14244E}"/>
              </a:ext>
            </a:extLst>
          </p:cNvPr>
          <p:cNvSpPr/>
          <p:nvPr/>
        </p:nvSpPr>
        <p:spPr>
          <a:xfrm>
            <a:off x="4692650" y="3589984"/>
            <a:ext cx="1054100" cy="9123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Date: Request Agency SIT testers</a:t>
            </a:r>
          </a:p>
        </p:txBody>
      </p:sp>
      <p:sp>
        <p:nvSpPr>
          <p:cNvPr id="31" name="Rectangle 30">
            <a:extLst>
              <a:ext uri="{FF2B5EF4-FFF2-40B4-BE49-F238E27FC236}">
                <a16:creationId xmlns:a16="http://schemas.microsoft.com/office/drawing/2014/main" id="{F722B74F-4AB6-4CAA-B4C0-CEC010B8E170}"/>
              </a:ext>
            </a:extLst>
          </p:cNvPr>
          <p:cNvSpPr/>
          <p:nvPr/>
        </p:nvSpPr>
        <p:spPr>
          <a:xfrm>
            <a:off x="5313362" y="3589984"/>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p>
        </p:txBody>
      </p:sp>
      <p:sp>
        <p:nvSpPr>
          <p:cNvPr id="32" name="Rectangle 31">
            <a:extLst>
              <a:ext uri="{FF2B5EF4-FFF2-40B4-BE49-F238E27FC236}">
                <a16:creationId xmlns:a16="http://schemas.microsoft.com/office/drawing/2014/main" id="{814B102A-8609-4E39-B976-5BC9144AA273}"/>
              </a:ext>
            </a:extLst>
          </p:cNvPr>
          <p:cNvSpPr/>
          <p:nvPr/>
        </p:nvSpPr>
        <p:spPr>
          <a:xfrm>
            <a:off x="3628539" y="5430100"/>
            <a:ext cx="1054100" cy="912327"/>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Due Date: Agency </a:t>
            </a:r>
            <a:r>
              <a:rPr lang="en-US" sz="900" dirty="0">
                <a:solidFill>
                  <a:prstClr val="white"/>
                </a:solidFill>
                <a:latin typeface="Arial" panose="020B0604020202020204" pitchFamily="34" charset="0"/>
                <a:cs typeface="Arial" panose="020B0604020202020204" pitchFamily="34" charset="0"/>
              </a:rPr>
              <a:t>Interface</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3" name="Rectangle 32">
            <a:extLst>
              <a:ext uri="{FF2B5EF4-FFF2-40B4-BE49-F238E27FC236}">
                <a16:creationId xmlns:a16="http://schemas.microsoft.com/office/drawing/2014/main" id="{272B0FCE-6E37-4C8A-818F-192E87A77F26}"/>
              </a:ext>
            </a:extLst>
          </p:cNvPr>
          <p:cNvSpPr/>
          <p:nvPr/>
        </p:nvSpPr>
        <p:spPr>
          <a:xfrm>
            <a:off x="4243516" y="5451531"/>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31</a:t>
            </a:r>
          </a:p>
        </p:txBody>
      </p:sp>
      <p:sp>
        <p:nvSpPr>
          <p:cNvPr id="35" name="Rectangle 34">
            <a:extLst>
              <a:ext uri="{FF2B5EF4-FFF2-40B4-BE49-F238E27FC236}">
                <a16:creationId xmlns:a16="http://schemas.microsoft.com/office/drawing/2014/main" id="{86782FDA-0FD4-47AB-A8CE-4756E87E4366}"/>
              </a:ext>
            </a:extLst>
          </p:cNvPr>
          <p:cNvSpPr/>
          <p:nvPr/>
        </p:nvSpPr>
        <p:spPr>
          <a:xfrm>
            <a:off x="2566511" y="4502312"/>
            <a:ext cx="1054100" cy="918898"/>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SIT Session Meeting Invites Sent</a:t>
            </a:r>
          </a:p>
        </p:txBody>
      </p:sp>
      <p:sp>
        <p:nvSpPr>
          <p:cNvPr id="36" name="Rectangle 35">
            <a:extLst>
              <a:ext uri="{FF2B5EF4-FFF2-40B4-BE49-F238E27FC236}">
                <a16:creationId xmlns:a16="http://schemas.microsoft.com/office/drawing/2014/main" id="{C11783FA-3BA8-495D-A621-83DDE31420A6}"/>
              </a:ext>
            </a:extLst>
          </p:cNvPr>
          <p:cNvSpPr/>
          <p:nvPr/>
        </p:nvSpPr>
        <p:spPr>
          <a:xfrm>
            <a:off x="3208972" y="4514121"/>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23</a:t>
            </a:r>
          </a:p>
        </p:txBody>
      </p:sp>
      <p:grpSp>
        <p:nvGrpSpPr>
          <p:cNvPr id="26" name="Group 25">
            <a:extLst>
              <a:ext uri="{FF2B5EF4-FFF2-40B4-BE49-F238E27FC236}">
                <a16:creationId xmlns:a16="http://schemas.microsoft.com/office/drawing/2014/main" id="{4772BC1F-27EB-4B54-97C1-606ADBE94D25}"/>
              </a:ext>
            </a:extLst>
          </p:cNvPr>
          <p:cNvGrpSpPr/>
          <p:nvPr/>
        </p:nvGrpSpPr>
        <p:grpSpPr>
          <a:xfrm>
            <a:off x="446534" y="6538232"/>
            <a:ext cx="1070097" cy="137160"/>
            <a:chOff x="446534" y="6538232"/>
            <a:chExt cx="1070097" cy="137160"/>
          </a:xfrm>
        </p:grpSpPr>
        <p:sp>
          <p:nvSpPr>
            <p:cNvPr id="38" name="Rectangle 37">
              <a:extLst>
                <a:ext uri="{FF2B5EF4-FFF2-40B4-BE49-F238E27FC236}">
                  <a16:creationId xmlns:a16="http://schemas.microsoft.com/office/drawing/2014/main" id="{D580EC4A-9F36-4084-89BE-F3446CEEA922}"/>
                </a:ext>
              </a:extLst>
            </p:cNvPr>
            <p:cNvSpPr/>
            <p:nvPr/>
          </p:nvSpPr>
          <p:spPr>
            <a:xfrm>
              <a:off x="446534" y="6538232"/>
              <a:ext cx="520716" cy="137160"/>
            </a:xfrm>
            <a:prstGeom prst="rect">
              <a:avLst/>
            </a:prstGeom>
            <a:solidFill>
              <a:srgbClr val="A7A8A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698067A6-171D-469D-A39A-F278BCED5775}"/>
                </a:ext>
              </a:extLst>
            </p:cNvPr>
            <p:cNvSpPr/>
            <p:nvPr/>
          </p:nvSpPr>
          <p:spPr>
            <a:xfrm>
              <a:off x="1009440" y="6538232"/>
              <a:ext cx="507191"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Holiday</a:t>
              </a:r>
            </a:p>
          </p:txBody>
        </p:sp>
      </p:grpSp>
      <p:grpSp>
        <p:nvGrpSpPr>
          <p:cNvPr id="40" name="Group 39">
            <a:extLst>
              <a:ext uri="{FF2B5EF4-FFF2-40B4-BE49-F238E27FC236}">
                <a16:creationId xmlns:a16="http://schemas.microsoft.com/office/drawing/2014/main" id="{422AAEE9-A207-41F9-9B17-5712CBE78DDA}"/>
              </a:ext>
            </a:extLst>
          </p:cNvPr>
          <p:cNvGrpSpPr/>
          <p:nvPr/>
        </p:nvGrpSpPr>
        <p:grpSpPr>
          <a:xfrm>
            <a:off x="1505040" y="6538232"/>
            <a:ext cx="1855572" cy="137160"/>
            <a:chOff x="1443253" y="6538232"/>
            <a:chExt cx="1855572" cy="137160"/>
          </a:xfrm>
        </p:grpSpPr>
        <p:sp>
          <p:nvSpPr>
            <p:cNvPr id="41" name="Rectangle 40">
              <a:extLst>
                <a:ext uri="{FF2B5EF4-FFF2-40B4-BE49-F238E27FC236}">
                  <a16:creationId xmlns:a16="http://schemas.microsoft.com/office/drawing/2014/main" id="{D01A67C4-F229-4420-B8A8-A7883F16858F}"/>
                </a:ext>
              </a:extLst>
            </p:cNvPr>
            <p:cNvSpPr/>
            <p:nvPr/>
          </p:nvSpPr>
          <p:spPr>
            <a:xfrm>
              <a:off x="1443253" y="6538232"/>
              <a:ext cx="520716" cy="137160"/>
            </a:xfrm>
            <a:prstGeom prst="rect">
              <a:avLst/>
            </a:prstGeom>
            <a:solidFill>
              <a:srgbClr val="6CC24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43C8BDC1-BED1-47FB-91C8-1A238EE2FD7C}"/>
                </a:ext>
              </a:extLst>
            </p:cNvPr>
            <p:cNvSpPr/>
            <p:nvPr/>
          </p:nvSpPr>
          <p:spPr>
            <a:xfrm>
              <a:off x="2014048" y="6538232"/>
              <a:ext cx="1284777"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for Cutover </a:t>
              </a:r>
            </a:p>
          </p:txBody>
        </p:sp>
      </p:grpSp>
      <p:grpSp>
        <p:nvGrpSpPr>
          <p:cNvPr id="43" name="Group 42">
            <a:extLst>
              <a:ext uri="{FF2B5EF4-FFF2-40B4-BE49-F238E27FC236}">
                <a16:creationId xmlns:a16="http://schemas.microsoft.com/office/drawing/2014/main" id="{5D0884A4-B674-4606-AE6A-193D0B075458}"/>
              </a:ext>
            </a:extLst>
          </p:cNvPr>
          <p:cNvGrpSpPr/>
          <p:nvPr/>
        </p:nvGrpSpPr>
        <p:grpSpPr>
          <a:xfrm>
            <a:off x="3298221" y="6538232"/>
            <a:ext cx="1543477" cy="137160"/>
            <a:chOff x="3197731" y="6538232"/>
            <a:chExt cx="1543477" cy="137160"/>
          </a:xfrm>
        </p:grpSpPr>
        <p:sp>
          <p:nvSpPr>
            <p:cNvPr id="44" name="Rectangle 43">
              <a:extLst>
                <a:ext uri="{FF2B5EF4-FFF2-40B4-BE49-F238E27FC236}">
                  <a16:creationId xmlns:a16="http://schemas.microsoft.com/office/drawing/2014/main" id="{7AEEA5BB-EA7D-4104-992C-536570A8E3F8}"/>
                </a:ext>
              </a:extLst>
            </p:cNvPr>
            <p:cNvSpPr/>
            <p:nvPr/>
          </p:nvSpPr>
          <p:spPr>
            <a:xfrm>
              <a:off x="3197731" y="6538232"/>
              <a:ext cx="520716" cy="137160"/>
            </a:xfrm>
            <a:prstGeom prst="rect">
              <a:avLst/>
            </a:prstGeom>
            <a:solidFill>
              <a:srgbClr val="092F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6F6B2AA0-87A1-4162-BD71-F9722C43D56E}"/>
                </a:ext>
              </a:extLst>
            </p:cNvPr>
            <p:cNvSpPr/>
            <p:nvPr/>
          </p:nvSpPr>
          <p:spPr>
            <a:xfrm>
              <a:off x="3793818" y="6538232"/>
              <a:ext cx="947390"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for SIT </a:t>
              </a:r>
            </a:p>
          </p:txBody>
        </p:sp>
      </p:grpSp>
      <p:grpSp>
        <p:nvGrpSpPr>
          <p:cNvPr id="46" name="Group 45">
            <a:extLst>
              <a:ext uri="{FF2B5EF4-FFF2-40B4-BE49-F238E27FC236}">
                <a16:creationId xmlns:a16="http://schemas.microsoft.com/office/drawing/2014/main" id="{204ABCEC-36FF-421C-8B06-7C38C335C9F5}"/>
              </a:ext>
            </a:extLst>
          </p:cNvPr>
          <p:cNvGrpSpPr/>
          <p:nvPr/>
        </p:nvGrpSpPr>
        <p:grpSpPr>
          <a:xfrm>
            <a:off x="4905198" y="6538232"/>
            <a:ext cx="3018492" cy="137160"/>
            <a:chOff x="4804708" y="6538232"/>
            <a:chExt cx="3018492" cy="137160"/>
          </a:xfrm>
        </p:grpSpPr>
        <p:sp>
          <p:nvSpPr>
            <p:cNvPr id="47" name="Rectangle 46">
              <a:extLst>
                <a:ext uri="{FF2B5EF4-FFF2-40B4-BE49-F238E27FC236}">
                  <a16:creationId xmlns:a16="http://schemas.microsoft.com/office/drawing/2014/main" id="{2CA10513-38D0-493C-AF4D-4D7E060AB8E6}"/>
                </a:ext>
              </a:extLst>
            </p:cNvPr>
            <p:cNvSpPr/>
            <p:nvPr/>
          </p:nvSpPr>
          <p:spPr>
            <a:xfrm>
              <a:off x="4804708" y="6538232"/>
              <a:ext cx="520716" cy="13716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E7FBEFF3-1C4B-4263-A38F-A8D6DE886422}"/>
                </a:ext>
              </a:extLst>
            </p:cNvPr>
            <p:cNvSpPr/>
            <p:nvPr/>
          </p:nvSpPr>
          <p:spPr>
            <a:xfrm>
              <a:off x="5400795" y="6538232"/>
              <a:ext cx="2422405"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Activities for Awareness</a:t>
              </a:r>
            </a:p>
          </p:txBody>
        </p:sp>
      </p:grpSp>
      <p:sp>
        <p:nvSpPr>
          <p:cNvPr id="49" name="Rectangle 48">
            <a:extLst>
              <a:ext uri="{FF2B5EF4-FFF2-40B4-BE49-F238E27FC236}">
                <a16:creationId xmlns:a16="http://schemas.microsoft.com/office/drawing/2014/main" id="{FD55750F-1912-4B5D-8E47-7AF652202F22}"/>
              </a:ext>
            </a:extLst>
          </p:cNvPr>
          <p:cNvSpPr/>
          <p:nvPr/>
        </p:nvSpPr>
        <p:spPr>
          <a:xfrm>
            <a:off x="2574103" y="3609034"/>
            <a:ext cx="1054100" cy="873117"/>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Customer conversion files due</a:t>
            </a:r>
          </a:p>
        </p:txBody>
      </p:sp>
      <p:sp>
        <p:nvSpPr>
          <p:cNvPr id="50" name="Rectangle 49">
            <a:extLst>
              <a:ext uri="{FF2B5EF4-FFF2-40B4-BE49-F238E27FC236}">
                <a16:creationId xmlns:a16="http://schemas.microsoft.com/office/drawing/2014/main" id="{435A1F8D-1397-44F9-AD03-9FDF0C91AD8E}"/>
              </a:ext>
            </a:extLst>
          </p:cNvPr>
          <p:cNvSpPr/>
          <p:nvPr/>
        </p:nvSpPr>
        <p:spPr>
          <a:xfrm>
            <a:off x="3155983" y="361812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a:t>
            </a:r>
          </a:p>
        </p:txBody>
      </p:sp>
      <p:sp>
        <p:nvSpPr>
          <p:cNvPr id="51" name="Rectangle 50">
            <a:extLst>
              <a:ext uri="{FF2B5EF4-FFF2-40B4-BE49-F238E27FC236}">
                <a16:creationId xmlns:a16="http://schemas.microsoft.com/office/drawing/2014/main" id="{9927CEF3-C4FB-49E3-B996-9FD45509AD14}"/>
              </a:ext>
            </a:extLst>
          </p:cNvPr>
          <p:cNvSpPr/>
          <p:nvPr/>
        </p:nvSpPr>
        <p:spPr>
          <a:xfrm>
            <a:off x="3633396" y="2712381"/>
            <a:ext cx="1054100" cy="8776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Request Cost Allocation Workbook</a:t>
            </a:r>
          </a:p>
        </p:txBody>
      </p:sp>
      <p:sp>
        <p:nvSpPr>
          <p:cNvPr id="52" name="Rectangle 51">
            <a:extLst>
              <a:ext uri="{FF2B5EF4-FFF2-40B4-BE49-F238E27FC236}">
                <a16:creationId xmlns:a16="http://schemas.microsoft.com/office/drawing/2014/main" id="{728BD4D1-3F07-49CD-9CCD-55D9C65225AC}"/>
              </a:ext>
            </a:extLst>
          </p:cNvPr>
          <p:cNvSpPr/>
          <p:nvPr/>
        </p:nvSpPr>
        <p:spPr>
          <a:xfrm>
            <a:off x="4254108" y="273115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53" name="Rectangle 52">
            <a:extLst>
              <a:ext uri="{FF2B5EF4-FFF2-40B4-BE49-F238E27FC236}">
                <a16:creationId xmlns:a16="http://schemas.microsoft.com/office/drawing/2014/main" id="{5341D65A-43A4-44A4-8025-AB6F463088EB}"/>
              </a:ext>
            </a:extLst>
          </p:cNvPr>
          <p:cNvSpPr/>
          <p:nvPr/>
        </p:nvSpPr>
        <p:spPr>
          <a:xfrm>
            <a:off x="1525684" y="3804492"/>
            <a:ext cx="1025852" cy="293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Upload Project Workbooks</a:t>
            </a:r>
          </a:p>
        </p:txBody>
      </p:sp>
      <p:sp>
        <p:nvSpPr>
          <p:cNvPr id="54" name="Rectangle 53">
            <a:extLst>
              <a:ext uri="{FF2B5EF4-FFF2-40B4-BE49-F238E27FC236}">
                <a16:creationId xmlns:a16="http://schemas.microsoft.com/office/drawing/2014/main" id="{8E451A24-D45D-43D6-8193-1B6038CB02CF}"/>
              </a:ext>
            </a:extLst>
          </p:cNvPr>
          <p:cNvSpPr/>
          <p:nvPr/>
        </p:nvSpPr>
        <p:spPr>
          <a:xfrm>
            <a:off x="2564130" y="5430100"/>
            <a:ext cx="1054100" cy="912327"/>
          </a:xfrm>
          <a:prstGeom prst="rect">
            <a:avLst/>
          </a:prstGeom>
          <a:solidFill>
            <a:srgbClr val="6CC2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Date Freeze Communications sent to agencies</a:t>
            </a:r>
          </a:p>
        </p:txBody>
      </p:sp>
      <p:sp>
        <p:nvSpPr>
          <p:cNvPr id="55" name="Rectangle 54">
            <a:extLst>
              <a:ext uri="{FF2B5EF4-FFF2-40B4-BE49-F238E27FC236}">
                <a16:creationId xmlns:a16="http://schemas.microsoft.com/office/drawing/2014/main" id="{67FCFCF9-EF56-481F-BEEE-E37D212ECFD1}"/>
              </a:ext>
            </a:extLst>
          </p:cNvPr>
          <p:cNvSpPr/>
          <p:nvPr/>
        </p:nvSpPr>
        <p:spPr>
          <a:xfrm>
            <a:off x="3444535" y="5468199"/>
            <a:ext cx="153797" cy="197840"/>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a:t>
            </a:r>
          </a:p>
        </p:txBody>
      </p:sp>
    </p:spTree>
    <p:extLst>
      <p:ext uri="{BB962C8B-B14F-4D97-AF65-F5344CB8AC3E}">
        <p14:creationId xmlns:p14="http://schemas.microsoft.com/office/powerpoint/2010/main" val="162621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FC0B4D8-978B-4D28-8E7C-63A941C9B47B}"/>
              </a:ext>
            </a:extLst>
          </p:cNvPr>
          <p:cNvSpPr/>
          <p:nvPr/>
        </p:nvSpPr>
        <p:spPr>
          <a:xfrm>
            <a:off x="446534" y="772375"/>
            <a:ext cx="7498616" cy="561125"/>
          </a:xfrm>
          <a:prstGeom prst="rect">
            <a:avLst/>
          </a:prstGeom>
          <a:solidFill>
            <a:srgbClr val="6CC2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Freeze Communications sent to agencies</a:t>
            </a:r>
          </a:p>
        </p:txBody>
      </p:sp>
      <p:sp>
        <p:nvSpPr>
          <p:cNvPr id="54" name="TextBox 53">
            <a:extLst>
              <a:ext uri="{FF2B5EF4-FFF2-40B4-BE49-F238E27FC236}">
                <a16:creationId xmlns:a16="http://schemas.microsoft.com/office/drawing/2014/main" id="{9DC8A8BE-AE42-4397-BBB3-C809F959E8B5}"/>
              </a:ext>
            </a:extLst>
          </p:cNvPr>
          <p:cNvSpPr txBox="1"/>
          <p:nvPr/>
        </p:nvSpPr>
        <p:spPr>
          <a:xfrm>
            <a:off x="8113465" y="1000743"/>
            <a:ext cx="3541615" cy="456535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cap="all" dirty="0">
                <a:solidFill>
                  <a:srgbClr val="FFFFFF"/>
                </a:solidFill>
                <a:latin typeface="Arial" panose="020B0604020202020204" pitchFamily="34" charset="0"/>
                <a:cs typeface="Arial" panose="020B0604020202020204" pitchFamily="34" charset="0"/>
              </a:rPr>
              <a:t>Mid-Fiscal Year Go-Live</a:t>
            </a:r>
            <a:endParaRPr kumimoji="0" lang="en-US" sz="2000" b="1" i="0" u="none" strike="noStrike" kern="1200" cap="all"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This will feel like an end of year close of STARS for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FFFFFF"/>
              </a:solidFill>
              <a:latin typeface="Arial" panose="020B0604020202020204" pitchFamily="34" charset="0"/>
              <a:cs typeface="Arial" panose="020B0604020202020204" pitchFamily="34" charset="0"/>
            </a:endParaRPr>
          </a:p>
          <a:p>
            <a:pPr marL="228594" indent="-228594">
              <a:spcBef>
                <a:spcPts val="800"/>
              </a:spcBef>
              <a:buSzPct val="1000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Run YE processes and prepare preliminary balances from STARS for conversion into Luma</a:t>
            </a:r>
          </a:p>
          <a:p>
            <a:pPr marL="228594" indent="-228594">
              <a:spcBef>
                <a:spcPts val="800"/>
              </a:spcBef>
              <a:buSzPct val="1000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Begin conversion of all in scope data to Luma. Execute automated &amp; semi-automated conversions.</a:t>
            </a:r>
          </a:p>
          <a:p>
            <a:pPr marL="228594" indent="-228594">
              <a:spcBef>
                <a:spcPts val="800"/>
              </a:spcBef>
              <a:buSzPct val="1000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Data catchup activities are performed for Master Data converted into Luma</a:t>
            </a:r>
            <a:endParaRPr lang="en-US" sz="1400" baseline="30000" dirty="0">
              <a:solidFill>
                <a:schemeClr val="bg1"/>
              </a:solidFill>
              <a:latin typeface="Arial" panose="020B0604020202020204" pitchFamily="34" charset="0"/>
              <a:cs typeface="Arial" panose="020B0604020202020204" pitchFamily="34" charset="0"/>
            </a:endParaRPr>
          </a:p>
          <a:p>
            <a:pPr marL="228594" indent="-228594">
              <a:spcBef>
                <a:spcPts val="800"/>
              </a:spcBef>
              <a:buSzPct val="100000"/>
              <a:buFont typeface="Arial" panose="020B0604020202020204" pitchFamily="34" charset="0"/>
              <a:buChar char="•"/>
            </a:pPr>
            <a:r>
              <a:rPr lang="en-US" sz="1400" dirty="0">
                <a:solidFill>
                  <a:schemeClr val="bg1"/>
                </a:solidFill>
                <a:latin typeface="Arial" panose="020B0604020202020204" pitchFamily="34" charset="0"/>
                <a:cs typeface="Arial" panose="020B0604020202020204" pitchFamily="34" charset="0"/>
              </a:rPr>
              <a:t>Core Team finalizes system prep including manual conversions such as Purchase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55" name="Group 54">
            <a:extLst>
              <a:ext uri="{FF2B5EF4-FFF2-40B4-BE49-F238E27FC236}">
                <a16:creationId xmlns:a16="http://schemas.microsoft.com/office/drawing/2014/main" id="{8C0AE235-E4FC-4B78-BC92-B5756705FF13}"/>
              </a:ext>
            </a:extLst>
          </p:cNvPr>
          <p:cNvGrpSpPr/>
          <p:nvPr/>
        </p:nvGrpSpPr>
        <p:grpSpPr>
          <a:xfrm>
            <a:off x="213622" y="1587223"/>
            <a:ext cx="7872464" cy="1545281"/>
            <a:chOff x="398971" y="2149822"/>
            <a:chExt cx="9743635" cy="1912570"/>
          </a:xfrm>
        </p:grpSpPr>
        <p:sp>
          <p:nvSpPr>
            <p:cNvPr id="56" name="Rectangle: Rounded Corners 55">
              <a:extLst>
                <a:ext uri="{FF2B5EF4-FFF2-40B4-BE49-F238E27FC236}">
                  <a16:creationId xmlns:a16="http://schemas.microsoft.com/office/drawing/2014/main" id="{30C4F30A-4DDF-47B4-A5F5-231C2D1C6262}"/>
                </a:ext>
              </a:extLst>
            </p:cNvPr>
            <p:cNvSpPr/>
            <p:nvPr/>
          </p:nvSpPr>
          <p:spPr>
            <a:xfrm>
              <a:off x="406573" y="3260776"/>
              <a:ext cx="1685364" cy="757518"/>
            </a:xfrm>
            <a:prstGeom prst="roundRect">
              <a:avLst/>
            </a:prstGeom>
            <a:solidFill>
              <a:srgbClr val="FFB81C"/>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Pre-Test Activities</a:t>
              </a:r>
            </a:p>
          </p:txBody>
        </p:sp>
        <p:sp>
          <p:nvSpPr>
            <p:cNvPr id="57" name="Rectangle: Rounded Corners 56">
              <a:extLst>
                <a:ext uri="{FF2B5EF4-FFF2-40B4-BE49-F238E27FC236}">
                  <a16:creationId xmlns:a16="http://schemas.microsoft.com/office/drawing/2014/main" id="{1C754CFE-FA53-4C48-9CA7-4003B5168842}"/>
                </a:ext>
              </a:extLst>
            </p:cNvPr>
            <p:cNvSpPr/>
            <p:nvPr/>
          </p:nvSpPr>
          <p:spPr>
            <a:xfrm>
              <a:off x="2617830" y="3260776"/>
              <a:ext cx="1685364" cy="757518"/>
            </a:xfrm>
            <a:prstGeom prst="roundRect">
              <a:avLst/>
            </a:prstGeom>
            <a:solidFill>
              <a:srgbClr val="FFB81C"/>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SIT</a:t>
              </a:r>
            </a:p>
          </p:txBody>
        </p:sp>
        <p:sp>
          <p:nvSpPr>
            <p:cNvPr id="58" name="Rectangle: Rounded Corners 57">
              <a:extLst>
                <a:ext uri="{FF2B5EF4-FFF2-40B4-BE49-F238E27FC236}">
                  <a16:creationId xmlns:a16="http://schemas.microsoft.com/office/drawing/2014/main" id="{3A8D0E74-92F5-47E7-8D7E-D6A07AE9E8E3}"/>
                </a:ext>
              </a:extLst>
            </p:cNvPr>
            <p:cNvSpPr/>
            <p:nvPr/>
          </p:nvSpPr>
          <p:spPr>
            <a:xfrm>
              <a:off x="4814182" y="3260776"/>
              <a:ext cx="1685364" cy="757518"/>
            </a:xfrm>
            <a:prstGeom prst="roundRect">
              <a:avLst/>
            </a:prstGeom>
            <a:solidFill>
              <a:srgbClr val="FFB81C"/>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UAT</a:t>
              </a:r>
            </a:p>
          </p:txBody>
        </p:sp>
        <p:sp>
          <p:nvSpPr>
            <p:cNvPr id="59" name="Rectangle: Rounded Corners 58">
              <a:extLst>
                <a:ext uri="{FF2B5EF4-FFF2-40B4-BE49-F238E27FC236}">
                  <a16:creationId xmlns:a16="http://schemas.microsoft.com/office/drawing/2014/main" id="{3CB10F4E-6DA0-4EA6-9369-82C0561EA2D8}"/>
                </a:ext>
              </a:extLst>
            </p:cNvPr>
            <p:cNvSpPr/>
            <p:nvPr/>
          </p:nvSpPr>
          <p:spPr>
            <a:xfrm>
              <a:off x="7036941" y="3182204"/>
              <a:ext cx="1685364" cy="880188"/>
            </a:xfrm>
            <a:prstGeom prst="roundRect">
              <a:avLst/>
            </a:prstGeom>
            <a:solidFill>
              <a:srgbClr val="092F57">
                <a:lumMod val="75000"/>
              </a:srgbClr>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a:ea typeface="+mn-ea"/>
                  <a:cs typeface="+mn-cs"/>
                </a:rPr>
                <a:t>Production Cutover Execution</a:t>
              </a:r>
            </a:p>
          </p:txBody>
        </p:sp>
        <p:sp>
          <p:nvSpPr>
            <p:cNvPr id="60" name="Star: 5 Points 59">
              <a:extLst>
                <a:ext uri="{FF2B5EF4-FFF2-40B4-BE49-F238E27FC236}">
                  <a16:creationId xmlns:a16="http://schemas.microsoft.com/office/drawing/2014/main" id="{25407D58-D098-4A12-8B88-3DA5675A93BC}"/>
                </a:ext>
              </a:extLst>
            </p:cNvPr>
            <p:cNvSpPr/>
            <p:nvPr/>
          </p:nvSpPr>
          <p:spPr>
            <a:xfrm>
              <a:off x="9120630" y="3249434"/>
              <a:ext cx="753035" cy="618564"/>
            </a:xfrm>
            <a:prstGeom prst="star5">
              <a:avLst/>
            </a:prstGeom>
            <a:solidFill>
              <a:srgbClr val="FFFF00"/>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1" name="TextBox 60">
              <a:extLst>
                <a:ext uri="{FF2B5EF4-FFF2-40B4-BE49-F238E27FC236}">
                  <a16:creationId xmlns:a16="http://schemas.microsoft.com/office/drawing/2014/main" id="{C25EFA13-3BE4-4D63-BBB9-218A582171AC}"/>
                </a:ext>
              </a:extLst>
            </p:cNvPr>
            <p:cNvSpPr txBox="1"/>
            <p:nvPr/>
          </p:nvSpPr>
          <p:spPr>
            <a:xfrm>
              <a:off x="9120631" y="2569465"/>
              <a:ext cx="1021975"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Go-Live</a:t>
              </a:r>
            </a:p>
          </p:txBody>
        </p:sp>
        <p:sp>
          <p:nvSpPr>
            <p:cNvPr id="62" name="Rectangle: Rounded Corners 61">
              <a:extLst>
                <a:ext uri="{FF2B5EF4-FFF2-40B4-BE49-F238E27FC236}">
                  <a16:creationId xmlns:a16="http://schemas.microsoft.com/office/drawing/2014/main" id="{C1EB7AD1-7490-4A61-994D-AED1C4EA8C95}"/>
                </a:ext>
              </a:extLst>
            </p:cNvPr>
            <p:cNvSpPr/>
            <p:nvPr/>
          </p:nvSpPr>
          <p:spPr>
            <a:xfrm>
              <a:off x="398971" y="2149822"/>
              <a:ext cx="1685364" cy="768581"/>
            </a:xfrm>
            <a:prstGeom prst="roundRect">
              <a:avLst/>
            </a:prstGeom>
            <a:solidFill>
              <a:srgbClr val="092F57">
                <a:lumMod val="75000"/>
              </a:srgbClr>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a:ea typeface="+mn-ea"/>
                  <a:cs typeface="+mn-cs"/>
                </a:rPr>
                <a:t>Cutover Strategy / Planning</a:t>
              </a:r>
            </a:p>
          </p:txBody>
        </p:sp>
        <p:sp>
          <p:nvSpPr>
            <p:cNvPr id="63" name="Isosceles Triangle 62">
              <a:extLst>
                <a:ext uri="{FF2B5EF4-FFF2-40B4-BE49-F238E27FC236}">
                  <a16:creationId xmlns:a16="http://schemas.microsoft.com/office/drawing/2014/main" id="{F8D6546A-1A00-454A-B8E1-60E897112E2E}"/>
                </a:ext>
              </a:extLst>
            </p:cNvPr>
            <p:cNvSpPr/>
            <p:nvPr/>
          </p:nvSpPr>
          <p:spPr>
            <a:xfrm rot="10800000">
              <a:off x="2385409" y="2703477"/>
              <a:ext cx="537099" cy="415713"/>
            </a:xfrm>
            <a:prstGeom prst="triangle">
              <a:avLst/>
            </a:prstGeom>
            <a:pattFill prst="wdDnDiag">
              <a:fgClr>
                <a:srgbClr val="092F57">
                  <a:lumMod val="75000"/>
                </a:srgbClr>
              </a:fgClr>
              <a:bgClr>
                <a:srgbClr val="7030A0"/>
              </a:bgClr>
            </a:patt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4" name="TextBox 63">
              <a:extLst>
                <a:ext uri="{FF2B5EF4-FFF2-40B4-BE49-F238E27FC236}">
                  <a16:creationId xmlns:a16="http://schemas.microsoft.com/office/drawing/2014/main" id="{41FFE92A-213C-45E1-ACD7-C961C3F94085}"/>
                </a:ext>
              </a:extLst>
            </p:cNvPr>
            <p:cNvSpPr txBox="1"/>
            <p:nvPr/>
          </p:nvSpPr>
          <p:spPr>
            <a:xfrm>
              <a:off x="2922508" y="2460449"/>
              <a:ext cx="1850934" cy="58135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rPr>
                <a:t>Mock Cutover # 1</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rPr>
                <a:t>SIT</a:t>
              </a:r>
            </a:p>
          </p:txBody>
        </p:sp>
        <p:sp>
          <p:nvSpPr>
            <p:cNvPr id="65" name="TextBox 64">
              <a:extLst>
                <a:ext uri="{FF2B5EF4-FFF2-40B4-BE49-F238E27FC236}">
                  <a16:creationId xmlns:a16="http://schemas.microsoft.com/office/drawing/2014/main" id="{9712BDE9-1107-4F4A-847A-6B6A21395D01}"/>
                </a:ext>
              </a:extLst>
            </p:cNvPr>
            <p:cNvSpPr txBox="1"/>
            <p:nvPr/>
          </p:nvSpPr>
          <p:spPr>
            <a:xfrm>
              <a:off x="5135954" y="2460449"/>
              <a:ext cx="1765441" cy="581355"/>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rPr>
                <a:t>Dress Rehearsal</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a:rPr>
                <a:t>UAT Plan</a:t>
              </a:r>
            </a:p>
          </p:txBody>
        </p:sp>
        <p:sp>
          <p:nvSpPr>
            <p:cNvPr id="66" name="Arrow: Right 65">
              <a:extLst>
                <a:ext uri="{FF2B5EF4-FFF2-40B4-BE49-F238E27FC236}">
                  <a16:creationId xmlns:a16="http://schemas.microsoft.com/office/drawing/2014/main" id="{A460B37C-A0A7-416D-83B2-194C8471B33F}"/>
                </a:ext>
              </a:extLst>
            </p:cNvPr>
            <p:cNvSpPr/>
            <p:nvPr/>
          </p:nvSpPr>
          <p:spPr>
            <a:xfrm>
              <a:off x="2185500" y="3493666"/>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7" name="Arrow: Right 66">
              <a:extLst>
                <a:ext uri="{FF2B5EF4-FFF2-40B4-BE49-F238E27FC236}">
                  <a16:creationId xmlns:a16="http://schemas.microsoft.com/office/drawing/2014/main" id="{E1F3CD75-B496-4890-B045-8C926FCF091A}"/>
                </a:ext>
              </a:extLst>
            </p:cNvPr>
            <p:cNvSpPr/>
            <p:nvPr/>
          </p:nvSpPr>
          <p:spPr>
            <a:xfrm>
              <a:off x="8797156" y="3489868"/>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8" name="Arrow: Right 67">
              <a:extLst>
                <a:ext uri="{FF2B5EF4-FFF2-40B4-BE49-F238E27FC236}">
                  <a16:creationId xmlns:a16="http://schemas.microsoft.com/office/drawing/2014/main" id="{DE7D0491-AE5C-4C51-B4E0-75642ADD7970}"/>
                </a:ext>
              </a:extLst>
            </p:cNvPr>
            <p:cNvSpPr/>
            <p:nvPr/>
          </p:nvSpPr>
          <p:spPr>
            <a:xfrm>
              <a:off x="6593649" y="3508760"/>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69" name="Arrow: Right 68">
              <a:extLst>
                <a:ext uri="{FF2B5EF4-FFF2-40B4-BE49-F238E27FC236}">
                  <a16:creationId xmlns:a16="http://schemas.microsoft.com/office/drawing/2014/main" id="{47D99D55-0C70-4839-87B1-32832EFB7FE9}"/>
                </a:ext>
              </a:extLst>
            </p:cNvPr>
            <p:cNvSpPr/>
            <p:nvPr/>
          </p:nvSpPr>
          <p:spPr>
            <a:xfrm>
              <a:off x="4384399" y="3507804"/>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70" name="Isosceles Triangle 69">
              <a:extLst>
                <a:ext uri="{FF2B5EF4-FFF2-40B4-BE49-F238E27FC236}">
                  <a16:creationId xmlns:a16="http://schemas.microsoft.com/office/drawing/2014/main" id="{F6343D13-B29C-4297-A7B1-0CC10BEB7548}"/>
                </a:ext>
              </a:extLst>
            </p:cNvPr>
            <p:cNvSpPr/>
            <p:nvPr/>
          </p:nvSpPr>
          <p:spPr>
            <a:xfrm rot="10800000">
              <a:off x="4598855" y="2755396"/>
              <a:ext cx="537099" cy="415713"/>
            </a:xfrm>
            <a:prstGeom prst="triangle">
              <a:avLst/>
            </a:prstGeom>
            <a:pattFill prst="wdDnDiag">
              <a:fgClr>
                <a:srgbClr val="092F57">
                  <a:lumMod val="75000"/>
                </a:srgbClr>
              </a:fgClr>
              <a:bgClr>
                <a:srgbClr val="7030A0"/>
              </a:bgClr>
            </a:patt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sp>
        <p:nvSpPr>
          <p:cNvPr id="72" name="TextBox 71">
            <a:extLst>
              <a:ext uri="{FF2B5EF4-FFF2-40B4-BE49-F238E27FC236}">
                <a16:creationId xmlns:a16="http://schemas.microsoft.com/office/drawing/2014/main" id="{27F3B3F8-2071-412A-8134-279230F34EFB}"/>
              </a:ext>
            </a:extLst>
          </p:cNvPr>
          <p:cNvSpPr txBox="1"/>
          <p:nvPr/>
        </p:nvSpPr>
        <p:spPr>
          <a:xfrm>
            <a:off x="189191" y="3218482"/>
            <a:ext cx="7679602" cy="3539430"/>
          </a:xfrm>
          <a:prstGeom prst="rect">
            <a:avLst/>
          </a:prstGeom>
          <a:noFill/>
        </p:spPr>
        <p:txBody>
          <a:bodyPr wrap="square">
            <a:spAutoFit/>
          </a:bodyPr>
          <a:lstStyle/>
          <a:p>
            <a:r>
              <a:rPr lang="en-US" sz="1600" b="0" i="0" dirty="0">
                <a:solidFill>
                  <a:srgbClr val="1D1C1D"/>
                </a:solidFill>
                <a:effectLst/>
                <a:latin typeface="Arial" panose="020B0604020202020204" pitchFamily="34" charset="0"/>
                <a:cs typeface="Arial" panose="020B0604020202020204" pitchFamily="34" charset="0"/>
              </a:rPr>
              <a:t>Freeze dates are part of the transition from our current siloed systems to Luma.</a:t>
            </a:r>
          </a:p>
          <a:p>
            <a:endParaRPr lang="en-US" sz="1600" dirty="0">
              <a:solidFill>
                <a:srgbClr val="1D1C1D"/>
              </a:solidFill>
              <a:latin typeface="Arial" panose="020B0604020202020204" pitchFamily="34" charset="0"/>
              <a:cs typeface="Arial" panose="020B0604020202020204" pitchFamily="34" charset="0"/>
            </a:endParaRPr>
          </a:p>
          <a:p>
            <a:r>
              <a:rPr lang="en-US" sz="1600" b="0" i="0" dirty="0">
                <a:solidFill>
                  <a:srgbClr val="1D1C1D"/>
                </a:solidFill>
                <a:effectLst/>
                <a:latin typeface="Arial" panose="020B0604020202020204" pitchFamily="34" charset="0"/>
                <a:cs typeface="Arial" panose="020B0604020202020204" pitchFamily="34" charset="0"/>
              </a:rPr>
              <a:t>Freeze dates indicate the last day to enter information into our current systems. </a:t>
            </a:r>
          </a:p>
          <a:p>
            <a:endParaRPr lang="en-US" sz="1600" dirty="0">
              <a:solidFill>
                <a:srgbClr val="1D1C1D"/>
              </a:solidFill>
              <a:latin typeface="Arial" panose="020B0604020202020204" pitchFamily="34" charset="0"/>
              <a:cs typeface="Arial" panose="020B0604020202020204" pitchFamily="34" charset="0"/>
            </a:endParaRPr>
          </a:p>
          <a:p>
            <a:r>
              <a:rPr lang="en-US" sz="1600" b="0" i="0" dirty="0">
                <a:solidFill>
                  <a:srgbClr val="1D1C1D"/>
                </a:solidFill>
                <a:effectLst/>
                <a:latin typeface="Arial" panose="020B0604020202020204" pitchFamily="34" charset="0"/>
                <a:cs typeface="Arial" panose="020B0604020202020204" pitchFamily="34" charset="0"/>
              </a:rPr>
              <a:t>Each system (or in some cases sub-processes within one system) will have a designated freeze date, after which we will pause entering transactions/data into that system.</a:t>
            </a:r>
          </a:p>
          <a:p>
            <a:r>
              <a:rPr lang="en-US" sz="1600" b="0" i="0" dirty="0">
                <a:solidFill>
                  <a:srgbClr val="1D1C1D"/>
                </a:solidFill>
                <a:effectLst/>
                <a:latin typeface="Arial" panose="020B0604020202020204" pitchFamily="34" charset="0"/>
                <a:cs typeface="Arial" panose="020B0604020202020204" pitchFamily="34" charset="0"/>
              </a:rPr>
              <a:t>In other words, it’s a time when you tell your data to stop, put its hands up and freeze! No new records. No changes to existing records. No updates of any kind.</a:t>
            </a:r>
          </a:p>
          <a:p>
            <a:endParaRPr lang="en-US" sz="1600" b="0" i="0" dirty="0">
              <a:solidFill>
                <a:srgbClr val="1D1C1D"/>
              </a:solidFill>
              <a:effectLst/>
              <a:latin typeface="Arial" panose="020B0604020202020204" pitchFamily="34" charset="0"/>
              <a:cs typeface="Arial" panose="020B0604020202020204" pitchFamily="34" charset="0"/>
            </a:endParaRPr>
          </a:p>
          <a:p>
            <a:r>
              <a:rPr lang="en-US" sz="1600" b="0" i="0" dirty="0">
                <a:solidFill>
                  <a:srgbClr val="1D1C1D"/>
                </a:solidFill>
                <a:effectLst/>
                <a:latin typeface="Arial" panose="020B0604020202020204" pitchFamily="34" charset="0"/>
                <a:cs typeface="Arial" panose="020B0604020202020204" pitchFamily="34" charset="0"/>
              </a:rPr>
              <a:t>All future transactions/data will be entered and edited directly in Luma.</a:t>
            </a:r>
          </a:p>
          <a:p>
            <a:endParaRPr lang="en-US" sz="1600" dirty="0">
              <a:solidFill>
                <a:srgbClr val="1D1C1D"/>
              </a:solidFill>
              <a:latin typeface="Arial" panose="020B0604020202020204" pitchFamily="34" charset="0"/>
              <a:cs typeface="Arial" panose="020B0604020202020204" pitchFamily="34" charset="0"/>
            </a:endParaRPr>
          </a:p>
          <a:p>
            <a:r>
              <a:rPr lang="en-US" sz="1600" b="0" i="0" dirty="0">
                <a:solidFill>
                  <a:srgbClr val="1D1C1D"/>
                </a:solidFill>
                <a:effectLst/>
                <a:latin typeface="Arial" panose="020B0604020202020204" pitchFamily="34" charset="0"/>
                <a:cs typeface="Arial" panose="020B0604020202020204" pitchFamily="34" charset="0"/>
              </a:rPr>
              <a:t>These freeze dates vary by system and process but will occur between </a:t>
            </a:r>
            <a:r>
              <a:rPr lang="en-US" sz="1600" b="0" i="1" dirty="0">
                <a:solidFill>
                  <a:srgbClr val="1D1C1D"/>
                </a:solidFill>
                <a:effectLst/>
                <a:latin typeface="Arial" panose="020B0604020202020204" pitchFamily="34" charset="0"/>
                <a:cs typeface="Arial" panose="020B0604020202020204" pitchFamily="34" charset="0"/>
              </a:rPr>
              <a:t>October and December 2022.</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25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AD345-4BD1-474C-A4C2-889ABEA35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366933"/>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Luma Phase </a:t>
              </a:r>
              <a:r>
                <a:rPr lang="en-US" sz="3600" dirty="0">
                  <a:solidFill>
                    <a:prstClr val="white"/>
                  </a:solidFill>
                  <a:latin typeface="Arial" panose="020B0604020202020204" pitchFamily="34" charset="0"/>
                  <a:cs typeface="Arial" panose="020B0604020202020204" pitchFamily="34" charset="0"/>
                </a:rPr>
                <a:t>2</a:t>
              </a: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Update</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87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ECD6048F-4E19-4ABC-B55C-A6BB6060D84E}"/>
              </a:ext>
            </a:extLst>
          </p:cNvPr>
          <p:cNvSpPr txBox="1"/>
          <p:nvPr/>
        </p:nvSpPr>
        <p:spPr>
          <a:xfrm>
            <a:off x="1410545" y="382327"/>
            <a:ext cx="2902602" cy="535981"/>
          </a:xfrm>
          <a:prstGeom prst="rect">
            <a:avLst/>
          </a:prstGeom>
          <a:solidFill>
            <a:schemeClr val="bg1"/>
          </a:solidFill>
        </p:spPr>
        <p:txBody>
          <a:bodyPr wrap="square" rtlCol="0">
            <a:spAutoFit/>
          </a:bodyPr>
          <a:lstStyle/>
          <a:p>
            <a:pPr defTabSz="588443">
              <a:defRPr/>
            </a:pPr>
            <a:r>
              <a:rPr lang="en-US" sz="2883" dirty="0">
                <a:solidFill>
                  <a:prstClr val="black"/>
                </a:solidFill>
                <a:latin typeface="Calibri" panose="020F0502020204030204" pitchFamily="34" charset="0"/>
                <a:cs typeface="Calibri" panose="020F0502020204030204" pitchFamily="34" charset="0"/>
              </a:rPr>
              <a:t>Phase 2 (HCM)</a:t>
            </a:r>
            <a:endParaRPr lang="en-US" sz="2523" dirty="0">
              <a:solidFill>
                <a:prstClr val="black"/>
              </a:solidFill>
              <a:latin typeface="Calibri" panose="020F0502020204030204" pitchFamily="34" charset="0"/>
              <a:cs typeface="Calibri" panose="020F0502020204030204" pitchFamily="34" charset="0"/>
            </a:endParaRPr>
          </a:p>
        </p:txBody>
      </p:sp>
      <p:pic>
        <p:nvPicPr>
          <p:cNvPr id="202" name="Picture 201">
            <a:extLst>
              <a:ext uri="{FF2B5EF4-FFF2-40B4-BE49-F238E27FC236}">
                <a16:creationId xmlns:a16="http://schemas.microsoft.com/office/drawing/2014/main" id="{6FA6D010-F783-45D9-8DEC-D97D73EBE3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325" y="410766"/>
            <a:ext cx="1252324" cy="368330"/>
          </a:xfrm>
          <a:prstGeom prst="rect">
            <a:avLst/>
          </a:prstGeom>
        </p:spPr>
      </p:pic>
      <p:sp>
        <p:nvSpPr>
          <p:cNvPr id="214" name="Rectangle: Rounded Corners 213">
            <a:extLst>
              <a:ext uri="{FF2B5EF4-FFF2-40B4-BE49-F238E27FC236}">
                <a16:creationId xmlns:a16="http://schemas.microsoft.com/office/drawing/2014/main" id="{1D691534-5F77-4B2B-A682-96E22B61B1DE}"/>
              </a:ext>
            </a:extLst>
          </p:cNvPr>
          <p:cNvSpPr/>
          <p:nvPr/>
        </p:nvSpPr>
        <p:spPr>
          <a:xfrm>
            <a:off x="10580032" y="1437727"/>
            <a:ext cx="1546402" cy="394229"/>
          </a:xfrm>
          <a:prstGeom prst="roundRect">
            <a:avLst/>
          </a:prstGeom>
          <a:solidFill>
            <a:schemeClr val="bg1"/>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88443"/>
            <a:r>
              <a:rPr lang="en-US" sz="1081" b="1" dirty="0">
                <a:solidFill>
                  <a:srgbClr val="008000"/>
                </a:solidFill>
                <a:latin typeface="Calibri" panose="020F0502020204030204"/>
              </a:rPr>
              <a:t>Stable Operations (June)</a:t>
            </a:r>
          </a:p>
        </p:txBody>
      </p:sp>
      <p:grpSp>
        <p:nvGrpSpPr>
          <p:cNvPr id="1027" name="Group 1026">
            <a:extLst>
              <a:ext uri="{FF2B5EF4-FFF2-40B4-BE49-F238E27FC236}">
                <a16:creationId xmlns:a16="http://schemas.microsoft.com/office/drawing/2014/main" id="{0153B490-E0EA-49A6-80B4-A0113D4D9CD6}"/>
              </a:ext>
            </a:extLst>
          </p:cNvPr>
          <p:cNvGrpSpPr/>
          <p:nvPr/>
        </p:nvGrpSpPr>
        <p:grpSpPr>
          <a:xfrm>
            <a:off x="1086938" y="680366"/>
            <a:ext cx="10636532" cy="5657362"/>
            <a:chOff x="809020" y="474462"/>
            <a:chExt cx="11806828" cy="6279819"/>
          </a:xfrm>
        </p:grpSpPr>
        <p:cxnSp>
          <p:nvCxnSpPr>
            <p:cNvPr id="25" name="Connector: Elbow 9">
              <a:extLst>
                <a:ext uri="{FF2B5EF4-FFF2-40B4-BE49-F238E27FC236}">
                  <a16:creationId xmlns:a16="http://schemas.microsoft.com/office/drawing/2014/main" id="{5480E129-844D-4F58-BC15-2B7CC40A542A}"/>
                </a:ext>
              </a:extLst>
            </p:cNvPr>
            <p:cNvCxnSpPr>
              <a:cxnSpLocks/>
              <a:stCxn id="20" idx="3"/>
              <a:endCxn id="24" idx="1"/>
            </p:cNvCxnSpPr>
            <p:nvPr/>
          </p:nvCxnSpPr>
          <p:spPr>
            <a:xfrm>
              <a:off x="4283349" y="2376589"/>
              <a:ext cx="826394" cy="3240399"/>
            </a:xfrm>
            <a:prstGeom prst="bentConnector3">
              <a:avLst>
                <a:gd name="adj1" fmla="val 22338"/>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ctor: Elbow 9">
              <a:extLst>
                <a:ext uri="{FF2B5EF4-FFF2-40B4-BE49-F238E27FC236}">
                  <a16:creationId xmlns:a16="http://schemas.microsoft.com/office/drawing/2014/main" id="{8425DADB-744D-4874-B538-AC5C4D2CAB72}"/>
                </a:ext>
              </a:extLst>
            </p:cNvPr>
            <p:cNvCxnSpPr>
              <a:cxnSpLocks/>
              <a:stCxn id="20" idx="3"/>
              <a:endCxn id="23" idx="1"/>
            </p:cNvCxnSpPr>
            <p:nvPr/>
          </p:nvCxnSpPr>
          <p:spPr>
            <a:xfrm>
              <a:off x="4283349" y="2376589"/>
              <a:ext cx="826394" cy="3989119"/>
            </a:xfrm>
            <a:prstGeom prst="bentConnector3">
              <a:avLst>
                <a:gd name="adj1" fmla="val 22338"/>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62986530-F819-44D6-AE0D-9C360E2A6B25}"/>
                </a:ext>
              </a:extLst>
            </p:cNvPr>
            <p:cNvCxnSpPr>
              <a:cxnSpLocks/>
            </p:cNvCxnSpPr>
            <p:nvPr/>
          </p:nvCxnSpPr>
          <p:spPr>
            <a:xfrm flipH="1" flipV="1">
              <a:off x="9840999" y="2909933"/>
              <a:ext cx="0" cy="1172819"/>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B1950D1-05AA-41E4-9077-B8926481B36A}"/>
                </a:ext>
              </a:extLst>
            </p:cNvPr>
            <p:cNvCxnSpPr>
              <a:cxnSpLocks/>
            </p:cNvCxnSpPr>
            <p:nvPr/>
          </p:nvCxnSpPr>
          <p:spPr>
            <a:xfrm flipV="1">
              <a:off x="10229749" y="2948585"/>
              <a:ext cx="1" cy="1095514"/>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828B0980-9F38-4622-9EAC-8843A8E762CE}"/>
                </a:ext>
              </a:extLst>
            </p:cNvPr>
            <p:cNvSpPr/>
            <p:nvPr/>
          </p:nvSpPr>
          <p:spPr>
            <a:xfrm>
              <a:off x="11187041" y="2971733"/>
              <a:ext cx="188586" cy="3747351"/>
            </a:xfrm>
            <a:prstGeom prst="rect">
              <a:avLst/>
            </a:prstGeom>
            <a:solidFill>
              <a:schemeClr val="accent6">
                <a:lumMod val="40000"/>
                <a:lumOff val="6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nchorCtr="0"/>
            <a:lstStyle/>
            <a:p>
              <a:pPr algn="ctr" defTabSz="294220">
                <a:lnSpc>
                  <a:spcPct val="85000"/>
                </a:lnSpc>
              </a:pPr>
              <a:r>
                <a:rPr lang="en-US" sz="1261" spc="-19" dirty="0">
                  <a:solidFill>
                    <a:prstClr val="black"/>
                  </a:solidFill>
                  <a:latin typeface="Calibri" panose="020F0502020204030204"/>
                  <a:cs typeface="Calibri" panose="020F0502020204030204" pitchFamily="34" charset="0"/>
                </a:rPr>
                <a:t>Production Cut Over   Fri 3/17  to  Wed 3/23</a:t>
              </a:r>
            </a:p>
          </p:txBody>
        </p:sp>
        <p:cxnSp>
          <p:nvCxnSpPr>
            <p:cNvPr id="188" name="Straight Connector 187">
              <a:extLst>
                <a:ext uri="{FF2B5EF4-FFF2-40B4-BE49-F238E27FC236}">
                  <a16:creationId xmlns:a16="http://schemas.microsoft.com/office/drawing/2014/main" id="{6D4C67A6-410A-4B6F-9B4E-DCDAD26774FF}"/>
                </a:ext>
              </a:extLst>
            </p:cNvPr>
            <p:cNvCxnSpPr>
              <a:cxnSpLocks/>
            </p:cNvCxnSpPr>
            <p:nvPr/>
          </p:nvCxnSpPr>
          <p:spPr>
            <a:xfrm flipV="1">
              <a:off x="6911702" y="2902822"/>
              <a:ext cx="0" cy="3342255"/>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68463F1-6A8C-4BD8-869F-64B6CC515EAB}"/>
                </a:ext>
              </a:extLst>
            </p:cNvPr>
            <p:cNvCxnSpPr>
              <a:cxnSpLocks/>
            </p:cNvCxnSpPr>
            <p:nvPr/>
          </p:nvCxnSpPr>
          <p:spPr>
            <a:xfrm flipV="1">
              <a:off x="8212683" y="2870777"/>
              <a:ext cx="0" cy="3342255"/>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3D00847-4EFA-408C-B135-D27F1E45C1B5}"/>
                </a:ext>
              </a:extLst>
            </p:cNvPr>
            <p:cNvCxnSpPr>
              <a:cxnSpLocks/>
            </p:cNvCxnSpPr>
            <p:nvPr/>
          </p:nvCxnSpPr>
          <p:spPr>
            <a:xfrm flipV="1">
              <a:off x="8758814" y="2902822"/>
              <a:ext cx="0" cy="3342255"/>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89B91A7-B9EF-4E5F-8CF1-C65AB121845E}"/>
                </a:ext>
              </a:extLst>
            </p:cNvPr>
            <p:cNvCxnSpPr>
              <a:cxnSpLocks/>
            </p:cNvCxnSpPr>
            <p:nvPr/>
          </p:nvCxnSpPr>
          <p:spPr>
            <a:xfrm flipV="1">
              <a:off x="9774045" y="2870777"/>
              <a:ext cx="0" cy="3342255"/>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9795899-AA13-426B-BA94-F140800F05A3}"/>
                </a:ext>
              </a:extLst>
            </p:cNvPr>
            <p:cNvCxnSpPr>
              <a:cxnSpLocks/>
            </p:cNvCxnSpPr>
            <p:nvPr/>
          </p:nvCxnSpPr>
          <p:spPr>
            <a:xfrm flipH="1" flipV="1">
              <a:off x="8271763" y="2832125"/>
              <a:ext cx="0" cy="1172819"/>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5DF0EEC0-81D7-44EA-A206-334123EF7546}"/>
                </a:ext>
              </a:extLst>
            </p:cNvPr>
            <p:cNvCxnSpPr>
              <a:cxnSpLocks/>
            </p:cNvCxnSpPr>
            <p:nvPr/>
          </p:nvCxnSpPr>
          <p:spPr>
            <a:xfrm flipV="1">
              <a:off x="8668453" y="2870777"/>
              <a:ext cx="1" cy="1095514"/>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44C1C0E9-61DC-48DA-B36C-2893FD5F178A}"/>
                </a:ext>
              </a:extLst>
            </p:cNvPr>
            <p:cNvCxnSpPr>
              <a:cxnSpLocks/>
            </p:cNvCxnSpPr>
            <p:nvPr/>
          </p:nvCxnSpPr>
          <p:spPr>
            <a:xfrm flipH="1" flipV="1">
              <a:off x="6454850" y="2793472"/>
              <a:ext cx="0" cy="1172819"/>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44F39D9-D20E-40D2-BA58-D0AF538BB8CA}"/>
                </a:ext>
              </a:extLst>
            </p:cNvPr>
            <p:cNvCxnSpPr>
              <a:cxnSpLocks/>
            </p:cNvCxnSpPr>
            <p:nvPr/>
          </p:nvCxnSpPr>
          <p:spPr>
            <a:xfrm flipV="1">
              <a:off x="6842012" y="2832124"/>
              <a:ext cx="1" cy="1095514"/>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882244F-B9EA-4310-92F8-F3C76192C409}"/>
                </a:ext>
              </a:extLst>
            </p:cNvPr>
            <p:cNvCxnSpPr>
              <a:cxnSpLocks/>
            </p:cNvCxnSpPr>
            <p:nvPr/>
          </p:nvCxnSpPr>
          <p:spPr>
            <a:xfrm flipV="1">
              <a:off x="6394229" y="2971734"/>
              <a:ext cx="0" cy="3342255"/>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964A96A-BE07-44AC-A93C-B0C711F0853E}"/>
                </a:ext>
              </a:extLst>
            </p:cNvPr>
            <p:cNvCxnSpPr>
              <a:cxnSpLocks/>
            </p:cNvCxnSpPr>
            <p:nvPr/>
          </p:nvCxnSpPr>
          <p:spPr>
            <a:xfrm flipV="1">
              <a:off x="5111278" y="2938893"/>
              <a:ext cx="0" cy="3342255"/>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8B73CEDD-F71C-4C30-865B-B35A16B10AA3}"/>
                </a:ext>
              </a:extLst>
            </p:cNvPr>
            <p:cNvGrpSpPr/>
            <p:nvPr/>
          </p:nvGrpSpPr>
          <p:grpSpPr>
            <a:xfrm>
              <a:off x="5758721" y="474462"/>
              <a:ext cx="5155236" cy="6279819"/>
              <a:chOff x="5149121" y="474462"/>
              <a:chExt cx="5155236" cy="6279819"/>
            </a:xfrm>
          </p:grpSpPr>
          <p:cxnSp>
            <p:nvCxnSpPr>
              <p:cNvPr id="62" name="Straight Connector 61">
                <a:extLst>
                  <a:ext uri="{FF2B5EF4-FFF2-40B4-BE49-F238E27FC236}">
                    <a16:creationId xmlns:a16="http://schemas.microsoft.com/office/drawing/2014/main" id="{E0295E6C-AC01-44BB-BF10-0844244D5BE8}"/>
                  </a:ext>
                </a:extLst>
              </p:cNvPr>
              <p:cNvCxnSpPr>
                <a:cxnSpLocks/>
              </p:cNvCxnSpPr>
              <p:nvPr/>
            </p:nvCxnSpPr>
            <p:spPr>
              <a:xfrm>
                <a:off x="5791451" y="1267881"/>
                <a:ext cx="1" cy="5486400"/>
              </a:xfrm>
              <a:prstGeom prst="line">
                <a:avLst/>
              </a:prstGeom>
              <a:ln w="28575">
                <a:solidFill>
                  <a:srgbClr val="008000"/>
                </a:solidFill>
              </a:ln>
            </p:spPr>
            <p:style>
              <a:lnRef idx="1">
                <a:schemeClr val="accent1"/>
              </a:lnRef>
              <a:fillRef idx="0">
                <a:schemeClr val="accent1"/>
              </a:fillRef>
              <a:effectRef idx="0">
                <a:schemeClr val="accent1"/>
              </a:effectRef>
              <a:fontRef idx="minor">
                <a:schemeClr val="tx1"/>
              </a:fontRef>
            </p:style>
          </p:cxnSp>
          <p:sp>
            <p:nvSpPr>
              <p:cNvPr id="61" name="Rectangle: Rounded Corners 60">
                <a:extLst>
                  <a:ext uri="{FF2B5EF4-FFF2-40B4-BE49-F238E27FC236}">
                    <a16:creationId xmlns:a16="http://schemas.microsoft.com/office/drawing/2014/main" id="{853E07D3-520B-40D2-8301-BB2F1B015B6F}"/>
                  </a:ext>
                </a:extLst>
              </p:cNvPr>
              <p:cNvSpPr/>
              <p:nvPr/>
            </p:nvSpPr>
            <p:spPr>
              <a:xfrm>
                <a:off x="5149121" y="525527"/>
                <a:ext cx="1189409" cy="829750"/>
              </a:xfrm>
              <a:prstGeom prst="roundRect">
                <a:avLst/>
              </a:prstGeom>
              <a:solidFill>
                <a:schemeClr val="bg1"/>
              </a:solidFill>
              <a:ln>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88443"/>
                <a:r>
                  <a:rPr lang="en-US" sz="1261" b="1" dirty="0">
                    <a:solidFill>
                      <a:srgbClr val="008000"/>
                    </a:solidFill>
                    <a:latin typeface="Calibri" panose="020F0502020204030204"/>
                  </a:rPr>
                  <a:t>Complete </a:t>
                </a:r>
              </a:p>
              <a:p>
                <a:pPr algn="ctr" defTabSz="588443"/>
                <a:r>
                  <a:rPr lang="en-US" sz="1261" b="1" dirty="0">
                    <a:solidFill>
                      <a:srgbClr val="008000"/>
                    </a:solidFill>
                    <a:latin typeface="Calibri" panose="020F0502020204030204"/>
                  </a:rPr>
                  <a:t>SIT 2 &amp; First Pay Compare</a:t>
                </a:r>
              </a:p>
            </p:txBody>
          </p:sp>
          <p:sp>
            <p:nvSpPr>
              <p:cNvPr id="81" name="TextBox 80">
                <a:extLst>
                  <a:ext uri="{FF2B5EF4-FFF2-40B4-BE49-F238E27FC236}">
                    <a16:creationId xmlns:a16="http://schemas.microsoft.com/office/drawing/2014/main" id="{3B3D7EB7-AB11-4612-B48C-00179FCF1F72}"/>
                  </a:ext>
                </a:extLst>
              </p:cNvPr>
              <p:cNvSpPr txBox="1"/>
              <p:nvPr/>
            </p:nvSpPr>
            <p:spPr>
              <a:xfrm>
                <a:off x="6428532" y="474462"/>
                <a:ext cx="3875825" cy="944703"/>
              </a:xfrm>
              <a:prstGeom prst="rect">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588443">
                  <a:defRPr/>
                </a:pPr>
                <a:r>
                  <a:rPr lang="en-US" sz="1261" b="0" dirty="0"/>
                  <a:t>Performance Milestone #2 (time dependent Phase 1) </a:t>
                </a:r>
              </a:p>
              <a:p>
                <a:pPr marL="257432" indent="-257432" algn="l" defTabSz="588443">
                  <a:buFont typeface="Arial" panose="020B0604020202020204" pitchFamily="34" charset="0"/>
                  <a:buChar char="•"/>
                  <a:defRPr/>
                </a:pPr>
                <a:r>
                  <a:rPr lang="en-US" sz="1261" b="0" dirty="0"/>
                  <a:t>Execution of Phase 1 inclusion</a:t>
                </a:r>
              </a:p>
              <a:p>
                <a:pPr marL="257432" indent="-257432" algn="l" defTabSz="588443">
                  <a:buFont typeface="Arial" panose="020B0604020202020204" pitchFamily="34" charset="0"/>
                  <a:buChar char="•"/>
                  <a:defRPr/>
                </a:pPr>
                <a:r>
                  <a:rPr lang="en-US" sz="1261" b="0" dirty="0"/>
                  <a:t>Confirmation of SIT 2</a:t>
                </a:r>
              </a:p>
              <a:p>
                <a:pPr marL="257432" indent="-257432" algn="l" defTabSz="588443">
                  <a:buFont typeface="Arial" panose="020B0604020202020204" pitchFamily="34" charset="0"/>
                  <a:buChar char="•"/>
                  <a:defRPr/>
                </a:pPr>
                <a:r>
                  <a:rPr lang="en-US" sz="1261" b="0" dirty="0"/>
                  <a:t>Pay Compare 1 start/end dates</a:t>
                </a:r>
              </a:p>
            </p:txBody>
          </p:sp>
        </p:grpSp>
        <p:cxnSp>
          <p:nvCxnSpPr>
            <p:cNvPr id="31" name="Straight Connector 30">
              <a:extLst>
                <a:ext uri="{FF2B5EF4-FFF2-40B4-BE49-F238E27FC236}">
                  <a16:creationId xmlns:a16="http://schemas.microsoft.com/office/drawing/2014/main" id="{0B9A45E9-98B5-4B48-B1BF-C04DA2D6C695}"/>
                </a:ext>
              </a:extLst>
            </p:cNvPr>
            <p:cNvCxnSpPr>
              <a:cxnSpLocks/>
            </p:cNvCxnSpPr>
            <p:nvPr/>
          </p:nvCxnSpPr>
          <p:spPr>
            <a:xfrm flipH="1" flipV="1">
              <a:off x="4421066" y="2971734"/>
              <a:ext cx="0" cy="1172819"/>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890BF8A3-C5DA-4E7E-9D7F-7AAC1FF7373A}"/>
                </a:ext>
              </a:extLst>
            </p:cNvPr>
            <p:cNvCxnSpPr>
              <a:cxnSpLocks/>
            </p:cNvCxnSpPr>
            <p:nvPr/>
          </p:nvCxnSpPr>
          <p:spPr>
            <a:xfrm flipV="1">
              <a:off x="5042125" y="2972835"/>
              <a:ext cx="1" cy="1095514"/>
            </a:xfrm>
            <a:prstGeom prst="line">
              <a:avLst/>
            </a:prstGeom>
            <a:ln w="952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8" name="Connector: Elbow 9">
              <a:extLst>
                <a:ext uri="{FF2B5EF4-FFF2-40B4-BE49-F238E27FC236}">
                  <a16:creationId xmlns:a16="http://schemas.microsoft.com/office/drawing/2014/main" id="{59294415-163B-4E8C-8272-3BEDB4F76FCE}"/>
                </a:ext>
              </a:extLst>
            </p:cNvPr>
            <p:cNvCxnSpPr>
              <a:cxnSpLocks/>
            </p:cNvCxnSpPr>
            <p:nvPr/>
          </p:nvCxnSpPr>
          <p:spPr>
            <a:xfrm rot="16200000" flipH="1">
              <a:off x="2391939" y="3730125"/>
              <a:ext cx="254634" cy="1099230"/>
            </a:xfrm>
            <a:prstGeom prst="bentConnector2">
              <a:avLst/>
            </a:prstGeom>
            <a:ln w="190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Connector: Elbow 9">
              <a:extLst>
                <a:ext uri="{FF2B5EF4-FFF2-40B4-BE49-F238E27FC236}">
                  <a16:creationId xmlns:a16="http://schemas.microsoft.com/office/drawing/2014/main" id="{C1EAAAEE-3573-48A2-8209-78CD08E76668}"/>
                </a:ext>
              </a:extLst>
            </p:cNvPr>
            <p:cNvCxnSpPr>
              <a:cxnSpLocks/>
            </p:cNvCxnSpPr>
            <p:nvPr/>
          </p:nvCxnSpPr>
          <p:spPr>
            <a:xfrm rot="16200000" flipH="1">
              <a:off x="2484353" y="3609715"/>
              <a:ext cx="254634" cy="914400"/>
            </a:xfrm>
            <a:prstGeom prst="bentConnector2">
              <a:avLst/>
            </a:prstGeom>
            <a:ln w="1905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FEB4F13-345E-4C23-B7CC-2085A882607E}"/>
                </a:ext>
              </a:extLst>
            </p:cNvPr>
            <p:cNvSpPr txBox="1"/>
            <p:nvPr/>
          </p:nvSpPr>
          <p:spPr>
            <a:xfrm>
              <a:off x="3239004" y="4719922"/>
              <a:ext cx="1140722" cy="198858"/>
            </a:xfrm>
            <a:prstGeom prst="rect">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588443">
                <a:defRPr/>
              </a:pPr>
              <a:endParaRPr lang="en-US" sz="1287" b="0" dirty="0"/>
            </a:p>
          </p:txBody>
        </p:sp>
        <p:cxnSp>
          <p:nvCxnSpPr>
            <p:cNvPr id="3" name="Straight Connector 2">
              <a:extLst>
                <a:ext uri="{FF2B5EF4-FFF2-40B4-BE49-F238E27FC236}">
                  <a16:creationId xmlns:a16="http://schemas.microsoft.com/office/drawing/2014/main" id="{41289633-4581-4EA4-A093-A448CCE33230}"/>
                </a:ext>
              </a:extLst>
            </p:cNvPr>
            <p:cNvCxnSpPr>
              <a:cxnSpLocks/>
              <a:stCxn id="201" idx="3"/>
              <a:endCxn id="29" idx="0"/>
            </p:cNvCxnSpPr>
            <p:nvPr/>
          </p:nvCxnSpPr>
          <p:spPr>
            <a:xfrm>
              <a:off x="2706259" y="954497"/>
              <a:ext cx="1103106" cy="3765425"/>
            </a:xfrm>
            <a:prstGeom prst="bentConnector2">
              <a:avLst/>
            </a:prstGeom>
            <a:ln w="28575" cap="flat">
              <a:solidFill>
                <a:srgbClr val="00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5402C65-DC45-49B2-B83E-B9BEDF4B4DC9}"/>
                </a:ext>
              </a:extLst>
            </p:cNvPr>
            <p:cNvSpPr/>
            <p:nvPr/>
          </p:nvSpPr>
          <p:spPr>
            <a:xfrm>
              <a:off x="809020"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MAY</a:t>
              </a:r>
            </a:p>
          </p:txBody>
        </p:sp>
        <p:sp>
          <p:nvSpPr>
            <p:cNvPr id="7" name="Rectangle 6">
              <a:extLst>
                <a:ext uri="{FF2B5EF4-FFF2-40B4-BE49-F238E27FC236}">
                  <a16:creationId xmlns:a16="http://schemas.microsoft.com/office/drawing/2014/main" id="{B60D2CC6-A5DE-4838-BB55-5A86649D53E1}"/>
                </a:ext>
              </a:extLst>
            </p:cNvPr>
            <p:cNvSpPr/>
            <p:nvPr/>
          </p:nvSpPr>
          <p:spPr>
            <a:xfrm>
              <a:off x="1795381"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JUN</a:t>
              </a:r>
            </a:p>
          </p:txBody>
        </p:sp>
        <p:sp>
          <p:nvSpPr>
            <p:cNvPr id="8" name="Rectangle 7">
              <a:extLst>
                <a:ext uri="{FF2B5EF4-FFF2-40B4-BE49-F238E27FC236}">
                  <a16:creationId xmlns:a16="http://schemas.microsoft.com/office/drawing/2014/main" id="{6C27A32F-E0CC-405C-9F3E-5C82BD247D39}"/>
                </a:ext>
              </a:extLst>
            </p:cNvPr>
            <p:cNvSpPr/>
            <p:nvPr/>
          </p:nvSpPr>
          <p:spPr>
            <a:xfrm>
              <a:off x="2779214" y="2619232"/>
              <a:ext cx="960936"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JUL</a:t>
              </a:r>
            </a:p>
          </p:txBody>
        </p:sp>
        <p:sp>
          <p:nvSpPr>
            <p:cNvPr id="9" name="Rectangle 8">
              <a:extLst>
                <a:ext uri="{FF2B5EF4-FFF2-40B4-BE49-F238E27FC236}">
                  <a16:creationId xmlns:a16="http://schemas.microsoft.com/office/drawing/2014/main" id="{41244A90-9243-404D-BA0C-A0A216CE8FD0}"/>
                </a:ext>
              </a:extLst>
            </p:cNvPr>
            <p:cNvSpPr/>
            <p:nvPr/>
          </p:nvSpPr>
          <p:spPr>
            <a:xfrm>
              <a:off x="3768102"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AUG</a:t>
              </a:r>
            </a:p>
          </p:txBody>
        </p:sp>
        <p:sp>
          <p:nvSpPr>
            <p:cNvPr id="10" name="Rectangle 9">
              <a:extLst>
                <a:ext uri="{FF2B5EF4-FFF2-40B4-BE49-F238E27FC236}">
                  <a16:creationId xmlns:a16="http://schemas.microsoft.com/office/drawing/2014/main" id="{1897A06B-E4F2-4BBA-9335-DCBFD68810D7}"/>
                </a:ext>
              </a:extLst>
            </p:cNvPr>
            <p:cNvSpPr/>
            <p:nvPr/>
          </p:nvSpPr>
          <p:spPr>
            <a:xfrm>
              <a:off x="4754464"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SEP</a:t>
              </a:r>
            </a:p>
          </p:txBody>
        </p:sp>
        <p:sp>
          <p:nvSpPr>
            <p:cNvPr id="11" name="Rectangle 10">
              <a:extLst>
                <a:ext uri="{FF2B5EF4-FFF2-40B4-BE49-F238E27FC236}">
                  <a16:creationId xmlns:a16="http://schemas.microsoft.com/office/drawing/2014/main" id="{D79D49C8-1F3E-4321-A13E-23FA17068957}"/>
                </a:ext>
              </a:extLst>
            </p:cNvPr>
            <p:cNvSpPr/>
            <p:nvPr/>
          </p:nvSpPr>
          <p:spPr>
            <a:xfrm>
              <a:off x="5740825"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OCT</a:t>
              </a:r>
            </a:p>
          </p:txBody>
        </p:sp>
        <p:sp>
          <p:nvSpPr>
            <p:cNvPr id="13" name="Rectangle 12">
              <a:extLst>
                <a:ext uri="{FF2B5EF4-FFF2-40B4-BE49-F238E27FC236}">
                  <a16:creationId xmlns:a16="http://schemas.microsoft.com/office/drawing/2014/main" id="{ADE10287-8BA4-481D-B13D-B6CC27571219}"/>
                </a:ext>
              </a:extLst>
            </p:cNvPr>
            <p:cNvSpPr/>
            <p:nvPr/>
          </p:nvSpPr>
          <p:spPr>
            <a:xfrm>
              <a:off x="6728164"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NOV</a:t>
              </a:r>
            </a:p>
          </p:txBody>
        </p:sp>
        <p:sp>
          <p:nvSpPr>
            <p:cNvPr id="18" name="Rectangle 17">
              <a:extLst>
                <a:ext uri="{FF2B5EF4-FFF2-40B4-BE49-F238E27FC236}">
                  <a16:creationId xmlns:a16="http://schemas.microsoft.com/office/drawing/2014/main" id="{162F7F7C-855D-4F1C-BD24-EA42EB7759DE}"/>
                </a:ext>
              </a:extLst>
            </p:cNvPr>
            <p:cNvSpPr/>
            <p:nvPr/>
          </p:nvSpPr>
          <p:spPr>
            <a:xfrm>
              <a:off x="809021" y="1359890"/>
              <a:ext cx="1942238" cy="276097"/>
            </a:xfrm>
            <a:prstGeom prst="rect">
              <a:avLst/>
            </a:prstGeom>
            <a:solidFill>
              <a:srgbClr val="EADCF4"/>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294220">
                <a:defRPr/>
              </a:pPr>
              <a:r>
                <a:rPr lang="en-US" sz="1287" dirty="0">
                  <a:solidFill>
                    <a:prstClr val="black"/>
                  </a:solidFill>
                  <a:latin typeface="Calibri" panose="020F0502020204030204" pitchFamily="34" charset="0"/>
                  <a:cs typeface="Calibri" panose="020F0502020204030204" pitchFamily="34" charset="0"/>
                </a:rPr>
                <a:t>Phase1: Pre-SIT Initiatives</a:t>
              </a:r>
            </a:p>
          </p:txBody>
        </p:sp>
        <p:sp>
          <p:nvSpPr>
            <p:cNvPr id="19" name="Rectangle 18">
              <a:extLst>
                <a:ext uri="{FF2B5EF4-FFF2-40B4-BE49-F238E27FC236}">
                  <a16:creationId xmlns:a16="http://schemas.microsoft.com/office/drawing/2014/main" id="{0CE676BD-1F7A-4B06-AC41-2231AC26353D}"/>
                </a:ext>
              </a:extLst>
            </p:cNvPr>
            <p:cNvSpPr/>
            <p:nvPr/>
          </p:nvSpPr>
          <p:spPr>
            <a:xfrm>
              <a:off x="2265985" y="1825658"/>
              <a:ext cx="993697" cy="276097"/>
            </a:xfrm>
            <a:prstGeom prst="rect">
              <a:avLst/>
            </a:prstGeom>
            <a:solidFill>
              <a:srgbClr val="EADCF4"/>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294220">
                <a:defRPr/>
              </a:pPr>
              <a:r>
                <a:rPr lang="en-US" sz="1287" dirty="0">
                  <a:solidFill>
                    <a:prstClr val="black"/>
                  </a:solidFill>
                  <a:latin typeface="Calibri" panose="020F0502020204030204" pitchFamily="34" charset="0"/>
                  <a:cs typeface="Calibri" panose="020F0502020204030204" pitchFamily="34" charset="0"/>
                </a:rPr>
                <a:t>Pristine Build</a:t>
              </a:r>
            </a:p>
          </p:txBody>
        </p:sp>
        <p:sp>
          <p:nvSpPr>
            <p:cNvPr id="20" name="Rectangle 19">
              <a:extLst>
                <a:ext uri="{FF2B5EF4-FFF2-40B4-BE49-F238E27FC236}">
                  <a16:creationId xmlns:a16="http://schemas.microsoft.com/office/drawing/2014/main" id="{2D462A80-D798-4371-9EAF-3F2BEEAD0047}"/>
                </a:ext>
              </a:extLst>
            </p:cNvPr>
            <p:cNvSpPr/>
            <p:nvPr/>
          </p:nvSpPr>
          <p:spPr>
            <a:xfrm>
              <a:off x="3293405" y="2238540"/>
              <a:ext cx="989944" cy="276097"/>
            </a:xfrm>
            <a:prstGeom prst="rect">
              <a:avLst/>
            </a:prstGeom>
            <a:solidFill>
              <a:srgbClr val="EADCF4"/>
            </a:solid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294220">
                <a:defRPr/>
              </a:pPr>
              <a:r>
                <a:rPr lang="en-US" sz="1287" dirty="0">
                  <a:solidFill>
                    <a:prstClr val="black"/>
                  </a:solidFill>
                  <a:latin typeface="Calibri" panose="020F0502020204030204" pitchFamily="34" charset="0"/>
                  <a:cs typeface="Calibri" panose="020F0502020204030204" pitchFamily="34" charset="0"/>
                </a:rPr>
                <a:t>Mock CO 1</a:t>
              </a:r>
            </a:p>
          </p:txBody>
        </p:sp>
        <p:sp>
          <p:nvSpPr>
            <p:cNvPr id="23" name="Rectangle 22">
              <a:extLst>
                <a:ext uri="{FF2B5EF4-FFF2-40B4-BE49-F238E27FC236}">
                  <a16:creationId xmlns:a16="http://schemas.microsoft.com/office/drawing/2014/main" id="{B45DAF28-1EA6-400B-9A1B-6B1EDA28B16C}"/>
                </a:ext>
              </a:extLst>
            </p:cNvPr>
            <p:cNvSpPr/>
            <p:nvPr/>
          </p:nvSpPr>
          <p:spPr>
            <a:xfrm>
              <a:off x="5109743" y="6012331"/>
              <a:ext cx="1278357" cy="7067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2050659032">
                    <a:custGeom>
                      <a:avLst/>
                      <a:gdLst>
                        <a:gd name="connsiteX0" fmla="*/ 0 w 1475379"/>
                        <a:gd name="connsiteY0" fmla="*/ 0 h 706754"/>
                        <a:gd name="connsiteX1" fmla="*/ 491793 w 1475379"/>
                        <a:gd name="connsiteY1" fmla="*/ 0 h 706754"/>
                        <a:gd name="connsiteX2" fmla="*/ 998340 w 1475379"/>
                        <a:gd name="connsiteY2" fmla="*/ 0 h 706754"/>
                        <a:gd name="connsiteX3" fmla="*/ 1475379 w 1475379"/>
                        <a:gd name="connsiteY3" fmla="*/ 0 h 706754"/>
                        <a:gd name="connsiteX4" fmla="*/ 1475379 w 1475379"/>
                        <a:gd name="connsiteY4" fmla="*/ 367512 h 706754"/>
                        <a:gd name="connsiteX5" fmla="*/ 1475379 w 1475379"/>
                        <a:gd name="connsiteY5" fmla="*/ 706754 h 706754"/>
                        <a:gd name="connsiteX6" fmla="*/ 998340 w 1475379"/>
                        <a:gd name="connsiteY6" fmla="*/ 706754 h 706754"/>
                        <a:gd name="connsiteX7" fmla="*/ 506547 w 1475379"/>
                        <a:gd name="connsiteY7" fmla="*/ 706754 h 706754"/>
                        <a:gd name="connsiteX8" fmla="*/ 0 w 1475379"/>
                        <a:gd name="connsiteY8" fmla="*/ 706754 h 706754"/>
                        <a:gd name="connsiteX9" fmla="*/ 0 w 1475379"/>
                        <a:gd name="connsiteY9" fmla="*/ 367512 h 706754"/>
                        <a:gd name="connsiteX10" fmla="*/ 0 w 1475379"/>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79" h="706754" fill="none" extrusionOk="0">
                          <a:moveTo>
                            <a:pt x="0" y="0"/>
                          </a:moveTo>
                          <a:cubicBezTo>
                            <a:pt x="193965" y="-50505"/>
                            <a:pt x="378143" y="6560"/>
                            <a:pt x="491793" y="0"/>
                          </a:cubicBezTo>
                          <a:cubicBezTo>
                            <a:pt x="605443" y="-6560"/>
                            <a:pt x="794310" y="31600"/>
                            <a:pt x="998340" y="0"/>
                          </a:cubicBezTo>
                          <a:cubicBezTo>
                            <a:pt x="1202370" y="-31600"/>
                            <a:pt x="1252921" y="41872"/>
                            <a:pt x="1475379" y="0"/>
                          </a:cubicBezTo>
                          <a:cubicBezTo>
                            <a:pt x="1484132" y="77961"/>
                            <a:pt x="1458225" y="276061"/>
                            <a:pt x="1475379" y="367512"/>
                          </a:cubicBezTo>
                          <a:cubicBezTo>
                            <a:pt x="1492533" y="458963"/>
                            <a:pt x="1438361" y="583171"/>
                            <a:pt x="1475379" y="706754"/>
                          </a:cubicBezTo>
                          <a:cubicBezTo>
                            <a:pt x="1320466" y="745899"/>
                            <a:pt x="1229692" y="657652"/>
                            <a:pt x="998340" y="706754"/>
                          </a:cubicBezTo>
                          <a:cubicBezTo>
                            <a:pt x="766988" y="755856"/>
                            <a:pt x="605865" y="682517"/>
                            <a:pt x="506547" y="706754"/>
                          </a:cubicBezTo>
                          <a:cubicBezTo>
                            <a:pt x="407229" y="730991"/>
                            <a:pt x="244079" y="657184"/>
                            <a:pt x="0" y="706754"/>
                          </a:cubicBezTo>
                          <a:cubicBezTo>
                            <a:pt x="-3498" y="579642"/>
                            <a:pt x="24727" y="484821"/>
                            <a:pt x="0" y="367512"/>
                          </a:cubicBezTo>
                          <a:cubicBezTo>
                            <a:pt x="-24727" y="250203"/>
                            <a:pt x="13678" y="131637"/>
                            <a:pt x="0" y="0"/>
                          </a:cubicBezTo>
                          <a:close/>
                        </a:path>
                        <a:path w="1475379" h="706754" stroke="0" extrusionOk="0">
                          <a:moveTo>
                            <a:pt x="0" y="0"/>
                          </a:moveTo>
                          <a:cubicBezTo>
                            <a:pt x="222681" y="-11856"/>
                            <a:pt x="308709" y="1110"/>
                            <a:pt x="447532" y="0"/>
                          </a:cubicBezTo>
                          <a:cubicBezTo>
                            <a:pt x="586355" y="-1110"/>
                            <a:pt x="767887" y="33268"/>
                            <a:pt x="924571" y="0"/>
                          </a:cubicBezTo>
                          <a:cubicBezTo>
                            <a:pt x="1081255" y="-33268"/>
                            <a:pt x="1342478" y="51890"/>
                            <a:pt x="1475379" y="0"/>
                          </a:cubicBezTo>
                          <a:cubicBezTo>
                            <a:pt x="1500968" y="98532"/>
                            <a:pt x="1464687" y="185150"/>
                            <a:pt x="1475379" y="339242"/>
                          </a:cubicBezTo>
                          <a:cubicBezTo>
                            <a:pt x="1486071" y="493334"/>
                            <a:pt x="1467413" y="601722"/>
                            <a:pt x="1475379" y="706754"/>
                          </a:cubicBezTo>
                          <a:cubicBezTo>
                            <a:pt x="1311466" y="735218"/>
                            <a:pt x="1089343" y="660009"/>
                            <a:pt x="954078" y="706754"/>
                          </a:cubicBezTo>
                          <a:cubicBezTo>
                            <a:pt x="818813" y="753499"/>
                            <a:pt x="677576" y="663607"/>
                            <a:pt x="432778" y="706754"/>
                          </a:cubicBezTo>
                          <a:cubicBezTo>
                            <a:pt x="187980" y="749901"/>
                            <a:pt x="159029" y="689684"/>
                            <a:pt x="0" y="706754"/>
                          </a:cubicBezTo>
                          <a:cubicBezTo>
                            <a:pt x="-14082" y="610622"/>
                            <a:pt x="26322" y="508049"/>
                            <a:pt x="0" y="374580"/>
                          </a:cubicBezTo>
                          <a:cubicBezTo>
                            <a:pt x="-26322" y="241111"/>
                            <a:pt x="1809" y="17333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b="1" spc="-19" dirty="0">
                  <a:solidFill>
                    <a:srgbClr val="0000FF"/>
                  </a:solidFill>
                  <a:latin typeface="Calibri" panose="020F0502020204030204"/>
                  <a:cs typeface="Calibri" panose="020F0502020204030204" pitchFamily="34" charset="0"/>
                </a:rPr>
                <a:t>P</a:t>
              </a:r>
              <a:r>
                <a:rPr lang="en-US" sz="1544" spc="-19" dirty="0">
                  <a:solidFill>
                    <a:prstClr val="black"/>
                  </a:solidFill>
                  <a:latin typeface="Calibri" panose="020F0502020204030204"/>
                  <a:cs typeface="Calibri" panose="020F0502020204030204" pitchFamily="34" charset="0"/>
                </a:rPr>
                <a:t>ay/Time</a:t>
              </a:r>
            </a:p>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Compare 1</a:t>
              </a:r>
            </a:p>
          </p:txBody>
        </p:sp>
        <p:sp>
          <p:nvSpPr>
            <p:cNvPr id="24" name="Rectangle 23">
              <a:extLst>
                <a:ext uri="{FF2B5EF4-FFF2-40B4-BE49-F238E27FC236}">
                  <a16:creationId xmlns:a16="http://schemas.microsoft.com/office/drawing/2014/main" id="{5226EC04-AB1E-4284-BD61-F6D408ABFE54}"/>
                </a:ext>
              </a:extLst>
            </p:cNvPr>
            <p:cNvSpPr/>
            <p:nvPr/>
          </p:nvSpPr>
          <p:spPr>
            <a:xfrm>
              <a:off x="5109743" y="5263611"/>
              <a:ext cx="1283911" cy="7067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272620293">
                    <a:custGeom>
                      <a:avLst/>
                      <a:gdLst>
                        <a:gd name="connsiteX0" fmla="*/ 0 w 1475382"/>
                        <a:gd name="connsiteY0" fmla="*/ 0 h 706754"/>
                        <a:gd name="connsiteX1" fmla="*/ 477040 w 1475382"/>
                        <a:gd name="connsiteY1" fmla="*/ 0 h 706754"/>
                        <a:gd name="connsiteX2" fmla="*/ 998342 w 1475382"/>
                        <a:gd name="connsiteY2" fmla="*/ 0 h 706754"/>
                        <a:gd name="connsiteX3" fmla="*/ 1475382 w 1475382"/>
                        <a:gd name="connsiteY3" fmla="*/ 0 h 706754"/>
                        <a:gd name="connsiteX4" fmla="*/ 1475382 w 1475382"/>
                        <a:gd name="connsiteY4" fmla="*/ 332174 h 706754"/>
                        <a:gd name="connsiteX5" fmla="*/ 1475382 w 1475382"/>
                        <a:gd name="connsiteY5" fmla="*/ 706754 h 706754"/>
                        <a:gd name="connsiteX6" fmla="*/ 954080 w 1475382"/>
                        <a:gd name="connsiteY6" fmla="*/ 706754 h 706754"/>
                        <a:gd name="connsiteX7" fmla="*/ 491794 w 1475382"/>
                        <a:gd name="connsiteY7" fmla="*/ 706754 h 706754"/>
                        <a:gd name="connsiteX8" fmla="*/ 0 w 1475382"/>
                        <a:gd name="connsiteY8" fmla="*/ 706754 h 706754"/>
                        <a:gd name="connsiteX9" fmla="*/ 0 w 1475382"/>
                        <a:gd name="connsiteY9" fmla="*/ 360445 h 706754"/>
                        <a:gd name="connsiteX10" fmla="*/ 0 w 1475382"/>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82" h="706754" fill="none" extrusionOk="0">
                          <a:moveTo>
                            <a:pt x="0" y="0"/>
                          </a:moveTo>
                          <a:cubicBezTo>
                            <a:pt x="117080" y="-8335"/>
                            <a:pt x="284596" y="45164"/>
                            <a:pt x="477040" y="0"/>
                          </a:cubicBezTo>
                          <a:cubicBezTo>
                            <a:pt x="669484" y="-45164"/>
                            <a:pt x="802996" y="28497"/>
                            <a:pt x="998342" y="0"/>
                          </a:cubicBezTo>
                          <a:cubicBezTo>
                            <a:pt x="1193688" y="-28497"/>
                            <a:pt x="1306945" y="48207"/>
                            <a:pt x="1475382" y="0"/>
                          </a:cubicBezTo>
                          <a:cubicBezTo>
                            <a:pt x="1477099" y="129937"/>
                            <a:pt x="1458080" y="258351"/>
                            <a:pt x="1475382" y="332174"/>
                          </a:cubicBezTo>
                          <a:cubicBezTo>
                            <a:pt x="1492684" y="405997"/>
                            <a:pt x="1431019" y="599145"/>
                            <a:pt x="1475382" y="706754"/>
                          </a:cubicBezTo>
                          <a:cubicBezTo>
                            <a:pt x="1344296" y="709528"/>
                            <a:pt x="1070190" y="696847"/>
                            <a:pt x="954080" y="706754"/>
                          </a:cubicBezTo>
                          <a:cubicBezTo>
                            <a:pt x="837970" y="716661"/>
                            <a:pt x="687113" y="658330"/>
                            <a:pt x="491794" y="706754"/>
                          </a:cubicBezTo>
                          <a:cubicBezTo>
                            <a:pt x="296475" y="755178"/>
                            <a:pt x="146562" y="649846"/>
                            <a:pt x="0" y="706754"/>
                          </a:cubicBezTo>
                          <a:cubicBezTo>
                            <a:pt x="-991" y="629480"/>
                            <a:pt x="4957" y="496820"/>
                            <a:pt x="0" y="360445"/>
                          </a:cubicBezTo>
                          <a:cubicBezTo>
                            <a:pt x="-4957" y="224070"/>
                            <a:pt x="9107" y="170622"/>
                            <a:pt x="0" y="0"/>
                          </a:cubicBezTo>
                          <a:close/>
                        </a:path>
                        <a:path w="1475382" h="706754" stroke="0" extrusionOk="0">
                          <a:moveTo>
                            <a:pt x="0" y="0"/>
                          </a:moveTo>
                          <a:cubicBezTo>
                            <a:pt x="123481" y="-50836"/>
                            <a:pt x="329382" y="42217"/>
                            <a:pt x="506548" y="0"/>
                          </a:cubicBezTo>
                          <a:cubicBezTo>
                            <a:pt x="683714" y="-42217"/>
                            <a:pt x="818586" y="528"/>
                            <a:pt x="968834" y="0"/>
                          </a:cubicBezTo>
                          <a:cubicBezTo>
                            <a:pt x="1119082" y="-528"/>
                            <a:pt x="1222349" y="8043"/>
                            <a:pt x="1475382" y="0"/>
                          </a:cubicBezTo>
                          <a:cubicBezTo>
                            <a:pt x="1483727" y="125439"/>
                            <a:pt x="1463977" y="277330"/>
                            <a:pt x="1475382" y="353377"/>
                          </a:cubicBezTo>
                          <a:cubicBezTo>
                            <a:pt x="1486787" y="429424"/>
                            <a:pt x="1438657" y="549807"/>
                            <a:pt x="1475382" y="706754"/>
                          </a:cubicBezTo>
                          <a:cubicBezTo>
                            <a:pt x="1247528" y="762828"/>
                            <a:pt x="1194412" y="681860"/>
                            <a:pt x="998342" y="706754"/>
                          </a:cubicBezTo>
                          <a:cubicBezTo>
                            <a:pt x="802272" y="731648"/>
                            <a:pt x="629755" y="699072"/>
                            <a:pt x="491794" y="706754"/>
                          </a:cubicBezTo>
                          <a:cubicBezTo>
                            <a:pt x="353833" y="714436"/>
                            <a:pt x="174320" y="668407"/>
                            <a:pt x="0" y="706754"/>
                          </a:cubicBezTo>
                          <a:cubicBezTo>
                            <a:pt x="-5780" y="558313"/>
                            <a:pt x="5002" y="486351"/>
                            <a:pt x="0" y="367512"/>
                          </a:cubicBezTo>
                          <a:cubicBezTo>
                            <a:pt x="-5002" y="248673"/>
                            <a:pt x="15224" y="12425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b="1" spc="-19" dirty="0">
                  <a:solidFill>
                    <a:srgbClr val="0000FF"/>
                  </a:solidFill>
                  <a:latin typeface="Calibri" panose="020F0502020204030204"/>
                  <a:cs typeface="Calibri" panose="020F0502020204030204" pitchFamily="34" charset="0"/>
                </a:rPr>
                <a:t>S</a:t>
              </a:r>
              <a:r>
                <a:rPr lang="en-US" sz="1544" spc="-19" dirty="0">
                  <a:solidFill>
                    <a:prstClr val="black"/>
                  </a:solidFill>
                  <a:latin typeface="Calibri" panose="020F0502020204030204"/>
                  <a:cs typeface="Calibri" panose="020F0502020204030204" pitchFamily="34" charset="0"/>
                </a:rPr>
                <a:t>ystem Integration</a:t>
              </a:r>
            </a:p>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Testing 2</a:t>
              </a:r>
            </a:p>
          </p:txBody>
        </p:sp>
        <p:sp>
          <p:nvSpPr>
            <p:cNvPr id="32" name="TextBox 31">
              <a:extLst>
                <a:ext uri="{FF2B5EF4-FFF2-40B4-BE49-F238E27FC236}">
                  <a16:creationId xmlns:a16="http://schemas.microsoft.com/office/drawing/2014/main" id="{F55A0E01-BF15-4495-9B7C-CEE73E410959}"/>
                </a:ext>
              </a:extLst>
            </p:cNvPr>
            <p:cNvSpPr txBox="1"/>
            <p:nvPr/>
          </p:nvSpPr>
          <p:spPr>
            <a:xfrm>
              <a:off x="3875563" y="1446800"/>
              <a:ext cx="2413209" cy="706754"/>
            </a:xfrm>
            <a:prstGeom prst="rect">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prstClr val="black"/>
                  </a:solidFill>
                  <a:effectLst/>
                  <a:uLnTx/>
                  <a:uFillTx/>
                  <a:latin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588443">
                <a:defRPr/>
              </a:pPr>
              <a:r>
                <a:rPr lang="en-US" sz="1261" dirty="0"/>
                <a:t>Phase 1 integration </a:t>
              </a:r>
              <a:r>
                <a:rPr lang="en-US" sz="1261" b="0" dirty="0"/>
                <a:t>with Phase 2 functionality must start in SIT 2 and Pay/Time Compare 1</a:t>
              </a:r>
            </a:p>
          </p:txBody>
        </p:sp>
        <p:sp>
          <p:nvSpPr>
            <p:cNvPr id="34" name="Rectangle 33">
              <a:extLst>
                <a:ext uri="{FF2B5EF4-FFF2-40B4-BE49-F238E27FC236}">
                  <a16:creationId xmlns:a16="http://schemas.microsoft.com/office/drawing/2014/main" id="{F0277583-A70C-405B-9E44-1FADDE22A1A4}"/>
                </a:ext>
              </a:extLst>
            </p:cNvPr>
            <p:cNvSpPr/>
            <p:nvPr/>
          </p:nvSpPr>
          <p:spPr>
            <a:xfrm>
              <a:off x="4421134" y="3730896"/>
              <a:ext cx="620991" cy="8430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b="1" spc="-19" dirty="0">
                  <a:solidFill>
                    <a:srgbClr val="0000FF"/>
                  </a:solidFill>
                  <a:latin typeface="Calibri" panose="020F0502020204030204"/>
                  <a:cs typeface="Calibri" panose="020F0502020204030204" pitchFamily="34" charset="0"/>
                </a:rPr>
                <a:t>M</a:t>
              </a:r>
              <a:r>
                <a:rPr lang="en-US" sz="1441" spc="-19" dirty="0">
                  <a:solidFill>
                    <a:prstClr val="black"/>
                  </a:solidFill>
                  <a:latin typeface="Calibri" panose="020F0502020204030204"/>
                  <a:cs typeface="Calibri" panose="020F0502020204030204" pitchFamily="34" charset="0"/>
                </a:rPr>
                <a:t>C 1</a:t>
              </a:r>
            </a:p>
            <a:p>
              <a:pPr algn="ctr" defTabSz="294220">
                <a:lnSpc>
                  <a:spcPct val="85000"/>
                </a:lnSpc>
              </a:pPr>
              <a:r>
                <a:rPr lang="en-US" sz="991" spc="-19" dirty="0">
                  <a:solidFill>
                    <a:prstClr val="black"/>
                  </a:solidFill>
                  <a:latin typeface="Calibri" panose="020F0502020204030204"/>
                  <a:cs typeface="Calibri" panose="020F0502020204030204" pitchFamily="34" charset="0"/>
                </a:rPr>
                <a:t>Mock</a:t>
              </a:r>
            </a:p>
            <a:p>
              <a:pPr algn="ctr" defTabSz="294220">
                <a:lnSpc>
                  <a:spcPct val="85000"/>
                </a:lnSpc>
              </a:pPr>
              <a:r>
                <a:rPr lang="en-US" sz="991" spc="-19" dirty="0">
                  <a:solidFill>
                    <a:prstClr val="black"/>
                  </a:solidFill>
                  <a:latin typeface="Calibri" panose="020F0502020204030204"/>
                  <a:cs typeface="Calibri" panose="020F0502020204030204" pitchFamily="34" charset="0"/>
                </a:rPr>
                <a:t>Convert</a:t>
              </a:r>
            </a:p>
          </p:txBody>
        </p:sp>
        <p:sp>
          <p:nvSpPr>
            <p:cNvPr id="58" name="Rectangle 57">
              <a:extLst>
                <a:ext uri="{FF2B5EF4-FFF2-40B4-BE49-F238E27FC236}">
                  <a16:creationId xmlns:a16="http://schemas.microsoft.com/office/drawing/2014/main" id="{670411BB-F7A6-4412-864D-A6D7A5A71D5F}"/>
                </a:ext>
              </a:extLst>
            </p:cNvPr>
            <p:cNvSpPr/>
            <p:nvPr/>
          </p:nvSpPr>
          <p:spPr>
            <a:xfrm>
              <a:off x="7714525"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DEC</a:t>
              </a:r>
            </a:p>
          </p:txBody>
        </p:sp>
        <p:sp>
          <p:nvSpPr>
            <p:cNvPr id="59" name="Rectangle 58">
              <a:extLst>
                <a:ext uri="{FF2B5EF4-FFF2-40B4-BE49-F238E27FC236}">
                  <a16:creationId xmlns:a16="http://schemas.microsoft.com/office/drawing/2014/main" id="{1588FCDC-7E0C-47E6-8176-0DF8BC517731}"/>
                </a:ext>
              </a:extLst>
            </p:cNvPr>
            <p:cNvSpPr/>
            <p:nvPr/>
          </p:nvSpPr>
          <p:spPr>
            <a:xfrm>
              <a:off x="8700886"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JAN</a:t>
              </a:r>
            </a:p>
          </p:txBody>
        </p:sp>
        <p:sp>
          <p:nvSpPr>
            <p:cNvPr id="60" name="Rectangle 59">
              <a:extLst>
                <a:ext uri="{FF2B5EF4-FFF2-40B4-BE49-F238E27FC236}">
                  <a16:creationId xmlns:a16="http://schemas.microsoft.com/office/drawing/2014/main" id="{FF4BB808-981E-451F-AEFD-B7E46805B2EA}"/>
                </a:ext>
              </a:extLst>
            </p:cNvPr>
            <p:cNvSpPr/>
            <p:nvPr/>
          </p:nvSpPr>
          <p:spPr>
            <a:xfrm>
              <a:off x="9687247"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FEB</a:t>
              </a:r>
            </a:p>
          </p:txBody>
        </p:sp>
        <p:sp>
          <p:nvSpPr>
            <p:cNvPr id="63" name="Rectangle 62">
              <a:extLst>
                <a:ext uri="{FF2B5EF4-FFF2-40B4-BE49-F238E27FC236}">
                  <a16:creationId xmlns:a16="http://schemas.microsoft.com/office/drawing/2014/main" id="{7258282F-0965-4C35-8426-D59D5D77AB46}"/>
                </a:ext>
              </a:extLst>
            </p:cNvPr>
            <p:cNvSpPr/>
            <p:nvPr/>
          </p:nvSpPr>
          <p:spPr>
            <a:xfrm>
              <a:off x="10673608"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MAR</a:t>
              </a:r>
            </a:p>
          </p:txBody>
        </p:sp>
        <p:sp>
          <p:nvSpPr>
            <p:cNvPr id="64" name="Rectangle 63">
              <a:extLst>
                <a:ext uri="{FF2B5EF4-FFF2-40B4-BE49-F238E27FC236}">
                  <a16:creationId xmlns:a16="http://schemas.microsoft.com/office/drawing/2014/main" id="{34940C9E-442B-48E9-A23D-E1AA1C51C592}"/>
                </a:ext>
              </a:extLst>
            </p:cNvPr>
            <p:cNvSpPr/>
            <p:nvPr/>
          </p:nvSpPr>
          <p:spPr>
            <a:xfrm>
              <a:off x="11659969" y="2619232"/>
              <a:ext cx="955879" cy="425786"/>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r>
                <a:rPr lang="en-US" sz="1802" dirty="0">
                  <a:solidFill>
                    <a:prstClr val="black"/>
                  </a:solidFill>
                  <a:latin typeface="Calibri Light" panose="020F0302020204030204" pitchFamily="34" charset="0"/>
                  <a:cs typeface="Calibri Light" panose="020F0302020204030204" pitchFamily="34" charset="0"/>
                </a:rPr>
                <a:t>APR</a:t>
              </a:r>
            </a:p>
          </p:txBody>
        </p:sp>
        <p:sp>
          <p:nvSpPr>
            <p:cNvPr id="65" name="Rectangle 64">
              <a:extLst>
                <a:ext uri="{FF2B5EF4-FFF2-40B4-BE49-F238E27FC236}">
                  <a16:creationId xmlns:a16="http://schemas.microsoft.com/office/drawing/2014/main" id="{E3DD1EF7-9F23-45AD-987B-C3726E938DCC}"/>
                </a:ext>
              </a:extLst>
            </p:cNvPr>
            <p:cNvSpPr/>
            <p:nvPr/>
          </p:nvSpPr>
          <p:spPr>
            <a:xfrm>
              <a:off x="6911702" y="6012331"/>
              <a:ext cx="1300981" cy="7067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2050659032">
                    <a:custGeom>
                      <a:avLst/>
                      <a:gdLst>
                        <a:gd name="connsiteX0" fmla="*/ 0 w 1475379"/>
                        <a:gd name="connsiteY0" fmla="*/ 0 h 706754"/>
                        <a:gd name="connsiteX1" fmla="*/ 491793 w 1475379"/>
                        <a:gd name="connsiteY1" fmla="*/ 0 h 706754"/>
                        <a:gd name="connsiteX2" fmla="*/ 998340 w 1475379"/>
                        <a:gd name="connsiteY2" fmla="*/ 0 h 706754"/>
                        <a:gd name="connsiteX3" fmla="*/ 1475379 w 1475379"/>
                        <a:gd name="connsiteY3" fmla="*/ 0 h 706754"/>
                        <a:gd name="connsiteX4" fmla="*/ 1475379 w 1475379"/>
                        <a:gd name="connsiteY4" fmla="*/ 367512 h 706754"/>
                        <a:gd name="connsiteX5" fmla="*/ 1475379 w 1475379"/>
                        <a:gd name="connsiteY5" fmla="*/ 706754 h 706754"/>
                        <a:gd name="connsiteX6" fmla="*/ 998340 w 1475379"/>
                        <a:gd name="connsiteY6" fmla="*/ 706754 h 706754"/>
                        <a:gd name="connsiteX7" fmla="*/ 506547 w 1475379"/>
                        <a:gd name="connsiteY7" fmla="*/ 706754 h 706754"/>
                        <a:gd name="connsiteX8" fmla="*/ 0 w 1475379"/>
                        <a:gd name="connsiteY8" fmla="*/ 706754 h 706754"/>
                        <a:gd name="connsiteX9" fmla="*/ 0 w 1475379"/>
                        <a:gd name="connsiteY9" fmla="*/ 367512 h 706754"/>
                        <a:gd name="connsiteX10" fmla="*/ 0 w 1475379"/>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79" h="706754" fill="none" extrusionOk="0">
                          <a:moveTo>
                            <a:pt x="0" y="0"/>
                          </a:moveTo>
                          <a:cubicBezTo>
                            <a:pt x="193965" y="-50505"/>
                            <a:pt x="378143" y="6560"/>
                            <a:pt x="491793" y="0"/>
                          </a:cubicBezTo>
                          <a:cubicBezTo>
                            <a:pt x="605443" y="-6560"/>
                            <a:pt x="794310" y="31600"/>
                            <a:pt x="998340" y="0"/>
                          </a:cubicBezTo>
                          <a:cubicBezTo>
                            <a:pt x="1202370" y="-31600"/>
                            <a:pt x="1252921" y="41872"/>
                            <a:pt x="1475379" y="0"/>
                          </a:cubicBezTo>
                          <a:cubicBezTo>
                            <a:pt x="1484132" y="77961"/>
                            <a:pt x="1458225" y="276061"/>
                            <a:pt x="1475379" y="367512"/>
                          </a:cubicBezTo>
                          <a:cubicBezTo>
                            <a:pt x="1492533" y="458963"/>
                            <a:pt x="1438361" y="583171"/>
                            <a:pt x="1475379" y="706754"/>
                          </a:cubicBezTo>
                          <a:cubicBezTo>
                            <a:pt x="1320466" y="745899"/>
                            <a:pt x="1229692" y="657652"/>
                            <a:pt x="998340" y="706754"/>
                          </a:cubicBezTo>
                          <a:cubicBezTo>
                            <a:pt x="766988" y="755856"/>
                            <a:pt x="605865" y="682517"/>
                            <a:pt x="506547" y="706754"/>
                          </a:cubicBezTo>
                          <a:cubicBezTo>
                            <a:pt x="407229" y="730991"/>
                            <a:pt x="244079" y="657184"/>
                            <a:pt x="0" y="706754"/>
                          </a:cubicBezTo>
                          <a:cubicBezTo>
                            <a:pt x="-3498" y="579642"/>
                            <a:pt x="24727" y="484821"/>
                            <a:pt x="0" y="367512"/>
                          </a:cubicBezTo>
                          <a:cubicBezTo>
                            <a:pt x="-24727" y="250203"/>
                            <a:pt x="13678" y="131637"/>
                            <a:pt x="0" y="0"/>
                          </a:cubicBezTo>
                          <a:close/>
                        </a:path>
                        <a:path w="1475379" h="706754" stroke="0" extrusionOk="0">
                          <a:moveTo>
                            <a:pt x="0" y="0"/>
                          </a:moveTo>
                          <a:cubicBezTo>
                            <a:pt x="222681" y="-11856"/>
                            <a:pt x="308709" y="1110"/>
                            <a:pt x="447532" y="0"/>
                          </a:cubicBezTo>
                          <a:cubicBezTo>
                            <a:pt x="586355" y="-1110"/>
                            <a:pt x="767887" y="33268"/>
                            <a:pt x="924571" y="0"/>
                          </a:cubicBezTo>
                          <a:cubicBezTo>
                            <a:pt x="1081255" y="-33268"/>
                            <a:pt x="1342478" y="51890"/>
                            <a:pt x="1475379" y="0"/>
                          </a:cubicBezTo>
                          <a:cubicBezTo>
                            <a:pt x="1500968" y="98532"/>
                            <a:pt x="1464687" y="185150"/>
                            <a:pt x="1475379" y="339242"/>
                          </a:cubicBezTo>
                          <a:cubicBezTo>
                            <a:pt x="1486071" y="493334"/>
                            <a:pt x="1467413" y="601722"/>
                            <a:pt x="1475379" y="706754"/>
                          </a:cubicBezTo>
                          <a:cubicBezTo>
                            <a:pt x="1311466" y="735218"/>
                            <a:pt x="1089343" y="660009"/>
                            <a:pt x="954078" y="706754"/>
                          </a:cubicBezTo>
                          <a:cubicBezTo>
                            <a:pt x="818813" y="753499"/>
                            <a:pt x="677576" y="663607"/>
                            <a:pt x="432778" y="706754"/>
                          </a:cubicBezTo>
                          <a:cubicBezTo>
                            <a:pt x="187980" y="749901"/>
                            <a:pt x="159029" y="689684"/>
                            <a:pt x="0" y="706754"/>
                          </a:cubicBezTo>
                          <a:cubicBezTo>
                            <a:pt x="-14082" y="610622"/>
                            <a:pt x="26322" y="508049"/>
                            <a:pt x="0" y="374580"/>
                          </a:cubicBezTo>
                          <a:cubicBezTo>
                            <a:pt x="-26322" y="241111"/>
                            <a:pt x="1809" y="17333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Pay/Time</a:t>
              </a:r>
            </a:p>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Compare 2</a:t>
              </a:r>
            </a:p>
          </p:txBody>
        </p:sp>
        <p:sp>
          <p:nvSpPr>
            <p:cNvPr id="66" name="Rectangle 65">
              <a:extLst>
                <a:ext uri="{FF2B5EF4-FFF2-40B4-BE49-F238E27FC236}">
                  <a16:creationId xmlns:a16="http://schemas.microsoft.com/office/drawing/2014/main" id="{81BA207F-170F-4346-81AD-76D8E8A0FAE8}"/>
                </a:ext>
              </a:extLst>
            </p:cNvPr>
            <p:cNvSpPr/>
            <p:nvPr/>
          </p:nvSpPr>
          <p:spPr>
            <a:xfrm>
              <a:off x="6913196" y="5263611"/>
              <a:ext cx="1299488" cy="7067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272620293">
                    <a:custGeom>
                      <a:avLst/>
                      <a:gdLst>
                        <a:gd name="connsiteX0" fmla="*/ 0 w 1475382"/>
                        <a:gd name="connsiteY0" fmla="*/ 0 h 706754"/>
                        <a:gd name="connsiteX1" fmla="*/ 477040 w 1475382"/>
                        <a:gd name="connsiteY1" fmla="*/ 0 h 706754"/>
                        <a:gd name="connsiteX2" fmla="*/ 998342 w 1475382"/>
                        <a:gd name="connsiteY2" fmla="*/ 0 h 706754"/>
                        <a:gd name="connsiteX3" fmla="*/ 1475382 w 1475382"/>
                        <a:gd name="connsiteY3" fmla="*/ 0 h 706754"/>
                        <a:gd name="connsiteX4" fmla="*/ 1475382 w 1475382"/>
                        <a:gd name="connsiteY4" fmla="*/ 332174 h 706754"/>
                        <a:gd name="connsiteX5" fmla="*/ 1475382 w 1475382"/>
                        <a:gd name="connsiteY5" fmla="*/ 706754 h 706754"/>
                        <a:gd name="connsiteX6" fmla="*/ 954080 w 1475382"/>
                        <a:gd name="connsiteY6" fmla="*/ 706754 h 706754"/>
                        <a:gd name="connsiteX7" fmla="*/ 491794 w 1475382"/>
                        <a:gd name="connsiteY7" fmla="*/ 706754 h 706754"/>
                        <a:gd name="connsiteX8" fmla="*/ 0 w 1475382"/>
                        <a:gd name="connsiteY8" fmla="*/ 706754 h 706754"/>
                        <a:gd name="connsiteX9" fmla="*/ 0 w 1475382"/>
                        <a:gd name="connsiteY9" fmla="*/ 360445 h 706754"/>
                        <a:gd name="connsiteX10" fmla="*/ 0 w 1475382"/>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82" h="706754" fill="none" extrusionOk="0">
                          <a:moveTo>
                            <a:pt x="0" y="0"/>
                          </a:moveTo>
                          <a:cubicBezTo>
                            <a:pt x="117080" y="-8335"/>
                            <a:pt x="284596" y="45164"/>
                            <a:pt x="477040" y="0"/>
                          </a:cubicBezTo>
                          <a:cubicBezTo>
                            <a:pt x="669484" y="-45164"/>
                            <a:pt x="802996" y="28497"/>
                            <a:pt x="998342" y="0"/>
                          </a:cubicBezTo>
                          <a:cubicBezTo>
                            <a:pt x="1193688" y="-28497"/>
                            <a:pt x="1306945" y="48207"/>
                            <a:pt x="1475382" y="0"/>
                          </a:cubicBezTo>
                          <a:cubicBezTo>
                            <a:pt x="1477099" y="129937"/>
                            <a:pt x="1458080" y="258351"/>
                            <a:pt x="1475382" y="332174"/>
                          </a:cubicBezTo>
                          <a:cubicBezTo>
                            <a:pt x="1492684" y="405997"/>
                            <a:pt x="1431019" y="599145"/>
                            <a:pt x="1475382" y="706754"/>
                          </a:cubicBezTo>
                          <a:cubicBezTo>
                            <a:pt x="1344296" y="709528"/>
                            <a:pt x="1070190" y="696847"/>
                            <a:pt x="954080" y="706754"/>
                          </a:cubicBezTo>
                          <a:cubicBezTo>
                            <a:pt x="837970" y="716661"/>
                            <a:pt x="687113" y="658330"/>
                            <a:pt x="491794" y="706754"/>
                          </a:cubicBezTo>
                          <a:cubicBezTo>
                            <a:pt x="296475" y="755178"/>
                            <a:pt x="146562" y="649846"/>
                            <a:pt x="0" y="706754"/>
                          </a:cubicBezTo>
                          <a:cubicBezTo>
                            <a:pt x="-991" y="629480"/>
                            <a:pt x="4957" y="496820"/>
                            <a:pt x="0" y="360445"/>
                          </a:cubicBezTo>
                          <a:cubicBezTo>
                            <a:pt x="-4957" y="224070"/>
                            <a:pt x="9107" y="170622"/>
                            <a:pt x="0" y="0"/>
                          </a:cubicBezTo>
                          <a:close/>
                        </a:path>
                        <a:path w="1475382" h="706754" stroke="0" extrusionOk="0">
                          <a:moveTo>
                            <a:pt x="0" y="0"/>
                          </a:moveTo>
                          <a:cubicBezTo>
                            <a:pt x="123481" y="-50836"/>
                            <a:pt x="329382" y="42217"/>
                            <a:pt x="506548" y="0"/>
                          </a:cubicBezTo>
                          <a:cubicBezTo>
                            <a:pt x="683714" y="-42217"/>
                            <a:pt x="818586" y="528"/>
                            <a:pt x="968834" y="0"/>
                          </a:cubicBezTo>
                          <a:cubicBezTo>
                            <a:pt x="1119082" y="-528"/>
                            <a:pt x="1222349" y="8043"/>
                            <a:pt x="1475382" y="0"/>
                          </a:cubicBezTo>
                          <a:cubicBezTo>
                            <a:pt x="1483727" y="125439"/>
                            <a:pt x="1463977" y="277330"/>
                            <a:pt x="1475382" y="353377"/>
                          </a:cubicBezTo>
                          <a:cubicBezTo>
                            <a:pt x="1486787" y="429424"/>
                            <a:pt x="1438657" y="549807"/>
                            <a:pt x="1475382" y="706754"/>
                          </a:cubicBezTo>
                          <a:cubicBezTo>
                            <a:pt x="1247528" y="762828"/>
                            <a:pt x="1194412" y="681860"/>
                            <a:pt x="998342" y="706754"/>
                          </a:cubicBezTo>
                          <a:cubicBezTo>
                            <a:pt x="802272" y="731648"/>
                            <a:pt x="629755" y="699072"/>
                            <a:pt x="491794" y="706754"/>
                          </a:cubicBezTo>
                          <a:cubicBezTo>
                            <a:pt x="353833" y="714436"/>
                            <a:pt x="174320" y="668407"/>
                            <a:pt x="0" y="706754"/>
                          </a:cubicBezTo>
                          <a:cubicBezTo>
                            <a:pt x="-5780" y="558313"/>
                            <a:pt x="5002" y="486351"/>
                            <a:pt x="0" y="367512"/>
                          </a:cubicBezTo>
                          <a:cubicBezTo>
                            <a:pt x="-5002" y="248673"/>
                            <a:pt x="15224" y="12425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System Integration</a:t>
              </a:r>
            </a:p>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Testing 3</a:t>
              </a:r>
            </a:p>
          </p:txBody>
        </p:sp>
        <p:sp>
          <p:nvSpPr>
            <p:cNvPr id="67" name="Rectangle 66">
              <a:extLst>
                <a:ext uri="{FF2B5EF4-FFF2-40B4-BE49-F238E27FC236}">
                  <a16:creationId xmlns:a16="http://schemas.microsoft.com/office/drawing/2014/main" id="{EEFC033C-704E-4BD7-A31A-CAC15F7C0225}"/>
                </a:ext>
              </a:extLst>
            </p:cNvPr>
            <p:cNvSpPr/>
            <p:nvPr/>
          </p:nvSpPr>
          <p:spPr>
            <a:xfrm>
              <a:off x="6456374" y="3730896"/>
              <a:ext cx="387924" cy="8430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MC 2</a:t>
              </a:r>
            </a:p>
          </p:txBody>
        </p:sp>
        <p:sp>
          <p:nvSpPr>
            <p:cNvPr id="68" name="Rectangle 67">
              <a:extLst>
                <a:ext uri="{FF2B5EF4-FFF2-40B4-BE49-F238E27FC236}">
                  <a16:creationId xmlns:a16="http://schemas.microsoft.com/office/drawing/2014/main" id="{937FB2DC-56D2-446E-925B-EB2315702677}"/>
                </a:ext>
              </a:extLst>
            </p:cNvPr>
            <p:cNvSpPr/>
            <p:nvPr/>
          </p:nvSpPr>
          <p:spPr>
            <a:xfrm>
              <a:off x="8272398" y="3730896"/>
              <a:ext cx="396770" cy="8430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MC 3</a:t>
              </a:r>
            </a:p>
          </p:txBody>
        </p:sp>
        <p:sp>
          <p:nvSpPr>
            <p:cNvPr id="69" name="Rectangle 68">
              <a:extLst>
                <a:ext uri="{FF2B5EF4-FFF2-40B4-BE49-F238E27FC236}">
                  <a16:creationId xmlns:a16="http://schemas.microsoft.com/office/drawing/2014/main" id="{D4DECE7B-5B62-439A-B0C3-B1911581ECC6}"/>
                </a:ext>
              </a:extLst>
            </p:cNvPr>
            <p:cNvSpPr/>
            <p:nvPr/>
          </p:nvSpPr>
          <p:spPr>
            <a:xfrm>
              <a:off x="8759592" y="4573950"/>
              <a:ext cx="1014713" cy="689661"/>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272620293">
                    <a:custGeom>
                      <a:avLst/>
                      <a:gdLst>
                        <a:gd name="connsiteX0" fmla="*/ 0 w 1475382"/>
                        <a:gd name="connsiteY0" fmla="*/ 0 h 706754"/>
                        <a:gd name="connsiteX1" fmla="*/ 477040 w 1475382"/>
                        <a:gd name="connsiteY1" fmla="*/ 0 h 706754"/>
                        <a:gd name="connsiteX2" fmla="*/ 998342 w 1475382"/>
                        <a:gd name="connsiteY2" fmla="*/ 0 h 706754"/>
                        <a:gd name="connsiteX3" fmla="*/ 1475382 w 1475382"/>
                        <a:gd name="connsiteY3" fmla="*/ 0 h 706754"/>
                        <a:gd name="connsiteX4" fmla="*/ 1475382 w 1475382"/>
                        <a:gd name="connsiteY4" fmla="*/ 332174 h 706754"/>
                        <a:gd name="connsiteX5" fmla="*/ 1475382 w 1475382"/>
                        <a:gd name="connsiteY5" fmla="*/ 706754 h 706754"/>
                        <a:gd name="connsiteX6" fmla="*/ 954080 w 1475382"/>
                        <a:gd name="connsiteY6" fmla="*/ 706754 h 706754"/>
                        <a:gd name="connsiteX7" fmla="*/ 491794 w 1475382"/>
                        <a:gd name="connsiteY7" fmla="*/ 706754 h 706754"/>
                        <a:gd name="connsiteX8" fmla="*/ 0 w 1475382"/>
                        <a:gd name="connsiteY8" fmla="*/ 706754 h 706754"/>
                        <a:gd name="connsiteX9" fmla="*/ 0 w 1475382"/>
                        <a:gd name="connsiteY9" fmla="*/ 360445 h 706754"/>
                        <a:gd name="connsiteX10" fmla="*/ 0 w 1475382"/>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82" h="706754" fill="none" extrusionOk="0">
                          <a:moveTo>
                            <a:pt x="0" y="0"/>
                          </a:moveTo>
                          <a:cubicBezTo>
                            <a:pt x="117080" y="-8335"/>
                            <a:pt x="284596" y="45164"/>
                            <a:pt x="477040" y="0"/>
                          </a:cubicBezTo>
                          <a:cubicBezTo>
                            <a:pt x="669484" y="-45164"/>
                            <a:pt x="802996" y="28497"/>
                            <a:pt x="998342" y="0"/>
                          </a:cubicBezTo>
                          <a:cubicBezTo>
                            <a:pt x="1193688" y="-28497"/>
                            <a:pt x="1306945" y="48207"/>
                            <a:pt x="1475382" y="0"/>
                          </a:cubicBezTo>
                          <a:cubicBezTo>
                            <a:pt x="1477099" y="129937"/>
                            <a:pt x="1458080" y="258351"/>
                            <a:pt x="1475382" y="332174"/>
                          </a:cubicBezTo>
                          <a:cubicBezTo>
                            <a:pt x="1492684" y="405997"/>
                            <a:pt x="1431019" y="599145"/>
                            <a:pt x="1475382" y="706754"/>
                          </a:cubicBezTo>
                          <a:cubicBezTo>
                            <a:pt x="1344296" y="709528"/>
                            <a:pt x="1070190" y="696847"/>
                            <a:pt x="954080" y="706754"/>
                          </a:cubicBezTo>
                          <a:cubicBezTo>
                            <a:pt x="837970" y="716661"/>
                            <a:pt x="687113" y="658330"/>
                            <a:pt x="491794" y="706754"/>
                          </a:cubicBezTo>
                          <a:cubicBezTo>
                            <a:pt x="296475" y="755178"/>
                            <a:pt x="146562" y="649846"/>
                            <a:pt x="0" y="706754"/>
                          </a:cubicBezTo>
                          <a:cubicBezTo>
                            <a:pt x="-991" y="629480"/>
                            <a:pt x="4957" y="496820"/>
                            <a:pt x="0" y="360445"/>
                          </a:cubicBezTo>
                          <a:cubicBezTo>
                            <a:pt x="-4957" y="224070"/>
                            <a:pt x="9107" y="170622"/>
                            <a:pt x="0" y="0"/>
                          </a:cubicBezTo>
                          <a:close/>
                        </a:path>
                        <a:path w="1475382" h="706754" stroke="0" extrusionOk="0">
                          <a:moveTo>
                            <a:pt x="0" y="0"/>
                          </a:moveTo>
                          <a:cubicBezTo>
                            <a:pt x="123481" y="-50836"/>
                            <a:pt x="329382" y="42217"/>
                            <a:pt x="506548" y="0"/>
                          </a:cubicBezTo>
                          <a:cubicBezTo>
                            <a:pt x="683714" y="-42217"/>
                            <a:pt x="818586" y="528"/>
                            <a:pt x="968834" y="0"/>
                          </a:cubicBezTo>
                          <a:cubicBezTo>
                            <a:pt x="1119082" y="-528"/>
                            <a:pt x="1222349" y="8043"/>
                            <a:pt x="1475382" y="0"/>
                          </a:cubicBezTo>
                          <a:cubicBezTo>
                            <a:pt x="1483727" y="125439"/>
                            <a:pt x="1463977" y="277330"/>
                            <a:pt x="1475382" y="353377"/>
                          </a:cubicBezTo>
                          <a:cubicBezTo>
                            <a:pt x="1486787" y="429424"/>
                            <a:pt x="1438657" y="549807"/>
                            <a:pt x="1475382" y="706754"/>
                          </a:cubicBezTo>
                          <a:cubicBezTo>
                            <a:pt x="1247528" y="762828"/>
                            <a:pt x="1194412" y="681860"/>
                            <a:pt x="998342" y="706754"/>
                          </a:cubicBezTo>
                          <a:cubicBezTo>
                            <a:pt x="802272" y="731648"/>
                            <a:pt x="629755" y="699072"/>
                            <a:pt x="491794" y="706754"/>
                          </a:cubicBezTo>
                          <a:cubicBezTo>
                            <a:pt x="353833" y="714436"/>
                            <a:pt x="174320" y="668407"/>
                            <a:pt x="0" y="706754"/>
                          </a:cubicBezTo>
                          <a:cubicBezTo>
                            <a:pt x="-5780" y="558313"/>
                            <a:pt x="5002" y="486351"/>
                            <a:pt x="0" y="367512"/>
                          </a:cubicBezTo>
                          <a:cubicBezTo>
                            <a:pt x="-5002" y="248673"/>
                            <a:pt x="15224" y="12425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UAT</a:t>
              </a:r>
            </a:p>
          </p:txBody>
        </p:sp>
        <p:sp>
          <p:nvSpPr>
            <p:cNvPr id="70" name="Rectangle 69">
              <a:extLst>
                <a:ext uri="{FF2B5EF4-FFF2-40B4-BE49-F238E27FC236}">
                  <a16:creationId xmlns:a16="http://schemas.microsoft.com/office/drawing/2014/main" id="{153844F1-C8F9-42BB-9116-F29B3E27641D}"/>
                </a:ext>
              </a:extLst>
            </p:cNvPr>
            <p:cNvSpPr/>
            <p:nvPr/>
          </p:nvSpPr>
          <p:spPr>
            <a:xfrm>
              <a:off x="8759592" y="6012331"/>
              <a:ext cx="1014713" cy="70675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272620293">
                    <a:custGeom>
                      <a:avLst/>
                      <a:gdLst>
                        <a:gd name="connsiteX0" fmla="*/ 0 w 1475382"/>
                        <a:gd name="connsiteY0" fmla="*/ 0 h 706754"/>
                        <a:gd name="connsiteX1" fmla="*/ 477040 w 1475382"/>
                        <a:gd name="connsiteY1" fmla="*/ 0 h 706754"/>
                        <a:gd name="connsiteX2" fmla="*/ 998342 w 1475382"/>
                        <a:gd name="connsiteY2" fmla="*/ 0 h 706754"/>
                        <a:gd name="connsiteX3" fmla="*/ 1475382 w 1475382"/>
                        <a:gd name="connsiteY3" fmla="*/ 0 h 706754"/>
                        <a:gd name="connsiteX4" fmla="*/ 1475382 w 1475382"/>
                        <a:gd name="connsiteY4" fmla="*/ 332174 h 706754"/>
                        <a:gd name="connsiteX5" fmla="*/ 1475382 w 1475382"/>
                        <a:gd name="connsiteY5" fmla="*/ 706754 h 706754"/>
                        <a:gd name="connsiteX6" fmla="*/ 954080 w 1475382"/>
                        <a:gd name="connsiteY6" fmla="*/ 706754 h 706754"/>
                        <a:gd name="connsiteX7" fmla="*/ 491794 w 1475382"/>
                        <a:gd name="connsiteY7" fmla="*/ 706754 h 706754"/>
                        <a:gd name="connsiteX8" fmla="*/ 0 w 1475382"/>
                        <a:gd name="connsiteY8" fmla="*/ 706754 h 706754"/>
                        <a:gd name="connsiteX9" fmla="*/ 0 w 1475382"/>
                        <a:gd name="connsiteY9" fmla="*/ 360445 h 706754"/>
                        <a:gd name="connsiteX10" fmla="*/ 0 w 1475382"/>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82" h="706754" fill="none" extrusionOk="0">
                          <a:moveTo>
                            <a:pt x="0" y="0"/>
                          </a:moveTo>
                          <a:cubicBezTo>
                            <a:pt x="117080" y="-8335"/>
                            <a:pt x="284596" y="45164"/>
                            <a:pt x="477040" y="0"/>
                          </a:cubicBezTo>
                          <a:cubicBezTo>
                            <a:pt x="669484" y="-45164"/>
                            <a:pt x="802996" y="28497"/>
                            <a:pt x="998342" y="0"/>
                          </a:cubicBezTo>
                          <a:cubicBezTo>
                            <a:pt x="1193688" y="-28497"/>
                            <a:pt x="1306945" y="48207"/>
                            <a:pt x="1475382" y="0"/>
                          </a:cubicBezTo>
                          <a:cubicBezTo>
                            <a:pt x="1477099" y="129937"/>
                            <a:pt x="1458080" y="258351"/>
                            <a:pt x="1475382" y="332174"/>
                          </a:cubicBezTo>
                          <a:cubicBezTo>
                            <a:pt x="1492684" y="405997"/>
                            <a:pt x="1431019" y="599145"/>
                            <a:pt x="1475382" y="706754"/>
                          </a:cubicBezTo>
                          <a:cubicBezTo>
                            <a:pt x="1344296" y="709528"/>
                            <a:pt x="1070190" y="696847"/>
                            <a:pt x="954080" y="706754"/>
                          </a:cubicBezTo>
                          <a:cubicBezTo>
                            <a:pt x="837970" y="716661"/>
                            <a:pt x="687113" y="658330"/>
                            <a:pt x="491794" y="706754"/>
                          </a:cubicBezTo>
                          <a:cubicBezTo>
                            <a:pt x="296475" y="755178"/>
                            <a:pt x="146562" y="649846"/>
                            <a:pt x="0" y="706754"/>
                          </a:cubicBezTo>
                          <a:cubicBezTo>
                            <a:pt x="-991" y="629480"/>
                            <a:pt x="4957" y="496820"/>
                            <a:pt x="0" y="360445"/>
                          </a:cubicBezTo>
                          <a:cubicBezTo>
                            <a:pt x="-4957" y="224070"/>
                            <a:pt x="9107" y="170622"/>
                            <a:pt x="0" y="0"/>
                          </a:cubicBezTo>
                          <a:close/>
                        </a:path>
                        <a:path w="1475382" h="706754" stroke="0" extrusionOk="0">
                          <a:moveTo>
                            <a:pt x="0" y="0"/>
                          </a:moveTo>
                          <a:cubicBezTo>
                            <a:pt x="123481" y="-50836"/>
                            <a:pt x="329382" y="42217"/>
                            <a:pt x="506548" y="0"/>
                          </a:cubicBezTo>
                          <a:cubicBezTo>
                            <a:pt x="683714" y="-42217"/>
                            <a:pt x="818586" y="528"/>
                            <a:pt x="968834" y="0"/>
                          </a:cubicBezTo>
                          <a:cubicBezTo>
                            <a:pt x="1119082" y="-528"/>
                            <a:pt x="1222349" y="8043"/>
                            <a:pt x="1475382" y="0"/>
                          </a:cubicBezTo>
                          <a:cubicBezTo>
                            <a:pt x="1483727" y="125439"/>
                            <a:pt x="1463977" y="277330"/>
                            <a:pt x="1475382" y="353377"/>
                          </a:cubicBezTo>
                          <a:cubicBezTo>
                            <a:pt x="1486787" y="429424"/>
                            <a:pt x="1438657" y="549807"/>
                            <a:pt x="1475382" y="706754"/>
                          </a:cubicBezTo>
                          <a:cubicBezTo>
                            <a:pt x="1247528" y="762828"/>
                            <a:pt x="1194412" y="681860"/>
                            <a:pt x="998342" y="706754"/>
                          </a:cubicBezTo>
                          <a:cubicBezTo>
                            <a:pt x="802272" y="731648"/>
                            <a:pt x="629755" y="699072"/>
                            <a:pt x="491794" y="706754"/>
                          </a:cubicBezTo>
                          <a:cubicBezTo>
                            <a:pt x="353833" y="714436"/>
                            <a:pt x="174320" y="668407"/>
                            <a:pt x="0" y="706754"/>
                          </a:cubicBezTo>
                          <a:cubicBezTo>
                            <a:pt x="-5780" y="558313"/>
                            <a:pt x="5002" y="486351"/>
                            <a:pt x="0" y="367512"/>
                          </a:cubicBezTo>
                          <a:cubicBezTo>
                            <a:pt x="-5002" y="248673"/>
                            <a:pt x="15224" y="12425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Pay/Time</a:t>
              </a:r>
            </a:p>
            <a:p>
              <a:pPr algn="ctr" defTabSz="294220">
                <a:lnSpc>
                  <a:spcPct val="85000"/>
                </a:lnSpc>
                <a:defRPr/>
              </a:pPr>
              <a:r>
                <a:rPr lang="en-US" sz="1544" spc="-19" dirty="0">
                  <a:solidFill>
                    <a:prstClr val="black"/>
                  </a:solidFill>
                  <a:latin typeface="Calibri" panose="020F0502020204030204"/>
                  <a:cs typeface="Calibri" panose="020F0502020204030204" pitchFamily="34" charset="0"/>
                </a:rPr>
                <a:t>Compare 3</a:t>
              </a:r>
            </a:p>
          </p:txBody>
        </p:sp>
        <p:grpSp>
          <p:nvGrpSpPr>
            <p:cNvPr id="15" name="Group 14">
              <a:extLst>
                <a:ext uri="{FF2B5EF4-FFF2-40B4-BE49-F238E27FC236}">
                  <a16:creationId xmlns:a16="http://schemas.microsoft.com/office/drawing/2014/main" id="{95262268-07A2-4A08-ACAC-1F5371B6CBA6}"/>
                </a:ext>
              </a:extLst>
            </p:cNvPr>
            <p:cNvGrpSpPr/>
            <p:nvPr/>
          </p:nvGrpSpPr>
          <p:grpSpPr>
            <a:xfrm>
              <a:off x="3085766" y="2972581"/>
              <a:ext cx="8793714" cy="175303"/>
              <a:chOff x="2476166" y="2974089"/>
              <a:chExt cx="8793714" cy="175303"/>
            </a:xfrm>
          </p:grpSpPr>
          <p:sp>
            <p:nvSpPr>
              <p:cNvPr id="50" name="Rectangle 49">
                <a:extLst>
                  <a:ext uri="{FF2B5EF4-FFF2-40B4-BE49-F238E27FC236}">
                    <a16:creationId xmlns:a16="http://schemas.microsoft.com/office/drawing/2014/main" id="{FA588408-5C84-49CA-ABD4-687A4B92092D}"/>
                  </a:ext>
                </a:extLst>
              </p:cNvPr>
              <p:cNvSpPr/>
              <p:nvPr/>
            </p:nvSpPr>
            <p:spPr>
              <a:xfrm>
                <a:off x="3157311" y="2974089"/>
                <a:ext cx="155448" cy="175303"/>
              </a:xfrm>
              <a:prstGeom prst="rect">
                <a:avLst/>
              </a:prstGeom>
              <a:gradFill>
                <a:gsLst>
                  <a:gs pos="0">
                    <a:srgbClr val="A1CAF5"/>
                  </a:gs>
                  <a:gs pos="26000">
                    <a:srgbClr val="E2EDFA"/>
                  </a:gs>
                  <a:gs pos="43000">
                    <a:srgbClr val="F6F8FC"/>
                  </a:gs>
                  <a:gs pos="100000">
                    <a:schemeClr val="bg1"/>
                  </a:gs>
                </a:gsLst>
                <a:lin ang="0" scaled="0"/>
              </a:gra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a:t>
                </a:r>
              </a:p>
            </p:txBody>
          </p:sp>
          <p:sp>
            <p:nvSpPr>
              <p:cNvPr id="51" name="Rectangle 50">
                <a:extLst>
                  <a:ext uri="{FF2B5EF4-FFF2-40B4-BE49-F238E27FC236}">
                    <a16:creationId xmlns:a16="http://schemas.microsoft.com/office/drawing/2014/main" id="{517FC832-0FF3-490E-9853-CC16833F06C7}"/>
                  </a:ext>
                </a:extLst>
              </p:cNvPr>
              <p:cNvSpPr/>
              <p:nvPr/>
            </p:nvSpPr>
            <p:spPr>
              <a:xfrm>
                <a:off x="3372820" y="2974089"/>
                <a:ext cx="155448"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8</a:t>
                </a:r>
              </a:p>
            </p:txBody>
          </p:sp>
          <p:sp>
            <p:nvSpPr>
              <p:cNvPr id="53" name="Rectangle 52">
                <a:extLst>
                  <a:ext uri="{FF2B5EF4-FFF2-40B4-BE49-F238E27FC236}">
                    <a16:creationId xmlns:a16="http://schemas.microsoft.com/office/drawing/2014/main" id="{65BB6F7D-7DA8-4CA4-B26B-E5B54F1A7D3F}"/>
                  </a:ext>
                </a:extLst>
              </p:cNvPr>
              <p:cNvSpPr/>
              <p:nvPr/>
            </p:nvSpPr>
            <p:spPr>
              <a:xfrm>
                <a:off x="3593112" y="2974089"/>
                <a:ext cx="155448"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15</a:t>
                </a:r>
              </a:p>
            </p:txBody>
          </p:sp>
          <p:sp>
            <p:nvSpPr>
              <p:cNvPr id="47" name="Rectangle 46">
                <a:extLst>
                  <a:ext uri="{FF2B5EF4-FFF2-40B4-BE49-F238E27FC236}">
                    <a16:creationId xmlns:a16="http://schemas.microsoft.com/office/drawing/2014/main" id="{65DD3075-F171-473D-85C6-BF3C6E9A8324}"/>
                  </a:ext>
                </a:extLst>
              </p:cNvPr>
              <p:cNvSpPr/>
              <p:nvPr/>
            </p:nvSpPr>
            <p:spPr>
              <a:xfrm>
                <a:off x="2476166" y="2974089"/>
                <a:ext cx="155249" cy="175303"/>
              </a:xfrm>
              <a:prstGeom prst="rect">
                <a:avLst/>
              </a:prstGeom>
              <a:solidFill>
                <a:srgbClr val="A1CAF5"/>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11</a:t>
                </a:r>
              </a:p>
            </p:txBody>
          </p:sp>
          <p:sp>
            <p:nvSpPr>
              <p:cNvPr id="48" name="Rectangle 47">
                <a:extLst>
                  <a:ext uri="{FF2B5EF4-FFF2-40B4-BE49-F238E27FC236}">
                    <a16:creationId xmlns:a16="http://schemas.microsoft.com/office/drawing/2014/main" id="{3CD8AA84-8FE2-477B-8D6C-7582D381D927}"/>
                  </a:ext>
                </a:extLst>
              </p:cNvPr>
              <p:cNvSpPr/>
              <p:nvPr/>
            </p:nvSpPr>
            <p:spPr>
              <a:xfrm>
                <a:off x="2696891" y="2974089"/>
                <a:ext cx="155448" cy="175303"/>
              </a:xfrm>
              <a:prstGeom prst="rect">
                <a:avLst/>
              </a:prstGeom>
              <a:solidFill>
                <a:srgbClr val="A1CAF5"/>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18</a:t>
                </a:r>
              </a:p>
            </p:txBody>
          </p:sp>
          <p:sp>
            <p:nvSpPr>
              <p:cNvPr id="49" name="Rectangle 48">
                <a:extLst>
                  <a:ext uri="{FF2B5EF4-FFF2-40B4-BE49-F238E27FC236}">
                    <a16:creationId xmlns:a16="http://schemas.microsoft.com/office/drawing/2014/main" id="{A7DC67DF-86F5-467C-B7D1-3ED9CD7CB8F8}"/>
                  </a:ext>
                </a:extLst>
              </p:cNvPr>
              <p:cNvSpPr/>
              <p:nvPr/>
            </p:nvSpPr>
            <p:spPr>
              <a:xfrm>
                <a:off x="2913258" y="2974089"/>
                <a:ext cx="157247" cy="175303"/>
              </a:xfrm>
              <a:prstGeom prst="rect">
                <a:avLst/>
              </a:prstGeom>
              <a:solidFill>
                <a:srgbClr val="A1CAF5"/>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25</a:t>
                </a:r>
              </a:p>
            </p:txBody>
          </p:sp>
          <p:sp>
            <p:nvSpPr>
              <p:cNvPr id="130" name="Rectangle 129">
                <a:extLst>
                  <a:ext uri="{FF2B5EF4-FFF2-40B4-BE49-F238E27FC236}">
                    <a16:creationId xmlns:a16="http://schemas.microsoft.com/office/drawing/2014/main" id="{B2D6318D-84DB-4259-9CBE-1D1EF6FFBA13}"/>
                  </a:ext>
                </a:extLst>
              </p:cNvPr>
              <p:cNvSpPr/>
              <p:nvPr/>
            </p:nvSpPr>
            <p:spPr>
              <a:xfrm>
                <a:off x="3811534" y="2974089"/>
                <a:ext cx="155448"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22</a:t>
                </a:r>
              </a:p>
            </p:txBody>
          </p:sp>
          <p:sp>
            <p:nvSpPr>
              <p:cNvPr id="131" name="Rectangle 130">
                <a:extLst>
                  <a:ext uri="{FF2B5EF4-FFF2-40B4-BE49-F238E27FC236}">
                    <a16:creationId xmlns:a16="http://schemas.microsoft.com/office/drawing/2014/main" id="{422A4B6C-A91B-48B6-94B4-36AB34332222}"/>
                  </a:ext>
                </a:extLst>
              </p:cNvPr>
              <p:cNvSpPr/>
              <p:nvPr/>
            </p:nvSpPr>
            <p:spPr>
              <a:xfrm>
                <a:off x="4026200" y="2974089"/>
                <a:ext cx="182738"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29</a:t>
                </a:r>
              </a:p>
            </p:txBody>
          </p:sp>
          <p:sp>
            <p:nvSpPr>
              <p:cNvPr id="132" name="Rectangle 131">
                <a:extLst>
                  <a:ext uri="{FF2B5EF4-FFF2-40B4-BE49-F238E27FC236}">
                    <a16:creationId xmlns:a16="http://schemas.microsoft.com/office/drawing/2014/main" id="{075F2041-34AE-41FF-B90B-4074782D6CD2}"/>
                  </a:ext>
                </a:extLst>
              </p:cNvPr>
              <p:cNvSpPr/>
              <p:nvPr/>
            </p:nvSpPr>
            <p:spPr>
              <a:xfrm>
                <a:off x="4276555"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srgbClr val="FF0000"/>
                    </a:solidFill>
                    <a:latin typeface="Calibri" panose="020F0502020204030204"/>
                    <a:cs typeface="Calibri" panose="020F0502020204030204" pitchFamily="34" charset="0"/>
                  </a:rPr>
                  <a:t>5</a:t>
                </a:r>
              </a:p>
            </p:txBody>
          </p:sp>
          <p:sp>
            <p:nvSpPr>
              <p:cNvPr id="133" name="Rectangle 132">
                <a:extLst>
                  <a:ext uri="{FF2B5EF4-FFF2-40B4-BE49-F238E27FC236}">
                    <a16:creationId xmlns:a16="http://schemas.microsoft.com/office/drawing/2014/main" id="{B3DB29FE-EC17-46C7-A5B7-46EBCAA0B80A}"/>
                  </a:ext>
                </a:extLst>
              </p:cNvPr>
              <p:cNvSpPr/>
              <p:nvPr/>
            </p:nvSpPr>
            <p:spPr>
              <a:xfrm>
                <a:off x="4500143"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12</a:t>
                </a:r>
              </a:p>
            </p:txBody>
          </p:sp>
          <p:sp>
            <p:nvSpPr>
              <p:cNvPr id="134" name="Rectangle 133">
                <a:extLst>
                  <a:ext uri="{FF2B5EF4-FFF2-40B4-BE49-F238E27FC236}">
                    <a16:creationId xmlns:a16="http://schemas.microsoft.com/office/drawing/2014/main" id="{44160F68-D862-4016-8C8E-4B35A1009C73}"/>
                  </a:ext>
                </a:extLst>
              </p:cNvPr>
              <p:cNvSpPr/>
              <p:nvPr/>
            </p:nvSpPr>
            <p:spPr>
              <a:xfrm>
                <a:off x="4723731"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19</a:t>
                </a:r>
              </a:p>
            </p:txBody>
          </p:sp>
          <p:sp>
            <p:nvSpPr>
              <p:cNvPr id="135" name="Rectangle 134">
                <a:extLst>
                  <a:ext uri="{FF2B5EF4-FFF2-40B4-BE49-F238E27FC236}">
                    <a16:creationId xmlns:a16="http://schemas.microsoft.com/office/drawing/2014/main" id="{2D54A4F1-EF14-46EB-BDED-55D94077EBD7}"/>
                  </a:ext>
                </a:extLst>
              </p:cNvPr>
              <p:cNvSpPr/>
              <p:nvPr/>
            </p:nvSpPr>
            <p:spPr>
              <a:xfrm>
                <a:off x="4947320"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26</a:t>
                </a:r>
              </a:p>
            </p:txBody>
          </p:sp>
          <p:sp>
            <p:nvSpPr>
              <p:cNvPr id="136" name="Rectangle 135">
                <a:extLst>
                  <a:ext uri="{FF2B5EF4-FFF2-40B4-BE49-F238E27FC236}">
                    <a16:creationId xmlns:a16="http://schemas.microsoft.com/office/drawing/2014/main" id="{44417404-51DB-4956-940E-8CCA855553D9}"/>
                  </a:ext>
                </a:extLst>
              </p:cNvPr>
              <p:cNvSpPr/>
              <p:nvPr/>
            </p:nvSpPr>
            <p:spPr>
              <a:xfrm>
                <a:off x="5193758"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3</a:t>
                </a:r>
              </a:p>
            </p:txBody>
          </p:sp>
          <p:sp>
            <p:nvSpPr>
              <p:cNvPr id="137" name="Rectangle 136">
                <a:extLst>
                  <a:ext uri="{FF2B5EF4-FFF2-40B4-BE49-F238E27FC236}">
                    <a16:creationId xmlns:a16="http://schemas.microsoft.com/office/drawing/2014/main" id="{AD6C93F8-8C95-4471-94F5-B1A16035CD8D}"/>
                  </a:ext>
                </a:extLst>
              </p:cNvPr>
              <p:cNvSpPr/>
              <p:nvPr/>
            </p:nvSpPr>
            <p:spPr>
              <a:xfrm>
                <a:off x="5410922"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srgbClr val="FF0000"/>
                    </a:solidFill>
                    <a:latin typeface="Calibri" panose="020F0502020204030204"/>
                    <a:cs typeface="Calibri" panose="020F0502020204030204" pitchFamily="34" charset="0"/>
                  </a:rPr>
                  <a:t>10</a:t>
                </a:r>
              </a:p>
            </p:txBody>
          </p:sp>
          <p:sp>
            <p:nvSpPr>
              <p:cNvPr id="138" name="Rectangle 137">
                <a:extLst>
                  <a:ext uri="{FF2B5EF4-FFF2-40B4-BE49-F238E27FC236}">
                    <a16:creationId xmlns:a16="http://schemas.microsoft.com/office/drawing/2014/main" id="{0CA09242-51B3-484A-B3BB-59DC6A5CBFD7}"/>
                  </a:ext>
                </a:extLst>
              </p:cNvPr>
              <p:cNvSpPr/>
              <p:nvPr/>
            </p:nvSpPr>
            <p:spPr>
              <a:xfrm>
                <a:off x="5628086"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17</a:t>
                </a:r>
              </a:p>
            </p:txBody>
          </p:sp>
          <p:sp>
            <p:nvSpPr>
              <p:cNvPr id="139" name="Rectangle 138">
                <a:extLst>
                  <a:ext uri="{FF2B5EF4-FFF2-40B4-BE49-F238E27FC236}">
                    <a16:creationId xmlns:a16="http://schemas.microsoft.com/office/drawing/2014/main" id="{C770AE59-9E99-4C70-98F1-20CC9F69CEA0}"/>
                  </a:ext>
                </a:extLst>
              </p:cNvPr>
              <p:cNvSpPr/>
              <p:nvPr/>
            </p:nvSpPr>
            <p:spPr>
              <a:xfrm>
                <a:off x="5845250"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24</a:t>
                </a:r>
              </a:p>
            </p:txBody>
          </p:sp>
          <p:sp>
            <p:nvSpPr>
              <p:cNvPr id="140" name="Rectangle 139">
                <a:extLst>
                  <a:ext uri="{FF2B5EF4-FFF2-40B4-BE49-F238E27FC236}">
                    <a16:creationId xmlns:a16="http://schemas.microsoft.com/office/drawing/2014/main" id="{445C74D0-0CA2-476F-BCE6-DDE641751C39}"/>
                  </a:ext>
                </a:extLst>
              </p:cNvPr>
              <p:cNvSpPr/>
              <p:nvPr/>
            </p:nvSpPr>
            <p:spPr>
              <a:xfrm>
                <a:off x="6062416" y="2974089"/>
                <a:ext cx="169995"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31</a:t>
                </a:r>
              </a:p>
            </p:txBody>
          </p:sp>
          <p:sp>
            <p:nvSpPr>
              <p:cNvPr id="141" name="Rectangle 140">
                <a:extLst>
                  <a:ext uri="{FF2B5EF4-FFF2-40B4-BE49-F238E27FC236}">
                    <a16:creationId xmlns:a16="http://schemas.microsoft.com/office/drawing/2014/main" id="{AE1BCB88-F9CD-43D9-9A77-1AD857641DE0}"/>
                  </a:ext>
                </a:extLst>
              </p:cNvPr>
              <p:cNvSpPr/>
              <p:nvPr/>
            </p:nvSpPr>
            <p:spPr>
              <a:xfrm>
                <a:off x="6303595"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7</a:t>
                </a:r>
              </a:p>
            </p:txBody>
          </p:sp>
          <p:sp>
            <p:nvSpPr>
              <p:cNvPr id="142" name="Rectangle 141">
                <a:extLst>
                  <a:ext uri="{FF2B5EF4-FFF2-40B4-BE49-F238E27FC236}">
                    <a16:creationId xmlns:a16="http://schemas.microsoft.com/office/drawing/2014/main" id="{17C1D39E-7F2B-4C9F-A8F9-D100CA370547}"/>
                  </a:ext>
                </a:extLst>
              </p:cNvPr>
              <p:cNvSpPr/>
              <p:nvPr/>
            </p:nvSpPr>
            <p:spPr>
              <a:xfrm>
                <a:off x="6517703"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14</a:t>
                </a:r>
              </a:p>
            </p:txBody>
          </p:sp>
          <p:sp>
            <p:nvSpPr>
              <p:cNvPr id="143" name="Rectangle 142">
                <a:extLst>
                  <a:ext uri="{FF2B5EF4-FFF2-40B4-BE49-F238E27FC236}">
                    <a16:creationId xmlns:a16="http://schemas.microsoft.com/office/drawing/2014/main" id="{B35B0FA0-89E4-4C08-95B4-89F0DAB60C16}"/>
                  </a:ext>
                </a:extLst>
              </p:cNvPr>
              <p:cNvSpPr/>
              <p:nvPr/>
            </p:nvSpPr>
            <p:spPr>
              <a:xfrm>
                <a:off x="6734867"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8238" rIns="0" rtlCol="0" anchor="ctr" anchorCtr="0"/>
              <a:lstStyle/>
              <a:p>
                <a:pPr defTabSz="294220">
                  <a:lnSpc>
                    <a:spcPct val="85000"/>
                  </a:lnSpc>
                  <a:defRPr/>
                </a:pPr>
                <a:r>
                  <a:rPr lang="en-US" sz="901" spc="-19" dirty="0">
                    <a:solidFill>
                      <a:prstClr val="black"/>
                    </a:solidFill>
                    <a:latin typeface="Calibri" panose="020F0502020204030204"/>
                    <a:cs typeface="Calibri" panose="020F0502020204030204" pitchFamily="34" charset="0"/>
                  </a:rPr>
                  <a:t>21</a:t>
                </a:r>
              </a:p>
            </p:txBody>
          </p:sp>
          <p:sp>
            <p:nvSpPr>
              <p:cNvPr id="144" name="Rectangle 143">
                <a:extLst>
                  <a:ext uri="{FF2B5EF4-FFF2-40B4-BE49-F238E27FC236}">
                    <a16:creationId xmlns:a16="http://schemas.microsoft.com/office/drawing/2014/main" id="{D934AAA9-ED8A-4471-BAE1-352883E5DC59}"/>
                  </a:ext>
                </a:extLst>
              </p:cNvPr>
              <p:cNvSpPr/>
              <p:nvPr/>
            </p:nvSpPr>
            <p:spPr>
              <a:xfrm>
                <a:off x="6952031" y="2974089"/>
                <a:ext cx="211489"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28</a:t>
                </a:r>
              </a:p>
            </p:txBody>
          </p:sp>
          <p:sp>
            <p:nvSpPr>
              <p:cNvPr id="145" name="Rectangle 144">
                <a:extLst>
                  <a:ext uri="{FF2B5EF4-FFF2-40B4-BE49-F238E27FC236}">
                    <a16:creationId xmlns:a16="http://schemas.microsoft.com/office/drawing/2014/main" id="{177258DC-3473-4808-8590-1C541FADF772}"/>
                  </a:ext>
                </a:extLst>
              </p:cNvPr>
              <p:cNvSpPr/>
              <p:nvPr/>
            </p:nvSpPr>
            <p:spPr>
              <a:xfrm>
                <a:off x="7225846"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5</a:t>
                </a:r>
              </a:p>
            </p:txBody>
          </p:sp>
          <p:sp>
            <p:nvSpPr>
              <p:cNvPr id="146" name="Rectangle 145">
                <a:extLst>
                  <a:ext uri="{FF2B5EF4-FFF2-40B4-BE49-F238E27FC236}">
                    <a16:creationId xmlns:a16="http://schemas.microsoft.com/office/drawing/2014/main" id="{5D3E945E-7318-4C0A-850B-BDBFD3B32180}"/>
                  </a:ext>
                </a:extLst>
              </p:cNvPr>
              <p:cNvSpPr/>
              <p:nvPr/>
            </p:nvSpPr>
            <p:spPr>
              <a:xfrm>
                <a:off x="7447115"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12</a:t>
                </a:r>
              </a:p>
            </p:txBody>
          </p:sp>
          <p:sp>
            <p:nvSpPr>
              <p:cNvPr id="147" name="Rectangle 146">
                <a:extLst>
                  <a:ext uri="{FF2B5EF4-FFF2-40B4-BE49-F238E27FC236}">
                    <a16:creationId xmlns:a16="http://schemas.microsoft.com/office/drawing/2014/main" id="{B7138810-3C19-4E5C-A1C7-9D68FE52C4C4}"/>
                  </a:ext>
                </a:extLst>
              </p:cNvPr>
              <p:cNvSpPr/>
              <p:nvPr/>
            </p:nvSpPr>
            <p:spPr>
              <a:xfrm>
                <a:off x="7661223"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19</a:t>
                </a:r>
              </a:p>
            </p:txBody>
          </p:sp>
          <p:sp>
            <p:nvSpPr>
              <p:cNvPr id="148" name="Rectangle 147">
                <a:extLst>
                  <a:ext uri="{FF2B5EF4-FFF2-40B4-BE49-F238E27FC236}">
                    <a16:creationId xmlns:a16="http://schemas.microsoft.com/office/drawing/2014/main" id="{76846C20-9704-4EB6-ADED-DDF4DE686CCC}"/>
                  </a:ext>
                </a:extLst>
              </p:cNvPr>
              <p:cNvSpPr/>
              <p:nvPr/>
            </p:nvSpPr>
            <p:spPr>
              <a:xfrm>
                <a:off x="7881563" y="2974089"/>
                <a:ext cx="178005"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srgbClr val="FF0000"/>
                    </a:solidFill>
                    <a:latin typeface="Calibri" panose="020F0502020204030204"/>
                    <a:cs typeface="Calibri" panose="020F0502020204030204" pitchFamily="34" charset="0"/>
                  </a:rPr>
                  <a:t>26</a:t>
                </a:r>
              </a:p>
            </p:txBody>
          </p:sp>
          <p:sp>
            <p:nvSpPr>
              <p:cNvPr id="149" name="Rectangle 148">
                <a:extLst>
                  <a:ext uri="{FF2B5EF4-FFF2-40B4-BE49-F238E27FC236}">
                    <a16:creationId xmlns:a16="http://schemas.microsoft.com/office/drawing/2014/main" id="{A228D1F8-1634-4461-B865-9F0F9BF41460}"/>
                  </a:ext>
                </a:extLst>
              </p:cNvPr>
              <p:cNvSpPr/>
              <p:nvPr/>
            </p:nvSpPr>
            <p:spPr>
              <a:xfrm>
                <a:off x="8121997"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srgbClr val="FF0000"/>
                    </a:solidFill>
                    <a:latin typeface="Calibri" panose="020F0502020204030204"/>
                    <a:cs typeface="Calibri" panose="020F0502020204030204" pitchFamily="34" charset="0"/>
                  </a:rPr>
                  <a:t>2</a:t>
                </a:r>
              </a:p>
            </p:txBody>
          </p:sp>
          <p:sp>
            <p:nvSpPr>
              <p:cNvPr id="150" name="Rectangle 149">
                <a:extLst>
                  <a:ext uri="{FF2B5EF4-FFF2-40B4-BE49-F238E27FC236}">
                    <a16:creationId xmlns:a16="http://schemas.microsoft.com/office/drawing/2014/main" id="{92DB3BE7-73C3-4329-A0FA-C400039657D0}"/>
                  </a:ext>
                </a:extLst>
              </p:cNvPr>
              <p:cNvSpPr/>
              <p:nvPr/>
            </p:nvSpPr>
            <p:spPr>
              <a:xfrm>
                <a:off x="8334560"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9</a:t>
                </a:r>
              </a:p>
            </p:txBody>
          </p:sp>
          <p:sp>
            <p:nvSpPr>
              <p:cNvPr id="151" name="Rectangle 150">
                <a:extLst>
                  <a:ext uri="{FF2B5EF4-FFF2-40B4-BE49-F238E27FC236}">
                    <a16:creationId xmlns:a16="http://schemas.microsoft.com/office/drawing/2014/main" id="{AE1AF417-AFE4-4712-BF57-C43C8AD3716E}"/>
                  </a:ext>
                </a:extLst>
              </p:cNvPr>
              <p:cNvSpPr/>
              <p:nvPr/>
            </p:nvSpPr>
            <p:spPr>
              <a:xfrm>
                <a:off x="8542692"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srgbClr val="FF0000"/>
                    </a:solidFill>
                    <a:latin typeface="Calibri" panose="020F0502020204030204"/>
                    <a:cs typeface="Calibri" panose="020F0502020204030204" pitchFamily="34" charset="0"/>
                  </a:rPr>
                  <a:t>16</a:t>
                </a:r>
              </a:p>
            </p:txBody>
          </p:sp>
          <p:sp>
            <p:nvSpPr>
              <p:cNvPr id="152" name="Rectangle 151">
                <a:extLst>
                  <a:ext uri="{FF2B5EF4-FFF2-40B4-BE49-F238E27FC236}">
                    <a16:creationId xmlns:a16="http://schemas.microsoft.com/office/drawing/2014/main" id="{F552D639-A0FB-4622-B215-262A6BFAA5E3}"/>
                  </a:ext>
                </a:extLst>
              </p:cNvPr>
              <p:cNvSpPr/>
              <p:nvPr/>
            </p:nvSpPr>
            <p:spPr>
              <a:xfrm>
                <a:off x="8765461"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23</a:t>
                </a:r>
              </a:p>
            </p:txBody>
          </p:sp>
          <p:sp>
            <p:nvSpPr>
              <p:cNvPr id="153" name="Rectangle 152">
                <a:extLst>
                  <a:ext uri="{FF2B5EF4-FFF2-40B4-BE49-F238E27FC236}">
                    <a16:creationId xmlns:a16="http://schemas.microsoft.com/office/drawing/2014/main" id="{31462710-AED8-48EF-B5FD-B05371939658}"/>
                  </a:ext>
                </a:extLst>
              </p:cNvPr>
              <p:cNvSpPr/>
              <p:nvPr/>
            </p:nvSpPr>
            <p:spPr>
              <a:xfrm>
                <a:off x="8976118" y="2974089"/>
                <a:ext cx="188588"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30</a:t>
                </a:r>
              </a:p>
            </p:txBody>
          </p:sp>
          <p:sp>
            <p:nvSpPr>
              <p:cNvPr id="154" name="Rectangle 153">
                <a:extLst>
                  <a:ext uri="{FF2B5EF4-FFF2-40B4-BE49-F238E27FC236}">
                    <a16:creationId xmlns:a16="http://schemas.microsoft.com/office/drawing/2014/main" id="{176B423B-0417-4E62-AA5E-A82A17897182}"/>
                  </a:ext>
                </a:extLst>
              </p:cNvPr>
              <p:cNvSpPr/>
              <p:nvPr/>
            </p:nvSpPr>
            <p:spPr>
              <a:xfrm>
                <a:off x="9229584"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6</a:t>
                </a:r>
              </a:p>
            </p:txBody>
          </p:sp>
          <p:sp>
            <p:nvSpPr>
              <p:cNvPr id="155" name="Rectangle 154">
                <a:extLst>
                  <a:ext uri="{FF2B5EF4-FFF2-40B4-BE49-F238E27FC236}">
                    <a16:creationId xmlns:a16="http://schemas.microsoft.com/office/drawing/2014/main" id="{96B352C8-73CC-4BAC-8215-B0CC3119C8DF}"/>
                  </a:ext>
                </a:extLst>
              </p:cNvPr>
              <p:cNvSpPr/>
              <p:nvPr/>
            </p:nvSpPr>
            <p:spPr>
              <a:xfrm>
                <a:off x="9466070"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13</a:t>
                </a:r>
              </a:p>
            </p:txBody>
          </p:sp>
          <p:sp>
            <p:nvSpPr>
              <p:cNvPr id="156" name="Rectangle 155">
                <a:extLst>
                  <a:ext uri="{FF2B5EF4-FFF2-40B4-BE49-F238E27FC236}">
                    <a16:creationId xmlns:a16="http://schemas.microsoft.com/office/drawing/2014/main" id="{A3BB82B2-967B-49F6-8622-F7019C9F2D85}"/>
                  </a:ext>
                </a:extLst>
              </p:cNvPr>
              <p:cNvSpPr/>
              <p:nvPr/>
            </p:nvSpPr>
            <p:spPr>
              <a:xfrm>
                <a:off x="9692888"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srgbClr val="FF0000"/>
                    </a:solidFill>
                    <a:latin typeface="Calibri" panose="020F0502020204030204"/>
                    <a:cs typeface="Calibri" panose="020F0502020204030204" pitchFamily="34" charset="0"/>
                  </a:rPr>
                  <a:t>20</a:t>
                </a:r>
              </a:p>
            </p:txBody>
          </p:sp>
          <p:sp>
            <p:nvSpPr>
              <p:cNvPr id="157" name="Rectangle 156">
                <a:extLst>
                  <a:ext uri="{FF2B5EF4-FFF2-40B4-BE49-F238E27FC236}">
                    <a16:creationId xmlns:a16="http://schemas.microsoft.com/office/drawing/2014/main" id="{FD243729-9A66-485B-BDA9-DE13BE6934A6}"/>
                  </a:ext>
                </a:extLst>
              </p:cNvPr>
              <p:cNvSpPr/>
              <p:nvPr/>
            </p:nvSpPr>
            <p:spPr>
              <a:xfrm>
                <a:off x="9918581" y="2974089"/>
                <a:ext cx="231642"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27</a:t>
                </a:r>
              </a:p>
            </p:txBody>
          </p:sp>
          <p:sp>
            <p:nvSpPr>
              <p:cNvPr id="159" name="Rectangle 158">
                <a:extLst>
                  <a:ext uri="{FF2B5EF4-FFF2-40B4-BE49-F238E27FC236}">
                    <a16:creationId xmlns:a16="http://schemas.microsoft.com/office/drawing/2014/main" id="{1D05575E-6FAE-462D-AFC6-EE4A7EDCC9FF}"/>
                  </a:ext>
                </a:extLst>
              </p:cNvPr>
              <p:cNvSpPr/>
              <p:nvPr/>
            </p:nvSpPr>
            <p:spPr>
              <a:xfrm>
                <a:off x="10216092"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6</a:t>
                </a:r>
              </a:p>
            </p:txBody>
          </p:sp>
          <p:sp>
            <p:nvSpPr>
              <p:cNvPr id="160" name="Rectangle 159">
                <a:extLst>
                  <a:ext uri="{FF2B5EF4-FFF2-40B4-BE49-F238E27FC236}">
                    <a16:creationId xmlns:a16="http://schemas.microsoft.com/office/drawing/2014/main" id="{12F53D54-93E8-4E17-8575-EEFDB1C231A9}"/>
                  </a:ext>
                </a:extLst>
              </p:cNvPr>
              <p:cNvSpPr/>
              <p:nvPr/>
            </p:nvSpPr>
            <p:spPr>
              <a:xfrm>
                <a:off x="10434233"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13</a:t>
                </a:r>
              </a:p>
            </p:txBody>
          </p:sp>
          <p:sp>
            <p:nvSpPr>
              <p:cNvPr id="161" name="Rectangle 160">
                <a:extLst>
                  <a:ext uri="{FF2B5EF4-FFF2-40B4-BE49-F238E27FC236}">
                    <a16:creationId xmlns:a16="http://schemas.microsoft.com/office/drawing/2014/main" id="{4D453F1A-19D2-46F9-B53B-D0AE84D14041}"/>
                  </a:ext>
                </a:extLst>
              </p:cNvPr>
              <p:cNvSpPr/>
              <p:nvPr/>
            </p:nvSpPr>
            <p:spPr>
              <a:xfrm>
                <a:off x="10661051"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20</a:t>
                </a:r>
              </a:p>
            </p:txBody>
          </p:sp>
          <p:sp>
            <p:nvSpPr>
              <p:cNvPr id="162" name="Rectangle 161">
                <a:extLst>
                  <a:ext uri="{FF2B5EF4-FFF2-40B4-BE49-F238E27FC236}">
                    <a16:creationId xmlns:a16="http://schemas.microsoft.com/office/drawing/2014/main" id="{9DDF943C-2347-4BCE-9D40-92BC1E49167E}"/>
                  </a:ext>
                </a:extLst>
              </p:cNvPr>
              <p:cNvSpPr/>
              <p:nvPr/>
            </p:nvSpPr>
            <p:spPr>
              <a:xfrm>
                <a:off x="10886744" y="2974089"/>
                <a:ext cx="163625"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27</a:t>
                </a:r>
              </a:p>
            </p:txBody>
          </p:sp>
          <p:sp>
            <p:nvSpPr>
              <p:cNvPr id="163" name="Rectangle 162">
                <a:extLst>
                  <a:ext uri="{FF2B5EF4-FFF2-40B4-BE49-F238E27FC236}">
                    <a16:creationId xmlns:a16="http://schemas.microsoft.com/office/drawing/2014/main" id="{08B5C2DE-FC3A-4D1B-AD1E-058E165C37EF}"/>
                  </a:ext>
                </a:extLst>
              </p:cNvPr>
              <p:cNvSpPr/>
              <p:nvPr/>
            </p:nvSpPr>
            <p:spPr>
              <a:xfrm>
                <a:off x="11113909" y="2974089"/>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3</a:t>
                </a:r>
              </a:p>
            </p:txBody>
          </p:sp>
        </p:grpSp>
        <p:sp>
          <p:nvSpPr>
            <p:cNvPr id="167" name="Rectangle 166">
              <a:extLst>
                <a:ext uri="{FF2B5EF4-FFF2-40B4-BE49-F238E27FC236}">
                  <a16:creationId xmlns:a16="http://schemas.microsoft.com/office/drawing/2014/main" id="{10A7B773-3397-426A-BD9C-37DAAA89250E}"/>
                </a:ext>
              </a:extLst>
            </p:cNvPr>
            <p:cNvSpPr/>
            <p:nvPr/>
          </p:nvSpPr>
          <p:spPr>
            <a:xfrm>
              <a:off x="4888681" y="2973364"/>
              <a:ext cx="27432" cy="17373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sp>
          <p:nvSpPr>
            <p:cNvPr id="168" name="Rectangle 167">
              <a:extLst>
                <a:ext uri="{FF2B5EF4-FFF2-40B4-BE49-F238E27FC236}">
                  <a16:creationId xmlns:a16="http://schemas.microsoft.com/office/drawing/2014/main" id="{7E6B7969-BDC0-4817-904F-4555B21AA0E5}"/>
                </a:ext>
              </a:extLst>
            </p:cNvPr>
            <p:cNvSpPr/>
            <p:nvPr/>
          </p:nvSpPr>
          <p:spPr>
            <a:xfrm>
              <a:off x="6018074" y="2973364"/>
              <a:ext cx="27432" cy="17373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sp>
          <p:nvSpPr>
            <p:cNvPr id="169" name="Rectangle 168">
              <a:extLst>
                <a:ext uri="{FF2B5EF4-FFF2-40B4-BE49-F238E27FC236}">
                  <a16:creationId xmlns:a16="http://schemas.microsoft.com/office/drawing/2014/main" id="{306D2131-D677-4311-8CA0-BBBAD6C22584}"/>
                </a:ext>
              </a:extLst>
            </p:cNvPr>
            <p:cNvSpPr/>
            <p:nvPr/>
          </p:nvSpPr>
          <p:spPr>
            <a:xfrm>
              <a:off x="7040262" y="2973364"/>
              <a:ext cx="27432" cy="17373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sp>
          <p:nvSpPr>
            <p:cNvPr id="170" name="Rectangle 169">
              <a:extLst>
                <a:ext uri="{FF2B5EF4-FFF2-40B4-BE49-F238E27FC236}">
                  <a16:creationId xmlns:a16="http://schemas.microsoft.com/office/drawing/2014/main" id="{E88D73F1-BB87-49AF-8B5C-3CD3BD3BAFB4}"/>
                </a:ext>
              </a:extLst>
            </p:cNvPr>
            <p:cNvSpPr/>
            <p:nvPr/>
          </p:nvSpPr>
          <p:spPr>
            <a:xfrm>
              <a:off x="7444772" y="2973364"/>
              <a:ext cx="27432" cy="173736"/>
            </a:xfrm>
            <a:prstGeom prst="rect">
              <a:avLst/>
            </a:prstGeom>
            <a:solidFill>
              <a:srgbClr val="FF0000">
                <a:alpha val="69804"/>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sp>
          <p:nvSpPr>
            <p:cNvPr id="171" name="Rectangle 170">
              <a:extLst>
                <a:ext uri="{FF2B5EF4-FFF2-40B4-BE49-F238E27FC236}">
                  <a16:creationId xmlns:a16="http://schemas.microsoft.com/office/drawing/2014/main" id="{7F684A73-1FC9-452C-801C-F9805F2FDD77}"/>
                </a:ext>
              </a:extLst>
            </p:cNvPr>
            <p:cNvSpPr/>
            <p:nvPr/>
          </p:nvSpPr>
          <p:spPr>
            <a:xfrm>
              <a:off x="8493593" y="2973364"/>
              <a:ext cx="27432" cy="17373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sp>
          <p:nvSpPr>
            <p:cNvPr id="172" name="Rectangle 171">
              <a:extLst>
                <a:ext uri="{FF2B5EF4-FFF2-40B4-BE49-F238E27FC236}">
                  <a16:creationId xmlns:a16="http://schemas.microsoft.com/office/drawing/2014/main" id="{DF5CCB2D-734C-4D50-A031-CAA50649A2DE}"/>
                </a:ext>
              </a:extLst>
            </p:cNvPr>
            <p:cNvSpPr/>
            <p:nvPr/>
          </p:nvSpPr>
          <p:spPr>
            <a:xfrm>
              <a:off x="8732160" y="2973364"/>
              <a:ext cx="27432" cy="17373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sp>
          <p:nvSpPr>
            <p:cNvPr id="173" name="Rectangle 172">
              <a:extLst>
                <a:ext uri="{FF2B5EF4-FFF2-40B4-BE49-F238E27FC236}">
                  <a16:creationId xmlns:a16="http://schemas.microsoft.com/office/drawing/2014/main" id="{5241DF60-64D6-4001-A72B-5C3FBA622417}"/>
                </a:ext>
              </a:extLst>
            </p:cNvPr>
            <p:cNvSpPr/>
            <p:nvPr/>
          </p:nvSpPr>
          <p:spPr>
            <a:xfrm>
              <a:off x="9152292" y="2973364"/>
              <a:ext cx="27432" cy="17373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sp>
          <p:nvSpPr>
            <p:cNvPr id="174" name="Rectangle 173">
              <a:extLst>
                <a:ext uri="{FF2B5EF4-FFF2-40B4-BE49-F238E27FC236}">
                  <a16:creationId xmlns:a16="http://schemas.microsoft.com/office/drawing/2014/main" id="{C0D6652B-AF1E-4FD0-B26C-C1D7A88571F1}"/>
                </a:ext>
              </a:extLst>
            </p:cNvPr>
            <p:cNvSpPr/>
            <p:nvPr/>
          </p:nvSpPr>
          <p:spPr>
            <a:xfrm>
              <a:off x="10304396" y="2973364"/>
              <a:ext cx="27432" cy="173736"/>
            </a:xfrm>
            <a:prstGeom prst="rect">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94220">
                <a:defRPr/>
              </a:pPr>
              <a:endParaRPr lang="en-US" sz="901" dirty="0">
                <a:solidFill>
                  <a:prstClr val="black"/>
                </a:solidFill>
                <a:latin typeface="Calibri Light" panose="020F0302020204030204" pitchFamily="34" charset="0"/>
                <a:cs typeface="Calibri Light" panose="020F0302020204030204" pitchFamily="34" charset="0"/>
              </a:endParaRPr>
            </a:p>
          </p:txBody>
        </p:sp>
        <p:grpSp>
          <p:nvGrpSpPr>
            <p:cNvPr id="22" name="Group 21">
              <a:extLst>
                <a:ext uri="{FF2B5EF4-FFF2-40B4-BE49-F238E27FC236}">
                  <a16:creationId xmlns:a16="http://schemas.microsoft.com/office/drawing/2014/main" id="{695133A6-5E9C-4E2A-BA80-8A05E275B341}"/>
                </a:ext>
              </a:extLst>
            </p:cNvPr>
            <p:cNvGrpSpPr/>
            <p:nvPr/>
          </p:nvGrpSpPr>
          <p:grpSpPr>
            <a:xfrm>
              <a:off x="1028701" y="3103740"/>
              <a:ext cx="2129252" cy="1159430"/>
              <a:chOff x="419101" y="3363623"/>
              <a:chExt cx="2129252" cy="1352310"/>
            </a:xfrm>
          </p:grpSpPr>
          <p:sp>
            <p:nvSpPr>
              <p:cNvPr id="17" name="Cloud 16">
                <a:extLst>
                  <a:ext uri="{FF2B5EF4-FFF2-40B4-BE49-F238E27FC236}">
                    <a16:creationId xmlns:a16="http://schemas.microsoft.com/office/drawing/2014/main" id="{C9A7D349-4DA7-4D63-83C7-776EF40A364E}"/>
                  </a:ext>
                </a:extLst>
              </p:cNvPr>
              <p:cNvSpPr/>
              <p:nvPr/>
            </p:nvSpPr>
            <p:spPr>
              <a:xfrm>
                <a:off x="419101" y="3363623"/>
                <a:ext cx="2129252" cy="1352310"/>
              </a:xfrm>
              <a:prstGeom prst="cloud">
                <a:avLst/>
              </a:prstGeom>
              <a:gradFill flip="none" rotWithShape="1">
                <a:gsLst>
                  <a:gs pos="84000">
                    <a:srgbClr val="CDE1F7"/>
                  </a:gs>
                  <a:gs pos="33000">
                    <a:srgbClr val="D9E7F7"/>
                  </a:gs>
                  <a:gs pos="13000">
                    <a:srgbClr val="A1C0E0"/>
                  </a:gs>
                  <a:gs pos="0">
                    <a:srgbClr val="A1CAF5">
                      <a:shade val="67500"/>
                      <a:satMod val="115000"/>
                    </a:srgbClr>
                  </a:gs>
                  <a:gs pos="100000">
                    <a:srgbClr val="A1CAF5"/>
                  </a:gs>
                </a:gsLst>
                <a:lin ang="16200000" scaled="1"/>
                <a:tileRect/>
              </a:gra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defTabSz="294220">
                  <a:lnSpc>
                    <a:spcPct val="85000"/>
                  </a:lnSpc>
                </a:pPr>
                <a:endParaRPr lang="en-US" sz="1441" spc="-19" dirty="0">
                  <a:solidFill>
                    <a:prstClr val="black"/>
                  </a:solidFill>
                  <a:latin typeface="Calibri" panose="020F0502020204030204"/>
                  <a:cs typeface="Calibri" panose="020F0502020204030204" pitchFamily="34" charset="0"/>
                </a:endParaRPr>
              </a:p>
            </p:txBody>
          </p:sp>
          <p:sp>
            <p:nvSpPr>
              <p:cNvPr id="176" name="TextBox 175">
                <a:extLst>
                  <a:ext uri="{FF2B5EF4-FFF2-40B4-BE49-F238E27FC236}">
                    <a16:creationId xmlns:a16="http://schemas.microsoft.com/office/drawing/2014/main" id="{EEDD087D-D00D-4DDC-A66F-6A2B5F8219B1}"/>
                  </a:ext>
                </a:extLst>
              </p:cNvPr>
              <p:cNvSpPr txBox="1"/>
              <p:nvPr/>
            </p:nvSpPr>
            <p:spPr>
              <a:xfrm>
                <a:off x="707444" y="3499393"/>
                <a:ext cx="1768720" cy="1120958"/>
              </a:xfrm>
              <a:prstGeom prst="rect">
                <a:avLst/>
              </a:prstGeom>
              <a:noFill/>
            </p:spPr>
            <p:txBody>
              <a:bodyPr wrap="square" lIns="0" rIns="0">
                <a:spAutoFit/>
              </a:bodyPr>
              <a:lstStyle/>
              <a:p>
                <a:pPr algn="ctr" defTabSz="294220">
                  <a:lnSpc>
                    <a:spcPct val="90000"/>
                  </a:lnSpc>
                </a:pPr>
                <a:r>
                  <a:rPr lang="en-US" sz="1261" spc="-19" dirty="0">
                    <a:solidFill>
                      <a:prstClr val="black"/>
                    </a:solidFill>
                    <a:latin typeface="Calibri" panose="020F0502020204030204"/>
                    <a:cs typeface="Calibri" panose="020F0502020204030204" pitchFamily="34" charset="0"/>
                  </a:rPr>
                  <a:t>Practice Conversion:</a:t>
                </a:r>
              </a:p>
              <a:p>
                <a:pPr marL="205946" lvl="1" indent="51486" defTabSz="294220">
                  <a:lnSpc>
                    <a:spcPct val="90000"/>
                  </a:lnSpc>
                </a:pPr>
                <a:r>
                  <a:rPr lang="en-US" sz="1081" spc="-19" dirty="0">
                    <a:solidFill>
                      <a:prstClr val="black"/>
                    </a:solidFill>
                    <a:latin typeface="Calibri" panose="020F0502020204030204"/>
                    <a:cs typeface="Calibri" panose="020F0502020204030204" pitchFamily="34" charset="0"/>
                  </a:rPr>
                  <a:t>Data Loading</a:t>
                </a:r>
              </a:p>
              <a:p>
                <a:pPr marL="205946" lvl="1" indent="154459" defTabSz="294220">
                  <a:lnSpc>
                    <a:spcPct val="90000"/>
                  </a:lnSpc>
                </a:pPr>
                <a:r>
                  <a:rPr lang="en-US" sz="1081" spc="-19" dirty="0">
                    <a:solidFill>
                      <a:prstClr val="black"/>
                    </a:solidFill>
                    <a:latin typeface="Calibri" panose="020F0502020204030204"/>
                    <a:cs typeface="Calibri" panose="020F0502020204030204" pitchFamily="34" charset="0"/>
                  </a:rPr>
                  <a:t>Integrations</a:t>
                </a:r>
              </a:p>
              <a:p>
                <a:pPr marL="205946" lvl="1" indent="257432" defTabSz="294220">
                  <a:lnSpc>
                    <a:spcPct val="90000"/>
                  </a:lnSpc>
                </a:pPr>
                <a:r>
                  <a:rPr lang="en-US" sz="1081" spc="-19" dirty="0">
                    <a:solidFill>
                      <a:prstClr val="black"/>
                    </a:solidFill>
                    <a:latin typeface="Calibri" panose="020F0502020204030204"/>
                    <a:cs typeface="Calibri" panose="020F0502020204030204" pitchFamily="34" charset="0"/>
                  </a:rPr>
                  <a:t>Promotions</a:t>
                </a:r>
              </a:p>
              <a:p>
                <a:pPr marL="205946" lvl="1" indent="360405" defTabSz="294220">
                  <a:lnSpc>
                    <a:spcPct val="90000"/>
                  </a:lnSpc>
                </a:pPr>
                <a:r>
                  <a:rPr lang="en-US" sz="1081" spc="-19" dirty="0">
                    <a:solidFill>
                      <a:prstClr val="black"/>
                    </a:solidFill>
                    <a:latin typeface="Calibri" panose="020F0502020204030204"/>
                    <a:cs typeface="Calibri" panose="020F0502020204030204" pitchFamily="34" charset="0"/>
                  </a:rPr>
                  <a:t>Tenants</a:t>
                </a:r>
              </a:p>
            </p:txBody>
          </p:sp>
        </p:grpSp>
        <p:sp>
          <p:nvSpPr>
            <p:cNvPr id="26" name="Rectangle 25">
              <a:extLst>
                <a:ext uri="{FF2B5EF4-FFF2-40B4-BE49-F238E27FC236}">
                  <a16:creationId xmlns:a16="http://schemas.microsoft.com/office/drawing/2014/main" id="{BB0C7C2F-F888-41CE-A607-DB6045F4AF95}"/>
                </a:ext>
              </a:extLst>
            </p:cNvPr>
            <p:cNvSpPr/>
            <p:nvPr/>
          </p:nvSpPr>
          <p:spPr>
            <a:xfrm>
              <a:off x="3085766" y="3730896"/>
              <a:ext cx="1270510" cy="842749"/>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System Integration </a:t>
              </a:r>
            </a:p>
            <a:p>
              <a:pPr algn="ctr" defTabSz="294220">
                <a:lnSpc>
                  <a:spcPct val="85000"/>
                </a:lnSpc>
              </a:pPr>
              <a:r>
                <a:rPr lang="en-US" sz="1441" spc="-19" dirty="0">
                  <a:solidFill>
                    <a:prstClr val="black"/>
                  </a:solidFill>
                  <a:latin typeface="Calibri" panose="020F0502020204030204"/>
                  <a:cs typeface="Calibri" panose="020F0502020204030204" pitchFamily="34" charset="0"/>
                </a:rPr>
                <a:t>Test 1</a:t>
              </a:r>
            </a:p>
          </p:txBody>
        </p:sp>
        <p:sp>
          <p:nvSpPr>
            <p:cNvPr id="192" name="Rectangle 191">
              <a:extLst>
                <a:ext uri="{FF2B5EF4-FFF2-40B4-BE49-F238E27FC236}">
                  <a16:creationId xmlns:a16="http://schemas.microsoft.com/office/drawing/2014/main" id="{B37EF5EE-98E9-47A5-9FC8-FCFACF295010}"/>
                </a:ext>
              </a:extLst>
            </p:cNvPr>
            <p:cNvSpPr/>
            <p:nvPr/>
          </p:nvSpPr>
          <p:spPr>
            <a:xfrm>
              <a:off x="9839184" y="3730896"/>
              <a:ext cx="392457" cy="2350228"/>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Dress Rehearsal Cut Over</a:t>
              </a:r>
            </a:p>
          </p:txBody>
        </p:sp>
        <p:sp>
          <p:nvSpPr>
            <p:cNvPr id="196" name="Rectangle 195">
              <a:extLst>
                <a:ext uri="{FF2B5EF4-FFF2-40B4-BE49-F238E27FC236}">
                  <a16:creationId xmlns:a16="http://schemas.microsoft.com/office/drawing/2014/main" id="{9114C2EE-1747-482E-A5C4-1FE0BFCFAE87}"/>
                </a:ext>
              </a:extLst>
            </p:cNvPr>
            <p:cNvSpPr/>
            <p:nvPr/>
          </p:nvSpPr>
          <p:spPr>
            <a:xfrm>
              <a:off x="4890950" y="2206617"/>
              <a:ext cx="5104203" cy="294932"/>
            </a:xfrm>
            <a:prstGeom prst="rect">
              <a:avLst/>
            </a:prstGeom>
            <a:solidFill>
              <a:schemeClr val="accent4">
                <a:lumMod val="20000"/>
                <a:lumOff val="80000"/>
              </a:schemeClr>
            </a:solidFill>
            <a:ln w="6350">
              <a:solidFill>
                <a:schemeClr val="tx1"/>
              </a:solidFill>
              <a:prstDash val="solid"/>
              <a:extLst>
                <a:ext uri="{C807C97D-BFC1-408E-A445-0C87EB9F89A2}">
                  <ask:lineSketchStyleProps xmlns:ask="http://schemas.microsoft.com/office/drawing/2018/sketchyshapes" sd="272620293">
                    <a:custGeom>
                      <a:avLst/>
                      <a:gdLst>
                        <a:gd name="connsiteX0" fmla="*/ 0 w 1475382"/>
                        <a:gd name="connsiteY0" fmla="*/ 0 h 706754"/>
                        <a:gd name="connsiteX1" fmla="*/ 477040 w 1475382"/>
                        <a:gd name="connsiteY1" fmla="*/ 0 h 706754"/>
                        <a:gd name="connsiteX2" fmla="*/ 998342 w 1475382"/>
                        <a:gd name="connsiteY2" fmla="*/ 0 h 706754"/>
                        <a:gd name="connsiteX3" fmla="*/ 1475382 w 1475382"/>
                        <a:gd name="connsiteY3" fmla="*/ 0 h 706754"/>
                        <a:gd name="connsiteX4" fmla="*/ 1475382 w 1475382"/>
                        <a:gd name="connsiteY4" fmla="*/ 332174 h 706754"/>
                        <a:gd name="connsiteX5" fmla="*/ 1475382 w 1475382"/>
                        <a:gd name="connsiteY5" fmla="*/ 706754 h 706754"/>
                        <a:gd name="connsiteX6" fmla="*/ 954080 w 1475382"/>
                        <a:gd name="connsiteY6" fmla="*/ 706754 h 706754"/>
                        <a:gd name="connsiteX7" fmla="*/ 491794 w 1475382"/>
                        <a:gd name="connsiteY7" fmla="*/ 706754 h 706754"/>
                        <a:gd name="connsiteX8" fmla="*/ 0 w 1475382"/>
                        <a:gd name="connsiteY8" fmla="*/ 706754 h 706754"/>
                        <a:gd name="connsiteX9" fmla="*/ 0 w 1475382"/>
                        <a:gd name="connsiteY9" fmla="*/ 360445 h 706754"/>
                        <a:gd name="connsiteX10" fmla="*/ 0 w 1475382"/>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82" h="706754" fill="none" extrusionOk="0">
                          <a:moveTo>
                            <a:pt x="0" y="0"/>
                          </a:moveTo>
                          <a:cubicBezTo>
                            <a:pt x="117080" y="-8335"/>
                            <a:pt x="284596" y="45164"/>
                            <a:pt x="477040" y="0"/>
                          </a:cubicBezTo>
                          <a:cubicBezTo>
                            <a:pt x="669484" y="-45164"/>
                            <a:pt x="802996" y="28497"/>
                            <a:pt x="998342" y="0"/>
                          </a:cubicBezTo>
                          <a:cubicBezTo>
                            <a:pt x="1193688" y="-28497"/>
                            <a:pt x="1306945" y="48207"/>
                            <a:pt x="1475382" y="0"/>
                          </a:cubicBezTo>
                          <a:cubicBezTo>
                            <a:pt x="1477099" y="129937"/>
                            <a:pt x="1458080" y="258351"/>
                            <a:pt x="1475382" y="332174"/>
                          </a:cubicBezTo>
                          <a:cubicBezTo>
                            <a:pt x="1492684" y="405997"/>
                            <a:pt x="1431019" y="599145"/>
                            <a:pt x="1475382" y="706754"/>
                          </a:cubicBezTo>
                          <a:cubicBezTo>
                            <a:pt x="1344296" y="709528"/>
                            <a:pt x="1070190" y="696847"/>
                            <a:pt x="954080" y="706754"/>
                          </a:cubicBezTo>
                          <a:cubicBezTo>
                            <a:pt x="837970" y="716661"/>
                            <a:pt x="687113" y="658330"/>
                            <a:pt x="491794" y="706754"/>
                          </a:cubicBezTo>
                          <a:cubicBezTo>
                            <a:pt x="296475" y="755178"/>
                            <a:pt x="146562" y="649846"/>
                            <a:pt x="0" y="706754"/>
                          </a:cubicBezTo>
                          <a:cubicBezTo>
                            <a:pt x="-991" y="629480"/>
                            <a:pt x="4957" y="496820"/>
                            <a:pt x="0" y="360445"/>
                          </a:cubicBezTo>
                          <a:cubicBezTo>
                            <a:pt x="-4957" y="224070"/>
                            <a:pt x="9107" y="170622"/>
                            <a:pt x="0" y="0"/>
                          </a:cubicBezTo>
                          <a:close/>
                        </a:path>
                        <a:path w="1475382" h="706754" stroke="0" extrusionOk="0">
                          <a:moveTo>
                            <a:pt x="0" y="0"/>
                          </a:moveTo>
                          <a:cubicBezTo>
                            <a:pt x="123481" y="-50836"/>
                            <a:pt x="329382" y="42217"/>
                            <a:pt x="506548" y="0"/>
                          </a:cubicBezTo>
                          <a:cubicBezTo>
                            <a:pt x="683714" y="-42217"/>
                            <a:pt x="818586" y="528"/>
                            <a:pt x="968834" y="0"/>
                          </a:cubicBezTo>
                          <a:cubicBezTo>
                            <a:pt x="1119082" y="-528"/>
                            <a:pt x="1222349" y="8043"/>
                            <a:pt x="1475382" y="0"/>
                          </a:cubicBezTo>
                          <a:cubicBezTo>
                            <a:pt x="1483727" y="125439"/>
                            <a:pt x="1463977" y="277330"/>
                            <a:pt x="1475382" y="353377"/>
                          </a:cubicBezTo>
                          <a:cubicBezTo>
                            <a:pt x="1486787" y="429424"/>
                            <a:pt x="1438657" y="549807"/>
                            <a:pt x="1475382" y="706754"/>
                          </a:cubicBezTo>
                          <a:cubicBezTo>
                            <a:pt x="1247528" y="762828"/>
                            <a:pt x="1194412" y="681860"/>
                            <a:pt x="998342" y="706754"/>
                          </a:cubicBezTo>
                          <a:cubicBezTo>
                            <a:pt x="802272" y="731648"/>
                            <a:pt x="629755" y="699072"/>
                            <a:pt x="491794" y="706754"/>
                          </a:cubicBezTo>
                          <a:cubicBezTo>
                            <a:pt x="353833" y="714436"/>
                            <a:pt x="174320" y="668407"/>
                            <a:pt x="0" y="706754"/>
                          </a:cubicBezTo>
                          <a:cubicBezTo>
                            <a:pt x="-5780" y="558313"/>
                            <a:pt x="5002" y="486351"/>
                            <a:pt x="0" y="367512"/>
                          </a:cubicBezTo>
                          <a:cubicBezTo>
                            <a:pt x="-5002" y="248673"/>
                            <a:pt x="15224" y="12425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b="1" spc="-19" dirty="0">
                  <a:solidFill>
                    <a:srgbClr val="0000FF"/>
                  </a:solidFill>
                  <a:latin typeface="Calibri" panose="020F0502020204030204"/>
                  <a:cs typeface="Calibri" panose="020F0502020204030204" pitchFamily="34" charset="0"/>
                </a:rPr>
                <a:t>T</a:t>
              </a:r>
              <a:r>
                <a:rPr lang="en-US" sz="1544" spc="-19" dirty="0">
                  <a:solidFill>
                    <a:prstClr val="black"/>
                  </a:solidFill>
                  <a:latin typeface="Calibri" panose="020F0502020204030204"/>
                  <a:cs typeface="Calibri" panose="020F0502020204030204" pitchFamily="34" charset="0"/>
                </a:rPr>
                <a:t>raining Development</a:t>
              </a:r>
            </a:p>
          </p:txBody>
        </p:sp>
        <p:sp>
          <p:nvSpPr>
            <p:cNvPr id="197" name="Rectangle 196">
              <a:extLst>
                <a:ext uri="{FF2B5EF4-FFF2-40B4-BE49-F238E27FC236}">
                  <a16:creationId xmlns:a16="http://schemas.microsoft.com/office/drawing/2014/main" id="{08F22CC5-406A-4FAD-A911-4750C2665EFE}"/>
                </a:ext>
              </a:extLst>
            </p:cNvPr>
            <p:cNvSpPr/>
            <p:nvPr/>
          </p:nvSpPr>
          <p:spPr>
            <a:xfrm>
              <a:off x="10076380" y="2206617"/>
              <a:ext cx="2483886" cy="294932"/>
            </a:xfrm>
            <a:prstGeom prst="rect">
              <a:avLst/>
            </a:prstGeom>
            <a:solidFill>
              <a:schemeClr val="accent4">
                <a:lumMod val="40000"/>
                <a:lumOff val="60000"/>
              </a:schemeClr>
            </a:solidFill>
            <a:ln w="6350">
              <a:solidFill>
                <a:schemeClr val="tx1"/>
              </a:solidFill>
              <a:prstDash val="solid"/>
              <a:extLst>
                <a:ext uri="{C807C97D-BFC1-408E-A445-0C87EB9F89A2}">
                  <ask:lineSketchStyleProps xmlns:ask="http://schemas.microsoft.com/office/drawing/2018/sketchyshapes" sd="272620293">
                    <a:custGeom>
                      <a:avLst/>
                      <a:gdLst>
                        <a:gd name="connsiteX0" fmla="*/ 0 w 1475382"/>
                        <a:gd name="connsiteY0" fmla="*/ 0 h 706754"/>
                        <a:gd name="connsiteX1" fmla="*/ 477040 w 1475382"/>
                        <a:gd name="connsiteY1" fmla="*/ 0 h 706754"/>
                        <a:gd name="connsiteX2" fmla="*/ 998342 w 1475382"/>
                        <a:gd name="connsiteY2" fmla="*/ 0 h 706754"/>
                        <a:gd name="connsiteX3" fmla="*/ 1475382 w 1475382"/>
                        <a:gd name="connsiteY3" fmla="*/ 0 h 706754"/>
                        <a:gd name="connsiteX4" fmla="*/ 1475382 w 1475382"/>
                        <a:gd name="connsiteY4" fmla="*/ 332174 h 706754"/>
                        <a:gd name="connsiteX5" fmla="*/ 1475382 w 1475382"/>
                        <a:gd name="connsiteY5" fmla="*/ 706754 h 706754"/>
                        <a:gd name="connsiteX6" fmla="*/ 954080 w 1475382"/>
                        <a:gd name="connsiteY6" fmla="*/ 706754 h 706754"/>
                        <a:gd name="connsiteX7" fmla="*/ 491794 w 1475382"/>
                        <a:gd name="connsiteY7" fmla="*/ 706754 h 706754"/>
                        <a:gd name="connsiteX8" fmla="*/ 0 w 1475382"/>
                        <a:gd name="connsiteY8" fmla="*/ 706754 h 706754"/>
                        <a:gd name="connsiteX9" fmla="*/ 0 w 1475382"/>
                        <a:gd name="connsiteY9" fmla="*/ 360445 h 706754"/>
                        <a:gd name="connsiteX10" fmla="*/ 0 w 1475382"/>
                        <a:gd name="connsiteY10" fmla="*/ 0 h 70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382" h="706754" fill="none" extrusionOk="0">
                          <a:moveTo>
                            <a:pt x="0" y="0"/>
                          </a:moveTo>
                          <a:cubicBezTo>
                            <a:pt x="117080" y="-8335"/>
                            <a:pt x="284596" y="45164"/>
                            <a:pt x="477040" y="0"/>
                          </a:cubicBezTo>
                          <a:cubicBezTo>
                            <a:pt x="669484" y="-45164"/>
                            <a:pt x="802996" y="28497"/>
                            <a:pt x="998342" y="0"/>
                          </a:cubicBezTo>
                          <a:cubicBezTo>
                            <a:pt x="1193688" y="-28497"/>
                            <a:pt x="1306945" y="48207"/>
                            <a:pt x="1475382" y="0"/>
                          </a:cubicBezTo>
                          <a:cubicBezTo>
                            <a:pt x="1477099" y="129937"/>
                            <a:pt x="1458080" y="258351"/>
                            <a:pt x="1475382" y="332174"/>
                          </a:cubicBezTo>
                          <a:cubicBezTo>
                            <a:pt x="1492684" y="405997"/>
                            <a:pt x="1431019" y="599145"/>
                            <a:pt x="1475382" y="706754"/>
                          </a:cubicBezTo>
                          <a:cubicBezTo>
                            <a:pt x="1344296" y="709528"/>
                            <a:pt x="1070190" y="696847"/>
                            <a:pt x="954080" y="706754"/>
                          </a:cubicBezTo>
                          <a:cubicBezTo>
                            <a:pt x="837970" y="716661"/>
                            <a:pt x="687113" y="658330"/>
                            <a:pt x="491794" y="706754"/>
                          </a:cubicBezTo>
                          <a:cubicBezTo>
                            <a:pt x="296475" y="755178"/>
                            <a:pt x="146562" y="649846"/>
                            <a:pt x="0" y="706754"/>
                          </a:cubicBezTo>
                          <a:cubicBezTo>
                            <a:pt x="-991" y="629480"/>
                            <a:pt x="4957" y="496820"/>
                            <a:pt x="0" y="360445"/>
                          </a:cubicBezTo>
                          <a:cubicBezTo>
                            <a:pt x="-4957" y="224070"/>
                            <a:pt x="9107" y="170622"/>
                            <a:pt x="0" y="0"/>
                          </a:cubicBezTo>
                          <a:close/>
                        </a:path>
                        <a:path w="1475382" h="706754" stroke="0" extrusionOk="0">
                          <a:moveTo>
                            <a:pt x="0" y="0"/>
                          </a:moveTo>
                          <a:cubicBezTo>
                            <a:pt x="123481" y="-50836"/>
                            <a:pt x="329382" y="42217"/>
                            <a:pt x="506548" y="0"/>
                          </a:cubicBezTo>
                          <a:cubicBezTo>
                            <a:pt x="683714" y="-42217"/>
                            <a:pt x="818586" y="528"/>
                            <a:pt x="968834" y="0"/>
                          </a:cubicBezTo>
                          <a:cubicBezTo>
                            <a:pt x="1119082" y="-528"/>
                            <a:pt x="1222349" y="8043"/>
                            <a:pt x="1475382" y="0"/>
                          </a:cubicBezTo>
                          <a:cubicBezTo>
                            <a:pt x="1483727" y="125439"/>
                            <a:pt x="1463977" y="277330"/>
                            <a:pt x="1475382" y="353377"/>
                          </a:cubicBezTo>
                          <a:cubicBezTo>
                            <a:pt x="1486787" y="429424"/>
                            <a:pt x="1438657" y="549807"/>
                            <a:pt x="1475382" y="706754"/>
                          </a:cubicBezTo>
                          <a:cubicBezTo>
                            <a:pt x="1247528" y="762828"/>
                            <a:pt x="1194412" y="681860"/>
                            <a:pt x="998342" y="706754"/>
                          </a:cubicBezTo>
                          <a:cubicBezTo>
                            <a:pt x="802272" y="731648"/>
                            <a:pt x="629755" y="699072"/>
                            <a:pt x="491794" y="706754"/>
                          </a:cubicBezTo>
                          <a:cubicBezTo>
                            <a:pt x="353833" y="714436"/>
                            <a:pt x="174320" y="668407"/>
                            <a:pt x="0" y="706754"/>
                          </a:cubicBezTo>
                          <a:cubicBezTo>
                            <a:pt x="-5780" y="558313"/>
                            <a:pt x="5002" y="486351"/>
                            <a:pt x="0" y="367512"/>
                          </a:cubicBezTo>
                          <a:cubicBezTo>
                            <a:pt x="-5002" y="248673"/>
                            <a:pt x="15224" y="12425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1544" b="1" spc="-19" dirty="0">
                  <a:solidFill>
                    <a:srgbClr val="0000FF"/>
                  </a:solidFill>
                  <a:latin typeface="Calibri" panose="020F0502020204030204"/>
                  <a:cs typeface="Calibri" panose="020F0502020204030204" pitchFamily="34" charset="0"/>
                </a:rPr>
                <a:t>U</a:t>
              </a:r>
              <a:r>
                <a:rPr lang="en-US" sz="1544" spc="-19" dirty="0">
                  <a:solidFill>
                    <a:prstClr val="black"/>
                  </a:solidFill>
                  <a:latin typeface="Calibri" panose="020F0502020204030204"/>
                  <a:cs typeface="Calibri" panose="020F0502020204030204" pitchFamily="34" charset="0"/>
                </a:rPr>
                <a:t>ser Training</a:t>
              </a:r>
            </a:p>
          </p:txBody>
        </p:sp>
        <p:sp>
          <p:nvSpPr>
            <p:cNvPr id="198" name="Rectangle 197">
              <a:extLst>
                <a:ext uri="{FF2B5EF4-FFF2-40B4-BE49-F238E27FC236}">
                  <a16:creationId xmlns:a16="http://schemas.microsoft.com/office/drawing/2014/main" id="{4BF6FE14-32F9-4121-8B98-3B4304EABB2E}"/>
                </a:ext>
              </a:extLst>
            </p:cNvPr>
            <p:cNvSpPr/>
            <p:nvPr/>
          </p:nvSpPr>
          <p:spPr>
            <a:xfrm>
              <a:off x="11959337" y="2972581"/>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6</a:t>
              </a:r>
            </a:p>
          </p:txBody>
        </p:sp>
        <p:sp>
          <p:nvSpPr>
            <p:cNvPr id="199" name="Rectangle 198">
              <a:extLst>
                <a:ext uri="{FF2B5EF4-FFF2-40B4-BE49-F238E27FC236}">
                  <a16:creationId xmlns:a16="http://schemas.microsoft.com/office/drawing/2014/main" id="{485DB5A6-6777-4B1D-A27D-BC4257D6C4A3}"/>
                </a:ext>
              </a:extLst>
            </p:cNvPr>
            <p:cNvSpPr/>
            <p:nvPr/>
          </p:nvSpPr>
          <p:spPr>
            <a:xfrm>
              <a:off x="12177478" y="2972581"/>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13</a:t>
              </a:r>
            </a:p>
          </p:txBody>
        </p:sp>
        <p:sp>
          <p:nvSpPr>
            <p:cNvPr id="200" name="Rectangle 199">
              <a:extLst>
                <a:ext uri="{FF2B5EF4-FFF2-40B4-BE49-F238E27FC236}">
                  <a16:creationId xmlns:a16="http://schemas.microsoft.com/office/drawing/2014/main" id="{174F6461-7630-4F3C-B284-340223A88703}"/>
                </a:ext>
              </a:extLst>
            </p:cNvPr>
            <p:cNvSpPr/>
            <p:nvPr/>
          </p:nvSpPr>
          <p:spPr>
            <a:xfrm>
              <a:off x="12404296" y="2972581"/>
              <a:ext cx="155971" cy="175303"/>
            </a:xfrm>
            <a:prstGeom prst="rect">
              <a:avLst/>
            </a:prstGeom>
            <a:solidFill>
              <a:schemeClr val="bg1"/>
            </a:solid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defRPr/>
              </a:pPr>
              <a:r>
                <a:rPr lang="en-US" sz="901" spc="-19" dirty="0">
                  <a:solidFill>
                    <a:prstClr val="black"/>
                  </a:solidFill>
                  <a:latin typeface="Calibri" panose="020F0502020204030204"/>
                  <a:cs typeface="Calibri" panose="020F0502020204030204" pitchFamily="34" charset="0"/>
                </a:rPr>
                <a:t>20</a:t>
              </a:r>
            </a:p>
          </p:txBody>
        </p:sp>
        <p:sp>
          <p:nvSpPr>
            <p:cNvPr id="201" name="TextBox 200">
              <a:extLst>
                <a:ext uri="{FF2B5EF4-FFF2-40B4-BE49-F238E27FC236}">
                  <a16:creationId xmlns:a16="http://schemas.microsoft.com/office/drawing/2014/main" id="{218C72F4-659E-4B72-9877-50D9709F8E36}"/>
                </a:ext>
              </a:extLst>
            </p:cNvPr>
            <p:cNvSpPr txBox="1"/>
            <p:nvPr/>
          </p:nvSpPr>
          <p:spPr>
            <a:xfrm>
              <a:off x="956359" y="780190"/>
              <a:ext cx="1749900" cy="348615"/>
            </a:xfrm>
            <a:prstGeom prst="rect">
              <a:avLst/>
            </a:prstGeom>
            <a:noFill/>
          </p:spPr>
          <p:txBody>
            <a:bodyPr wrap="square">
              <a:spAutoFit/>
            </a:bodyPr>
            <a:lstStyle/>
            <a:p>
              <a:pPr algn="r" defTabSz="588443">
                <a:defRPr/>
              </a:pPr>
              <a:r>
                <a:rPr lang="en-US" sz="1441" dirty="0">
                  <a:solidFill>
                    <a:prstClr val="black"/>
                  </a:solidFill>
                  <a:latin typeface="Calibri" panose="020F0502020204030204" pitchFamily="34" charset="0"/>
                  <a:cs typeface="Calibri" panose="020F0502020204030204" pitchFamily="34" charset="0"/>
                </a:rPr>
                <a:t>August 2, 2022</a:t>
              </a:r>
            </a:p>
          </p:txBody>
        </p:sp>
        <p:grpSp>
          <p:nvGrpSpPr>
            <p:cNvPr id="125" name="Group 124">
              <a:extLst>
                <a:ext uri="{FF2B5EF4-FFF2-40B4-BE49-F238E27FC236}">
                  <a16:creationId xmlns:a16="http://schemas.microsoft.com/office/drawing/2014/main" id="{1CB0B941-75D0-4FCD-8D17-E79EC690DB01}"/>
                </a:ext>
              </a:extLst>
            </p:cNvPr>
            <p:cNvGrpSpPr/>
            <p:nvPr/>
          </p:nvGrpSpPr>
          <p:grpSpPr>
            <a:xfrm>
              <a:off x="8037455" y="1500631"/>
              <a:ext cx="772884" cy="1621771"/>
              <a:chOff x="7991417" y="1328669"/>
              <a:chExt cx="772884" cy="1621771"/>
            </a:xfrm>
          </p:grpSpPr>
          <p:sp>
            <p:nvSpPr>
              <p:cNvPr id="212" name="Rectangle: Rounded Corners 211">
                <a:extLst>
                  <a:ext uri="{FF2B5EF4-FFF2-40B4-BE49-F238E27FC236}">
                    <a16:creationId xmlns:a16="http://schemas.microsoft.com/office/drawing/2014/main" id="{A0A594C8-FDEB-416B-A653-7773D114E21E}"/>
                  </a:ext>
                </a:extLst>
              </p:cNvPr>
              <p:cNvSpPr/>
              <p:nvPr/>
            </p:nvSpPr>
            <p:spPr>
              <a:xfrm>
                <a:off x="7991417" y="1328669"/>
                <a:ext cx="772884" cy="433051"/>
              </a:xfrm>
              <a:prstGeom prst="roundRect">
                <a:avLst/>
              </a:prstGeom>
              <a:solidFill>
                <a:schemeClr val="bg1"/>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88443"/>
                <a:r>
                  <a:rPr lang="en-US" sz="1081" b="1" dirty="0">
                    <a:solidFill>
                      <a:srgbClr val="008000"/>
                    </a:solidFill>
                    <a:latin typeface="Calibri" panose="020F0502020204030204"/>
                  </a:rPr>
                  <a:t>Validated</a:t>
                </a:r>
              </a:p>
              <a:p>
                <a:pPr algn="ctr" defTabSz="588443"/>
                <a:r>
                  <a:rPr lang="en-US" sz="1081" b="1" dirty="0">
                    <a:solidFill>
                      <a:srgbClr val="008000"/>
                    </a:solidFill>
                    <a:latin typeface="Calibri" panose="020F0502020204030204"/>
                  </a:rPr>
                  <a:t>HCM Build</a:t>
                </a:r>
              </a:p>
            </p:txBody>
          </p:sp>
          <p:cxnSp>
            <p:nvCxnSpPr>
              <p:cNvPr id="215" name="Straight Connector 214">
                <a:extLst>
                  <a:ext uri="{FF2B5EF4-FFF2-40B4-BE49-F238E27FC236}">
                    <a16:creationId xmlns:a16="http://schemas.microsoft.com/office/drawing/2014/main" id="{49DDBEA8-46E3-40ED-9B62-EBC8B4A7FE78}"/>
                  </a:ext>
                </a:extLst>
              </p:cNvPr>
              <p:cNvCxnSpPr>
                <a:cxnSpLocks/>
                <a:stCxn id="212" idx="2"/>
              </p:cNvCxnSpPr>
              <p:nvPr/>
            </p:nvCxnSpPr>
            <p:spPr>
              <a:xfrm flipH="1">
                <a:off x="8374633" y="1761720"/>
                <a:ext cx="3226" cy="1188720"/>
              </a:xfrm>
              <a:prstGeom prst="line">
                <a:avLst/>
              </a:prstGeom>
              <a:solidFill>
                <a:schemeClr val="bg1"/>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cxnSp>
        </p:grpSp>
        <p:grpSp>
          <p:nvGrpSpPr>
            <p:cNvPr id="122" name="Group 121">
              <a:extLst>
                <a:ext uri="{FF2B5EF4-FFF2-40B4-BE49-F238E27FC236}">
                  <a16:creationId xmlns:a16="http://schemas.microsoft.com/office/drawing/2014/main" id="{361897CE-6E1E-4A7E-81CC-0E06C009DCD4}"/>
                </a:ext>
              </a:extLst>
            </p:cNvPr>
            <p:cNvGrpSpPr/>
            <p:nvPr/>
          </p:nvGrpSpPr>
          <p:grpSpPr>
            <a:xfrm>
              <a:off x="9011797" y="1498355"/>
              <a:ext cx="1516384" cy="1626323"/>
              <a:chOff x="8984811" y="1326393"/>
              <a:chExt cx="1516384" cy="1626323"/>
            </a:xfrm>
          </p:grpSpPr>
          <p:sp>
            <p:nvSpPr>
              <p:cNvPr id="213" name="Rectangle: Rounded Corners 212">
                <a:extLst>
                  <a:ext uri="{FF2B5EF4-FFF2-40B4-BE49-F238E27FC236}">
                    <a16:creationId xmlns:a16="http://schemas.microsoft.com/office/drawing/2014/main" id="{B5244487-68A8-4D69-A12A-22AC5712A239}"/>
                  </a:ext>
                </a:extLst>
              </p:cNvPr>
              <p:cNvSpPr/>
              <p:nvPr/>
            </p:nvSpPr>
            <p:spPr>
              <a:xfrm>
                <a:off x="8984811" y="1326393"/>
                <a:ext cx="1516384" cy="437603"/>
              </a:xfrm>
              <a:prstGeom prst="roundRect">
                <a:avLst/>
              </a:prstGeom>
              <a:solidFill>
                <a:schemeClr val="bg1"/>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88443"/>
                <a:r>
                  <a:rPr lang="en-US" sz="1081" b="1" dirty="0">
                    <a:solidFill>
                      <a:srgbClr val="008000"/>
                    </a:solidFill>
                    <a:latin typeface="Calibri" panose="020F0502020204030204"/>
                  </a:rPr>
                  <a:t>Decision!</a:t>
                </a:r>
              </a:p>
              <a:p>
                <a:pPr algn="ctr" defTabSz="588443"/>
                <a:r>
                  <a:rPr lang="en-US" sz="1081" b="1" dirty="0">
                    <a:solidFill>
                      <a:srgbClr val="008000"/>
                    </a:solidFill>
                    <a:latin typeface="Calibri" panose="020F0502020204030204"/>
                  </a:rPr>
                  <a:t>GO Training / Go Live </a:t>
                </a:r>
              </a:p>
            </p:txBody>
          </p:sp>
          <p:cxnSp>
            <p:nvCxnSpPr>
              <p:cNvPr id="217" name="Straight Connector 216">
                <a:extLst>
                  <a:ext uri="{FF2B5EF4-FFF2-40B4-BE49-F238E27FC236}">
                    <a16:creationId xmlns:a16="http://schemas.microsoft.com/office/drawing/2014/main" id="{486D84F7-75F8-4E93-8062-B028188F98EC}"/>
                  </a:ext>
                </a:extLst>
              </p:cNvPr>
              <p:cNvCxnSpPr>
                <a:cxnSpLocks/>
                <a:stCxn id="213" idx="2"/>
              </p:cNvCxnSpPr>
              <p:nvPr/>
            </p:nvCxnSpPr>
            <p:spPr>
              <a:xfrm>
                <a:off x="9743003" y="1763996"/>
                <a:ext cx="0" cy="1188720"/>
              </a:xfrm>
              <a:prstGeom prst="line">
                <a:avLst/>
              </a:prstGeom>
              <a:solidFill>
                <a:schemeClr val="bg1"/>
              </a:solidFill>
              <a:ln>
                <a:solidFill>
                  <a:srgbClr val="008000"/>
                </a:solidFill>
                <a:prstDash val="dash"/>
              </a:ln>
            </p:spPr>
            <p:style>
              <a:lnRef idx="2">
                <a:schemeClr val="accent1">
                  <a:shade val="50000"/>
                </a:schemeClr>
              </a:lnRef>
              <a:fillRef idx="1">
                <a:schemeClr val="accent1"/>
              </a:fillRef>
              <a:effectRef idx="0">
                <a:schemeClr val="accent1"/>
              </a:effectRef>
              <a:fontRef idx="minor">
                <a:schemeClr val="lt1"/>
              </a:fontRef>
            </p:style>
          </p:cxnSp>
        </p:grpSp>
      </p:grpSp>
      <p:graphicFrame>
        <p:nvGraphicFramePr>
          <p:cNvPr id="219" name="Table 3">
            <a:extLst>
              <a:ext uri="{FF2B5EF4-FFF2-40B4-BE49-F238E27FC236}">
                <a16:creationId xmlns:a16="http://schemas.microsoft.com/office/drawing/2014/main" id="{027AD8D9-5572-4A35-BBD5-5B7E00A48F50}"/>
              </a:ext>
            </a:extLst>
          </p:cNvPr>
          <p:cNvGraphicFramePr>
            <a:graphicFrameLocks noGrp="1"/>
          </p:cNvGraphicFramePr>
          <p:nvPr/>
        </p:nvGraphicFramePr>
        <p:xfrm>
          <a:off x="140270" y="4153639"/>
          <a:ext cx="3656381" cy="2740312"/>
        </p:xfrm>
        <a:graphic>
          <a:graphicData uri="http://schemas.openxmlformats.org/drawingml/2006/table">
            <a:tbl>
              <a:tblPr firstRow="1" bandRow="1">
                <a:tableStyleId>{9D7B26C5-4107-4FEC-AEDC-1716B250A1EF}</a:tableStyleId>
              </a:tblPr>
              <a:tblGrid>
                <a:gridCol w="3656381">
                  <a:extLst>
                    <a:ext uri="{9D8B030D-6E8A-4147-A177-3AD203B41FA5}">
                      <a16:colId xmlns:a16="http://schemas.microsoft.com/office/drawing/2014/main" val="2177646357"/>
                    </a:ext>
                  </a:extLst>
                </a:gridCol>
              </a:tblGrid>
              <a:tr h="274588">
                <a:tc>
                  <a:txBody>
                    <a:bodyPr/>
                    <a:lstStyle/>
                    <a:p>
                      <a:pPr algn="l"/>
                      <a:r>
                        <a:rPr lang="en-US" sz="1300" dirty="0">
                          <a:solidFill>
                            <a:schemeClr val="tx1"/>
                          </a:solidFill>
                          <a:latin typeface="Calibri" panose="020F0502020204030204" pitchFamily="34" charset="0"/>
                          <a:cs typeface="Calibri" panose="020F0502020204030204" pitchFamily="34" charset="0"/>
                        </a:rPr>
                        <a:t>NOTEWORTHY</a:t>
                      </a:r>
                    </a:p>
                  </a:txBody>
                  <a:tcPr marL="82376" marR="82376" marT="41188" marB="41188" anchor="ctr">
                    <a:lnL>
                      <a:noFill/>
                    </a:lnL>
                    <a:lnR w="28575"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3892839"/>
                  </a:ext>
                </a:extLst>
              </a:tr>
              <a:tr h="200449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Phase 2 must have Phase 1’s Finance Structure: COA with P&amp;G for 10 agencies by 8/22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Performance Milestone #2 will confirm Phase 2’s go live readiness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Holidays (in red) and available resources will need to be thoughtfully managed (eight holidays)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Cutover (conversion from legacy) has some time challenges (but several cycles)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Phase 2’s Go Live Decision date is first week in Feb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1" kern="1200" dirty="0">
                          <a:solidFill>
                            <a:srgbClr val="0000FF"/>
                          </a:solidFill>
                          <a:latin typeface="Calibri" panose="020F0502020204030204" pitchFamily="34" charset="0"/>
                          <a:ea typeface="+mn-ea"/>
                          <a:cs typeface="Calibri" panose="020F0502020204030204" pitchFamily="34" charset="0"/>
                          <a:sym typeface="Wingdings" panose="05000000000000000000" pitchFamily="2" charset="2"/>
                        </a:rPr>
                        <a:t>Cheating Ahead </a:t>
                      </a:r>
                      <a:r>
                        <a:rPr lang="en-US" sz="1300" b="0" kern="1200" dirty="0">
                          <a:solidFill>
                            <a:srgbClr val="0000FF"/>
                          </a:solidFill>
                          <a:latin typeface="Calibri" panose="020F0502020204030204" pitchFamily="34" charset="0"/>
                          <a:ea typeface="+mn-ea"/>
                          <a:cs typeface="Calibri" panose="020F0502020204030204" pitchFamily="34" charset="0"/>
                          <a:sym typeface="Wingdings" panose="05000000000000000000" pitchFamily="2" charset="2"/>
                        </a:rPr>
                        <a:t>(shown with blue text)</a:t>
                      </a:r>
                      <a:r>
                        <a:rPr lang="en-US" sz="13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 </a:t>
                      </a:r>
                      <a:endParaRPr lang="en-US" sz="1200" b="0" dirty="0">
                        <a:latin typeface="Calibri" panose="020F0502020204030204" pitchFamily="34" charset="0"/>
                        <a:cs typeface="Calibri" panose="020F0502020204030204" pitchFamily="34" charset="0"/>
                      </a:endParaRPr>
                    </a:p>
                  </a:txBody>
                  <a:tcPr marL="82376" marR="82376" marT="41188" marB="41188">
                    <a:lnL>
                      <a:noFill/>
                    </a:lnL>
                    <a:lnR w="28575"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1067945"/>
                  </a:ext>
                </a:extLst>
              </a:tr>
            </a:tbl>
          </a:graphicData>
        </a:graphic>
      </p:graphicFrame>
    </p:spTree>
    <p:extLst>
      <p:ext uri="{BB962C8B-B14F-4D97-AF65-F5344CB8AC3E}">
        <p14:creationId xmlns:p14="http://schemas.microsoft.com/office/powerpoint/2010/main" val="354206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94BE1B7-D6CD-491B-A79A-7DE9F97A0752}"/>
              </a:ext>
            </a:extLst>
          </p:cNvPr>
          <p:cNvSpPr txBox="1"/>
          <p:nvPr/>
        </p:nvSpPr>
        <p:spPr>
          <a:xfrm>
            <a:off x="1424507" y="442605"/>
            <a:ext cx="10306209" cy="535981"/>
          </a:xfrm>
          <a:prstGeom prst="rect">
            <a:avLst/>
          </a:prstGeom>
          <a:noFill/>
        </p:spPr>
        <p:txBody>
          <a:bodyPr wrap="square">
            <a:spAutoFit/>
          </a:bodyPr>
          <a:lstStyle/>
          <a:p>
            <a:pPr marL="104403" defTabSz="823783">
              <a:defRPr/>
            </a:pPr>
            <a:r>
              <a:rPr lang="en-US" sz="2883" b="1" dirty="0">
                <a:latin typeface="Calibri Light" panose="020F0302020204030204" pitchFamily="34" charset="0"/>
                <a:cs typeface="Calibri Light" panose="020F0302020204030204" pitchFamily="34" charset="0"/>
              </a:rPr>
              <a:t>Orientation to Phase 2’s System Testing: three components</a:t>
            </a:r>
          </a:p>
        </p:txBody>
      </p:sp>
      <p:graphicFrame>
        <p:nvGraphicFramePr>
          <p:cNvPr id="4" name="Table 3">
            <a:extLst>
              <a:ext uri="{FF2B5EF4-FFF2-40B4-BE49-F238E27FC236}">
                <a16:creationId xmlns:a16="http://schemas.microsoft.com/office/drawing/2014/main" id="{5B438218-4069-4A59-9B5A-318767D57BB5}"/>
              </a:ext>
            </a:extLst>
          </p:cNvPr>
          <p:cNvGraphicFramePr>
            <a:graphicFrameLocks noGrp="1"/>
          </p:cNvGraphicFramePr>
          <p:nvPr/>
        </p:nvGraphicFramePr>
        <p:xfrm>
          <a:off x="125084" y="2647308"/>
          <a:ext cx="2935664" cy="2828258"/>
        </p:xfrm>
        <a:graphic>
          <a:graphicData uri="http://schemas.openxmlformats.org/drawingml/2006/table">
            <a:tbl>
              <a:tblPr firstRow="1" bandRow="1">
                <a:tableStyleId>{9D7B26C5-4107-4FEC-AEDC-1716B250A1EF}</a:tableStyleId>
              </a:tblPr>
              <a:tblGrid>
                <a:gridCol w="2935664">
                  <a:extLst>
                    <a:ext uri="{9D8B030D-6E8A-4147-A177-3AD203B41FA5}">
                      <a16:colId xmlns:a16="http://schemas.microsoft.com/office/drawing/2014/main" val="2177646357"/>
                    </a:ext>
                  </a:extLst>
                </a:gridCol>
              </a:tblGrid>
              <a:tr h="282825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solidFill>
                            <a:schemeClr val="tx1"/>
                          </a:solidFill>
                          <a:latin typeface="Calibri" panose="020F0502020204030204" pitchFamily="34" charset="0"/>
                          <a:cs typeface="Calibri" panose="020F0502020204030204" pitchFamily="34" charset="0"/>
                        </a:rPr>
                        <a:t>SIT 1 PURPOSE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FIND</a:t>
                      </a:r>
                      <a:r>
                        <a:rPr lang="en-US" sz="14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 errors, gaps, surprises, and new/missed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LEARN</a:t>
                      </a:r>
                      <a:r>
                        <a:rPr lang="en-US" sz="14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 with ambiguity; testing processes, and gain confidence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FIX </a:t>
                      </a:r>
                      <a:r>
                        <a:rPr lang="en-US" sz="14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defects and/or mitigate for go live with workarounds as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INCREMENTALLY </a:t>
                      </a:r>
                      <a:r>
                        <a:rPr lang="en-US" sz="14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improve knowledge and functions - then repeat the process two more times</a:t>
                      </a:r>
                    </a:p>
                  </a:txBody>
                  <a:tcPr marL="82376" marR="82376" marT="41188" marB="41188">
                    <a:lnL>
                      <a:noFill/>
                    </a:lnL>
                    <a:lnR w="28575"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1067945"/>
                  </a:ext>
                </a:extLst>
              </a:tr>
            </a:tbl>
          </a:graphicData>
        </a:graphic>
      </p:graphicFrame>
      <p:sp>
        <p:nvSpPr>
          <p:cNvPr id="73" name="TextBox 72">
            <a:extLst>
              <a:ext uri="{FF2B5EF4-FFF2-40B4-BE49-F238E27FC236}">
                <a16:creationId xmlns:a16="http://schemas.microsoft.com/office/drawing/2014/main" id="{51488BF7-BA3A-4D1F-BB05-3C81A78BC72F}"/>
              </a:ext>
            </a:extLst>
          </p:cNvPr>
          <p:cNvSpPr txBox="1"/>
          <p:nvPr/>
        </p:nvSpPr>
        <p:spPr>
          <a:xfrm>
            <a:off x="3132546" y="2647309"/>
            <a:ext cx="4809461" cy="3612399"/>
          </a:xfrm>
          <a:prstGeom prst="rect">
            <a:avLst/>
          </a:prstGeom>
          <a:noFill/>
        </p:spPr>
        <p:txBody>
          <a:bodyPr wrap="square">
            <a:spAutoFit/>
          </a:bodyPr>
          <a:lstStyle/>
          <a:p>
            <a:r>
              <a:rPr lang="en-US" sz="1441" b="1" dirty="0">
                <a:latin typeface="Calibri" panose="020F0502020204030204" pitchFamily="34" charset="0"/>
                <a:ea typeface="Calibri" panose="020F0502020204030204" pitchFamily="34" charset="0"/>
              </a:rPr>
              <a:t>CUTOVER PURPOSE: DESIGN and STRATEGY</a:t>
            </a:r>
          </a:p>
          <a:p>
            <a:endParaRPr lang="en-US" sz="901" b="1" dirty="0">
              <a:latin typeface="Calibri" panose="020F0502020204030204" pitchFamily="34" charset="0"/>
              <a:ea typeface="Calibri" panose="020F0502020204030204" pitchFamily="34" charset="0"/>
            </a:endParaRPr>
          </a:p>
          <a:p>
            <a:pPr marL="257432" indent="-257432">
              <a:buFont typeface="Arial" panose="020B0604020202020204" pitchFamily="34" charset="0"/>
              <a:buChar char="•"/>
            </a:pPr>
            <a:r>
              <a:rPr lang="en-US" sz="1441" b="1" dirty="0">
                <a:latin typeface="Calibri" panose="020F0502020204030204" pitchFamily="34" charset="0"/>
                <a:ea typeface="Calibri" panose="020F0502020204030204" pitchFamily="34" charset="0"/>
              </a:rPr>
              <a:t>System cutover:</a:t>
            </a:r>
            <a:r>
              <a:rPr lang="en-US" sz="1441" dirty="0">
                <a:latin typeface="Calibri" panose="020F0502020204030204" pitchFamily="34" charset="0"/>
                <a:ea typeface="Calibri" panose="020F0502020204030204" pitchFamily="34" charset="0"/>
              </a:rPr>
              <a:t> the migration and validation of the tenant configuration and settings – Our functional and technical teams will create a consolidated system cutover plan</a:t>
            </a:r>
          </a:p>
          <a:p>
            <a:endParaRPr lang="en-US" sz="901" dirty="0">
              <a:latin typeface="Calibri" panose="020F0502020204030204" pitchFamily="34" charset="0"/>
              <a:ea typeface="Calibri" panose="020F0502020204030204" pitchFamily="34" charset="0"/>
            </a:endParaRPr>
          </a:p>
          <a:p>
            <a:pPr marL="257432" indent="-257432">
              <a:buFont typeface="Arial" panose="020B0604020202020204" pitchFamily="34" charset="0"/>
              <a:buChar char="•"/>
            </a:pPr>
            <a:r>
              <a:rPr lang="en-US" sz="1441" b="1" dirty="0">
                <a:latin typeface="Calibri" panose="020F0502020204030204" pitchFamily="34" charset="0"/>
                <a:ea typeface="Calibri" panose="020F0502020204030204" pitchFamily="34" charset="0"/>
              </a:rPr>
              <a:t>Data cutover:</a:t>
            </a:r>
            <a:r>
              <a:rPr lang="en-US" sz="1441" dirty="0">
                <a:latin typeface="Calibri" panose="020F0502020204030204" pitchFamily="34" charset="0"/>
                <a:ea typeface="Calibri" panose="020F0502020204030204" pitchFamily="34" charset="0"/>
              </a:rPr>
              <a:t> the transition of data from legacy to our new system; a plan is currently in reviewed for the steps and sequences needed to move all needed data into Luma</a:t>
            </a:r>
          </a:p>
          <a:p>
            <a:endParaRPr lang="en-US" sz="901" dirty="0">
              <a:latin typeface="Calibri" panose="020F0502020204030204" pitchFamily="34" charset="0"/>
              <a:ea typeface="Calibri" panose="020F0502020204030204" pitchFamily="34" charset="0"/>
            </a:endParaRPr>
          </a:p>
          <a:p>
            <a:pPr marL="257432" indent="-257432">
              <a:buFont typeface="Arial" panose="020B0604020202020204" pitchFamily="34" charset="0"/>
              <a:buChar char="•"/>
            </a:pPr>
            <a:r>
              <a:rPr lang="en-US" sz="1441" b="1" dirty="0">
                <a:latin typeface="Calibri" panose="020F0502020204030204" pitchFamily="34" charset="0"/>
                <a:ea typeface="Calibri" panose="020F0502020204030204" pitchFamily="34" charset="0"/>
              </a:rPr>
              <a:t>Business cutover:</a:t>
            </a:r>
            <a:r>
              <a:rPr lang="en-US" sz="1441" dirty="0">
                <a:latin typeface="Calibri" panose="020F0502020204030204" pitchFamily="34" charset="0"/>
                <a:ea typeface="Calibri" panose="020F0502020204030204" pitchFamily="34" charset="0"/>
              </a:rPr>
              <a:t> a later activity to ensure operational business processes are adjusted to support the migration from Legacy to Luma; the project will evaluate all HCM Level 2 and Level 3 (112) business process to identify impacted operations (such as sun setting legacy supported business processes, Luma start dates, future date handling, and interim processes during system transition)</a:t>
            </a:r>
          </a:p>
        </p:txBody>
      </p:sp>
      <p:grpSp>
        <p:nvGrpSpPr>
          <p:cNvPr id="3" name="Group 2">
            <a:extLst>
              <a:ext uri="{FF2B5EF4-FFF2-40B4-BE49-F238E27FC236}">
                <a16:creationId xmlns:a16="http://schemas.microsoft.com/office/drawing/2014/main" id="{0C356DE1-F01D-4E22-9AB5-2C6B01EC85BE}"/>
              </a:ext>
            </a:extLst>
          </p:cNvPr>
          <p:cNvGrpSpPr/>
          <p:nvPr/>
        </p:nvGrpSpPr>
        <p:grpSpPr>
          <a:xfrm>
            <a:off x="292073" y="928563"/>
            <a:ext cx="11517649" cy="1160493"/>
            <a:chOff x="324209" y="653449"/>
            <a:chExt cx="12784890" cy="1288177"/>
          </a:xfrm>
        </p:grpSpPr>
        <p:grpSp>
          <p:nvGrpSpPr>
            <p:cNvPr id="2" name="Group 1">
              <a:extLst>
                <a:ext uri="{FF2B5EF4-FFF2-40B4-BE49-F238E27FC236}">
                  <a16:creationId xmlns:a16="http://schemas.microsoft.com/office/drawing/2014/main" id="{CD0217ED-3468-4C1A-933A-203F2D795AD7}"/>
                </a:ext>
              </a:extLst>
            </p:cNvPr>
            <p:cNvGrpSpPr/>
            <p:nvPr/>
          </p:nvGrpSpPr>
          <p:grpSpPr>
            <a:xfrm>
              <a:off x="324209" y="653449"/>
              <a:ext cx="12784890" cy="656661"/>
              <a:chOff x="324209" y="429929"/>
              <a:chExt cx="12784890" cy="656661"/>
            </a:xfrm>
          </p:grpSpPr>
          <p:sp>
            <p:nvSpPr>
              <p:cNvPr id="59" name="TextBox 58">
                <a:extLst>
                  <a:ext uri="{FF2B5EF4-FFF2-40B4-BE49-F238E27FC236}">
                    <a16:creationId xmlns:a16="http://schemas.microsoft.com/office/drawing/2014/main" id="{42B7EBBD-D4C7-4493-9E9C-7DC600093695}"/>
                  </a:ext>
                </a:extLst>
              </p:cNvPr>
              <p:cNvSpPr txBox="1"/>
              <p:nvPr/>
            </p:nvSpPr>
            <p:spPr>
              <a:xfrm>
                <a:off x="324209" y="430646"/>
                <a:ext cx="2834640" cy="379576"/>
              </a:xfrm>
              <a:prstGeom prst="rect">
                <a:avLst/>
              </a:prstGeom>
              <a:noFill/>
            </p:spPr>
            <p:txBody>
              <a:bodyPr wrap="square">
                <a:spAutoFit/>
              </a:bodyPr>
              <a:lstStyle/>
              <a:p>
                <a:pPr algn="ctr"/>
                <a:r>
                  <a:rPr lang="en-US" sz="1622" dirty="0">
                    <a:latin typeface="Calibri" panose="020F0502020204030204" pitchFamily="34" charset="0"/>
                    <a:cs typeface="Calibri" panose="020F0502020204030204" pitchFamily="34" charset="0"/>
                  </a:rPr>
                  <a:t>Configure Operating System</a:t>
                </a:r>
              </a:p>
            </p:txBody>
          </p:sp>
          <p:sp>
            <p:nvSpPr>
              <p:cNvPr id="60" name="TextBox 59">
                <a:extLst>
                  <a:ext uri="{FF2B5EF4-FFF2-40B4-BE49-F238E27FC236}">
                    <a16:creationId xmlns:a16="http://schemas.microsoft.com/office/drawing/2014/main" id="{8EC69877-B7D0-4F58-80DA-75B59E3FC15B}"/>
                  </a:ext>
                </a:extLst>
              </p:cNvPr>
              <p:cNvSpPr txBox="1"/>
              <p:nvPr/>
            </p:nvSpPr>
            <p:spPr>
              <a:xfrm>
                <a:off x="11188859" y="430646"/>
                <a:ext cx="1920240" cy="379577"/>
              </a:xfrm>
              <a:prstGeom prst="rect">
                <a:avLst/>
              </a:prstGeom>
              <a:noFill/>
            </p:spPr>
            <p:txBody>
              <a:bodyPr wrap="square" lIns="0" rIns="0">
                <a:spAutoFit/>
              </a:bodyPr>
              <a:lstStyle/>
              <a:p>
                <a:pPr algn="ctr"/>
                <a:r>
                  <a:rPr lang="en-US" sz="1622" dirty="0">
                    <a:latin typeface="Calibri" panose="020F0502020204030204" pitchFamily="34" charset="0"/>
                    <a:cs typeface="Calibri" panose="020F0502020204030204" pitchFamily="34" charset="0"/>
                  </a:rPr>
                  <a:t>Launch Readiness</a:t>
                </a:r>
              </a:p>
            </p:txBody>
          </p:sp>
          <p:sp>
            <p:nvSpPr>
              <p:cNvPr id="61" name="TextBox 60">
                <a:extLst>
                  <a:ext uri="{FF2B5EF4-FFF2-40B4-BE49-F238E27FC236}">
                    <a16:creationId xmlns:a16="http://schemas.microsoft.com/office/drawing/2014/main" id="{72493151-ED2D-46EC-867F-E404FF3429EC}"/>
                  </a:ext>
                </a:extLst>
              </p:cNvPr>
              <p:cNvSpPr txBox="1"/>
              <p:nvPr/>
            </p:nvSpPr>
            <p:spPr>
              <a:xfrm>
                <a:off x="6364007" y="429929"/>
                <a:ext cx="1554480" cy="656661"/>
              </a:xfrm>
              <a:prstGeom prst="rect">
                <a:avLst/>
              </a:prstGeom>
              <a:noFill/>
            </p:spPr>
            <p:txBody>
              <a:bodyPr wrap="square">
                <a:spAutoFit/>
              </a:bodyPr>
              <a:lstStyle/>
              <a:p>
                <a:pPr algn="ctr"/>
                <a:r>
                  <a:rPr lang="en-US" sz="1622" dirty="0">
                    <a:latin typeface="Calibri" panose="020F0502020204030204" pitchFamily="34" charset="0"/>
                    <a:cs typeface="Calibri" panose="020F0502020204030204" pitchFamily="34" charset="0"/>
                  </a:rPr>
                  <a:t>System Testing</a:t>
                </a:r>
              </a:p>
            </p:txBody>
          </p:sp>
        </p:grpSp>
        <p:grpSp>
          <p:nvGrpSpPr>
            <p:cNvPr id="79" name="Group 78">
              <a:extLst>
                <a:ext uri="{FF2B5EF4-FFF2-40B4-BE49-F238E27FC236}">
                  <a16:creationId xmlns:a16="http://schemas.microsoft.com/office/drawing/2014/main" id="{CDD5EB4D-45AD-452E-84CE-45C8BCD310B8}"/>
                </a:ext>
              </a:extLst>
            </p:cNvPr>
            <p:cNvGrpSpPr/>
            <p:nvPr/>
          </p:nvGrpSpPr>
          <p:grpSpPr>
            <a:xfrm>
              <a:off x="417969" y="1014947"/>
              <a:ext cx="2622945" cy="926679"/>
              <a:chOff x="417969" y="999441"/>
              <a:chExt cx="2622945" cy="926679"/>
            </a:xfrm>
          </p:grpSpPr>
          <p:sp>
            <p:nvSpPr>
              <p:cNvPr id="5" name="Rectangle 4">
                <a:extLst>
                  <a:ext uri="{FF2B5EF4-FFF2-40B4-BE49-F238E27FC236}">
                    <a16:creationId xmlns:a16="http://schemas.microsoft.com/office/drawing/2014/main" id="{E0EF15C5-DBAE-4D05-89B6-68161FAE67B5}"/>
                  </a:ext>
                </a:extLst>
              </p:cNvPr>
              <p:cNvSpPr/>
              <p:nvPr/>
            </p:nvSpPr>
            <p:spPr>
              <a:xfrm>
                <a:off x="417969" y="999441"/>
                <a:ext cx="1270510" cy="914400"/>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Business Process</a:t>
                </a:r>
              </a:p>
              <a:p>
                <a:pPr algn="ctr" defTabSz="294220">
                  <a:lnSpc>
                    <a:spcPct val="85000"/>
                  </a:lnSpc>
                </a:pPr>
                <a:r>
                  <a:rPr lang="en-US" sz="1441" spc="-19" dirty="0">
                    <a:solidFill>
                      <a:prstClr val="black"/>
                    </a:solidFill>
                    <a:latin typeface="Calibri" panose="020F0502020204030204"/>
                    <a:cs typeface="Calibri" panose="020F0502020204030204" pitchFamily="34" charset="0"/>
                  </a:rPr>
                  <a:t>Requirements</a:t>
                </a:r>
              </a:p>
            </p:txBody>
          </p:sp>
          <p:sp>
            <p:nvSpPr>
              <p:cNvPr id="62" name="Rectangle 61">
                <a:extLst>
                  <a:ext uri="{FF2B5EF4-FFF2-40B4-BE49-F238E27FC236}">
                    <a16:creationId xmlns:a16="http://schemas.microsoft.com/office/drawing/2014/main" id="{32A77820-ED90-4D98-9536-5FCB19B8AB86}"/>
                  </a:ext>
                </a:extLst>
              </p:cNvPr>
              <p:cNvSpPr/>
              <p:nvPr/>
            </p:nvSpPr>
            <p:spPr>
              <a:xfrm>
                <a:off x="1770404" y="1011720"/>
                <a:ext cx="1270510" cy="914400"/>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Unit Testing Business Process</a:t>
                </a:r>
              </a:p>
            </p:txBody>
          </p:sp>
        </p:grpSp>
        <p:sp>
          <p:nvSpPr>
            <p:cNvPr id="71" name="Rectangle 70">
              <a:extLst>
                <a:ext uri="{FF2B5EF4-FFF2-40B4-BE49-F238E27FC236}">
                  <a16:creationId xmlns:a16="http://schemas.microsoft.com/office/drawing/2014/main" id="{779777A7-7335-4359-9F5B-9A396F419F2B}"/>
                </a:ext>
              </a:extLst>
            </p:cNvPr>
            <p:cNvSpPr/>
            <p:nvPr/>
          </p:nvSpPr>
          <p:spPr>
            <a:xfrm>
              <a:off x="11513724" y="1021086"/>
              <a:ext cx="1270510" cy="914400"/>
            </a:xfrm>
            <a:prstGeom prst="rect">
              <a:avLst/>
            </a:prstGeom>
            <a:solidFill>
              <a:schemeClr val="accent6">
                <a:lumMod val="60000"/>
                <a:lumOff val="4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Statewide</a:t>
              </a:r>
            </a:p>
            <a:p>
              <a:pPr algn="ctr" defTabSz="294220">
                <a:lnSpc>
                  <a:spcPct val="85000"/>
                </a:lnSpc>
              </a:pPr>
              <a:r>
                <a:rPr lang="en-US" sz="1441" spc="-19" dirty="0">
                  <a:solidFill>
                    <a:prstClr val="black"/>
                  </a:solidFill>
                  <a:latin typeface="Calibri" panose="020F0502020204030204"/>
                  <a:cs typeface="Calibri" panose="020F0502020204030204" pitchFamily="34" charset="0"/>
                </a:rPr>
                <a:t>Training</a:t>
              </a:r>
            </a:p>
          </p:txBody>
        </p:sp>
        <p:grpSp>
          <p:nvGrpSpPr>
            <p:cNvPr id="78" name="Group 77">
              <a:extLst>
                <a:ext uri="{FF2B5EF4-FFF2-40B4-BE49-F238E27FC236}">
                  <a16:creationId xmlns:a16="http://schemas.microsoft.com/office/drawing/2014/main" id="{CEEB744F-F328-43BA-9264-AA412499E375}"/>
                </a:ext>
              </a:extLst>
            </p:cNvPr>
            <p:cNvGrpSpPr/>
            <p:nvPr/>
          </p:nvGrpSpPr>
          <p:grpSpPr>
            <a:xfrm>
              <a:off x="4059138" y="1021086"/>
              <a:ext cx="6047688" cy="914400"/>
              <a:chOff x="4059138" y="999441"/>
              <a:chExt cx="6047688" cy="914400"/>
            </a:xfrm>
          </p:grpSpPr>
          <p:sp>
            <p:nvSpPr>
              <p:cNvPr id="16" name="Rectangle 15">
                <a:extLst>
                  <a:ext uri="{FF2B5EF4-FFF2-40B4-BE49-F238E27FC236}">
                    <a16:creationId xmlns:a16="http://schemas.microsoft.com/office/drawing/2014/main" id="{6B9CA8D5-B3A5-44FC-8F61-FA90306A0460}"/>
                  </a:ext>
                </a:extLst>
              </p:cNvPr>
              <p:cNvSpPr/>
              <p:nvPr/>
            </p:nvSpPr>
            <p:spPr>
              <a:xfrm>
                <a:off x="4059138" y="999441"/>
                <a:ext cx="1270510" cy="914400"/>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System Integration </a:t>
                </a:r>
              </a:p>
              <a:p>
                <a:pPr algn="ctr" defTabSz="294220">
                  <a:lnSpc>
                    <a:spcPct val="85000"/>
                  </a:lnSpc>
                </a:pPr>
                <a:r>
                  <a:rPr lang="en-US" sz="1441" spc="-19" dirty="0">
                    <a:solidFill>
                      <a:prstClr val="black"/>
                    </a:solidFill>
                    <a:latin typeface="Calibri" panose="020F0502020204030204"/>
                    <a:cs typeface="Calibri" panose="020F0502020204030204" pitchFamily="34" charset="0"/>
                  </a:rPr>
                  <a:t>Test (SIT) 1</a:t>
                </a:r>
              </a:p>
            </p:txBody>
          </p:sp>
          <p:sp>
            <p:nvSpPr>
              <p:cNvPr id="63" name="Rectangle 62">
                <a:extLst>
                  <a:ext uri="{FF2B5EF4-FFF2-40B4-BE49-F238E27FC236}">
                    <a16:creationId xmlns:a16="http://schemas.microsoft.com/office/drawing/2014/main" id="{C11BCCFA-C331-4505-87FC-8B646ABA2509}"/>
                  </a:ext>
                </a:extLst>
              </p:cNvPr>
              <p:cNvSpPr/>
              <p:nvPr/>
            </p:nvSpPr>
            <p:spPr>
              <a:xfrm>
                <a:off x="5941219" y="999441"/>
                <a:ext cx="982662" cy="411480"/>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SIT 2</a:t>
                </a:r>
              </a:p>
            </p:txBody>
          </p:sp>
          <p:sp>
            <p:nvSpPr>
              <p:cNvPr id="64" name="Rectangle 63">
                <a:extLst>
                  <a:ext uri="{FF2B5EF4-FFF2-40B4-BE49-F238E27FC236}">
                    <a16:creationId xmlns:a16="http://schemas.microsoft.com/office/drawing/2014/main" id="{4D0EA745-E96D-42BE-91AF-679EDEDF5F38}"/>
                  </a:ext>
                </a:extLst>
              </p:cNvPr>
              <p:cNvSpPr/>
              <p:nvPr/>
            </p:nvSpPr>
            <p:spPr>
              <a:xfrm>
                <a:off x="7530147" y="999441"/>
                <a:ext cx="982662" cy="413804"/>
              </a:xfrm>
              <a:prstGeom prst="rect">
                <a:avLst/>
              </a:prstGeom>
              <a:solidFill>
                <a:srgbClr val="A1CAF5"/>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SIT 3</a:t>
                </a:r>
              </a:p>
            </p:txBody>
          </p:sp>
          <p:sp>
            <p:nvSpPr>
              <p:cNvPr id="66" name="Rectangle 65">
                <a:extLst>
                  <a:ext uri="{FF2B5EF4-FFF2-40B4-BE49-F238E27FC236}">
                    <a16:creationId xmlns:a16="http://schemas.microsoft.com/office/drawing/2014/main" id="{904BB1CB-9461-4C05-8971-F95F658EE40C}"/>
                  </a:ext>
                </a:extLst>
              </p:cNvPr>
              <p:cNvSpPr/>
              <p:nvPr/>
            </p:nvSpPr>
            <p:spPr>
              <a:xfrm>
                <a:off x="5941219" y="1499128"/>
                <a:ext cx="982662" cy="411480"/>
              </a:xfrm>
              <a:prstGeom prst="rect">
                <a:avLst/>
              </a:prstGeom>
              <a:solidFill>
                <a:schemeClr val="accent1">
                  <a:lumMod val="60000"/>
                  <a:lumOff val="4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P/C 1</a:t>
                </a:r>
              </a:p>
            </p:txBody>
          </p:sp>
          <p:sp>
            <p:nvSpPr>
              <p:cNvPr id="67" name="Rectangle 66">
                <a:extLst>
                  <a:ext uri="{FF2B5EF4-FFF2-40B4-BE49-F238E27FC236}">
                    <a16:creationId xmlns:a16="http://schemas.microsoft.com/office/drawing/2014/main" id="{922A49F2-8FEA-40ED-9D26-A9FF2B06CEEC}"/>
                  </a:ext>
                </a:extLst>
              </p:cNvPr>
              <p:cNvSpPr/>
              <p:nvPr/>
            </p:nvSpPr>
            <p:spPr>
              <a:xfrm>
                <a:off x="7530147" y="1499128"/>
                <a:ext cx="982662" cy="411480"/>
              </a:xfrm>
              <a:prstGeom prst="rect">
                <a:avLst/>
              </a:prstGeom>
              <a:solidFill>
                <a:schemeClr val="accent1">
                  <a:lumMod val="60000"/>
                  <a:lumOff val="4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P/C 2</a:t>
                </a:r>
              </a:p>
            </p:txBody>
          </p:sp>
          <p:sp>
            <p:nvSpPr>
              <p:cNvPr id="68" name="Rectangle 67">
                <a:extLst>
                  <a:ext uri="{FF2B5EF4-FFF2-40B4-BE49-F238E27FC236}">
                    <a16:creationId xmlns:a16="http://schemas.microsoft.com/office/drawing/2014/main" id="{D4B2472B-7730-49D7-B562-2CC400C31F12}"/>
                  </a:ext>
                </a:extLst>
              </p:cNvPr>
              <p:cNvSpPr/>
              <p:nvPr/>
            </p:nvSpPr>
            <p:spPr>
              <a:xfrm>
                <a:off x="9124164" y="1499128"/>
                <a:ext cx="982662" cy="411480"/>
              </a:xfrm>
              <a:prstGeom prst="rect">
                <a:avLst/>
              </a:prstGeom>
              <a:solidFill>
                <a:schemeClr val="accent1">
                  <a:lumMod val="60000"/>
                  <a:lumOff val="4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P/C 3</a:t>
                </a:r>
              </a:p>
            </p:txBody>
          </p:sp>
          <p:sp>
            <p:nvSpPr>
              <p:cNvPr id="69" name="Rectangle 68">
                <a:extLst>
                  <a:ext uri="{FF2B5EF4-FFF2-40B4-BE49-F238E27FC236}">
                    <a16:creationId xmlns:a16="http://schemas.microsoft.com/office/drawing/2014/main" id="{5AAA30B6-7C9F-4AC3-928B-9B211D7CD13A}"/>
                  </a:ext>
                </a:extLst>
              </p:cNvPr>
              <p:cNvSpPr/>
              <p:nvPr/>
            </p:nvSpPr>
            <p:spPr>
              <a:xfrm>
                <a:off x="9118859" y="999441"/>
                <a:ext cx="982662" cy="411480"/>
              </a:xfrm>
              <a:prstGeom prst="rect">
                <a:avLst/>
              </a:prstGeom>
              <a:solidFill>
                <a:schemeClr val="accent6">
                  <a:lumMod val="20000"/>
                  <a:lumOff val="8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UAT</a:t>
                </a:r>
              </a:p>
            </p:txBody>
          </p:sp>
          <p:sp>
            <p:nvSpPr>
              <p:cNvPr id="74" name="Rectangle 73">
                <a:extLst>
                  <a:ext uri="{FF2B5EF4-FFF2-40B4-BE49-F238E27FC236}">
                    <a16:creationId xmlns:a16="http://schemas.microsoft.com/office/drawing/2014/main" id="{F9D684B2-A352-4624-95D2-F0BB27725050}"/>
                  </a:ext>
                </a:extLst>
              </p:cNvPr>
              <p:cNvSpPr/>
              <p:nvPr/>
            </p:nvSpPr>
            <p:spPr>
              <a:xfrm>
                <a:off x="5447019" y="999441"/>
                <a:ext cx="371308" cy="914400"/>
              </a:xfrm>
              <a:prstGeom prst="rect">
                <a:avLst/>
              </a:prstGeom>
              <a:solidFill>
                <a:schemeClr val="accent4">
                  <a:lumMod val="20000"/>
                  <a:lumOff val="8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CUTOVER</a:t>
                </a:r>
              </a:p>
            </p:txBody>
          </p:sp>
          <p:sp>
            <p:nvSpPr>
              <p:cNvPr id="76" name="Rectangle 75">
                <a:extLst>
                  <a:ext uri="{FF2B5EF4-FFF2-40B4-BE49-F238E27FC236}">
                    <a16:creationId xmlns:a16="http://schemas.microsoft.com/office/drawing/2014/main" id="{C8711FBC-0D8A-4463-AAB5-76BC3DB0C3DB}"/>
                  </a:ext>
                </a:extLst>
              </p:cNvPr>
              <p:cNvSpPr/>
              <p:nvPr/>
            </p:nvSpPr>
            <p:spPr>
              <a:xfrm>
                <a:off x="7041468" y="999441"/>
                <a:ext cx="371308" cy="914400"/>
              </a:xfrm>
              <a:prstGeom prst="rect">
                <a:avLst/>
              </a:prstGeom>
              <a:solidFill>
                <a:schemeClr val="accent4">
                  <a:lumMod val="20000"/>
                  <a:lumOff val="8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CUTOVER</a:t>
                </a:r>
              </a:p>
            </p:txBody>
          </p:sp>
          <p:sp>
            <p:nvSpPr>
              <p:cNvPr id="77" name="Rectangle 76">
                <a:extLst>
                  <a:ext uri="{FF2B5EF4-FFF2-40B4-BE49-F238E27FC236}">
                    <a16:creationId xmlns:a16="http://schemas.microsoft.com/office/drawing/2014/main" id="{6BB15FC5-6E45-4F20-B1A7-963B72310748}"/>
                  </a:ext>
                </a:extLst>
              </p:cNvPr>
              <p:cNvSpPr/>
              <p:nvPr/>
            </p:nvSpPr>
            <p:spPr>
              <a:xfrm>
                <a:off x="8630180" y="999441"/>
                <a:ext cx="371308" cy="914400"/>
              </a:xfrm>
              <a:prstGeom prst="rect">
                <a:avLst/>
              </a:prstGeom>
              <a:solidFill>
                <a:schemeClr val="accent4">
                  <a:lumMod val="20000"/>
                  <a:lumOff val="80000"/>
                </a:schemeClr>
              </a:solidFill>
              <a:ln w="6350">
                <a:solidFill>
                  <a:schemeClr val="tx1"/>
                </a:solidFill>
                <a:prstDash val="solid"/>
                <a:extLst>
                  <a:ext uri="{C807C97D-BFC1-408E-A445-0C87EB9F89A2}">
                    <ask:lineSketchStyleProps xmlns:ask="http://schemas.microsoft.com/office/drawing/2018/sketchyshapes" sd="1132182232">
                      <a:custGeom>
                        <a:avLst/>
                        <a:gdLst>
                          <a:gd name="connsiteX0" fmla="*/ 0 w 587227"/>
                          <a:gd name="connsiteY0" fmla="*/ 0 h 843054"/>
                          <a:gd name="connsiteX1" fmla="*/ 587227 w 587227"/>
                          <a:gd name="connsiteY1" fmla="*/ 0 h 843054"/>
                          <a:gd name="connsiteX2" fmla="*/ 587227 w 587227"/>
                          <a:gd name="connsiteY2" fmla="*/ 413096 h 843054"/>
                          <a:gd name="connsiteX3" fmla="*/ 587227 w 587227"/>
                          <a:gd name="connsiteY3" fmla="*/ 843054 h 843054"/>
                          <a:gd name="connsiteX4" fmla="*/ 0 w 587227"/>
                          <a:gd name="connsiteY4" fmla="*/ 843054 h 843054"/>
                          <a:gd name="connsiteX5" fmla="*/ 0 w 587227"/>
                          <a:gd name="connsiteY5" fmla="*/ 446819 h 843054"/>
                          <a:gd name="connsiteX6" fmla="*/ 0 w 587227"/>
                          <a:gd name="connsiteY6" fmla="*/ 0 h 84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27" h="843054" fill="none" extrusionOk="0">
                            <a:moveTo>
                              <a:pt x="0" y="0"/>
                            </a:moveTo>
                            <a:cubicBezTo>
                              <a:pt x="120785" y="-44010"/>
                              <a:pt x="427597" y="25836"/>
                              <a:pt x="587227" y="0"/>
                            </a:cubicBezTo>
                            <a:cubicBezTo>
                              <a:pt x="617575" y="117782"/>
                              <a:pt x="552513" y="288909"/>
                              <a:pt x="587227" y="413096"/>
                            </a:cubicBezTo>
                            <a:cubicBezTo>
                              <a:pt x="621941" y="537283"/>
                              <a:pt x="572877" y="721157"/>
                              <a:pt x="587227" y="843054"/>
                            </a:cubicBezTo>
                            <a:cubicBezTo>
                              <a:pt x="330254" y="866249"/>
                              <a:pt x="165748" y="794480"/>
                              <a:pt x="0" y="843054"/>
                            </a:cubicBezTo>
                            <a:cubicBezTo>
                              <a:pt x="-23597" y="690744"/>
                              <a:pt x="8632" y="526768"/>
                              <a:pt x="0" y="446819"/>
                            </a:cubicBezTo>
                            <a:cubicBezTo>
                              <a:pt x="-8632" y="366871"/>
                              <a:pt x="2236" y="116168"/>
                              <a:pt x="0" y="0"/>
                            </a:cubicBezTo>
                            <a:close/>
                          </a:path>
                          <a:path w="587227" h="843054" stroke="0" extrusionOk="0">
                            <a:moveTo>
                              <a:pt x="0" y="0"/>
                            </a:moveTo>
                            <a:cubicBezTo>
                              <a:pt x="154731" y="-30220"/>
                              <a:pt x="452065" y="38948"/>
                              <a:pt x="587227" y="0"/>
                            </a:cubicBezTo>
                            <a:cubicBezTo>
                              <a:pt x="628941" y="191245"/>
                              <a:pt x="578568" y="230978"/>
                              <a:pt x="587227" y="429958"/>
                            </a:cubicBezTo>
                            <a:cubicBezTo>
                              <a:pt x="595886" y="628938"/>
                              <a:pt x="541200" y="697123"/>
                              <a:pt x="587227" y="843054"/>
                            </a:cubicBezTo>
                            <a:cubicBezTo>
                              <a:pt x="423529" y="878375"/>
                              <a:pt x="163938" y="791723"/>
                              <a:pt x="0" y="843054"/>
                            </a:cubicBezTo>
                            <a:cubicBezTo>
                              <a:pt x="-4492" y="654023"/>
                              <a:pt x="30216" y="540649"/>
                              <a:pt x="0" y="446819"/>
                            </a:cubicBezTo>
                            <a:cubicBezTo>
                              <a:pt x="-30216" y="352989"/>
                              <a:pt x="47129" y="17088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nchorCtr="0"/>
              <a:lstStyle/>
              <a:p>
                <a:pPr algn="ctr" defTabSz="294220">
                  <a:lnSpc>
                    <a:spcPct val="85000"/>
                  </a:lnSpc>
                </a:pPr>
                <a:r>
                  <a:rPr lang="en-US" sz="1441" spc="-19" dirty="0">
                    <a:solidFill>
                      <a:prstClr val="black"/>
                    </a:solidFill>
                    <a:latin typeface="Calibri" panose="020F0502020204030204"/>
                    <a:cs typeface="Calibri" panose="020F0502020204030204" pitchFamily="34" charset="0"/>
                  </a:rPr>
                  <a:t>CUTOVER</a:t>
                </a:r>
              </a:p>
            </p:txBody>
          </p:sp>
        </p:grpSp>
      </p:grpSp>
      <p:sp>
        <p:nvSpPr>
          <p:cNvPr id="26" name="TextBox 25">
            <a:extLst>
              <a:ext uri="{FF2B5EF4-FFF2-40B4-BE49-F238E27FC236}">
                <a16:creationId xmlns:a16="http://schemas.microsoft.com/office/drawing/2014/main" id="{9D014052-ECF9-4335-8B22-201DFBE6587D}"/>
              </a:ext>
            </a:extLst>
          </p:cNvPr>
          <p:cNvSpPr txBox="1"/>
          <p:nvPr/>
        </p:nvSpPr>
        <p:spPr>
          <a:xfrm>
            <a:off x="8164500" y="2647309"/>
            <a:ext cx="3832312" cy="3390672"/>
          </a:xfrm>
          <a:prstGeom prst="rect">
            <a:avLst/>
          </a:prstGeom>
          <a:noFill/>
        </p:spPr>
        <p:txBody>
          <a:bodyPr wrap="square">
            <a:spAutoFit/>
          </a:bodyPr>
          <a:lstStyle/>
          <a:p>
            <a:r>
              <a:rPr lang="en-US" sz="1441" b="1" dirty="0">
                <a:latin typeface="Calibri" panose="020F0502020204030204" pitchFamily="34" charset="0"/>
                <a:ea typeface="Calibri" panose="020F0502020204030204" pitchFamily="34" charset="0"/>
              </a:rPr>
              <a:t>PAY/TIME COMPARE PURPOSE</a:t>
            </a:r>
          </a:p>
          <a:p>
            <a:endParaRPr lang="en-US" sz="901" b="1" dirty="0">
              <a:latin typeface="Calibri" panose="020F0502020204030204" pitchFamily="34" charset="0"/>
              <a:ea typeface="Calibri" panose="020F0502020204030204" pitchFamily="34" charset="0"/>
            </a:endParaRPr>
          </a:p>
          <a:p>
            <a:pPr marL="257432" indent="-257432">
              <a:buFont typeface="Arial" panose="020B0604020202020204" pitchFamily="34" charset="0"/>
              <a:buChar char="•"/>
            </a:pPr>
            <a:r>
              <a:rPr lang="en-US" sz="1441" b="1" dirty="0">
                <a:latin typeface="Calibri" panose="020F0502020204030204" pitchFamily="34" charset="0"/>
                <a:ea typeface="Calibri" panose="020F0502020204030204" pitchFamily="34" charset="0"/>
              </a:rPr>
              <a:t>Compare: </a:t>
            </a:r>
            <a:r>
              <a:rPr lang="en-US" sz="1441" dirty="0">
                <a:latin typeface="Calibri" panose="020F0502020204030204" pitchFamily="34" charset="0"/>
                <a:ea typeface="Calibri" panose="020F0502020204030204" pitchFamily="34" charset="0"/>
              </a:rPr>
              <a:t>side by side Legacy and Luma outcomes for Pay and Time (with schedules)</a:t>
            </a:r>
          </a:p>
          <a:p>
            <a:endParaRPr lang="en-US" sz="901" dirty="0">
              <a:latin typeface="Calibri" panose="020F0502020204030204" pitchFamily="34" charset="0"/>
              <a:ea typeface="Calibri" panose="020F0502020204030204" pitchFamily="34" charset="0"/>
            </a:endParaRPr>
          </a:p>
          <a:p>
            <a:pPr marL="257432" indent="-257432">
              <a:buFont typeface="Arial" panose="020B0604020202020204" pitchFamily="34" charset="0"/>
              <a:buChar char="•"/>
            </a:pPr>
            <a:r>
              <a:rPr lang="en-US" sz="1441" b="1" dirty="0">
                <a:latin typeface="Calibri" panose="020F0502020204030204" pitchFamily="34" charset="0"/>
                <a:ea typeface="Calibri" panose="020F0502020204030204" pitchFamily="34" charset="0"/>
              </a:rPr>
              <a:t>Complexity:</a:t>
            </a:r>
            <a:r>
              <a:rPr lang="en-US" sz="1441" dirty="0">
                <a:latin typeface="Calibri" panose="020F0502020204030204" pitchFamily="34" charset="0"/>
                <a:ea typeface="Calibri" panose="020F0502020204030204" pitchFamily="34" charset="0"/>
              </a:rPr>
              <a:t> every rule, every schedule, every coded time function, and every resulting net and gross of time and pay values must be equivalent or a reason known for the difference (because sometimes Legacy has been doing it wrong)</a:t>
            </a:r>
          </a:p>
          <a:p>
            <a:pPr marL="257432" indent="-257432">
              <a:buFont typeface="Arial" panose="020B0604020202020204" pitchFamily="34" charset="0"/>
              <a:buChar char="•"/>
            </a:pPr>
            <a:endParaRPr lang="en-US" sz="901" dirty="0">
              <a:latin typeface="Calibri" panose="020F0502020204030204" pitchFamily="34" charset="0"/>
              <a:ea typeface="Calibri" panose="020F0502020204030204" pitchFamily="34" charset="0"/>
            </a:endParaRPr>
          </a:p>
          <a:p>
            <a:pPr marL="257432" indent="-257432">
              <a:buFont typeface="Arial" panose="020B0604020202020204" pitchFamily="34" charset="0"/>
              <a:buChar char="•"/>
            </a:pPr>
            <a:r>
              <a:rPr lang="en-US" sz="1441" b="1" dirty="0">
                <a:latin typeface="Calibri" panose="020F0502020204030204" pitchFamily="34" charset="0"/>
                <a:ea typeface="Calibri" panose="020F0502020204030204" pitchFamily="34" charset="0"/>
              </a:rPr>
              <a:t>Cycles: </a:t>
            </a:r>
            <a:r>
              <a:rPr lang="en-US" sz="1441" dirty="0">
                <a:latin typeface="Calibri" panose="020F0502020204030204" pitchFamily="34" charset="0"/>
                <a:ea typeface="Calibri" panose="020F0502020204030204" pitchFamily="34" charset="0"/>
              </a:rPr>
              <a:t>Three Pay/Time Compare time boxes will be run; but within each will be multiple runs, analysis, fixes, and reruns; Pay Compare #3 must be accurate to implement Luma</a:t>
            </a:r>
          </a:p>
        </p:txBody>
      </p:sp>
      <p:sp>
        <p:nvSpPr>
          <p:cNvPr id="6" name="Rectangle 5">
            <a:extLst>
              <a:ext uri="{FF2B5EF4-FFF2-40B4-BE49-F238E27FC236}">
                <a16:creationId xmlns:a16="http://schemas.microsoft.com/office/drawing/2014/main" id="{932B39CB-50E9-40F8-B90E-ECD7183623EE}"/>
              </a:ext>
            </a:extLst>
          </p:cNvPr>
          <p:cNvSpPr/>
          <p:nvPr/>
        </p:nvSpPr>
        <p:spPr>
          <a:xfrm>
            <a:off x="210518" y="869471"/>
            <a:ext cx="2805128" cy="1383377"/>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2" dirty="0"/>
          </a:p>
        </p:txBody>
      </p:sp>
      <p:sp>
        <p:nvSpPr>
          <p:cNvPr id="28" name="Rectangle 27">
            <a:extLst>
              <a:ext uri="{FF2B5EF4-FFF2-40B4-BE49-F238E27FC236}">
                <a16:creationId xmlns:a16="http://schemas.microsoft.com/office/drawing/2014/main" id="{136E7628-0F55-41F0-AC79-9A2A87B821DC}"/>
              </a:ext>
            </a:extLst>
          </p:cNvPr>
          <p:cNvSpPr/>
          <p:nvPr/>
        </p:nvSpPr>
        <p:spPr>
          <a:xfrm>
            <a:off x="9989611" y="946868"/>
            <a:ext cx="1910317" cy="1383377"/>
          </a:xfrm>
          <a:prstGeom prst="rect">
            <a:avLst/>
          </a:prstGeom>
          <a:solidFill>
            <a:srgbClr val="FFFFFF">
              <a:alpha val="6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2" dirty="0"/>
          </a:p>
        </p:txBody>
      </p:sp>
      <p:cxnSp>
        <p:nvCxnSpPr>
          <p:cNvPr id="9" name="Connector: Elbow 8">
            <a:extLst>
              <a:ext uri="{FF2B5EF4-FFF2-40B4-BE49-F238E27FC236}">
                <a16:creationId xmlns:a16="http://schemas.microsoft.com/office/drawing/2014/main" id="{D7C81A25-2AD4-4176-B413-AF539C02F665}"/>
              </a:ext>
            </a:extLst>
          </p:cNvPr>
          <p:cNvCxnSpPr>
            <a:cxnSpLocks/>
            <a:stCxn id="16" idx="2"/>
            <a:endCxn id="4" idx="0"/>
          </p:cNvCxnSpPr>
          <p:nvPr/>
        </p:nvCxnSpPr>
        <p:spPr>
          <a:xfrm rot="5400000">
            <a:off x="2629107" y="1047331"/>
            <a:ext cx="563785" cy="2636169"/>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FDAEE67F-B9EB-41FA-99E6-B893675EB7B6}"/>
              </a:ext>
            </a:extLst>
          </p:cNvPr>
          <p:cNvCxnSpPr>
            <a:cxnSpLocks/>
            <a:stCxn id="74" idx="2"/>
            <a:endCxn id="73" idx="0"/>
          </p:cNvCxnSpPr>
          <p:nvPr/>
        </p:nvCxnSpPr>
        <p:spPr>
          <a:xfrm rot="16200000" flipH="1">
            <a:off x="5023927" y="2133959"/>
            <a:ext cx="563784" cy="462916"/>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BE4FE557-CC58-43D2-B5B8-7212F540F13D}"/>
              </a:ext>
            </a:extLst>
          </p:cNvPr>
          <p:cNvCxnSpPr>
            <a:cxnSpLocks/>
            <a:stCxn id="66" idx="2"/>
            <a:endCxn id="26" idx="0"/>
          </p:cNvCxnSpPr>
          <p:nvPr/>
        </p:nvCxnSpPr>
        <p:spPr>
          <a:xfrm rot="16200000" flipH="1">
            <a:off x="7654457" y="221109"/>
            <a:ext cx="566697" cy="4285702"/>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C1D879-6666-430F-8995-68E17F74E559}"/>
              </a:ext>
            </a:extLst>
          </p:cNvPr>
          <p:cNvGrpSpPr/>
          <p:nvPr/>
        </p:nvGrpSpPr>
        <p:grpSpPr>
          <a:xfrm>
            <a:off x="37347" y="5669832"/>
            <a:ext cx="823764" cy="823764"/>
            <a:chOff x="264304" y="5869358"/>
            <a:chExt cx="914400" cy="914400"/>
          </a:xfrm>
        </p:grpSpPr>
        <p:pic>
          <p:nvPicPr>
            <p:cNvPr id="27" name="Graphic 26" descr="Arrow circle with solid fill">
              <a:extLst>
                <a:ext uri="{FF2B5EF4-FFF2-40B4-BE49-F238E27FC236}">
                  <a16:creationId xmlns:a16="http://schemas.microsoft.com/office/drawing/2014/main" id="{E11376B9-C3AA-4C19-8DE9-66B4DD43F1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304" y="5869358"/>
              <a:ext cx="914400" cy="914400"/>
            </a:xfrm>
            <a:prstGeom prst="rect">
              <a:avLst/>
            </a:prstGeom>
          </p:spPr>
        </p:pic>
        <p:sp>
          <p:nvSpPr>
            <p:cNvPr id="29" name="TextBox 28">
              <a:extLst>
                <a:ext uri="{FF2B5EF4-FFF2-40B4-BE49-F238E27FC236}">
                  <a16:creationId xmlns:a16="http://schemas.microsoft.com/office/drawing/2014/main" id="{8FB7B6AD-D2BA-4ABB-9263-996031F52AC8}"/>
                </a:ext>
              </a:extLst>
            </p:cNvPr>
            <p:cNvSpPr txBox="1"/>
            <p:nvPr/>
          </p:nvSpPr>
          <p:spPr>
            <a:xfrm>
              <a:off x="565051" y="6120334"/>
              <a:ext cx="322423" cy="379577"/>
            </a:xfrm>
            <a:prstGeom prst="rect">
              <a:avLst/>
            </a:prstGeom>
            <a:noFill/>
          </p:spPr>
          <p:txBody>
            <a:bodyPr wrap="none" rtlCol="0">
              <a:spAutoFit/>
            </a:bodyPr>
            <a:lstStyle/>
            <a:p>
              <a:r>
                <a:rPr lang="en-US" sz="1622" dirty="0">
                  <a:solidFill>
                    <a:schemeClr val="bg1">
                      <a:lumMod val="75000"/>
                    </a:schemeClr>
                  </a:solidFill>
                </a:rPr>
                <a:t>2</a:t>
              </a:r>
            </a:p>
          </p:txBody>
        </p:sp>
      </p:grpSp>
      <p:pic>
        <p:nvPicPr>
          <p:cNvPr id="36" name="Picture 35">
            <a:extLst>
              <a:ext uri="{FF2B5EF4-FFF2-40B4-BE49-F238E27FC236}">
                <a16:creationId xmlns:a16="http://schemas.microsoft.com/office/drawing/2014/main" id="{68C3F463-0D76-4D97-A20E-050515A8E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49" y="477167"/>
            <a:ext cx="1252324" cy="368330"/>
          </a:xfrm>
          <a:prstGeom prst="rect">
            <a:avLst/>
          </a:prstGeom>
        </p:spPr>
      </p:pic>
    </p:spTree>
    <p:extLst>
      <p:ext uri="{BB962C8B-B14F-4D97-AF65-F5344CB8AC3E}">
        <p14:creationId xmlns:p14="http://schemas.microsoft.com/office/powerpoint/2010/main" val="82119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par>
                                <p:cTn id="17" presetID="22" presetClass="entr" presetSubtype="1"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26" grpId="0"/>
      <p:bldP spid="6"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498AFDF-745E-4072-A471-2AAFD8FE61C7}"/>
              </a:ext>
            </a:extLst>
          </p:cNvPr>
          <p:cNvGrpSpPr/>
          <p:nvPr/>
        </p:nvGrpSpPr>
        <p:grpSpPr>
          <a:xfrm>
            <a:off x="0" y="9053"/>
            <a:ext cx="12239880" cy="6328372"/>
            <a:chOff x="-24474" y="-13375"/>
            <a:chExt cx="13586586" cy="6898134"/>
          </a:xfrm>
        </p:grpSpPr>
        <p:pic>
          <p:nvPicPr>
            <p:cNvPr id="2" name="Picture 2">
              <a:extLst>
                <a:ext uri="{FF2B5EF4-FFF2-40B4-BE49-F238E27FC236}">
                  <a16:creationId xmlns:a16="http://schemas.microsoft.com/office/drawing/2014/main" id="{93F7865F-D41B-49B0-B01D-551E9B7FA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52" r="9923" b="39311"/>
            <a:stretch/>
          </p:blipFill>
          <p:spPr bwMode="auto">
            <a:xfrm>
              <a:off x="6180905" y="-13375"/>
              <a:ext cx="4116929" cy="25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8">
              <a:extLst>
                <a:ext uri="{FF2B5EF4-FFF2-40B4-BE49-F238E27FC236}">
                  <a16:creationId xmlns:a16="http://schemas.microsoft.com/office/drawing/2014/main" id="{32796EA2-13A6-4DC2-9ED5-1C47BD64C0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4" y="1607312"/>
              <a:ext cx="4143251" cy="310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EA9B8269-CFBA-434D-B29F-D19D40116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623" y="4547392"/>
              <a:ext cx="3116489" cy="233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BECF73A0-0613-4355-B911-D3018E170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7485" y="-13375"/>
              <a:ext cx="2425952" cy="267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6">
              <a:extLst>
                <a:ext uri="{FF2B5EF4-FFF2-40B4-BE49-F238E27FC236}">
                  <a16:creationId xmlns:a16="http://schemas.microsoft.com/office/drawing/2014/main" id="{1E28283D-F447-45C8-884F-9BDFA028AA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57" t="33966" r="12748"/>
            <a:stretch/>
          </p:blipFill>
          <p:spPr bwMode="auto">
            <a:xfrm>
              <a:off x="9434729" y="1872777"/>
              <a:ext cx="4127383" cy="300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7">
              <a:extLst>
                <a:ext uri="{FF2B5EF4-FFF2-40B4-BE49-F238E27FC236}">
                  <a16:creationId xmlns:a16="http://schemas.microsoft.com/office/drawing/2014/main" id="{A257D8BE-664C-4586-A022-E13FEDE1BF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8060" y="4074267"/>
              <a:ext cx="3747322" cy="281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9">
              <a:extLst>
                <a:ext uri="{FF2B5EF4-FFF2-40B4-BE49-F238E27FC236}">
                  <a16:creationId xmlns:a16="http://schemas.microsoft.com/office/drawing/2014/main" id="{CE49E209-B9D2-4CA7-9E45-773E93F6042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085" t="35733"/>
            <a:stretch/>
          </p:blipFill>
          <p:spPr bwMode="auto">
            <a:xfrm>
              <a:off x="-24474" y="-13375"/>
              <a:ext cx="3217134" cy="22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a:extLst>
                <a:ext uri="{FF2B5EF4-FFF2-40B4-BE49-F238E27FC236}">
                  <a16:creationId xmlns:a16="http://schemas.microsoft.com/office/drawing/2014/main" id="{25F2392B-1DBD-4798-A9D1-8F24E940D42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4916" b="20001"/>
            <a:stretch/>
          </p:blipFill>
          <p:spPr bwMode="auto">
            <a:xfrm>
              <a:off x="7434551" y="4616337"/>
              <a:ext cx="3116489" cy="226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a:extLst>
                <a:ext uri="{FF2B5EF4-FFF2-40B4-BE49-F238E27FC236}">
                  <a16:creationId xmlns:a16="http://schemas.microsoft.com/office/drawing/2014/main" id="{2E57570E-B373-41D6-9304-BC9EF6BDF4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3872" r="24740" b="29196"/>
            <a:stretch/>
          </p:blipFill>
          <p:spPr bwMode="auto">
            <a:xfrm>
              <a:off x="2918835" y="-13375"/>
              <a:ext cx="3424700" cy="22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2">
              <a:extLst>
                <a:ext uri="{FF2B5EF4-FFF2-40B4-BE49-F238E27FC236}">
                  <a16:creationId xmlns:a16="http://schemas.microsoft.com/office/drawing/2014/main" id="{275C4D72-B4CB-4EFE-ACE6-786BF998F7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407"/>
            <a:stretch/>
          </p:blipFill>
          <p:spPr bwMode="auto">
            <a:xfrm>
              <a:off x="8778432" y="-13375"/>
              <a:ext cx="2426851" cy="203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31A2FFEF-0BEC-4F9E-AE60-EB416EF05CF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5934" t="19491" b="10399"/>
            <a:stretch/>
          </p:blipFill>
          <p:spPr bwMode="auto">
            <a:xfrm>
              <a:off x="-24474" y="4607879"/>
              <a:ext cx="3207168" cy="227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3CF75896-69CF-4335-89F4-B8F6684DC80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8411" r="27608" b="32528"/>
            <a:stretch/>
          </p:blipFill>
          <p:spPr bwMode="auto">
            <a:xfrm>
              <a:off x="7088648" y="1760286"/>
              <a:ext cx="1801985" cy="1274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5">
              <a:extLst>
                <a:ext uri="{FF2B5EF4-FFF2-40B4-BE49-F238E27FC236}">
                  <a16:creationId xmlns:a16="http://schemas.microsoft.com/office/drawing/2014/main" id="{8EE8454D-8A34-4ED7-A256-E6A247C7E58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0474" b="32772"/>
            <a:stretch/>
          </p:blipFill>
          <p:spPr bwMode="auto">
            <a:xfrm>
              <a:off x="5962644" y="2429712"/>
              <a:ext cx="1817357" cy="172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4C67E5F-A348-4272-A384-DF2A6BC5D60C}"/>
                </a:ext>
              </a:extLst>
            </p:cNvPr>
            <p:cNvPicPr>
              <a:picLocks noChangeAspect="1"/>
            </p:cNvPicPr>
            <p:nvPr/>
          </p:nvPicPr>
          <p:blipFill rotWithShape="1">
            <a:blip r:embed="rId15">
              <a:extLst>
                <a:ext uri="{28A0092B-C50C-407E-A947-70E740481C1C}">
                  <a14:useLocalDpi xmlns:a14="http://schemas.microsoft.com/office/drawing/2010/main" val="0"/>
                </a:ext>
              </a:extLst>
            </a:blip>
            <a:srcRect l="9535" t="16593" r="19447" b="19111"/>
            <a:stretch/>
          </p:blipFill>
          <p:spPr>
            <a:xfrm>
              <a:off x="4021927" y="1485853"/>
              <a:ext cx="2159272" cy="2606524"/>
            </a:xfrm>
            <a:prstGeom prst="rect">
              <a:avLst/>
            </a:prstGeom>
          </p:spPr>
        </p:pic>
        <p:pic>
          <p:nvPicPr>
            <p:cNvPr id="32771" name="Picture 3">
              <a:extLst>
                <a:ext uri="{FF2B5EF4-FFF2-40B4-BE49-F238E27FC236}">
                  <a16:creationId xmlns:a16="http://schemas.microsoft.com/office/drawing/2014/main" id="{19F12488-565F-4248-83B4-717C8DF467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41862" y="2530068"/>
              <a:ext cx="2306427" cy="209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DC4264F-A07D-436A-A380-AAE09C2AB81C}"/>
                </a:ext>
              </a:extLst>
            </p:cNvPr>
            <p:cNvPicPr>
              <a:picLocks noChangeAspect="1"/>
            </p:cNvPicPr>
            <p:nvPr/>
          </p:nvPicPr>
          <p:blipFill rotWithShape="1">
            <a:blip r:embed="rId17">
              <a:extLst>
                <a:ext uri="{28A0092B-C50C-407E-A947-70E740481C1C}">
                  <a14:useLocalDpi xmlns:a14="http://schemas.microsoft.com/office/drawing/2010/main" val="0"/>
                </a:ext>
              </a:extLst>
            </a:blip>
            <a:srcRect l="16171" t="7092" r="21042" b="9711"/>
            <a:stretch/>
          </p:blipFill>
          <p:spPr>
            <a:xfrm>
              <a:off x="5547182" y="4074266"/>
              <a:ext cx="2648280" cy="2810493"/>
            </a:xfrm>
            <a:prstGeom prst="rect">
              <a:avLst/>
            </a:prstGeom>
          </p:spPr>
        </p:pic>
      </p:grpSp>
      <p:pic>
        <p:nvPicPr>
          <p:cNvPr id="19" name="Picture 18">
            <a:extLst>
              <a:ext uri="{FF2B5EF4-FFF2-40B4-BE49-F238E27FC236}">
                <a16:creationId xmlns:a16="http://schemas.microsoft.com/office/drawing/2014/main" id="{93C0EFFB-BD9C-43F0-A1E0-A7FDA81D5E1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171" y="327834"/>
            <a:ext cx="1252324" cy="368330"/>
          </a:xfrm>
          <a:prstGeom prst="rect">
            <a:avLst/>
          </a:prstGeom>
        </p:spPr>
      </p:pic>
    </p:spTree>
    <p:extLst>
      <p:ext uri="{BB962C8B-B14F-4D97-AF65-F5344CB8AC3E}">
        <p14:creationId xmlns:p14="http://schemas.microsoft.com/office/powerpoint/2010/main" val="429425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0DE898FC-2766-40D2-923F-9818DFFF4910}"/>
              </a:ext>
            </a:extLst>
          </p:cNvPr>
          <p:cNvGraphicFramePr>
            <a:graphicFrameLocks/>
          </p:cNvGraphicFramePr>
          <p:nvPr>
            <p:extLst>
              <p:ext uri="{D42A27DB-BD31-4B8C-83A1-F6EECF244321}">
                <p14:modId xmlns:p14="http://schemas.microsoft.com/office/powerpoint/2010/main" val="1087312854"/>
              </p:ext>
            </p:extLst>
          </p:nvPr>
        </p:nvGraphicFramePr>
        <p:xfrm>
          <a:off x="4561048" y="808642"/>
          <a:ext cx="7527721" cy="34378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3">
            <a:extLst>
              <a:ext uri="{FF2B5EF4-FFF2-40B4-BE49-F238E27FC236}">
                <a16:creationId xmlns:a16="http://schemas.microsoft.com/office/drawing/2014/main" id="{163D8004-BDEF-4A44-8B3E-24FEC9D08865}"/>
              </a:ext>
            </a:extLst>
          </p:cNvPr>
          <p:cNvGraphicFramePr>
            <a:graphicFrameLocks noGrp="1"/>
          </p:cNvGraphicFramePr>
          <p:nvPr>
            <p:extLst>
              <p:ext uri="{D42A27DB-BD31-4B8C-83A1-F6EECF244321}">
                <p14:modId xmlns:p14="http://schemas.microsoft.com/office/powerpoint/2010/main" val="1038396668"/>
              </p:ext>
            </p:extLst>
          </p:nvPr>
        </p:nvGraphicFramePr>
        <p:xfrm>
          <a:off x="207761" y="808642"/>
          <a:ext cx="3859505" cy="5480624"/>
        </p:xfrm>
        <a:graphic>
          <a:graphicData uri="http://schemas.openxmlformats.org/drawingml/2006/table">
            <a:tbl>
              <a:tblPr firstRow="1" bandRow="1">
                <a:tableStyleId>{9D7B26C5-4107-4FEC-AEDC-1716B250A1EF}</a:tableStyleId>
              </a:tblPr>
              <a:tblGrid>
                <a:gridCol w="3859505">
                  <a:extLst>
                    <a:ext uri="{9D8B030D-6E8A-4147-A177-3AD203B41FA5}">
                      <a16:colId xmlns:a16="http://schemas.microsoft.com/office/drawing/2014/main" val="2177646357"/>
                    </a:ext>
                  </a:extLst>
                </a:gridCol>
              </a:tblGrid>
              <a:tr h="274588">
                <a:tc>
                  <a:txBody>
                    <a:bodyPr/>
                    <a:lstStyle/>
                    <a:p>
                      <a:pPr algn="ctr"/>
                      <a:r>
                        <a:rPr lang="en-US" sz="1300" dirty="0">
                          <a:solidFill>
                            <a:srgbClr val="008000"/>
                          </a:solidFill>
                          <a:latin typeface="Calibri" panose="020F0502020204030204" pitchFamily="34" charset="0"/>
                          <a:cs typeface="Calibri" panose="020F0502020204030204" pitchFamily="34" charset="0"/>
                        </a:rPr>
                        <a:t>ACCOMPLISHMENTS</a:t>
                      </a:r>
                    </a:p>
                  </a:txBody>
                  <a:tcPr marL="82376" marR="82376" marT="41188" marB="41188" anchor="ctr">
                    <a:lnL>
                      <a:noFill/>
                    </a:lnL>
                    <a:lnR w="28575"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3892839"/>
                  </a:ext>
                </a:extLst>
              </a:tr>
              <a:tr h="365202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Created messy, collaborative, problem-finding, and fun work team with face-to-face daily group sessions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All employee types that can be tested, have been tested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Met state-testing capacity needs with 10 testers and 10 alternate testers; available as needed throughout the first three weeks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Able to work around and improve failed and imperfect, first-pass quick reference guides (</a:t>
                      </a:r>
                      <a:r>
                        <a:rPr lang="en-US" sz="1200" b="1" kern="1200" dirty="0">
                          <a:solidFill>
                            <a:srgbClr val="0000FF"/>
                          </a:solidFill>
                          <a:latin typeface="Calibri" panose="020F0502020204030204" pitchFamily="34" charset="0"/>
                          <a:ea typeface="+mn-ea"/>
                          <a:cs typeface="Calibri" panose="020F0502020204030204" pitchFamily="34" charset="0"/>
                          <a:sym typeface="Wingdings" panose="05000000000000000000" pitchFamily="2" charset="2"/>
                        </a:rPr>
                        <a:t>QRG’s</a:t>
                      </a:r>
                      <a:r>
                        <a:rPr lang="en-US" sz="12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 even as test steps are failing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sym typeface="Wingdings" panose="05000000000000000000" pitchFamily="2" charset="2"/>
                        </a:rPr>
                        <a:t>FINDING DEFECTS: Problems, gaps, and the unexpected!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cs typeface="Calibri" panose="020F0502020204030204" pitchFamily="34" charset="0"/>
                        </a:rPr>
                        <a:t>WFM has been a challenging component in SIT 1 as multiple data loads and fixes have been required, however, at the end of week 3, WFM migrations are all caught up (entitlements, policies, and balances)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00FF"/>
                          </a:solidFill>
                          <a:latin typeface="Calibri" panose="020F0502020204030204" pitchFamily="34" charset="0"/>
                          <a:cs typeface="Calibri" panose="020F0502020204030204" pitchFamily="34" charset="0"/>
                        </a:rPr>
                        <a:t>Security</a:t>
                      </a:r>
                      <a:r>
                        <a:rPr lang="en-US" sz="1200" b="0" dirty="0">
                          <a:solidFill>
                            <a:srgbClr val="0000FF"/>
                          </a:solidFill>
                          <a:latin typeface="Calibri" panose="020F0502020204030204" pitchFamily="34" charset="0"/>
                          <a:cs typeface="Calibri" panose="020F0502020204030204" pitchFamily="34" charset="0"/>
                        </a:rPr>
                        <a:t> </a:t>
                      </a:r>
                      <a:r>
                        <a:rPr lang="en-US" sz="1200" b="0" dirty="0">
                          <a:latin typeface="Calibri" panose="020F0502020204030204" pitchFamily="34" charset="0"/>
                          <a:cs typeface="Calibri" panose="020F0502020204030204" pitchFamily="34" charset="0"/>
                        </a:rPr>
                        <a:t>adjustments have been made almost daily and now LUMA admins can authorize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cs typeface="Calibri" panose="020F0502020204030204" pitchFamily="34" charset="0"/>
                        </a:rPr>
                        <a:t>Successfully ran 4 Payroll Cycles (2 On and 2 Off) by the end of week 3; all have been closed and posted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cs typeface="Calibri" panose="020F0502020204030204" pitchFamily="34" charset="0"/>
                        </a:rPr>
                        <a:t>Some Payables Invoices are now ready for Finance; Expense Management Payroll ran for Transportation</a:t>
                      </a:r>
                    </a:p>
                  </a:txBody>
                  <a:tcPr marL="82376" marR="82376" marT="41188" marB="41188">
                    <a:lnL>
                      <a:noFill/>
                    </a:lnL>
                    <a:lnR w="28575" cap="flat" cmpd="sng" algn="ctr">
                      <a:noFill/>
                      <a:prstDash val="dash"/>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41067945"/>
                  </a:ext>
                </a:extLst>
              </a:tr>
              <a:tr h="274588">
                <a:tc>
                  <a:txBody>
                    <a:bodyPr/>
                    <a:lstStyle/>
                    <a:p>
                      <a:pPr algn="ctr"/>
                      <a:r>
                        <a:rPr lang="en-US" sz="1300" b="1" dirty="0">
                          <a:solidFill>
                            <a:srgbClr val="FF0000"/>
                          </a:solidFill>
                          <a:latin typeface="Calibri" panose="020F0502020204030204" pitchFamily="34" charset="0"/>
                          <a:cs typeface="Calibri" panose="020F0502020204030204" pitchFamily="34" charset="0"/>
                        </a:rPr>
                        <a:t>IMPEDIMENTS</a:t>
                      </a:r>
                      <a:r>
                        <a:rPr lang="en-US" sz="1300" b="0" dirty="0">
                          <a:solidFill>
                            <a:srgbClr val="FF0000"/>
                          </a:solidFill>
                          <a:latin typeface="Calibri" panose="020F0502020204030204" pitchFamily="34" charset="0"/>
                          <a:cs typeface="Calibri" panose="020F0502020204030204" pitchFamily="34" charset="0"/>
                        </a:rPr>
                        <a:t> (actively being resolved)</a:t>
                      </a:r>
                    </a:p>
                  </a:txBody>
                  <a:tcPr marL="82376" marR="82376" marT="41188" marB="41188" anchor="ctr">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3362335887"/>
                  </a:ext>
                </a:extLst>
              </a:tr>
              <a:tr h="974788">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rPr>
                        <a:t>GHR defect resolution slow due to the number of defects and the availability of Deloitte resources to make fixes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rPr>
                        <a:t>WFM transaction processing has been a problem, taking 20 minutes each when they should take 30 seconds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latin typeface="Calibri" panose="020F0502020204030204" pitchFamily="34" charset="0"/>
                          <a:ea typeface="+mn-ea"/>
                          <a:cs typeface="Calibri" panose="020F0502020204030204" pitchFamily="34" charset="0"/>
                        </a:rPr>
                        <a:t>Configuration and processes for rehires needed</a:t>
                      </a:r>
                    </a:p>
                  </a:txBody>
                  <a:tcPr marL="82376" marR="82376" marT="41188" marB="41188">
                    <a:lnL w="0">
                      <a:noFill/>
                    </a:lnL>
                    <a:lnR w="0">
                      <a:noFill/>
                    </a:lnR>
                    <a:lnT w="0">
                      <a:noFill/>
                    </a:lnT>
                    <a:lnB w="0">
                      <a:noFill/>
                    </a:lnB>
                    <a:lnTlToBr w="12700" cmpd="sng">
                      <a:noFill/>
                      <a:prstDash val="solid"/>
                    </a:lnTlToBr>
                    <a:lnBlToTr w="12700" cmpd="sng">
                      <a:noFill/>
                      <a:prstDash val="solid"/>
                    </a:lnBlToTr>
                    <a:noFill/>
                  </a:tcPr>
                </a:tc>
                <a:extLst>
                  <a:ext uri="{0D108BD9-81ED-4DB2-BD59-A6C34878D82A}">
                    <a16:rowId xmlns:a16="http://schemas.microsoft.com/office/drawing/2014/main" val="1501252948"/>
                  </a:ext>
                </a:extLst>
              </a:tr>
            </a:tbl>
          </a:graphicData>
        </a:graphic>
      </p:graphicFrame>
      <p:sp>
        <p:nvSpPr>
          <p:cNvPr id="18" name="TextBox 17">
            <a:extLst>
              <a:ext uri="{FF2B5EF4-FFF2-40B4-BE49-F238E27FC236}">
                <a16:creationId xmlns:a16="http://schemas.microsoft.com/office/drawing/2014/main" id="{F56FF546-0389-474D-8295-370FE3006F4F}"/>
              </a:ext>
            </a:extLst>
          </p:cNvPr>
          <p:cNvSpPr txBox="1"/>
          <p:nvPr/>
        </p:nvSpPr>
        <p:spPr>
          <a:xfrm rot="16200000">
            <a:off x="3625067" y="5039264"/>
            <a:ext cx="1871963" cy="286360"/>
          </a:xfrm>
          <a:prstGeom prst="rect">
            <a:avLst/>
          </a:prstGeom>
          <a:noFill/>
        </p:spPr>
        <p:txBody>
          <a:bodyPr wrap="square" rtlCol="0">
            <a:spAutoFit/>
          </a:bodyPr>
          <a:lstStyle/>
          <a:p>
            <a:pPr algn="ctr"/>
            <a:r>
              <a:rPr lang="en-US" sz="1261" b="1" dirty="0">
                <a:latin typeface="Calibri" panose="020F0502020204030204" pitchFamily="34" charset="0"/>
                <a:cs typeface="Calibri" panose="020F0502020204030204" pitchFamily="34" charset="0"/>
              </a:rPr>
              <a:t>OPEN SIT 1 DEFECTS 7/29</a:t>
            </a:r>
          </a:p>
        </p:txBody>
      </p:sp>
      <p:sp>
        <p:nvSpPr>
          <p:cNvPr id="13" name="Freeform: Shape 12">
            <a:extLst>
              <a:ext uri="{FF2B5EF4-FFF2-40B4-BE49-F238E27FC236}">
                <a16:creationId xmlns:a16="http://schemas.microsoft.com/office/drawing/2014/main" id="{3AC35DAD-04E8-49FD-9E79-920943801F83}"/>
              </a:ext>
            </a:extLst>
          </p:cNvPr>
          <p:cNvSpPr/>
          <p:nvPr/>
        </p:nvSpPr>
        <p:spPr>
          <a:xfrm>
            <a:off x="8494996" y="700704"/>
            <a:ext cx="2975659" cy="824021"/>
          </a:xfrm>
          <a:custGeom>
            <a:avLst/>
            <a:gdLst>
              <a:gd name="connsiteX0" fmla="*/ 822325 w 2463800"/>
              <a:gd name="connsiteY0" fmla="*/ 0 h 476250"/>
              <a:gd name="connsiteX1" fmla="*/ 0 w 2463800"/>
              <a:gd name="connsiteY1" fmla="*/ 196850 h 476250"/>
              <a:gd name="connsiteX2" fmla="*/ 0 w 2463800"/>
              <a:gd name="connsiteY2" fmla="*/ 473075 h 476250"/>
              <a:gd name="connsiteX3" fmla="*/ 2463800 w 2463800"/>
              <a:gd name="connsiteY3" fmla="*/ 476250 h 476250"/>
              <a:gd name="connsiteX4" fmla="*/ 2463800 w 2463800"/>
              <a:gd name="connsiteY4" fmla="*/ 200025 h 476250"/>
              <a:gd name="connsiteX5" fmla="*/ 1644650 w 2463800"/>
              <a:gd name="connsiteY5" fmla="*/ 6350 h 476250"/>
              <a:gd name="connsiteX6" fmla="*/ 822325 w 2463800"/>
              <a:gd name="connsiteY6" fmla="*/ 0 h 476250"/>
              <a:gd name="connsiteX0" fmla="*/ 1419225 w 3060700"/>
              <a:gd name="connsiteY0" fmla="*/ 0 h 476250"/>
              <a:gd name="connsiteX1" fmla="*/ 0 w 3060700"/>
              <a:gd name="connsiteY1" fmla="*/ 203200 h 476250"/>
              <a:gd name="connsiteX2" fmla="*/ 596900 w 3060700"/>
              <a:gd name="connsiteY2" fmla="*/ 473075 h 476250"/>
              <a:gd name="connsiteX3" fmla="*/ 3060700 w 3060700"/>
              <a:gd name="connsiteY3" fmla="*/ 476250 h 476250"/>
              <a:gd name="connsiteX4" fmla="*/ 3060700 w 3060700"/>
              <a:gd name="connsiteY4" fmla="*/ 200025 h 476250"/>
              <a:gd name="connsiteX5" fmla="*/ 2241550 w 3060700"/>
              <a:gd name="connsiteY5" fmla="*/ 6350 h 476250"/>
              <a:gd name="connsiteX6" fmla="*/ 1419225 w 3060700"/>
              <a:gd name="connsiteY6" fmla="*/ 0 h 476250"/>
              <a:gd name="connsiteX0" fmla="*/ 1422400 w 3063875"/>
              <a:gd name="connsiteY0" fmla="*/ 0 h 476250"/>
              <a:gd name="connsiteX1" fmla="*/ 3175 w 3063875"/>
              <a:gd name="connsiteY1" fmla="*/ 203200 h 476250"/>
              <a:gd name="connsiteX2" fmla="*/ 0 w 3063875"/>
              <a:gd name="connsiteY2" fmla="*/ 476250 h 476250"/>
              <a:gd name="connsiteX3" fmla="*/ 3063875 w 3063875"/>
              <a:gd name="connsiteY3" fmla="*/ 476250 h 476250"/>
              <a:gd name="connsiteX4" fmla="*/ 3063875 w 3063875"/>
              <a:gd name="connsiteY4" fmla="*/ 200025 h 476250"/>
              <a:gd name="connsiteX5" fmla="*/ 2244725 w 3063875"/>
              <a:gd name="connsiteY5" fmla="*/ 6350 h 476250"/>
              <a:gd name="connsiteX6" fmla="*/ 1422400 w 3063875"/>
              <a:gd name="connsiteY6" fmla="*/ 0 h 476250"/>
              <a:gd name="connsiteX0" fmla="*/ 1422400 w 3063875"/>
              <a:gd name="connsiteY0" fmla="*/ 0 h 476250"/>
              <a:gd name="connsiteX1" fmla="*/ 3175 w 3063875"/>
              <a:gd name="connsiteY1" fmla="*/ 203200 h 476250"/>
              <a:gd name="connsiteX2" fmla="*/ 0 w 3063875"/>
              <a:gd name="connsiteY2" fmla="*/ 476250 h 476250"/>
              <a:gd name="connsiteX3" fmla="*/ 3063875 w 3063875"/>
              <a:gd name="connsiteY3" fmla="*/ 476250 h 476250"/>
              <a:gd name="connsiteX4" fmla="*/ 2886075 w 3063875"/>
              <a:gd name="connsiteY4" fmla="*/ 200025 h 476250"/>
              <a:gd name="connsiteX5" fmla="*/ 2244725 w 3063875"/>
              <a:gd name="connsiteY5" fmla="*/ 6350 h 476250"/>
              <a:gd name="connsiteX6" fmla="*/ 1422400 w 3063875"/>
              <a:gd name="connsiteY6" fmla="*/ 0 h 476250"/>
              <a:gd name="connsiteX0" fmla="*/ 1422400 w 2911475"/>
              <a:gd name="connsiteY0" fmla="*/ 0 h 485775"/>
              <a:gd name="connsiteX1" fmla="*/ 3175 w 2911475"/>
              <a:gd name="connsiteY1" fmla="*/ 203200 h 485775"/>
              <a:gd name="connsiteX2" fmla="*/ 0 w 2911475"/>
              <a:gd name="connsiteY2" fmla="*/ 476250 h 485775"/>
              <a:gd name="connsiteX3" fmla="*/ 2911475 w 2911475"/>
              <a:gd name="connsiteY3" fmla="*/ 485775 h 485775"/>
              <a:gd name="connsiteX4" fmla="*/ 2886075 w 2911475"/>
              <a:gd name="connsiteY4" fmla="*/ 200025 h 485775"/>
              <a:gd name="connsiteX5" fmla="*/ 2244725 w 2911475"/>
              <a:gd name="connsiteY5" fmla="*/ 6350 h 485775"/>
              <a:gd name="connsiteX6" fmla="*/ 1422400 w 2911475"/>
              <a:gd name="connsiteY6" fmla="*/ 0 h 485775"/>
              <a:gd name="connsiteX0" fmla="*/ 1422400 w 2911475"/>
              <a:gd name="connsiteY0" fmla="*/ 0 h 485775"/>
              <a:gd name="connsiteX1" fmla="*/ 3175 w 2911475"/>
              <a:gd name="connsiteY1" fmla="*/ 203200 h 485775"/>
              <a:gd name="connsiteX2" fmla="*/ 0 w 2911475"/>
              <a:gd name="connsiteY2" fmla="*/ 476250 h 485775"/>
              <a:gd name="connsiteX3" fmla="*/ 2911475 w 2911475"/>
              <a:gd name="connsiteY3" fmla="*/ 485775 h 485775"/>
              <a:gd name="connsiteX4" fmla="*/ 2886075 w 2911475"/>
              <a:gd name="connsiteY4" fmla="*/ 200025 h 485775"/>
              <a:gd name="connsiteX5" fmla="*/ 2248958 w 2911475"/>
              <a:gd name="connsiteY5" fmla="*/ 27517 h 485775"/>
              <a:gd name="connsiteX6" fmla="*/ 1422400 w 2911475"/>
              <a:gd name="connsiteY6" fmla="*/ 0 h 485775"/>
              <a:gd name="connsiteX0" fmla="*/ 1424516 w 2911475"/>
              <a:gd name="connsiteY0" fmla="*/ 2116 h 458258"/>
              <a:gd name="connsiteX1" fmla="*/ 3175 w 2911475"/>
              <a:gd name="connsiteY1" fmla="*/ 175683 h 458258"/>
              <a:gd name="connsiteX2" fmla="*/ 0 w 2911475"/>
              <a:gd name="connsiteY2" fmla="*/ 448733 h 458258"/>
              <a:gd name="connsiteX3" fmla="*/ 2911475 w 2911475"/>
              <a:gd name="connsiteY3" fmla="*/ 458258 h 458258"/>
              <a:gd name="connsiteX4" fmla="*/ 2886075 w 2911475"/>
              <a:gd name="connsiteY4" fmla="*/ 172508 h 458258"/>
              <a:gd name="connsiteX5" fmla="*/ 2248958 w 2911475"/>
              <a:gd name="connsiteY5" fmla="*/ 0 h 458258"/>
              <a:gd name="connsiteX6" fmla="*/ 1424516 w 2911475"/>
              <a:gd name="connsiteY6" fmla="*/ 2116 h 458258"/>
              <a:gd name="connsiteX0" fmla="*/ 1424516 w 2911475"/>
              <a:gd name="connsiteY0" fmla="*/ 2116 h 458258"/>
              <a:gd name="connsiteX1" fmla="*/ 3175 w 2911475"/>
              <a:gd name="connsiteY1" fmla="*/ 175683 h 458258"/>
              <a:gd name="connsiteX2" fmla="*/ 0 w 2911475"/>
              <a:gd name="connsiteY2" fmla="*/ 448733 h 458258"/>
              <a:gd name="connsiteX3" fmla="*/ 2911475 w 2911475"/>
              <a:gd name="connsiteY3" fmla="*/ 458258 h 458258"/>
              <a:gd name="connsiteX4" fmla="*/ 2898775 w 2911475"/>
              <a:gd name="connsiteY4" fmla="*/ 176742 h 458258"/>
              <a:gd name="connsiteX5" fmla="*/ 2248958 w 2911475"/>
              <a:gd name="connsiteY5" fmla="*/ 0 h 458258"/>
              <a:gd name="connsiteX6" fmla="*/ 1424516 w 2911475"/>
              <a:gd name="connsiteY6" fmla="*/ 2116 h 458258"/>
              <a:gd name="connsiteX0" fmla="*/ 1424516 w 2898775"/>
              <a:gd name="connsiteY0" fmla="*/ 2116 h 448733"/>
              <a:gd name="connsiteX1" fmla="*/ 3175 w 2898775"/>
              <a:gd name="connsiteY1" fmla="*/ 175683 h 448733"/>
              <a:gd name="connsiteX2" fmla="*/ 0 w 2898775"/>
              <a:gd name="connsiteY2" fmla="*/ 448733 h 448733"/>
              <a:gd name="connsiteX3" fmla="*/ 2879725 w 2898775"/>
              <a:gd name="connsiteY3" fmla="*/ 441324 h 448733"/>
              <a:gd name="connsiteX4" fmla="*/ 2898775 w 2898775"/>
              <a:gd name="connsiteY4" fmla="*/ 176742 h 448733"/>
              <a:gd name="connsiteX5" fmla="*/ 2248958 w 2898775"/>
              <a:gd name="connsiteY5" fmla="*/ 0 h 448733"/>
              <a:gd name="connsiteX6" fmla="*/ 1424516 w 2898775"/>
              <a:gd name="connsiteY6" fmla="*/ 2116 h 448733"/>
              <a:gd name="connsiteX0" fmla="*/ 1424516 w 2900892"/>
              <a:gd name="connsiteY0" fmla="*/ 2116 h 448733"/>
              <a:gd name="connsiteX1" fmla="*/ 3175 w 2900892"/>
              <a:gd name="connsiteY1" fmla="*/ 175683 h 448733"/>
              <a:gd name="connsiteX2" fmla="*/ 0 w 2900892"/>
              <a:gd name="connsiteY2" fmla="*/ 448733 h 448733"/>
              <a:gd name="connsiteX3" fmla="*/ 2900892 w 2900892"/>
              <a:gd name="connsiteY3" fmla="*/ 439207 h 448733"/>
              <a:gd name="connsiteX4" fmla="*/ 2898775 w 2900892"/>
              <a:gd name="connsiteY4" fmla="*/ 176742 h 448733"/>
              <a:gd name="connsiteX5" fmla="*/ 2248958 w 2900892"/>
              <a:gd name="connsiteY5" fmla="*/ 0 h 448733"/>
              <a:gd name="connsiteX6" fmla="*/ 1424516 w 2900892"/>
              <a:gd name="connsiteY6" fmla="*/ 2116 h 448733"/>
              <a:gd name="connsiteX0" fmla="*/ 1424516 w 3070225"/>
              <a:gd name="connsiteY0" fmla="*/ 2116 h 633941"/>
              <a:gd name="connsiteX1" fmla="*/ 3175 w 3070225"/>
              <a:gd name="connsiteY1" fmla="*/ 175683 h 633941"/>
              <a:gd name="connsiteX2" fmla="*/ 0 w 3070225"/>
              <a:gd name="connsiteY2" fmla="*/ 448733 h 633941"/>
              <a:gd name="connsiteX3" fmla="*/ 3070225 w 3070225"/>
              <a:gd name="connsiteY3" fmla="*/ 633941 h 633941"/>
              <a:gd name="connsiteX4" fmla="*/ 2898775 w 3070225"/>
              <a:gd name="connsiteY4" fmla="*/ 176742 h 633941"/>
              <a:gd name="connsiteX5" fmla="*/ 2248958 w 3070225"/>
              <a:gd name="connsiteY5" fmla="*/ 0 h 633941"/>
              <a:gd name="connsiteX6" fmla="*/ 1424516 w 3070225"/>
              <a:gd name="connsiteY6" fmla="*/ 2116 h 633941"/>
              <a:gd name="connsiteX0" fmla="*/ 1424516 w 3262842"/>
              <a:gd name="connsiteY0" fmla="*/ 2116 h 633941"/>
              <a:gd name="connsiteX1" fmla="*/ 3175 w 3262842"/>
              <a:gd name="connsiteY1" fmla="*/ 175683 h 633941"/>
              <a:gd name="connsiteX2" fmla="*/ 0 w 3262842"/>
              <a:gd name="connsiteY2" fmla="*/ 448733 h 633941"/>
              <a:gd name="connsiteX3" fmla="*/ 3070225 w 3262842"/>
              <a:gd name="connsiteY3" fmla="*/ 633941 h 633941"/>
              <a:gd name="connsiteX4" fmla="*/ 3262841 w 3262842"/>
              <a:gd name="connsiteY4" fmla="*/ 473076 h 633941"/>
              <a:gd name="connsiteX5" fmla="*/ 2248958 w 3262842"/>
              <a:gd name="connsiteY5" fmla="*/ 0 h 633941"/>
              <a:gd name="connsiteX6" fmla="*/ 1424516 w 3262842"/>
              <a:gd name="connsiteY6" fmla="*/ 2116 h 633941"/>
              <a:gd name="connsiteX0" fmla="*/ 1421354 w 3259680"/>
              <a:gd name="connsiteY0" fmla="*/ 2116 h 651933"/>
              <a:gd name="connsiteX1" fmla="*/ 13 w 3259680"/>
              <a:gd name="connsiteY1" fmla="*/ 175683 h 651933"/>
              <a:gd name="connsiteX2" fmla="*/ 64572 w 3259680"/>
              <a:gd name="connsiteY2" fmla="*/ 651933 h 651933"/>
              <a:gd name="connsiteX3" fmla="*/ 3067063 w 3259680"/>
              <a:gd name="connsiteY3" fmla="*/ 633941 h 651933"/>
              <a:gd name="connsiteX4" fmla="*/ 3259679 w 3259680"/>
              <a:gd name="connsiteY4" fmla="*/ 473076 h 651933"/>
              <a:gd name="connsiteX5" fmla="*/ 2245796 w 3259680"/>
              <a:gd name="connsiteY5" fmla="*/ 0 h 651933"/>
              <a:gd name="connsiteX6" fmla="*/ 1421354 w 3259680"/>
              <a:gd name="connsiteY6" fmla="*/ 2116 h 651933"/>
              <a:gd name="connsiteX0" fmla="*/ 1429819 w 3268145"/>
              <a:gd name="connsiteY0" fmla="*/ 2116 h 651933"/>
              <a:gd name="connsiteX1" fmla="*/ 11 w 3268145"/>
              <a:gd name="connsiteY1" fmla="*/ 463550 h 651933"/>
              <a:gd name="connsiteX2" fmla="*/ 73037 w 3268145"/>
              <a:gd name="connsiteY2" fmla="*/ 651933 h 651933"/>
              <a:gd name="connsiteX3" fmla="*/ 3075528 w 3268145"/>
              <a:gd name="connsiteY3" fmla="*/ 633941 h 651933"/>
              <a:gd name="connsiteX4" fmla="*/ 3268144 w 3268145"/>
              <a:gd name="connsiteY4" fmla="*/ 473076 h 651933"/>
              <a:gd name="connsiteX5" fmla="*/ 2254261 w 3268145"/>
              <a:gd name="connsiteY5" fmla="*/ 0 h 651933"/>
              <a:gd name="connsiteX6" fmla="*/ 1429819 w 3268145"/>
              <a:gd name="connsiteY6" fmla="*/ 2116 h 651933"/>
              <a:gd name="connsiteX0" fmla="*/ 1429819 w 3290370"/>
              <a:gd name="connsiteY0" fmla="*/ 2116 h 651933"/>
              <a:gd name="connsiteX1" fmla="*/ 11 w 3290370"/>
              <a:gd name="connsiteY1" fmla="*/ 463550 h 651933"/>
              <a:gd name="connsiteX2" fmla="*/ 73037 w 3290370"/>
              <a:gd name="connsiteY2" fmla="*/ 651933 h 651933"/>
              <a:gd name="connsiteX3" fmla="*/ 3075528 w 3290370"/>
              <a:gd name="connsiteY3" fmla="*/ 633941 h 651933"/>
              <a:gd name="connsiteX4" fmla="*/ 3290369 w 3290370"/>
              <a:gd name="connsiteY4" fmla="*/ 466726 h 651933"/>
              <a:gd name="connsiteX5" fmla="*/ 2254261 w 3290370"/>
              <a:gd name="connsiteY5" fmla="*/ 0 h 651933"/>
              <a:gd name="connsiteX6" fmla="*/ 1429819 w 3290370"/>
              <a:gd name="connsiteY6" fmla="*/ 2116 h 651933"/>
              <a:gd name="connsiteX0" fmla="*/ 1429819 w 3294603"/>
              <a:gd name="connsiteY0" fmla="*/ 2116 h 691091"/>
              <a:gd name="connsiteX1" fmla="*/ 11 w 3294603"/>
              <a:gd name="connsiteY1" fmla="*/ 463550 h 691091"/>
              <a:gd name="connsiteX2" fmla="*/ 73037 w 3294603"/>
              <a:gd name="connsiteY2" fmla="*/ 651933 h 691091"/>
              <a:gd name="connsiteX3" fmla="*/ 3294603 w 3294603"/>
              <a:gd name="connsiteY3" fmla="*/ 691091 h 691091"/>
              <a:gd name="connsiteX4" fmla="*/ 3290369 w 3294603"/>
              <a:gd name="connsiteY4" fmla="*/ 466726 h 691091"/>
              <a:gd name="connsiteX5" fmla="*/ 2254261 w 3294603"/>
              <a:gd name="connsiteY5" fmla="*/ 0 h 691091"/>
              <a:gd name="connsiteX6" fmla="*/ 1429819 w 3294603"/>
              <a:gd name="connsiteY6" fmla="*/ 2116 h 691091"/>
              <a:gd name="connsiteX0" fmla="*/ 1439332 w 3304116"/>
              <a:gd name="connsiteY0" fmla="*/ 2116 h 691091"/>
              <a:gd name="connsiteX1" fmla="*/ 9524 w 3304116"/>
              <a:gd name="connsiteY1" fmla="*/ 463550 h 691091"/>
              <a:gd name="connsiteX2" fmla="*/ 0 w 3304116"/>
              <a:gd name="connsiteY2" fmla="*/ 645583 h 691091"/>
              <a:gd name="connsiteX3" fmla="*/ 3304116 w 3304116"/>
              <a:gd name="connsiteY3" fmla="*/ 691091 h 691091"/>
              <a:gd name="connsiteX4" fmla="*/ 3299882 w 3304116"/>
              <a:gd name="connsiteY4" fmla="*/ 466726 h 691091"/>
              <a:gd name="connsiteX5" fmla="*/ 2263774 w 3304116"/>
              <a:gd name="connsiteY5" fmla="*/ 0 h 691091"/>
              <a:gd name="connsiteX6" fmla="*/ 1439332 w 3304116"/>
              <a:gd name="connsiteY6" fmla="*/ 2116 h 691091"/>
              <a:gd name="connsiteX0" fmla="*/ 1439332 w 3304116"/>
              <a:gd name="connsiteY0" fmla="*/ 2116 h 691091"/>
              <a:gd name="connsiteX1" fmla="*/ 12699 w 3304116"/>
              <a:gd name="connsiteY1" fmla="*/ 466725 h 691091"/>
              <a:gd name="connsiteX2" fmla="*/ 0 w 3304116"/>
              <a:gd name="connsiteY2" fmla="*/ 645583 h 691091"/>
              <a:gd name="connsiteX3" fmla="*/ 3304116 w 3304116"/>
              <a:gd name="connsiteY3" fmla="*/ 691091 h 691091"/>
              <a:gd name="connsiteX4" fmla="*/ 3299882 w 3304116"/>
              <a:gd name="connsiteY4" fmla="*/ 466726 h 691091"/>
              <a:gd name="connsiteX5" fmla="*/ 2263774 w 3304116"/>
              <a:gd name="connsiteY5" fmla="*/ 0 h 691091"/>
              <a:gd name="connsiteX6" fmla="*/ 1439332 w 3304116"/>
              <a:gd name="connsiteY6" fmla="*/ 2116 h 691091"/>
              <a:gd name="connsiteX0" fmla="*/ 1439332 w 3304116"/>
              <a:gd name="connsiteY0" fmla="*/ 2116 h 691091"/>
              <a:gd name="connsiteX1" fmla="*/ 3174 w 3304116"/>
              <a:gd name="connsiteY1" fmla="*/ 463550 h 691091"/>
              <a:gd name="connsiteX2" fmla="*/ 0 w 3304116"/>
              <a:gd name="connsiteY2" fmla="*/ 645583 h 691091"/>
              <a:gd name="connsiteX3" fmla="*/ 3304116 w 3304116"/>
              <a:gd name="connsiteY3" fmla="*/ 691091 h 691091"/>
              <a:gd name="connsiteX4" fmla="*/ 3299882 w 3304116"/>
              <a:gd name="connsiteY4" fmla="*/ 466726 h 691091"/>
              <a:gd name="connsiteX5" fmla="*/ 2263774 w 3304116"/>
              <a:gd name="connsiteY5" fmla="*/ 0 h 691091"/>
              <a:gd name="connsiteX6" fmla="*/ 1439332 w 3304116"/>
              <a:gd name="connsiteY6" fmla="*/ 2116 h 691091"/>
              <a:gd name="connsiteX0" fmla="*/ 1439332 w 3316841"/>
              <a:gd name="connsiteY0" fmla="*/ 2116 h 691091"/>
              <a:gd name="connsiteX1" fmla="*/ 3174 w 3316841"/>
              <a:gd name="connsiteY1" fmla="*/ 463550 h 691091"/>
              <a:gd name="connsiteX2" fmla="*/ 0 w 3316841"/>
              <a:gd name="connsiteY2" fmla="*/ 645583 h 691091"/>
              <a:gd name="connsiteX3" fmla="*/ 3304116 w 3316841"/>
              <a:gd name="connsiteY3" fmla="*/ 691091 h 691091"/>
              <a:gd name="connsiteX4" fmla="*/ 3316816 w 3316841"/>
              <a:gd name="connsiteY4" fmla="*/ 271993 h 691091"/>
              <a:gd name="connsiteX5" fmla="*/ 2263774 w 3316841"/>
              <a:gd name="connsiteY5" fmla="*/ 0 h 691091"/>
              <a:gd name="connsiteX6" fmla="*/ 1439332 w 3316841"/>
              <a:gd name="connsiteY6" fmla="*/ 2116 h 691091"/>
              <a:gd name="connsiteX0" fmla="*/ 1444728 w 3322237"/>
              <a:gd name="connsiteY0" fmla="*/ 2116 h 691091"/>
              <a:gd name="connsiteX1" fmla="*/ 103 w 3322237"/>
              <a:gd name="connsiteY1" fmla="*/ 268817 h 691091"/>
              <a:gd name="connsiteX2" fmla="*/ 5396 w 3322237"/>
              <a:gd name="connsiteY2" fmla="*/ 645583 h 691091"/>
              <a:gd name="connsiteX3" fmla="*/ 3309512 w 3322237"/>
              <a:gd name="connsiteY3" fmla="*/ 691091 h 691091"/>
              <a:gd name="connsiteX4" fmla="*/ 3322212 w 3322237"/>
              <a:gd name="connsiteY4" fmla="*/ 271993 h 691091"/>
              <a:gd name="connsiteX5" fmla="*/ 2269170 w 3322237"/>
              <a:gd name="connsiteY5" fmla="*/ 0 h 691091"/>
              <a:gd name="connsiteX6" fmla="*/ 1444728 w 3322237"/>
              <a:gd name="connsiteY6" fmla="*/ 2116 h 691091"/>
              <a:gd name="connsiteX0" fmla="*/ 1444728 w 4350912"/>
              <a:gd name="connsiteY0" fmla="*/ 2116 h 691091"/>
              <a:gd name="connsiteX1" fmla="*/ 103 w 4350912"/>
              <a:gd name="connsiteY1" fmla="*/ 268817 h 691091"/>
              <a:gd name="connsiteX2" fmla="*/ 5396 w 4350912"/>
              <a:gd name="connsiteY2" fmla="*/ 645583 h 691091"/>
              <a:gd name="connsiteX3" fmla="*/ 3309512 w 4350912"/>
              <a:gd name="connsiteY3" fmla="*/ 691091 h 691091"/>
              <a:gd name="connsiteX4" fmla="*/ 4350912 w 4350912"/>
              <a:gd name="connsiteY4" fmla="*/ 487893 h 691091"/>
              <a:gd name="connsiteX5" fmla="*/ 2269170 w 4350912"/>
              <a:gd name="connsiteY5" fmla="*/ 0 h 691091"/>
              <a:gd name="connsiteX6" fmla="*/ 1444728 w 4350912"/>
              <a:gd name="connsiteY6" fmla="*/ 2116 h 691091"/>
              <a:gd name="connsiteX0" fmla="*/ 1439332 w 4345516"/>
              <a:gd name="connsiteY0" fmla="*/ 2116 h 691091"/>
              <a:gd name="connsiteX1" fmla="*/ 1055157 w 4345516"/>
              <a:gd name="connsiteY1" fmla="*/ 516467 h 691091"/>
              <a:gd name="connsiteX2" fmla="*/ 0 w 4345516"/>
              <a:gd name="connsiteY2" fmla="*/ 645583 h 691091"/>
              <a:gd name="connsiteX3" fmla="*/ 3304116 w 4345516"/>
              <a:gd name="connsiteY3" fmla="*/ 691091 h 691091"/>
              <a:gd name="connsiteX4" fmla="*/ 4345516 w 4345516"/>
              <a:gd name="connsiteY4" fmla="*/ 487893 h 691091"/>
              <a:gd name="connsiteX5" fmla="*/ 2263774 w 4345516"/>
              <a:gd name="connsiteY5" fmla="*/ 0 h 691091"/>
              <a:gd name="connsiteX6" fmla="*/ 1439332 w 4345516"/>
              <a:gd name="connsiteY6" fmla="*/ 2116 h 691091"/>
              <a:gd name="connsiteX0" fmla="*/ 384177 w 3290361"/>
              <a:gd name="connsiteY0" fmla="*/ 2116 h 691091"/>
              <a:gd name="connsiteX1" fmla="*/ 2 w 3290361"/>
              <a:gd name="connsiteY1" fmla="*/ 516467 h 691091"/>
              <a:gd name="connsiteX2" fmla="*/ 773645 w 3290361"/>
              <a:gd name="connsiteY2" fmla="*/ 626533 h 691091"/>
              <a:gd name="connsiteX3" fmla="*/ 2248961 w 3290361"/>
              <a:gd name="connsiteY3" fmla="*/ 691091 h 691091"/>
              <a:gd name="connsiteX4" fmla="*/ 3290361 w 3290361"/>
              <a:gd name="connsiteY4" fmla="*/ 487893 h 691091"/>
              <a:gd name="connsiteX5" fmla="*/ 1208619 w 3290361"/>
              <a:gd name="connsiteY5" fmla="*/ 0 h 691091"/>
              <a:gd name="connsiteX6" fmla="*/ 384177 w 3290361"/>
              <a:gd name="connsiteY6" fmla="*/ 2116 h 691091"/>
              <a:gd name="connsiteX0" fmla="*/ 384177 w 3290361"/>
              <a:gd name="connsiteY0" fmla="*/ 27516 h 716491"/>
              <a:gd name="connsiteX1" fmla="*/ 2 w 3290361"/>
              <a:gd name="connsiteY1" fmla="*/ 541867 h 716491"/>
              <a:gd name="connsiteX2" fmla="*/ 773645 w 3290361"/>
              <a:gd name="connsiteY2" fmla="*/ 651933 h 716491"/>
              <a:gd name="connsiteX3" fmla="*/ 2248961 w 3290361"/>
              <a:gd name="connsiteY3" fmla="*/ 716491 h 716491"/>
              <a:gd name="connsiteX4" fmla="*/ 3290361 w 3290361"/>
              <a:gd name="connsiteY4" fmla="*/ 513293 h 716491"/>
              <a:gd name="connsiteX5" fmla="*/ 2233085 w 3290361"/>
              <a:gd name="connsiteY5" fmla="*/ 0 h 716491"/>
              <a:gd name="connsiteX6" fmla="*/ 384177 w 3290361"/>
              <a:gd name="connsiteY6" fmla="*/ 27516 h 716491"/>
              <a:gd name="connsiteX0" fmla="*/ 291043 w 3290361"/>
              <a:gd name="connsiteY0" fmla="*/ 27516 h 716491"/>
              <a:gd name="connsiteX1" fmla="*/ 2 w 3290361"/>
              <a:gd name="connsiteY1" fmla="*/ 541867 h 716491"/>
              <a:gd name="connsiteX2" fmla="*/ 773645 w 3290361"/>
              <a:gd name="connsiteY2" fmla="*/ 651933 h 716491"/>
              <a:gd name="connsiteX3" fmla="*/ 2248961 w 3290361"/>
              <a:gd name="connsiteY3" fmla="*/ 716491 h 716491"/>
              <a:gd name="connsiteX4" fmla="*/ 3290361 w 3290361"/>
              <a:gd name="connsiteY4" fmla="*/ 513293 h 716491"/>
              <a:gd name="connsiteX5" fmla="*/ 2233085 w 3290361"/>
              <a:gd name="connsiteY5" fmla="*/ 0 h 716491"/>
              <a:gd name="connsiteX6" fmla="*/ 291043 w 3290361"/>
              <a:gd name="connsiteY6" fmla="*/ 27516 h 716491"/>
              <a:gd name="connsiteX0" fmla="*/ 934508 w 3933826"/>
              <a:gd name="connsiteY0" fmla="*/ 27516 h 716491"/>
              <a:gd name="connsiteX1" fmla="*/ 0 w 3933826"/>
              <a:gd name="connsiteY1" fmla="*/ 533400 h 716491"/>
              <a:gd name="connsiteX2" fmla="*/ 1417110 w 3933826"/>
              <a:gd name="connsiteY2" fmla="*/ 651933 h 716491"/>
              <a:gd name="connsiteX3" fmla="*/ 2892426 w 3933826"/>
              <a:gd name="connsiteY3" fmla="*/ 716491 h 716491"/>
              <a:gd name="connsiteX4" fmla="*/ 3933826 w 3933826"/>
              <a:gd name="connsiteY4" fmla="*/ 513293 h 716491"/>
              <a:gd name="connsiteX5" fmla="*/ 2876550 w 3933826"/>
              <a:gd name="connsiteY5" fmla="*/ 0 h 716491"/>
              <a:gd name="connsiteX6" fmla="*/ 934508 w 3933826"/>
              <a:gd name="connsiteY6" fmla="*/ 27516 h 716491"/>
              <a:gd name="connsiteX0" fmla="*/ 934508 w 3290359"/>
              <a:gd name="connsiteY0" fmla="*/ 27516 h 716491"/>
              <a:gd name="connsiteX1" fmla="*/ 0 w 3290359"/>
              <a:gd name="connsiteY1" fmla="*/ 533400 h 716491"/>
              <a:gd name="connsiteX2" fmla="*/ 1417110 w 3290359"/>
              <a:gd name="connsiteY2" fmla="*/ 651933 h 716491"/>
              <a:gd name="connsiteX3" fmla="*/ 2892426 w 3290359"/>
              <a:gd name="connsiteY3" fmla="*/ 716491 h 716491"/>
              <a:gd name="connsiteX4" fmla="*/ 3290359 w 3290359"/>
              <a:gd name="connsiteY4" fmla="*/ 564093 h 716491"/>
              <a:gd name="connsiteX5" fmla="*/ 2876550 w 3290359"/>
              <a:gd name="connsiteY5" fmla="*/ 0 h 716491"/>
              <a:gd name="connsiteX6" fmla="*/ 934508 w 3290359"/>
              <a:gd name="connsiteY6" fmla="*/ 27516 h 716491"/>
              <a:gd name="connsiteX0" fmla="*/ 934508 w 3290359"/>
              <a:gd name="connsiteY0" fmla="*/ 27516 h 651933"/>
              <a:gd name="connsiteX1" fmla="*/ 0 w 3290359"/>
              <a:gd name="connsiteY1" fmla="*/ 533400 h 651933"/>
              <a:gd name="connsiteX2" fmla="*/ 1417110 w 3290359"/>
              <a:gd name="connsiteY2" fmla="*/ 651933 h 651933"/>
              <a:gd name="connsiteX3" fmla="*/ 3290359 w 3290359"/>
              <a:gd name="connsiteY3" fmla="*/ 564093 h 651933"/>
              <a:gd name="connsiteX4" fmla="*/ 2876550 w 3290359"/>
              <a:gd name="connsiteY4" fmla="*/ 0 h 651933"/>
              <a:gd name="connsiteX5" fmla="*/ 934508 w 3290359"/>
              <a:gd name="connsiteY5" fmla="*/ 27516 h 651933"/>
              <a:gd name="connsiteX0" fmla="*/ 934508 w 3290359"/>
              <a:gd name="connsiteY0" fmla="*/ 27516 h 939799"/>
              <a:gd name="connsiteX1" fmla="*/ 0 w 3290359"/>
              <a:gd name="connsiteY1" fmla="*/ 533400 h 939799"/>
              <a:gd name="connsiteX2" fmla="*/ 1798110 w 3290359"/>
              <a:gd name="connsiteY2" fmla="*/ 939799 h 939799"/>
              <a:gd name="connsiteX3" fmla="*/ 3290359 w 3290359"/>
              <a:gd name="connsiteY3" fmla="*/ 564093 h 939799"/>
              <a:gd name="connsiteX4" fmla="*/ 2876550 w 3290359"/>
              <a:gd name="connsiteY4" fmla="*/ 0 h 939799"/>
              <a:gd name="connsiteX5" fmla="*/ 934508 w 3290359"/>
              <a:gd name="connsiteY5" fmla="*/ 27516 h 939799"/>
              <a:gd name="connsiteX0" fmla="*/ 934508 w 3290359"/>
              <a:gd name="connsiteY0" fmla="*/ 0 h 912283"/>
              <a:gd name="connsiteX1" fmla="*/ 0 w 3290359"/>
              <a:gd name="connsiteY1" fmla="*/ 505884 h 912283"/>
              <a:gd name="connsiteX2" fmla="*/ 1798110 w 3290359"/>
              <a:gd name="connsiteY2" fmla="*/ 912283 h 912283"/>
              <a:gd name="connsiteX3" fmla="*/ 3290359 w 3290359"/>
              <a:gd name="connsiteY3" fmla="*/ 536577 h 912283"/>
              <a:gd name="connsiteX4" fmla="*/ 2916767 w 3290359"/>
              <a:gd name="connsiteY4" fmla="*/ 2118 h 912283"/>
              <a:gd name="connsiteX5" fmla="*/ 934508 w 3290359"/>
              <a:gd name="connsiteY5" fmla="*/ 0 h 912283"/>
              <a:gd name="connsiteX0" fmla="*/ 900642 w 3290359"/>
              <a:gd name="connsiteY0" fmla="*/ 0 h 910166"/>
              <a:gd name="connsiteX1" fmla="*/ 0 w 3290359"/>
              <a:gd name="connsiteY1" fmla="*/ 503767 h 910166"/>
              <a:gd name="connsiteX2" fmla="*/ 1798110 w 3290359"/>
              <a:gd name="connsiteY2" fmla="*/ 910166 h 910166"/>
              <a:gd name="connsiteX3" fmla="*/ 3290359 w 3290359"/>
              <a:gd name="connsiteY3" fmla="*/ 534460 h 910166"/>
              <a:gd name="connsiteX4" fmla="*/ 2916767 w 3290359"/>
              <a:gd name="connsiteY4" fmla="*/ 1 h 910166"/>
              <a:gd name="connsiteX5" fmla="*/ 900642 w 3290359"/>
              <a:gd name="connsiteY5" fmla="*/ 0 h 910166"/>
              <a:gd name="connsiteX0" fmla="*/ 926042 w 3315759"/>
              <a:gd name="connsiteY0" fmla="*/ 0 h 910166"/>
              <a:gd name="connsiteX1" fmla="*/ 0 w 3315759"/>
              <a:gd name="connsiteY1" fmla="*/ 501650 h 910166"/>
              <a:gd name="connsiteX2" fmla="*/ 1823510 w 3315759"/>
              <a:gd name="connsiteY2" fmla="*/ 910166 h 910166"/>
              <a:gd name="connsiteX3" fmla="*/ 3315759 w 3315759"/>
              <a:gd name="connsiteY3" fmla="*/ 534460 h 910166"/>
              <a:gd name="connsiteX4" fmla="*/ 2942167 w 3315759"/>
              <a:gd name="connsiteY4" fmla="*/ 1 h 910166"/>
              <a:gd name="connsiteX5" fmla="*/ 926042 w 3315759"/>
              <a:gd name="connsiteY5" fmla="*/ 0 h 910166"/>
              <a:gd name="connsiteX0" fmla="*/ 926042 w 3303059"/>
              <a:gd name="connsiteY0" fmla="*/ 0 h 910166"/>
              <a:gd name="connsiteX1" fmla="*/ 0 w 3303059"/>
              <a:gd name="connsiteY1" fmla="*/ 501650 h 910166"/>
              <a:gd name="connsiteX2" fmla="*/ 1823510 w 3303059"/>
              <a:gd name="connsiteY2" fmla="*/ 910166 h 910166"/>
              <a:gd name="connsiteX3" fmla="*/ 3303059 w 3303059"/>
              <a:gd name="connsiteY3" fmla="*/ 504827 h 910166"/>
              <a:gd name="connsiteX4" fmla="*/ 2942167 w 3303059"/>
              <a:gd name="connsiteY4" fmla="*/ 1 h 910166"/>
              <a:gd name="connsiteX5" fmla="*/ 926042 w 3303059"/>
              <a:gd name="connsiteY5" fmla="*/ 0 h 910166"/>
              <a:gd name="connsiteX0" fmla="*/ 926042 w 3303059"/>
              <a:gd name="connsiteY0" fmla="*/ 0 h 938040"/>
              <a:gd name="connsiteX1" fmla="*/ 0 w 3303059"/>
              <a:gd name="connsiteY1" fmla="*/ 501650 h 938040"/>
              <a:gd name="connsiteX2" fmla="*/ 1823510 w 3303059"/>
              <a:gd name="connsiteY2" fmla="*/ 910166 h 938040"/>
              <a:gd name="connsiteX3" fmla="*/ 3303059 w 3303059"/>
              <a:gd name="connsiteY3" fmla="*/ 504827 h 938040"/>
              <a:gd name="connsiteX4" fmla="*/ 2942167 w 3303059"/>
              <a:gd name="connsiteY4" fmla="*/ 1 h 938040"/>
              <a:gd name="connsiteX5" fmla="*/ 926042 w 3303059"/>
              <a:gd name="connsiteY5" fmla="*/ 0 h 938040"/>
              <a:gd name="connsiteX0" fmla="*/ 926042 w 3303059"/>
              <a:gd name="connsiteY0" fmla="*/ 0 h 910451"/>
              <a:gd name="connsiteX1" fmla="*/ 0 w 3303059"/>
              <a:gd name="connsiteY1" fmla="*/ 501650 h 910451"/>
              <a:gd name="connsiteX2" fmla="*/ 1823510 w 3303059"/>
              <a:gd name="connsiteY2" fmla="*/ 910166 h 910451"/>
              <a:gd name="connsiteX3" fmla="*/ 3303059 w 3303059"/>
              <a:gd name="connsiteY3" fmla="*/ 504827 h 910451"/>
              <a:gd name="connsiteX4" fmla="*/ 2942167 w 3303059"/>
              <a:gd name="connsiteY4" fmla="*/ 1 h 910451"/>
              <a:gd name="connsiteX5" fmla="*/ 926042 w 3303059"/>
              <a:gd name="connsiteY5" fmla="*/ 0 h 910451"/>
              <a:gd name="connsiteX0" fmla="*/ 926042 w 3303059"/>
              <a:gd name="connsiteY0" fmla="*/ 0 h 910451"/>
              <a:gd name="connsiteX1" fmla="*/ 0 w 3303059"/>
              <a:gd name="connsiteY1" fmla="*/ 501650 h 910451"/>
              <a:gd name="connsiteX2" fmla="*/ 1823510 w 3303059"/>
              <a:gd name="connsiteY2" fmla="*/ 910166 h 910451"/>
              <a:gd name="connsiteX3" fmla="*/ 3303059 w 3303059"/>
              <a:gd name="connsiteY3" fmla="*/ 504827 h 910451"/>
              <a:gd name="connsiteX4" fmla="*/ 3041651 w 3303059"/>
              <a:gd name="connsiteY4" fmla="*/ 23284 h 910451"/>
              <a:gd name="connsiteX5" fmla="*/ 926042 w 3303059"/>
              <a:gd name="connsiteY5" fmla="*/ 0 h 910451"/>
              <a:gd name="connsiteX0" fmla="*/ 898525 w 3303059"/>
              <a:gd name="connsiteY0" fmla="*/ 0 h 914685"/>
              <a:gd name="connsiteX1" fmla="*/ 0 w 3303059"/>
              <a:gd name="connsiteY1" fmla="*/ 505884 h 914685"/>
              <a:gd name="connsiteX2" fmla="*/ 1823510 w 3303059"/>
              <a:gd name="connsiteY2" fmla="*/ 914400 h 914685"/>
              <a:gd name="connsiteX3" fmla="*/ 3303059 w 3303059"/>
              <a:gd name="connsiteY3" fmla="*/ 509061 h 914685"/>
              <a:gd name="connsiteX4" fmla="*/ 3041651 w 3303059"/>
              <a:gd name="connsiteY4" fmla="*/ 27518 h 914685"/>
              <a:gd name="connsiteX5" fmla="*/ 898525 w 3303059"/>
              <a:gd name="connsiteY5" fmla="*/ 0 h 91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059" h="914685">
                <a:moveTo>
                  <a:pt x="898525" y="0"/>
                </a:moveTo>
                <a:lnTo>
                  <a:pt x="0" y="505884"/>
                </a:lnTo>
                <a:cubicBezTo>
                  <a:pt x="149578" y="657578"/>
                  <a:pt x="1597027" y="924630"/>
                  <a:pt x="1823510" y="914400"/>
                </a:cubicBezTo>
                <a:cubicBezTo>
                  <a:pt x="2049993" y="904170"/>
                  <a:pt x="2809876" y="644174"/>
                  <a:pt x="3303059" y="509061"/>
                </a:cubicBezTo>
                <a:lnTo>
                  <a:pt x="3041651" y="27518"/>
                </a:lnTo>
                <a:lnTo>
                  <a:pt x="898525" y="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2" dirty="0"/>
          </a:p>
        </p:txBody>
      </p:sp>
      <p:graphicFrame>
        <p:nvGraphicFramePr>
          <p:cNvPr id="17" name="Table 16">
            <a:extLst>
              <a:ext uri="{FF2B5EF4-FFF2-40B4-BE49-F238E27FC236}">
                <a16:creationId xmlns:a16="http://schemas.microsoft.com/office/drawing/2014/main" id="{F8A7F44A-C959-4271-9D5F-69267ACE89A0}"/>
              </a:ext>
            </a:extLst>
          </p:cNvPr>
          <p:cNvGraphicFramePr>
            <a:graphicFrameLocks noGrp="1"/>
          </p:cNvGraphicFramePr>
          <p:nvPr>
            <p:extLst>
              <p:ext uri="{D42A27DB-BD31-4B8C-83A1-F6EECF244321}">
                <p14:modId xmlns:p14="http://schemas.microsoft.com/office/powerpoint/2010/main" val="658207137"/>
              </p:ext>
            </p:extLst>
          </p:nvPr>
        </p:nvGraphicFramePr>
        <p:xfrm>
          <a:off x="51593" y="141761"/>
          <a:ext cx="12088813" cy="590990"/>
        </p:xfrm>
        <a:graphic>
          <a:graphicData uri="http://schemas.openxmlformats.org/drawingml/2006/table">
            <a:tbl>
              <a:tblPr firstRow="1" bandRow="1"/>
              <a:tblGrid>
                <a:gridCol w="906141">
                  <a:extLst>
                    <a:ext uri="{9D8B030D-6E8A-4147-A177-3AD203B41FA5}">
                      <a16:colId xmlns:a16="http://schemas.microsoft.com/office/drawing/2014/main" val="3836194853"/>
                    </a:ext>
                  </a:extLst>
                </a:gridCol>
                <a:gridCol w="823764">
                  <a:extLst>
                    <a:ext uri="{9D8B030D-6E8A-4147-A177-3AD203B41FA5}">
                      <a16:colId xmlns:a16="http://schemas.microsoft.com/office/drawing/2014/main" val="518024941"/>
                    </a:ext>
                  </a:extLst>
                </a:gridCol>
                <a:gridCol w="741388">
                  <a:extLst>
                    <a:ext uri="{9D8B030D-6E8A-4147-A177-3AD203B41FA5}">
                      <a16:colId xmlns:a16="http://schemas.microsoft.com/office/drawing/2014/main" val="670623301"/>
                    </a:ext>
                  </a:extLst>
                </a:gridCol>
                <a:gridCol w="823764">
                  <a:extLst>
                    <a:ext uri="{9D8B030D-6E8A-4147-A177-3AD203B41FA5}">
                      <a16:colId xmlns:a16="http://schemas.microsoft.com/office/drawing/2014/main" val="734143154"/>
                    </a:ext>
                  </a:extLst>
                </a:gridCol>
                <a:gridCol w="741388">
                  <a:extLst>
                    <a:ext uri="{9D8B030D-6E8A-4147-A177-3AD203B41FA5}">
                      <a16:colId xmlns:a16="http://schemas.microsoft.com/office/drawing/2014/main" val="2522163658"/>
                    </a:ext>
                  </a:extLst>
                </a:gridCol>
                <a:gridCol w="906141">
                  <a:extLst>
                    <a:ext uri="{9D8B030D-6E8A-4147-A177-3AD203B41FA5}">
                      <a16:colId xmlns:a16="http://schemas.microsoft.com/office/drawing/2014/main" val="3238831454"/>
                    </a:ext>
                  </a:extLst>
                </a:gridCol>
                <a:gridCol w="906141">
                  <a:extLst>
                    <a:ext uri="{9D8B030D-6E8A-4147-A177-3AD203B41FA5}">
                      <a16:colId xmlns:a16="http://schemas.microsoft.com/office/drawing/2014/main" val="4115745397"/>
                    </a:ext>
                  </a:extLst>
                </a:gridCol>
                <a:gridCol w="75063">
                  <a:extLst>
                    <a:ext uri="{9D8B030D-6E8A-4147-A177-3AD203B41FA5}">
                      <a16:colId xmlns:a16="http://schemas.microsoft.com/office/drawing/2014/main" val="3430600151"/>
                    </a:ext>
                  </a:extLst>
                </a:gridCol>
                <a:gridCol w="750630">
                  <a:extLst>
                    <a:ext uri="{9D8B030D-6E8A-4147-A177-3AD203B41FA5}">
                      <a16:colId xmlns:a16="http://schemas.microsoft.com/office/drawing/2014/main" val="1894083311"/>
                    </a:ext>
                  </a:extLst>
                </a:gridCol>
                <a:gridCol w="675567">
                  <a:extLst>
                    <a:ext uri="{9D8B030D-6E8A-4147-A177-3AD203B41FA5}">
                      <a16:colId xmlns:a16="http://schemas.microsoft.com/office/drawing/2014/main" val="2088518248"/>
                    </a:ext>
                  </a:extLst>
                </a:gridCol>
                <a:gridCol w="1095956">
                  <a:extLst>
                    <a:ext uri="{9D8B030D-6E8A-4147-A177-3AD203B41FA5}">
                      <a16:colId xmlns:a16="http://schemas.microsoft.com/office/drawing/2014/main" val="4069501621"/>
                    </a:ext>
                  </a:extLst>
                </a:gridCol>
                <a:gridCol w="759694">
                  <a:extLst>
                    <a:ext uri="{9D8B030D-6E8A-4147-A177-3AD203B41FA5}">
                      <a16:colId xmlns:a16="http://schemas.microsoft.com/office/drawing/2014/main" val="3267564725"/>
                    </a:ext>
                  </a:extLst>
                </a:gridCol>
                <a:gridCol w="659012">
                  <a:extLst>
                    <a:ext uri="{9D8B030D-6E8A-4147-A177-3AD203B41FA5}">
                      <a16:colId xmlns:a16="http://schemas.microsoft.com/office/drawing/2014/main" val="630417566"/>
                    </a:ext>
                  </a:extLst>
                </a:gridCol>
                <a:gridCol w="1318023">
                  <a:extLst>
                    <a:ext uri="{9D8B030D-6E8A-4147-A177-3AD203B41FA5}">
                      <a16:colId xmlns:a16="http://schemas.microsoft.com/office/drawing/2014/main" val="3893317325"/>
                    </a:ext>
                  </a:extLst>
                </a:gridCol>
                <a:gridCol w="906141">
                  <a:extLst>
                    <a:ext uri="{9D8B030D-6E8A-4147-A177-3AD203B41FA5}">
                      <a16:colId xmlns:a16="http://schemas.microsoft.com/office/drawing/2014/main" val="3365603618"/>
                    </a:ext>
                  </a:extLst>
                </a:gridCol>
              </a:tblGrid>
              <a:tr h="338087">
                <a:tc>
                  <a:txBody>
                    <a:bodyPr/>
                    <a:lstStyle/>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SIT 1 </a:t>
                      </a:r>
                    </a:p>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START</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SIT1</a:t>
                      </a:r>
                    </a:p>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END</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AVAILABLE</a:t>
                      </a:r>
                    </a:p>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DAYS </a:t>
                      </a:r>
                      <a:r>
                        <a:rPr lang="en-US" sz="1100" b="1" i="0" u="none" strike="noStrike" dirty="0">
                          <a:solidFill>
                            <a:srgbClr val="FF0000"/>
                          </a:solidFill>
                          <a:effectLst/>
                          <a:latin typeface="Calibri" panose="020F0502020204030204" pitchFamily="34" charset="0"/>
                          <a:cs typeface="Calibri" panose="020F0502020204030204" pitchFamily="34" charset="0"/>
                        </a:rPr>
                        <a:t>*</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AS OF</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ELAPSED DAYS</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REMAINING </a:t>
                      </a:r>
                    </a:p>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DAYS</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SCHEDULE</a:t>
                      </a:r>
                    </a:p>
                    <a:p>
                      <a:pPr algn="ctr" rtl="0" fontAlgn="ctr"/>
                      <a:r>
                        <a:rPr lang="en-US" sz="1100" b="1" i="0" u="none" strike="noStrike" dirty="0">
                          <a:solidFill>
                            <a:schemeClr val="tx1"/>
                          </a:solidFill>
                          <a:effectLst/>
                          <a:latin typeface="Calibri" panose="020F0502020204030204" pitchFamily="34" charset="0"/>
                          <a:cs typeface="Calibri" panose="020F0502020204030204" pitchFamily="34" charset="0"/>
                        </a:rPr>
                        <a:t>PERCENT</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endParaRPr lang="en-US" sz="1100" b="1" i="0" u="none" strike="noStrike" dirty="0">
                        <a:solidFill>
                          <a:schemeClr val="tx1"/>
                        </a:solidFill>
                        <a:effectLst/>
                        <a:latin typeface="Calibri" panose="020F0502020204030204" pitchFamily="34" charset="0"/>
                        <a:cs typeface="Calibri" panose="020F0502020204030204" pitchFamily="34" charset="0"/>
                      </a:endParaRP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TOTAL </a:t>
                      </a:r>
                    </a:p>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SCENARIOS</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SCENARIOS STARTED</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SCENARIO </a:t>
                      </a:r>
                      <a:r>
                        <a:rPr lang="en-US" sz="1100" b="1" i="0" u="none" strike="noStrike" dirty="0">
                          <a:solidFill>
                            <a:srgbClr val="FF0000"/>
                          </a:solidFill>
                          <a:effectLst/>
                          <a:latin typeface="Calibri" panose="020F0502020204030204" pitchFamily="34" charset="0"/>
                          <a:cs typeface="Calibri" panose="020F0502020204030204" pitchFamily="34" charset="0"/>
                        </a:rPr>
                        <a:t>*</a:t>
                      </a:r>
                    </a:p>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START PERCENT</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TOTAL TEST </a:t>
                      </a:r>
                    </a:p>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STEPS</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18"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Calibri" panose="020F0502020204030204" pitchFamily="34" charset="0"/>
                          <a:cs typeface="Calibri" panose="020F0502020204030204" pitchFamily="34" charset="0"/>
                        </a:rPr>
                        <a:t>EXECUTED</a:t>
                      </a:r>
                    </a:p>
                    <a:p>
                      <a:pPr marL="0" marR="0" lvl="0" indent="0" algn="ctr" defTabSz="914418"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Calibri" panose="020F0502020204030204" pitchFamily="34" charset="0"/>
                          <a:cs typeface="Calibri" panose="020F0502020204030204" pitchFamily="34" charset="0"/>
                        </a:rPr>
                        <a:t>STEPS</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EXECUTED STEPS</a:t>
                      </a:r>
                    </a:p>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PERCENT</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REMAINING</a:t>
                      </a:r>
                    </a:p>
                    <a:p>
                      <a:pPr algn="ctr" rtl="0" fontAlgn="ctr"/>
                      <a:r>
                        <a:rPr lang="en-US" sz="1100" b="1" i="0" u="none" strike="noStrike" dirty="0">
                          <a:solidFill>
                            <a:srgbClr val="000000"/>
                          </a:solidFill>
                          <a:effectLst/>
                          <a:latin typeface="Calibri" panose="020F0502020204030204" pitchFamily="34" charset="0"/>
                          <a:cs typeface="Calibri" panose="020F0502020204030204" pitchFamily="34" charset="0"/>
                        </a:rPr>
                        <a:t>STEPS</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41316541"/>
                  </a:ext>
                </a:extLst>
              </a:tr>
              <a:tr h="247129">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Mon July 11</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Fri Aug 19</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30</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300" b="1" i="0" u="none" strike="noStrike" dirty="0">
                          <a:solidFill>
                            <a:srgbClr val="000000"/>
                          </a:solidFill>
                          <a:effectLst/>
                          <a:latin typeface="Calibri" panose="020F0502020204030204" pitchFamily="34" charset="0"/>
                          <a:cs typeface="Calibri" panose="020F0502020204030204" pitchFamily="34" charset="0"/>
                        </a:rPr>
                        <a:t>Mon Aug 1</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16</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14</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300" b="1" i="0" u="none" strike="noStrike" dirty="0">
                          <a:solidFill>
                            <a:srgbClr val="000000"/>
                          </a:solidFill>
                          <a:effectLst/>
                          <a:latin typeface="Calibri" panose="020F0502020204030204" pitchFamily="34" charset="0"/>
                          <a:cs typeface="Calibri" panose="020F0502020204030204" pitchFamily="34" charset="0"/>
                        </a:rPr>
                        <a:t>53%  </a:t>
                      </a:r>
                      <a:r>
                        <a:rPr lang="en-US" sz="1300" b="0" i="0" u="none" strike="noStrike" dirty="0">
                          <a:solidFill>
                            <a:srgbClr val="000000"/>
                          </a:solidFill>
                          <a:effectLst/>
                          <a:latin typeface="Calibri" panose="020F0502020204030204" pitchFamily="34" charset="0"/>
                          <a:cs typeface="Calibri" panose="020F0502020204030204" pitchFamily="34" charset="0"/>
                        </a:rPr>
                        <a:t>(16/30)</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endParaRPr lang="en-US" sz="1300" b="0" i="0" u="none" strike="noStrike" dirty="0">
                        <a:solidFill>
                          <a:srgbClr val="000000"/>
                        </a:solidFill>
                        <a:effectLst/>
                        <a:latin typeface="Calibri" panose="020F0502020204030204" pitchFamily="34" charset="0"/>
                        <a:cs typeface="Calibri" panose="020F0502020204030204" pitchFamily="34" charset="0"/>
                      </a:endParaRP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51</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49</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en-US" sz="1300" b="1" i="0" u="none" strike="noStrike" dirty="0">
                          <a:solidFill>
                            <a:srgbClr val="000000"/>
                          </a:solidFill>
                          <a:effectLst/>
                          <a:latin typeface="Calibri" panose="020F0502020204030204" pitchFamily="34" charset="0"/>
                          <a:cs typeface="Calibri" panose="020F0502020204030204" pitchFamily="34" charset="0"/>
                        </a:rPr>
                        <a:t>96% </a:t>
                      </a:r>
                      <a:r>
                        <a:rPr lang="en-US" sz="1300" b="0" i="0" u="none" strike="noStrike" dirty="0">
                          <a:solidFill>
                            <a:srgbClr val="000000"/>
                          </a:solidFill>
                          <a:effectLst/>
                          <a:latin typeface="Calibri" panose="020F0502020204030204" pitchFamily="34" charset="0"/>
                          <a:cs typeface="Calibri" panose="020F0502020204030204" pitchFamily="34" charset="0"/>
                        </a:rPr>
                        <a:t>(49/51)</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1,523</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1,015</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300" b="1" i="0" u="none" strike="noStrike" dirty="0">
                          <a:solidFill>
                            <a:srgbClr val="000000"/>
                          </a:solidFill>
                          <a:effectLst/>
                          <a:latin typeface="Calibri" panose="020F0502020204030204" pitchFamily="34" charset="0"/>
                          <a:cs typeface="Calibri" panose="020F0502020204030204" pitchFamily="34" charset="0"/>
                        </a:rPr>
                        <a:t>67% </a:t>
                      </a:r>
                      <a:r>
                        <a:rPr lang="en-US" sz="1300" b="0" i="0" u="none" strike="noStrike" dirty="0">
                          <a:solidFill>
                            <a:srgbClr val="000000"/>
                          </a:solidFill>
                          <a:effectLst/>
                          <a:latin typeface="Calibri" panose="020F0502020204030204" pitchFamily="34" charset="0"/>
                          <a:cs typeface="Calibri" panose="020F0502020204030204" pitchFamily="34" charset="0"/>
                        </a:rPr>
                        <a:t>(1,015/1,523)</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rtl="0" fontAlgn="ctr"/>
                      <a:r>
                        <a:rPr lang="en-US" sz="1300" b="1" i="0" u="none" strike="noStrike" dirty="0">
                          <a:solidFill>
                            <a:srgbClr val="000000"/>
                          </a:solidFill>
                          <a:effectLst/>
                          <a:latin typeface="Calibri" panose="020F0502020204030204" pitchFamily="34" charset="0"/>
                          <a:cs typeface="Calibri" panose="020F0502020204030204" pitchFamily="34" charset="0"/>
                        </a:rPr>
                        <a:t>508</a:t>
                      </a:r>
                    </a:p>
                  </a:txBody>
                  <a:tcPr marL="8581" marR="8581" marT="8581"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7565396"/>
                  </a:ext>
                </a:extLst>
              </a:tr>
            </a:tbl>
          </a:graphicData>
        </a:graphic>
      </p:graphicFrame>
      <p:sp>
        <p:nvSpPr>
          <p:cNvPr id="12" name="TextBox 11">
            <a:extLst>
              <a:ext uri="{FF2B5EF4-FFF2-40B4-BE49-F238E27FC236}">
                <a16:creationId xmlns:a16="http://schemas.microsoft.com/office/drawing/2014/main" id="{C3F1EE7B-EBE2-410E-9B4D-0F2716214D08}"/>
              </a:ext>
            </a:extLst>
          </p:cNvPr>
          <p:cNvSpPr txBox="1"/>
          <p:nvPr/>
        </p:nvSpPr>
        <p:spPr>
          <a:xfrm>
            <a:off x="6208583" y="920888"/>
            <a:ext cx="2202666" cy="480388"/>
          </a:xfrm>
          <a:prstGeom prst="rect">
            <a:avLst/>
          </a:prstGeom>
          <a:solidFill>
            <a:schemeClr val="bg1"/>
          </a:solidFill>
        </p:spPr>
        <p:txBody>
          <a:bodyPr wrap="square" rtlCol="0">
            <a:spAutoFit/>
          </a:bodyPr>
          <a:lstStyle/>
          <a:p>
            <a:pPr algn="ctr"/>
            <a:r>
              <a:rPr lang="en-US" sz="1261" b="1" dirty="0">
                <a:latin typeface="Calibri" panose="020F0502020204030204" pitchFamily="34" charset="0"/>
                <a:cs typeface="Calibri" panose="020F0502020204030204" pitchFamily="34" charset="0"/>
              </a:rPr>
              <a:t>TEST BURNDOWN OVER TIME</a:t>
            </a:r>
          </a:p>
          <a:p>
            <a:pPr algn="ctr"/>
            <a:r>
              <a:rPr lang="en-US" sz="1261" dirty="0">
                <a:latin typeface="Calibri" panose="020F0502020204030204" pitchFamily="34" charset="0"/>
                <a:cs typeface="Calibri" panose="020F0502020204030204" pitchFamily="34" charset="0"/>
              </a:rPr>
              <a:t>Tests Remaining</a:t>
            </a:r>
          </a:p>
        </p:txBody>
      </p:sp>
      <p:graphicFrame>
        <p:nvGraphicFramePr>
          <p:cNvPr id="8" name="Table 7">
            <a:extLst>
              <a:ext uri="{FF2B5EF4-FFF2-40B4-BE49-F238E27FC236}">
                <a16:creationId xmlns:a16="http://schemas.microsoft.com/office/drawing/2014/main" id="{6B6AD441-3823-449F-876D-364749466B33}"/>
              </a:ext>
            </a:extLst>
          </p:cNvPr>
          <p:cNvGraphicFramePr>
            <a:graphicFrameLocks noGrp="1"/>
          </p:cNvGraphicFramePr>
          <p:nvPr>
            <p:extLst>
              <p:ext uri="{D42A27DB-BD31-4B8C-83A1-F6EECF244321}">
                <p14:modId xmlns:p14="http://schemas.microsoft.com/office/powerpoint/2010/main" val="1262333619"/>
              </p:ext>
            </p:extLst>
          </p:nvPr>
        </p:nvGraphicFramePr>
        <p:xfrm>
          <a:off x="4732049" y="4312782"/>
          <a:ext cx="4279051" cy="1787569"/>
        </p:xfrm>
        <a:graphic>
          <a:graphicData uri="http://schemas.openxmlformats.org/drawingml/2006/table">
            <a:tbl>
              <a:tblPr/>
              <a:tblGrid>
                <a:gridCol w="247129">
                  <a:extLst>
                    <a:ext uri="{9D8B030D-6E8A-4147-A177-3AD203B41FA5}">
                      <a16:colId xmlns:a16="http://schemas.microsoft.com/office/drawing/2014/main" val="416489529"/>
                    </a:ext>
                  </a:extLst>
                </a:gridCol>
                <a:gridCol w="924473">
                  <a:extLst>
                    <a:ext uri="{9D8B030D-6E8A-4147-A177-3AD203B41FA5}">
                      <a16:colId xmlns:a16="http://schemas.microsoft.com/office/drawing/2014/main" val="2144001953"/>
                    </a:ext>
                  </a:extLst>
                </a:gridCol>
                <a:gridCol w="495784">
                  <a:extLst>
                    <a:ext uri="{9D8B030D-6E8A-4147-A177-3AD203B41FA5}">
                      <a16:colId xmlns:a16="http://schemas.microsoft.com/office/drawing/2014/main" val="328403280"/>
                    </a:ext>
                  </a:extLst>
                </a:gridCol>
                <a:gridCol w="709353">
                  <a:extLst>
                    <a:ext uri="{9D8B030D-6E8A-4147-A177-3AD203B41FA5}">
                      <a16:colId xmlns:a16="http://schemas.microsoft.com/office/drawing/2014/main" val="2114381745"/>
                    </a:ext>
                  </a:extLst>
                </a:gridCol>
                <a:gridCol w="741388">
                  <a:extLst>
                    <a:ext uri="{9D8B030D-6E8A-4147-A177-3AD203B41FA5}">
                      <a16:colId xmlns:a16="http://schemas.microsoft.com/office/drawing/2014/main" val="2316496466"/>
                    </a:ext>
                  </a:extLst>
                </a:gridCol>
                <a:gridCol w="576635">
                  <a:extLst>
                    <a:ext uri="{9D8B030D-6E8A-4147-A177-3AD203B41FA5}">
                      <a16:colId xmlns:a16="http://schemas.microsoft.com/office/drawing/2014/main" val="1308724691"/>
                    </a:ext>
                  </a:extLst>
                </a:gridCol>
                <a:gridCol w="584289">
                  <a:extLst>
                    <a:ext uri="{9D8B030D-6E8A-4147-A177-3AD203B41FA5}">
                      <a16:colId xmlns:a16="http://schemas.microsoft.com/office/drawing/2014/main" val="2167300858"/>
                    </a:ext>
                  </a:extLst>
                </a:gridCol>
              </a:tblGrid>
              <a:tr h="255367">
                <a:tc gridSpan="2">
                  <a:txBody>
                    <a:bodyPr/>
                    <a:lstStyle/>
                    <a:p>
                      <a:pPr algn="ctr" fontAlgn="b"/>
                      <a:r>
                        <a:rPr lang="en-US" sz="1300" b="1" i="0" u="none" strike="noStrike" dirty="0">
                          <a:solidFill>
                            <a:srgbClr val="000000"/>
                          </a:solidFill>
                          <a:effectLst/>
                          <a:latin typeface="Calibri" panose="020F0502020204030204" pitchFamily="34" charset="0"/>
                        </a:rPr>
                        <a:t>Severity Level</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hMerge="1">
                  <a:txBody>
                    <a:bodyPr/>
                    <a:lstStyle/>
                    <a:p>
                      <a:pPr algn="ctr" fontAlgn="b"/>
                      <a:r>
                        <a:rPr lang="en-US" sz="1600" b="1" i="0" u="none" strike="noStrike" dirty="0">
                          <a:solidFill>
                            <a:srgbClr val="000000"/>
                          </a:solidFill>
                          <a:effectLst/>
                          <a:latin typeface="Calibri" panose="020F0502020204030204" pitchFamily="34" charset="0"/>
                        </a:rPr>
                        <a:t>Severity</a:t>
                      </a:r>
                    </a:p>
                  </a:txBody>
                  <a:tcPr marL="0" marR="0" marT="0" marB="0" anchor="b">
                    <a:lnL>
                      <a:noFill/>
                    </a:lnL>
                    <a:lnR>
                      <a:noFill/>
                    </a:lnR>
                    <a:lnT>
                      <a:noFill/>
                    </a:lnT>
                    <a:lnB w="6350" cap="flat" cmpd="sng" algn="ctr">
                      <a:solidFill>
                        <a:srgbClr val="8EA9DB"/>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HR</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Payroll</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Security</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WFM</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Total</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extLst>
                  <a:ext uri="{0D108BD9-81ED-4DB2-BD59-A6C34878D82A}">
                    <a16:rowId xmlns:a16="http://schemas.microsoft.com/office/drawing/2014/main" val="2492631764"/>
                  </a:ext>
                </a:extLst>
              </a:tr>
              <a:tr h="255367">
                <a:tc>
                  <a:txBody>
                    <a:bodyPr/>
                    <a:lstStyle/>
                    <a:p>
                      <a:pPr algn="ctr" fontAlgn="b"/>
                      <a:r>
                        <a:rPr lang="en-US" sz="1400" b="0" i="0" u="none" strike="noStrike" dirty="0">
                          <a:solidFill>
                            <a:schemeClr val="bg1"/>
                          </a:solidFill>
                          <a:effectLst/>
                          <a:latin typeface="Calibri" panose="020F0502020204030204" pitchFamily="34" charset="0"/>
                        </a:rPr>
                        <a:t>5</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14504"/>
                    </a:solidFill>
                  </a:tcPr>
                </a:tc>
                <a:tc>
                  <a:txBody>
                    <a:bodyPr/>
                    <a:lstStyle/>
                    <a:p>
                      <a:pPr algn="l" fontAlgn="b"/>
                      <a:r>
                        <a:rPr lang="en-US" sz="1400" b="0" i="0" u="none" strike="noStrike" dirty="0">
                          <a:solidFill>
                            <a:srgbClr val="000000"/>
                          </a:solidFill>
                          <a:effectLst/>
                          <a:latin typeface="Calibri" panose="020F0502020204030204" pitchFamily="34" charset="0"/>
                        </a:rPr>
                        <a:t>Urgent</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242611"/>
                  </a:ext>
                </a:extLst>
              </a:tr>
              <a:tr h="255367">
                <a:tc>
                  <a:txBody>
                    <a:bodyPr/>
                    <a:lstStyle/>
                    <a:p>
                      <a:pPr algn="ctr" fontAlgn="b"/>
                      <a:r>
                        <a:rPr lang="en-US" sz="1400" b="0" i="0" u="none" strike="noStrike" dirty="0">
                          <a:solidFill>
                            <a:srgbClr val="000000"/>
                          </a:solidFill>
                          <a:effectLst/>
                          <a:latin typeface="Calibri" panose="020F0502020204030204" pitchFamily="34" charset="0"/>
                        </a:rPr>
                        <a:t>4</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000"/>
                    </a:solidFill>
                  </a:tcPr>
                </a:tc>
                <a:tc>
                  <a:txBody>
                    <a:bodyPr/>
                    <a:lstStyle/>
                    <a:p>
                      <a:pPr algn="l" fontAlgn="b"/>
                      <a:r>
                        <a:rPr lang="en-US" sz="1400" b="0" i="0" u="none" strike="noStrike" dirty="0">
                          <a:solidFill>
                            <a:srgbClr val="000000"/>
                          </a:solidFill>
                          <a:effectLst/>
                          <a:latin typeface="Calibri" panose="020F0502020204030204" pitchFamily="34" charset="0"/>
                        </a:rPr>
                        <a:t>Very High</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1606735"/>
                  </a:ext>
                </a:extLst>
              </a:tr>
              <a:tr h="255367">
                <a:tc>
                  <a:txBody>
                    <a:bodyPr/>
                    <a:lstStyle/>
                    <a:p>
                      <a:pPr algn="ctr" fontAlgn="b"/>
                      <a:r>
                        <a:rPr lang="en-US" sz="1400" b="0" i="0" u="none" strike="noStrike" dirty="0">
                          <a:solidFill>
                            <a:srgbClr val="000000"/>
                          </a:solidFill>
                          <a:effectLst/>
                          <a:latin typeface="Calibri" panose="020F0502020204030204" pitchFamily="34" charset="0"/>
                        </a:rPr>
                        <a:t>3</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FF00"/>
                    </a:solidFill>
                  </a:tcPr>
                </a:tc>
                <a:tc>
                  <a:txBody>
                    <a:bodyPr/>
                    <a:lstStyle/>
                    <a:p>
                      <a:pPr algn="l" fontAlgn="b"/>
                      <a:r>
                        <a:rPr lang="en-US" sz="1400" b="0" i="0" u="none" strike="noStrike" dirty="0">
                          <a:solidFill>
                            <a:srgbClr val="000000"/>
                          </a:solidFill>
                          <a:effectLst/>
                          <a:latin typeface="Calibri" panose="020F0502020204030204" pitchFamily="34" charset="0"/>
                        </a:rPr>
                        <a:t>High</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12</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433635"/>
                  </a:ext>
                </a:extLst>
              </a:tr>
              <a:tr h="255367">
                <a:tc>
                  <a:txBody>
                    <a:bodyPr/>
                    <a:lstStyle/>
                    <a:p>
                      <a:pPr algn="ctr" fontAlgn="b"/>
                      <a:r>
                        <a:rPr lang="en-US" sz="1400" b="0" i="0" u="none" strike="noStrike" dirty="0">
                          <a:solidFill>
                            <a:srgbClr val="000000"/>
                          </a:solidFill>
                          <a:effectLst/>
                          <a:latin typeface="Calibri" panose="020F0502020204030204" pitchFamily="34" charset="0"/>
                        </a:rPr>
                        <a:t>2</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FB9D"/>
                    </a:solidFill>
                  </a:tcPr>
                </a:tc>
                <a:tc>
                  <a:txBody>
                    <a:bodyPr/>
                    <a:lstStyle/>
                    <a:p>
                      <a:pPr algn="l" fontAlgn="b"/>
                      <a:r>
                        <a:rPr lang="en-US" sz="1400" b="0" i="0" u="none" strike="noStrike" dirty="0">
                          <a:solidFill>
                            <a:srgbClr val="000000"/>
                          </a:solidFill>
                          <a:effectLst/>
                          <a:latin typeface="Calibri" panose="020F0502020204030204" pitchFamily="34" charset="0"/>
                        </a:rPr>
                        <a:t>Medium</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69</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14</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86</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661197"/>
                  </a:ext>
                </a:extLst>
              </a:tr>
              <a:tr h="255367">
                <a:tc>
                  <a:txBody>
                    <a:bodyPr/>
                    <a:lstStyle/>
                    <a:p>
                      <a:pPr algn="ctr" fontAlgn="b"/>
                      <a:r>
                        <a:rPr lang="en-US" sz="1400" b="0" i="0" u="none" strike="noStrike" dirty="0">
                          <a:solidFill>
                            <a:srgbClr val="000000"/>
                          </a:solidFill>
                          <a:effectLst/>
                          <a:latin typeface="Calibri" panose="020F0502020204030204" pitchFamily="34" charset="0"/>
                        </a:rPr>
                        <a:t>1</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6CC24A"/>
                    </a:solidFill>
                  </a:tcPr>
                </a:tc>
                <a:tc>
                  <a:txBody>
                    <a:bodyPr/>
                    <a:lstStyle/>
                    <a:p>
                      <a:pPr algn="l" fontAlgn="b"/>
                      <a:r>
                        <a:rPr lang="en-US" sz="1400" b="0" i="0" u="none" strike="noStrike" dirty="0">
                          <a:solidFill>
                            <a:srgbClr val="000000"/>
                          </a:solidFill>
                          <a:effectLst/>
                          <a:latin typeface="Calibri" panose="020F0502020204030204" pitchFamily="34" charset="0"/>
                        </a:rPr>
                        <a:t>Low</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10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1823611784"/>
                  </a:ext>
                </a:extLst>
              </a:tr>
              <a:tr h="255367">
                <a:tc gridSpan="2">
                  <a:txBody>
                    <a:bodyPr/>
                    <a:lstStyle/>
                    <a:p>
                      <a:pPr algn="r" fontAlgn="b"/>
                      <a:r>
                        <a:rPr lang="en-US" sz="1300" b="1" i="0" u="none" strike="noStrike" dirty="0">
                          <a:solidFill>
                            <a:srgbClr val="000000"/>
                          </a:solidFill>
                          <a:effectLst/>
                          <a:latin typeface="Calibri" panose="020F0502020204030204" pitchFamily="34" charset="0"/>
                        </a:rPr>
                        <a:t>Total</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hMerge="1">
                  <a:txBody>
                    <a:bodyPr/>
                    <a:lstStyle/>
                    <a:p>
                      <a:pPr algn="l" fontAlgn="b"/>
                      <a:r>
                        <a:rPr lang="en-US" sz="1600" b="1" i="0" u="none" strike="noStrike" dirty="0">
                          <a:solidFill>
                            <a:srgbClr val="000000"/>
                          </a:solidFill>
                          <a:effectLst/>
                          <a:latin typeface="Calibri" panose="020F0502020204030204" pitchFamily="34" charset="0"/>
                        </a:rPr>
                        <a:t>Total</a:t>
                      </a: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80</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4</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1</a:t>
                      </a:r>
                    </a:p>
                  </a:txBody>
                  <a:tcPr marL="82376" marR="82376"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27</a:t>
                      </a:r>
                    </a:p>
                  </a:txBody>
                  <a:tcPr marL="82376" marR="82376" marT="0" marB="0" anchor="ctr">
                    <a:lnL w="9525" cap="flat" cmpd="sng" algn="ctr">
                      <a:solidFill>
                        <a:schemeClr val="tx1"/>
                      </a:solidFill>
                      <a:prstDash val="solid"/>
                      <a:round/>
                      <a:headEnd type="none" w="med" len="med"/>
                      <a:tailEnd type="none" w="med" len="med"/>
                    </a:lnL>
                    <a:lnR w="12700" cap="flat" cmpd="sng" algn="ctr">
                      <a:solidFill>
                        <a:srgbClr val="FF0000"/>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9E1F2"/>
                    </a:solidFill>
                  </a:tcPr>
                </a:tc>
                <a:tc>
                  <a:txBody>
                    <a:bodyPr/>
                    <a:lstStyle/>
                    <a:p>
                      <a:pPr algn="ctr" fontAlgn="b"/>
                      <a:r>
                        <a:rPr lang="en-US" sz="1300" b="1" i="0" u="none" strike="noStrike" dirty="0">
                          <a:solidFill>
                            <a:srgbClr val="000000"/>
                          </a:solidFill>
                          <a:effectLst/>
                          <a:latin typeface="Calibri" panose="020F0502020204030204" pitchFamily="34" charset="0"/>
                        </a:rPr>
                        <a:t>112</a:t>
                      </a:r>
                    </a:p>
                  </a:txBody>
                  <a:tcPr marL="82376" marR="82376"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D9E1F2"/>
                    </a:solidFill>
                  </a:tcPr>
                </a:tc>
                <a:extLst>
                  <a:ext uri="{0D108BD9-81ED-4DB2-BD59-A6C34878D82A}">
                    <a16:rowId xmlns:a16="http://schemas.microsoft.com/office/drawing/2014/main" val="666361674"/>
                  </a:ext>
                </a:extLst>
              </a:tr>
            </a:tbl>
          </a:graphicData>
        </a:graphic>
      </p:graphicFrame>
      <p:graphicFrame>
        <p:nvGraphicFramePr>
          <p:cNvPr id="15" name="Table 3">
            <a:extLst>
              <a:ext uri="{FF2B5EF4-FFF2-40B4-BE49-F238E27FC236}">
                <a16:creationId xmlns:a16="http://schemas.microsoft.com/office/drawing/2014/main" id="{8D3F394C-FC64-487B-9A78-8C6835362045}"/>
              </a:ext>
            </a:extLst>
          </p:cNvPr>
          <p:cNvGraphicFramePr>
            <a:graphicFrameLocks noGrp="1"/>
          </p:cNvGraphicFramePr>
          <p:nvPr>
            <p:extLst>
              <p:ext uri="{D42A27DB-BD31-4B8C-83A1-F6EECF244321}">
                <p14:modId xmlns:p14="http://schemas.microsoft.com/office/powerpoint/2010/main" val="3402631745"/>
              </p:ext>
            </p:extLst>
          </p:nvPr>
        </p:nvGraphicFramePr>
        <p:xfrm>
          <a:off x="8492063" y="1156567"/>
          <a:ext cx="2980884" cy="472432"/>
        </p:xfrm>
        <a:graphic>
          <a:graphicData uri="http://schemas.openxmlformats.org/drawingml/2006/table">
            <a:tbl>
              <a:tblPr firstRow="1" bandRow="1">
                <a:tableStyleId>{5C22544A-7EE6-4342-B048-85BDC9FD1C3A}</a:tableStyleId>
              </a:tblPr>
              <a:tblGrid>
                <a:gridCol w="657273">
                  <a:extLst>
                    <a:ext uri="{9D8B030D-6E8A-4147-A177-3AD203B41FA5}">
                      <a16:colId xmlns:a16="http://schemas.microsoft.com/office/drawing/2014/main" val="1019750270"/>
                    </a:ext>
                  </a:extLst>
                </a:gridCol>
                <a:gridCol w="657273">
                  <a:extLst>
                    <a:ext uri="{9D8B030D-6E8A-4147-A177-3AD203B41FA5}">
                      <a16:colId xmlns:a16="http://schemas.microsoft.com/office/drawing/2014/main" val="3758024715"/>
                    </a:ext>
                  </a:extLst>
                </a:gridCol>
                <a:gridCol w="760197">
                  <a:extLst>
                    <a:ext uri="{9D8B030D-6E8A-4147-A177-3AD203B41FA5}">
                      <a16:colId xmlns:a16="http://schemas.microsoft.com/office/drawing/2014/main" val="3035388569"/>
                    </a:ext>
                  </a:extLst>
                </a:gridCol>
                <a:gridCol w="906141">
                  <a:extLst>
                    <a:ext uri="{9D8B030D-6E8A-4147-A177-3AD203B41FA5}">
                      <a16:colId xmlns:a16="http://schemas.microsoft.com/office/drawing/2014/main" val="3444572909"/>
                    </a:ext>
                  </a:extLst>
                </a:gridCol>
              </a:tblGrid>
              <a:tr h="247129">
                <a:tc>
                  <a:txBody>
                    <a:bodyPr/>
                    <a:lstStyle/>
                    <a:p>
                      <a:pPr algn="ctr"/>
                      <a:r>
                        <a:rPr lang="en-US" sz="1100" b="1" dirty="0">
                          <a:solidFill>
                            <a:schemeClr val="tx1"/>
                          </a:solidFill>
                          <a:latin typeface="Calibri" panose="020F0502020204030204" pitchFamily="34" charset="0"/>
                          <a:cs typeface="Calibri" panose="020F0502020204030204" pitchFamily="34" charset="0"/>
                        </a:rPr>
                        <a:t>PASSED</a:t>
                      </a:r>
                    </a:p>
                  </a:txBody>
                  <a:tcPr marL="82376" marR="82376" marT="41188" marB="411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US" sz="1100" b="1" dirty="0">
                          <a:solidFill>
                            <a:schemeClr val="tx1"/>
                          </a:solidFill>
                          <a:latin typeface="Calibri" panose="020F0502020204030204" pitchFamily="34" charset="0"/>
                          <a:cs typeface="Calibri" panose="020F0502020204030204" pitchFamily="34" charset="0"/>
                        </a:rPr>
                        <a:t>FAILED</a:t>
                      </a:r>
                    </a:p>
                  </a:txBody>
                  <a:tcPr marL="82376" marR="82376" marT="41188" marB="411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US" sz="1100" b="1" dirty="0">
                          <a:solidFill>
                            <a:schemeClr val="tx1"/>
                          </a:solidFill>
                          <a:latin typeface="Calibri" panose="020F0502020204030204" pitchFamily="34" charset="0"/>
                          <a:cs typeface="Calibri" panose="020F0502020204030204" pitchFamily="34" charset="0"/>
                        </a:rPr>
                        <a:t>BLOCKED</a:t>
                      </a:r>
                    </a:p>
                  </a:txBody>
                  <a:tcPr marL="82376" marR="82376" marT="41188" marB="411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a:r>
                        <a:rPr lang="en-US" sz="1100" b="1" dirty="0">
                          <a:solidFill>
                            <a:schemeClr val="tx1"/>
                          </a:solidFill>
                          <a:latin typeface="Calibri" panose="020F0502020204030204" pitchFamily="34" charset="0"/>
                          <a:cs typeface="Calibri" panose="020F0502020204030204" pitchFamily="34" charset="0"/>
                        </a:rPr>
                        <a:t>Not Needed</a:t>
                      </a:r>
                    </a:p>
                  </a:txBody>
                  <a:tcPr marL="82376" marR="82376" marT="41188" marB="41188"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96822576"/>
                  </a:ext>
                </a:extLst>
              </a:tr>
              <a:tr h="222416">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529</a:t>
                      </a:r>
                    </a:p>
                  </a:txBody>
                  <a:tcPr marL="5721" marR="5721" marT="5721"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332</a:t>
                      </a:r>
                    </a:p>
                  </a:txBody>
                  <a:tcPr marL="5721" marR="5721" marT="5721"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17</a:t>
                      </a:r>
                    </a:p>
                  </a:txBody>
                  <a:tcPr marL="5721" marR="5721" marT="5721"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rtl="0" fontAlgn="ctr"/>
                      <a:r>
                        <a:rPr lang="en-US" sz="1300" b="0" i="0" u="none" strike="noStrike" dirty="0">
                          <a:solidFill>
                            <a:srgbClr val="000000"/>
                          </a:solidFill>
                          <a:effectLst/>
                          <a:latin typeface="Calibri" panose="020F0502020204030204" pitchFamily="34" charset="0"/>
                          <a:cs typeface="Calibri" panose="020F0502020204030204" pitchFamily="34" charset="0"/>
                        </a:rPr>
                        <a:t>137</a:t>
                      </a:r>
                    </a:p>
                  </a:txBody>
                  <a:tcPr marL="5721" marR="5721" marT="5721"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98529552"/>
                  </a:ext>
                </a:extLst>
              </a:tr>
            </a:tbl>
          </a:graphicData>
        </a:graphic>
      </p:graphicFrame>
      <p:pic>
        <p:nvPicPr>
          <p:cNvPr id="20" name="Picture 19">
            <a:extLst>
              <a:ext uri="{FF2B5EF4-FFF2-40B4-BE49-F238E27FC236}">
                <a16:creationId xmlns:a16="http://schemas.microsoft.com/office/drawing/2014/main" id="{97630E9C-B4D6-444D-AB53-8B810B670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6445" y="5764845"/>
            <a:ext cx="1252324" cy="368330"/>
          </a:xfrm>
          <a:prstGeom prst="rect">
            <a:avLst/>
          </a:prstGeom>
        </p:spPr>
      </p:pic>
      <p:sp>
        <p:nvSpPr>
          <p:cNvPr id="14" name="Rectangle: Rounded Corners 13">
            <a:extLst>
              <a:ext uri="{FF2B5EF4-FFF2-40B4-BE49-F238E27FC236}">
                <a16:creationId xmlns:a16="http://schemas.microsoft.com/office/drawing/2014/main" id="{7658B6BD-8C45-4F40-AB33-0A17876C5C1E}"/>
              </a:ext>
            </a:extLst>
          </p:cNvPr>
          <p:cNvSpPr/>
          <p:nvPr/>
        </p:nvSpPr>
        <p:spPr>
          <a:xfrm>
            <a:off x="9432077" y="1872650"/>
            <a:ext cx="2321821" cy="652168"/>
          </a:xfrm>
          <a:prstGeom prst="roundRect">
            <a:avLst>
              <a:gd name="adj" fmla="val 5238"/>
            </a:avLst>
          </a:prstGeom>
          <a:solidFill>
            <a:schemeClr val="bg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lIns="41188" tIns="0" rIns="41188" b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261" b="1" dirty="0">
                <a:solidFill>
                  <a:schemeClr val="tx1"/>
                </a:solidFill>
                <a:latin typeface="Calibri" panose="020F0502020204030204" pitchFamily="34" charset="0"/>
                <a:cs typeface="Calibri" panose="020F0502020204030204" pitchFamily="34" charset="0"/>
              </a:rPr>
              <a:t>SLOW START </a:t>
            </a:r>
            <a:r>
              <a:rPr lang="en-US" sz="1261" dirty="0">
                <a:solidFill>
                  <a:schemeClr val="tx1"/>
                </a:solidFill>
                <a:latin typeface="Calibri" panose="020F0502020204030204" pitchFamily="34" charset="0"/>
                <a:cs typeface="Calibri" panose="020F0502020204030204" pitchFamily="34" charset="0"/>
              </a:rPr>
              <a:t>(33 tests/day) </a:t>
            </a:r>
          </a:p>
          <a:p>
            <a:r>
              <a:rPr lang="en-US" sz="1261" b="1" dirty="0">
                <a:solidFill>
                  <a:schemeClr val="tx1"/>
                </a:solidFill>
                <a:latin typeface="Calibri" panose="020F0502020204030204" pitchFamily="34" charset="0"/>
                <a:cs typeface="Calibri" panose="020F0502020204030204" pitchFamily="34" charset="0"/>
              </a:rPr>
              <a:t>RAMPED UP </a:t>
            </a:r>
            <a:r>
              <a:rPr lang="en-US" sz="1261" dirty="0">
                <a:solidFill>
                  <a:schemeClr val="tx1"/>
                </a:solidFill>
                <a:latin typeface="Calibri" panose="020F0502020204030204" pitchFamily="34" charset="0"/>
                <a:cs typeface="Calibri" panose="020F0502020204030204" pitchFamily="34" charset="0"/>
              </a:rPr>
              <a:t>(to &gt;100 tests/day)</a:t>
            </a:r>
          </a:p>
          <a:p>
            <a:r>
              <a:rPr lang="en-US" sz="1261" b="1" dirty="0">
                <a:solidFill>
                  <a:schemeClr val="tx1"/>
                </a:solidFill>
                <a:latin typeface="Calibri" panose="020F0502020204030204" pitchFamily="34" charset="0"/>
                <a:cs typeface="Calibri" panose="020F0502020204030204" pitchFamily="34" charset="0"/>
              </a:rPr>
              <a:t>508 Remain </a:t>
            </a:r>
            <a:r>
              <a:rPr lang="en-US" sz="1261" dirty="0">
                <a:solidFill>
                  <a:schemeClr val="tx1"/>
                </a:solidFill>
                <a:latin typeface="Calibri" panose="020F0502020204030204" pitchFamily="34" charset="0"/>
                <a:cs typeface="Calibri" panose="020F0502020204030204" pitchFamily="34" charset="0"/>
              </a:rPr>
              <a:t>to test</a:t>
            </a:r>
          </a:p>
        </p:txBody>
      </p:sp>
      <p:sp>
        <p:nvSpPr>
          <p:cNvPr id="19" name="Rectangle: Rounded Corners 18">
            <a:extLst>
              <a:ext uri="{FF2B5EF4-FFF2-40B4-BE49-F238E27FC236}">
                <a16:creationId xmlns:a16="http://schemas.microsoft.com/office/drawing/2014/main" id="{04E6E7AA-4678-4015-98F9-F652E575DA42}"/>
              </a:ext>
            </a:extLst>
          </p:cNvPr>
          <p:cNvSpPr/>
          <p:nvPr/>
        </p:nvSpPr>
        <p:spPr>
          <a:xfrm>
            <a:off x="5187606" y="2720194"/>
            <a:ext cx="3137303" cy="665447"/>
          </a:xfrm>
          <a:prstGeom prst="roundRect">
            <a:avLst>
              <a:gd name="adj" fmla="val 5238"/>
            </a:avLst>
          </a:prstGeom>
          <a:solidFill>
            <a:schemeClr val="bg1"/>
          </a:solidFill>
          <a:ln w="28575">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lIns="41188" tIns="0" rIns="41188" bIns="0"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261" b="1" dirty="0">
                <a:solidFill>
                  <a:schemeClr val="tx1"/>
                </a:solidFill>
                <a:latin typeface="Calibri" panose="020F0502020204030204" pitchFamily="34" charset="0"/>
                <a:cs typeface="Calibri" panose="020F0502020204030204" pitchFamily="34" charset="0"/>
              </a:rPr>
              <a:t>Performance Targets</a:t>
            </a:r>
          </a:p>
          <a:p>
            <a:r>
              <a:rPr lang="en-US" sz="1261" dirty="0">
                <a:solidFill>
                  <a:schemeClr val="tx1"/>
                </a:solidFill>
                <a:latin typeface="Calibri" panose="020F0502020204030204" pitchFamily="34" charset="0"/>
                <a:cs typeface="Calibri" panose="020F0502020204030204" pitchFamily="34" charset="0"/>
              </a:rPr>
              <a:t>Complete ~60 tests / workday </a:t>
            </a:r>
            <a:r>
              <a:rPr lang="en-US" sz="1261" b="1" dirty="0">
                <a:solidFill>
                  <a:schemeClr val="tx1"/>
                </a:solidFill>
                <a:latin typeface="Calibri" panose="020F0502020204030204" pitchFamily="34" charset="0"/>
                <a:cs typeface="Calibri" panose="020F0502020204030204" pitchFamily="34" charset="0"/>
              </a:rPr>
              <a:t>[63/day]</a:t>
            </a:r>
          </a:p>
          <a:p>
            <a:r>
              <a:rPr lang="en-US" sz="1261" dirty="0">
                <a:solidFill>
                  <a:schemeClr val="tx1"/>
                </a:solidFill>
                <a:latin typeface="Calibri" panose="020F0502020204030204" pitchFamily="34" charset="0"/>
                <a:cs typeface="Calibri" panose="020F0502020204030204" pitchFamily="34" charset="0"/>
              </a:rPr>
              <a:t>Resolve Urgent &amp; Very High Defects by Aug 19 </a:t>
            </a:r>
          </a:p>
        </p:txBody>
      </p:sp>
      <p:graphicFrame>
        <p:nvGraphicFramePr>
          <p:cNvPr id="3" name="Table 2">
            <a:extLst>
              <a:ext uri="{FF2B5EF4-FFF2-40B4-BE49-F238E27FC236}">
                <a16:creationId xmlns:a16="http://schemas.microsoft.com/office/drawing/2014/main" id="{09BD9776-957C-44DB-83D7-6224F8509CF1}"/>
              </a:ext>
            </a:extLst>
          </p:cNvPr>
          <p:cNvGraphicFramePr>
            <a:graphicFrameLocks noGrp="1"/>
          </p:cNvGraphicFramePr>
          <p:nvPr>
            <p:extLst>
              <p:ext uri="{D42A27DB-BD31-4B8C-83A1-F6EECF244321}">
                <p14:modId xmlns:p14="http://schemas.microsoft.com/office/powerpoint/2010/main" val="3483733892"/>
              </p:ext>
            </p:extLst>
          </p:nvPr>
        </p:nvGraphicFramePr>
        <p:xfrm>
          <a:off x="9128279" y="4362818"/>
          <a:ext cx="2973969" cy="1318025"/>
        </p:xfrm>
        <a:graphic>
          <a:graphicData uri="http://schemas.openxmlformats.org/drawingml/2006/table">
            <a:tbl>
              <a:tblPr/>
              <a:tblGrid>
                <a:gridCol w="1079464">
                  <a:extLst>
                    <a:ext uri="{9D8B030D-6E8A-4147-A177-3AD203B41FA5}">
                      <a16:colId xmlns:a16="http://schemas.microsoft.com/office/drawing/2014/main" val="2287462275"/>
                    </a:ext>
                  </a:extLst>
                </a:gridCol>
                <a:gridCol w="721817">
                  <a:extLst>
                    <a:ext uri="{9D8B030D-6E8A-4147-A177-3AD203B41FA5}">
                      <a16:colId xmlns:a16="http://schemas.microsoft.com/office/drawing/2014/main" val="1136048504"/>
                    </a:ext>
                  </a:extLst>
                </a:gridCol>
                <a:gridCol w="586344">
                  <a:extLst>
                    <a:ext uri="{9D8B030D-6E8A-4147-A177-3AD203B41FA5}">
                      <a16:colId xmlns:a16="http://schemas.microsoft.com/office/drawing/2014/main" val="1823543161"/>
                    </a:ext>
                  </a:extLst>
                </a:gridCol>
                <a:gridCol w="586344">
                  <a:extLst>
                    <a:ext uri="{9D8B030D-6E8A-4147-A177-3AD203B41FA5}">
                      <a16:colId xmlns:a16="http://schemas.microsoft.com/office/drawing/2014/main" val="661881332"/>
                    </a:ext>
                  </a:extLst>
                </a:gridCol>
              </a:tblGrid>
              <a:tr h="263605">
                <a:tc>
                  <a:txBody>
                    <a:bodyPr/>
                    <a:lstStyle/>
                    <a:p>
                      <a:pPr algn="l" fontAlgn="b"/>
                      <a:endParaRPr lang="en-US" sz="1400" b="0" i="0" u="none" strike="noStrike" dirty="0">
                        <a:solidFill>
                          <a:srgbClr val="000000"/>
                        </a:solidFill>
                        <a:effectLst/>
                        <a:latin typeface="Calibri" panose="020F0502020204030204" pitchFamily="34" charset="0"/>
                      </a:endParaRPr>
                    </a:p>
                  </a:txBody>
                  <a:tcPr marL="82376" marR="82376"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Sprint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SIT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16144741"/>
                  </a:ext>
                </a:extLst>
              </a:tr>
              <a:tr h="263605">
                <a:tc>
                  <a:txBody>
                    <a:bodyPr/>
                    <a:lstStyle/>
                    <a:p>
                      <a:pPr algn="l" fontAlgn="b"/>
                      <a:r>
                        <a:rPr lang="en-US" sz="1400" b="0" i="0" u="none" strike="noStrike" dirty="0">
                          <a:solidFill>
                            <a:srgbClr val="000000"/>
                          </a:solidFill>
                          <a:effectLst/>
                          <a:latin typeface="Calibri" panose="020F0502020204030204" pitchFamily="34" charset="0"/>
                        </a:rPr>
                        <a:t>Open</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265</a:t>
                      </a:r>
                    </a:p>
                  </a:txBody>
                  <a:tcPr marL="82376" marR="82376" marT="0"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112</a:t>
                      </a:r>
                    </a:p>
                  </a:txBody>
                  <a:tcPr marL="82376" marR="82376"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marL="0" algn="ctr" defTabSz="914418" rtl="0" eaLnBrk="1" fontAlgn="b" latinLnBrk="0" hangingPunct="1"/>
                      <a:r>
                        <a:rPr lang="en-US" sz="1400" b="1" i="0" u="none" strike="noStrike" kern="1200" dirty="0">
                          <a:solidFill>
                            <a:srgbClr val="000000"/>
                          </a:solidFill>
                          <a:effectLst/>
                          <a:latin typeface="Calibri" panose="020F0502020204030204" pitchFamily="34" charset="0"/>
                          <a:ea typeface="+mn-ea"/>
                          <a:cs typeface="+mn-cs"/>
                        </a:rPr>
                        <a:t>377</a:t>
                      </a:r>
                    </a:p>
                  </a:txBody>
                  <a:tcPr marL="82376" marR="82376" marT="0"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424982"/>
                  </a:ext>
                </a:extLst>
              </a:tr>
              <a:tr h="263605">
                <a:tc>
                  <a:txBody>
                    <a:bodyPr/>
                    <a:lstStyle/>
                    <a:p>
                      <a:pPr algn="l" fontAlgn="b"/>
                      <a:r>
                        <a:rPr lang="en-US" sz="1400" b="0" i="0" u="none" strike="noStrike" dirty="0">
                          <a:solidFill>
                            <a:srgbClr val="000000"/>
                          </a:solidFill>
                          <a:effectLst/>
                          <a:latin typeface="Calibri" panose="020F0502020204030204" pitchFamily="34" charset="0"/>
                        </a:rPr>
                        <a:t>Closed</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2</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109</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111</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886830"/>
                  </a:ext>
                </a:extLst>
              </a:tr>
              <a:tr h="263605">
                <a:tc>
                  <a:txBody>
                    <a:bodyPr/>
                    <a:lstStyle/>
                    <a:p>
                      <a:pPr algn="l" fontAlgn="b"/>
                      <a:r>
                        <a:rPr lang="en-US" sz="1400" b="0" i="0" u="none" strike="noStrike" dirty="0">
                          <a:solidFill>
                            <a:srgbClr val="000000"/>
                          </a:solidFill>
                          <a:effectLst/>
                          <a:latin typeface="Calibri" panose="020F0502020204030204" pitchFamily="34" charset="0"/>
                        </a:rPr>
                        <a:t>In Process</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noFill/>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0</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21</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marL="0" algn="ctr" defTabSz="914418"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21</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427300785"/>
                  </a:ext>
                </a:extLst>
              </a:tr>
              <a:tr h="263605">
                <a:tc>
                  <a:txBody>
                    <a:bodyPr/>
                    <a:lstStyle/>
                    <a:p>
                      <a:pPr algn="r" fontAlgn="b"/>
                      <a:r>
                        <a:rPr lang="en-US" sz="1300" b="0" i="0" u="none" strike="noStrike" dirty="0">
                          <a:solidFill>
                            <a:srgbClr val="000000"/>
                          </a:solidFill>
                          <a:effectLst/>
                          <a:latin typeface="Calibri" panose="020F0502020204030204" pitchFamily="34" charset="0"/>
                        </a:rPr>
                        <a:t>Total</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algn="ctr" defTabSz="914418" rtl="0" eaLnBrk="1" fontAlgn="b" latinLnBrk="0" hangingPunct="1"/>
                      <a:r>
                        <a:rPr lang="en-US" sz="1300" b="0" i="0" u="none" strike="noStrike" kern="1200" dirty="0">
                          <a:solidFill>
                            <a:srgbClr val="000000"/>
                          </a:solidFill>
                          <a:effectLst/>
                          <a:latin typeface="Calibri" panose="020F0502020204030204" pitchFamily="34" charset="0"/>
                          <a:ea typeface="+mn-ea"/>
                          <a:cs typeface="+mn-cs"/>
                        </a:rPr>
                        <a:t>267</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algn="ctr" defTabSz="914418" rtl="0" eaLnBrk="1" fontAlgn="b" latinLnBrk="0" hangingPunct="1"/>
                      <a:r>
                        <a:rPr lang="en-US" sz="1300" b="0" i="0" u="none" strike="noStrike" kern="1200" dirty="0">
                          <a:solidFill>
                            <a:srgbClr val="000000"/>
                          </a:solidFill>
                          <a:effectLst/>
                          <a:latin typeface="Calibri" panose="020F0502020204030204" pitchFamily="34" charset="0"/>
                          <a:ea typeface="+mn-ea"/>
                          <a:cs typeface="+mn-cs"/>
                        </a:rPr>
                        <a:t>242</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algn="ctr" defTabSz="914418" rtl="0" eaLnBrk="1" fontAlgn="b" latinLnBrk="0" hangingPunct="1"/>
                      <a:r>
                        <a:rPr lang="en-US" sz="1300" b="0" i="0" u="none" strike="noStrike" kern="1200" dirty="0">
                          <a:solidFill>
                            <a:srgbClr val="000000"/>
                          </a:solidFill>
                          <a:effectLst/>
                          <a:latin typeface="Calibri" panose="020F0502020204030204" pitchFamily="34" charset="0"/>
                          <a:ea typeface="+mn-ea"/>
                          <a:cs typeface="+mn-cs"/>
                        </a:rPr>
                        <a:t>509</a:t>
                      </a:r>
                    </a:p>
                  </a:txBody>
                  <a:tcPr marL="82376" marR="82376"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3001888"/>
                  </a:ext>
                </a:extLst>
              </a:tr>
            </a:tbl>
          </a:graphicData>
        </a:graphic>
      </p:graphicFrame>
      <p:sp>
        <p:nvSpPr>
          <p:cNvPr id="16" name="TextBox 15">
            <a:extLst>
              <a:ext uri="{FF2B5EF4-FFF2-40B4-BE49-F238E27FC236}">
                <a16:creationId xmlns:a16="http://schemas.microsoft.com/office/drawing/2014/main" id="{CF36F64F-0378-44C0-9A83-0754E9B2818F}"/>
              </a:ext>
            </a:extLst>
          </p:cNvPr>
          <p:cNvSpPr txBox="1"/>
          <p:nvPr/>
        </p:nvSpPr>
        <p:spPr>
          <a:xfrm>
            <a:off x="10205526" y="4103549"/>
            <a:ext cx="1896721" cy="286360"/>
          </a:xfrm>
          <a:prstGeom prst="rect">
            <a:avLst/>
          </a:prstGeom>
          <a:noFill/>
        </p:spPr>
        <p:txBody>
          <a:bodyPr wrap="square" lIns="0" rIns="0" rtlCol="0">
            <a:spAutoFit/>
          </a:bodyPr>
          <a:lstStyle/>
          <a:p>
            <a:pPr algn="ctr"/>
            <a:r>
              <a:rPr lang="en-US" sz="1261" b="1" dirty="0">
                <a:latin typeface="Calibri" panose="020F0502020204030204" pitchFamily="34" charset="0"/>
                <a:cs typeface="Calibri" panose="020F0502020204030204" pitchFamily="34" charset="0"/>
              </a:rPr>
              <a:t>ALL PHASE 2 DEFECTS 7/29</a:t>
            </a:r>
          </a:p>
        </p:txBody>
      </p:sp>
    </p:spTree>
    <p:extLst>
      <p:ext uri="{BB962C8B-B14F-4D97-AF65-F5344CB8AC3E}">
        <p14:creationId xmlns:p14="http://schemas.microsoft.com/office/powerpoint/2010/main" val="3463870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E43B8E-E85B-4267-BDCD-993F2771DF8D}"/>
              </a:ext>
            </a:extLst>
          </p:cNvPr>
          <p:cNvSpPr txBox="1">
            <a:spLocks/>
          </p:cNvSpPr>
          <p:nvPr/>
        </p:nvSpPr>
        <p:spPr>
          <a:xfrm>
            <a:off x="0" y="640560"/>
            <a:ext cx="10515600" cy="612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indent="111125"/>
            <a:r>
              <a:rPr lang="en-US" sz="3600" dirty="0">
                <a:solidFill>
                  <a:schemeClr val="bg1"/>
                </a:solidFill>
              </a:rPr>
              <a:t>Phase 2 GHR Org Structure Workbook</a:t>
            </a:r>
          </a:p>
        </p:txBody>
      </p:sp>
      <p:pic>
        <p:nvPicPr>
          <p:cNvPr id="5" name="Picture 4">
            <a:extLst>
              <a:ext uri="{FF2B5EF4-FFF2-40B4-BE49-F238E27FC236}">
                <a16:creationId xmlns:a16="http://schemas.microsoft.com/office/drawing/2014/main" id="{F82A0C77-93B1-4078-A384-9DC5C5932D80}"/>
              </a:ext>
            </a:extLst>
          </p:cNvPr>
          <p:cNvPicPr>
            <a:picLocks noChangeAspect="1"/>
          </p:cNvPicPr>
          <p:nvPr/>
        </p:nvPicPr>
        <p:blipFill>
          <a:blip r:embed="rId2"/>
          <a:stretch>
            <a:fillRect/>
          </a:stretch>
        </p:blipFill>
        <p:spPr>
          <a:xfrm>
            <a:off x="371475" y="1862138"/>
            <a:ext cx="7429500" cy="3332790"/>
          </a:xfrm>
          <a:prstGeom prst="rect">
            <a:avLst/>
          </a:prstGeom>
        </p:spPr>
      </p:pic>
      <p:sp>
        <p:nvSpPr>
          <p:cNvPr id="6" name="TextBox 5">
            <a:extLst>
              <a:ext uri="{FF2B5EF4-FFF2-40B4-BE49-F238E27FC236}">
                <a16:creationId xmlns:a16="http://schemas.microsoft.com/office/drawing/2014/main" id="{BADD2B8B-CAA3-41A5-8D5B-A3BA84064BB8}"/>
              </a:ext>
            </a:extLst>
          </p:cNvPr>
          <p:cNvSpPr txBox="1"/>
          <p:nvPr/>
        </p:nvSpPr>
        <p:spPr>
          <a:xfrm>
            <a:off x="8410575" y="1552575"/>
            <a:ext cx="3133725" cy="4955203"/>
          </a:xfrm>
          <a:prstGeom prst="rect">
            <a:avLst/>
          </a:prstGeom>
          <a:noFill/>
        </p:spPr>
        <p:txBody>
          <a:bodyPr wrap="square" rtlCol="0">
            <a:spAutoFit/>
          </a:bodyPr>
          <a:lstStyle/>
          <a:p>
            <a:r>
              <a:rPr lang="en-US" dirty="0"/>
              <a:t>The workbooks are located in on SFTP</a:t>
            </a:r>
          </a:p>
          <a:p>
            <a:endParaRPr lang="en-US" dirty="0"/>
          </a:p>
          <a:p>
            <a:r>
              <a:rPr lang="en-US" sz="1800" dirty="0">
                <a:effectLst/>
                <a:latin typeface="Calibri" panose="020F0502020204030204" pitchFamily="34" charset="0"/>
                <a:ea typeface="Times New Roman" panose="02020603050405020304" pitchFamily="18" charset="0"/>
              </a:rPr>
              <a:t>The workbooks will be prefilled with your information: Locations, Org Units, and Manager data was taken from what we have in Luma. Positions are from IBIS and match what you currently have for filled and vacant positions.</a:t>
            </a:r>
          </a:p>
          <a:p>
            <a:endParaRPr lang="en-US" dirty="0">
              <a:latin typeface="Calibri" panose="020F0502020204030204" pitchFamily="34" charset="0"/>
              <a:ea typeface="Calibri" panose="020F0502020204030204" pitchFamily="34" charset="0"/>
            </a:endParaRPr>
          </a:p>
          <a:p>
            <a:r>
              <a:rPr lang="en-US" sz="2800" dirty="0">
                <a:solidFill>
                  <a:schemeClr val="accent2">
                    <a:lumMod val="75000"/>
                  </a:schemeClr>
                </a:solidFill>
                <a:latin typeface="Calibri" panose="020F0502020204030204" pitchFamily="34" charset="0"/>
                <a:ea typeface="Calibri" panose="020F0502020204030204" pitchFamily="34" charset="0"/>
              </a:rPr>
              <a:t>Due: August 17</a:t>
            </a:r>
            <a:r>
              <a:rPr lang="en-US" sz="2800" baseline="30000" dirty="0">
                <a:solidFill>
                  <a:schemeClr val="accent2">
                    <a:lumMod val="75000"/>
                  </a:schemeClr>
                </a:solidFill>
                <a:latin typeface="Calibri" panose="020F0502020204030204" pitchFamily="34" charset="0"/>
                <a:ea typeface="Calibri" panose="020F0502020204030204" pitchFamily="34" charset="0"/>
              </a:rPr>
              <a:t>th</a:t>
            </a:r>
            <a:endParaRPr lang="en-US" sz="2800" dirty="0">
              <a:solidFill>
                <a:schemeClr val="accent2">
                  <a:lumMod val="75000"/>
                </a:schemeClr>
              </a:solidFill>
              <a:effectLst/>
              <a:latin typeface="Calibri" panose="020F0502020204030204" pitchFamily="34" charset="0"/>
              <a:ea typeface="Calibri" panose="020F0502020204030204" pitchFamily="34"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96375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ECF987-EB30-4084-999A-25E3E06F56EC}"/>
              </a:ext>
            </a:extLst>
          </p:cNvPr>
          <p:cNvPicPr>
            <a:picLocks noChangeAspect="1"/>
          </p:cNvPicPr>
          <p:nvPr/>
        </p:nvPicPr>
        <p:blipFill rotWithShape="1">
          <a:blip r:embed="rId2">
            <a:extLst>
              <a:ext uri="{28A0092B-C50C-407E-A947-70E740481C1C}">
                <a14:useLocalDpi xmlns:a14="http://schemas.microsoft.com/office/drawing/2010/main" val="0"/>
              </a:ext>
            </a:extLst>
          </a:blip>
          <a:srcRect t="8171" b="22199"/>
          <a:stretch/>
        </p:blipFill>
        <p:spPr>
          <a:xfrm>
            <a:off x="0" y="0"/>
            <a:ext cx="12192000" cy="6366934"/>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66933"/>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Training</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1986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1942A2F-3003-4027-9B3A-222A36023614}"/>
              </a:ext>
            </a:extLst>
          </p:cNvPr>
          <p:cNvSpPr txBox="1">
            <a:spLocks/>
          </p:cNvSpPr>
          <p:nvPr/>
        </p:nvSpPr>
        <p:spPr>
          <a:xfrm>
            <a:off x="0" y="640560"/>
            <a:ext cx="10515600" cy="612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92F57"/>
                </a:solidFill>
                <a:latin typeface="Arial" panose="020B0604020202020204" pitchFamily="34" charset="0"/>
                <a:ea typeface="+mj-ea"/>
                <a:cs typeface="Arial" panose="020B0604020202020204" pitchFamily="34" charset="0"/>
              </a:defRPr>
            </a:lvl1pPr>
          </a:lstStyle>
          <a:p>
            <a:pPr indent="111125"/>
            <a:r>
              <a:rPr lang="en-US" sz="3600" dirty="0">
                <a:solidFill>
                  <a:schemeClr val="bg1"/>
                </a:solidFill>
              </a:rPr>
              <a:t>Training</a:t>
            </a:r>
          </a:p>
        </p:txBody>
      </p:sp>
      <p:pic>
        <p:nvPicPr>
          <p:cNvPr id="6" name="Picture 5">
            <a:extLst>
              <a:ext uri="{FF2B5EF4-FFF2-40B4-BE49-F238E27FC236}">
                <a16:creationId xmlns:a16="http://schemas.microsoft.com/office/drawing/2014/main" id="{0597747F-037E-405A-9105-870B8007AC1D}"/>
              </a:ext>
            </a:extLst>
          </p:cNvPr>
          <p:cNvPicPr>
            <a:picLocks noChangeAspect="1"/>
          </p:cNvPicPr>
          <p:nvPr/>
        </p:nvPicPr>
        <p:blipFill rotWithShape="1">
          <a:blip r:embed="rId2">
            <a:extLst>
              <a:ext uri="{28A0092B-C50C-407E-A947-70E740481C1C}">
                <a14:useLocalDpi xmlns:a14="http://schemas.microsoft.com/office/drawing/2010/main" val="0"/>
              </a:ext>
            </a:extLst>
          </a:blip>
          <a:srcRect b="8957"/>
          <a:stretch/>
        </p:blipFill>
        <p:spPr>
          <a:xfrm>
            <a:off x="1028700" y="1352546"/>
            <a:ext cx="9715500" cy="4975453"/>
          </a:xfrm>
          <a:prstGeom prst="rect">
            <a:avLst/>
          </a:prstGeom>
        </p:spPr>
      </p:pic>
    </p:spTree>
    <p:extLst>
      <p:ext uri="{BB962C8B-B14F-4D97-AF65-F5344CB8AC3E}">
        <p14:creationId xmlns:p14="http://schemas.microsoft.com/office/powerpoint/2010/main" val="416426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36A748-5F36-485A-8291-6931D315387B}"/>
              </a:ext>
            </a:extLst>
          </p:cNvPr>
          <p:cNvSpPr txBox="1">
            <a:spLocks/>
          </p:cNvSpPr>
          <p:nvPr/>
        </p:nvSpPr>
        <p:spPr>
          <a:xfrm>
            <a:off x="688432" y="2195350"/>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r>
              <a:rPr lang="en-US" sz="2000" dirty="0">
                <a:solidFill>
                  <a:srgbClr val="FFC000"/>
                </a:solidFill>
              </a:rPr>
              <a:t>Thank you </a:t>
            </a:r>
            <a:r>
              <a:rPr lang="en-US" sz="2000" dirty="0">
                <a:solidFill>
                  <a:srgbClr val="092F57"/>
                </a:solidFill>
              </a:rPr>
              <a:t>for being here! </a:t>
            </a:r>
          </a:p>
          <a:p>
            <a:pPr marL="0" indent="0">
              <a:lnSpc>
                <a:spcPct val="150000"/>
              </a:lnSpc>
              <a:spcBef>
                <a:spcPts val="600"/>
              </a:spcBef>
              <a:buClr>
                <a:srgbClr val="FFB81C"/>
              </a:buClr>
              <a:buFont typeface="Arial" panose="020B0604020202020204" pitchFamily="34" charset="0"/>
              <a:buNone/>
              <a:defRPr/>
            </a:pPr>
            <a:r>
              <a:rPr lang="en-US" sz="2200" dirty="0"/>
              <a:t>Expectations:</a:t>
            </a:r>
          </a:p>
          <a:p>
            <a:pPr marL="578358" lvl="1">
              <a:lnSpc>
                <a:spcPct val="150000"/>
              </a:lnSpc>
              <a:spcBef>
                <a:spcPts val="600"/>
              </a:spcBef>
              <a:buClr>
                <a:srgbClr val="FFB81C"/>
              </a:buClr>
              <a:defRPr/>
            </a:pPr>
            <a:r>
              <a:rPr lang="en-US" sz="1800" dirty="0"/>
              <a:t>Please give presenters your full attention.</a:t>
            </a:r>
          </a:p>
          <a:p>
            <a:pPr marL="578358" lvl="1">
              <a:lnSpc>
                <a:spcPct val="150000"/>
              </a:lnSpc>
              <a:spcBef>
                <a:spcPts val="600"/>
              </a:spcBef>
              <a:buClr>
                <a:srgbClr val="FFB81C"/>
              </a:buClr>
              <a:defRPr/>
            </a:pPr>
            <a:r>
              <a:rPr lang="EN-US" sz="1800" dirty="0"/>
              <a:t>Please </a:t>
            </a:r>
            <a:r>
              <a:rPr lang="en-US" sz="1800" dirty="0"/>
              <a:t>utilize the </a:t>
            </a:r>
            <a:r>
              <a:rPr lang="EN-US" sz="1800" dirty="0"/>
              <a:t>chat </a:t>
            </a:r>
            <a:r>
              <a:rPr lang="en-US" sz="1800" dirty="0"/>
              <a:t>functionality </a:t>
            </a:r>
            <a:r>
              <a:rPr lang="EN-US" sz="1800" dirty="0"/>
              <a:t>(bottom right) </a:t>
            </a:r>
            <a:r>
              <a:rPr lang="en-US" sz="1800" dirty="0"/>
              <a:t>to ask questions, </a:t>
            </a:r>
            <a:r>
              <a:rPr lang="EN-US" sz="1800" dirty="0"/>
              <a:t>or wait until the end of </a:t>
            </a:r>
            <a:r>
              <a:rPr lang="en-US" sz="1800" dirty="0"/>
              <a:t>the </a:t>
            </a:r>
            <a:r>
              <a:rPr lang="EN-US" sz="1800" dirty="0"/>
              <a:t>presentation to come off of mute and ask</a:t>
            </a:r>
            <a:r>
              <a:rPr lang="en-US" sz="1800" dirty="0">
                <a:solidFill>
                  <a:prstClr val="black"/>
                </a:solidFill>
              </a:rPr>
              <a:t>.</a:t>
            </a:r>
            <a:r>
              <a:rPr lang="EN-US" sz="1800" dirty="0">
                <a:solidFill>
                  <a:prstClr val="black"/>
                </a:solidFill>
              </a:rPr>
              <a:t> </a:t>
            </a:r>
            <a:endParaRPr lang="en-US" sz="1800" dirty="0">
              <a:solidFill>
                <a:prstClr val="black"/>
              </a:solidFill>
            </a:endParaRPr>
          </a:p>
          <a:p>
            <a:pPr marL="578358" lvl="1">
              <a:lnSpc>
                <a:spcPct val="150000"/>
              </a:lnSpc>
              <a:spcBef>
                <a:spcPts val="600"/>
              </a:spcBef>
              <a:buClr>
                <a:srgbClr val="FFB81C"/>
              </a:buClr>
              <a:defRPr/>
            </a:pPr>
            <a:r>
              <a:rPr lang="en-US" sz="1800" dirty="0"/>
              <a:t>This meeting is being recorded and will be provided in the follow-up email.</a:t>
            </a:r>
            <a:endParaRPr lang="EN-US" sz="1800" dirty="0"/>
          </a:p>
          <a:p>
            <a:pPr>
              <a:buFont typeface="Wingdings" panose="05000000000000000000" pitchFamily="2" charset="2"/>
              <a:buChar char="§"/>
            </a:pPr>
            <a:endParaRPr lang="en-US" dirty="0">
              <a:solidFill>
                <a:srgbClr val="092F57"/>
              </a:solidFill>
            </a:endParaRPr>
          </a:p>
        </p:txBody>
      </p:sp>
      <p:grpSp>
        <p:nvGrpSpPr>
          <p:cNvPr id="2" name="Group 1">
            <a:extLst>
              <a:ext uri="{FF2B5EF4-FFF2-40B4-BE49-F238E27FC236}">
                <a16:creationId xmlns:a16="http://schemas.microsoft.com/office/drawing/2014/main" id="{EFBF2931-F733-4400-8E48-8C7149A5B678}"/>
              </a:ext>
            </a:extLst>
          </p:cNvPr>
          <p:cNvGrpSpPr/>
          <p:nvPr/>
        </p:nvGrpSpPr>
        <p:grpSpPr>
          <a:xfrm>
            <a:off x="448027" y="5905850"/>
            <a:ext cx="12300307" cy="600604"/>
            <a:chOff x="1411261" y="5246818"/>
            <a:chExt cx="9848017" cy="510204"/>
          </a:xfrm>
        </p:grpSpPr>
        <p:pic>
          <p:nvPicPr>
            <p:cNvPr id="4" name="Picture 3">
              <a:extLst>
                <a:ext uri="{FF2B5EF4-FFF2-40B4-BE49-F238E27FC236}">
                  <a16:creationId xmlns:a16="http://schemas.microsoft.com/office/drawing/2014/main" id="{9252BB28-BBA1-4992-8B27-255CBADDB20C}"/>
                </a:ext>
              </a:extLst>
            </p:cNvPr>
            <p:cNvPicPr>
              <a:picLocks noChangeAspect="1"/>
            </p:cNvPicPr>
            <p:nvPr/>
          </p:nvPicPr>
          <p:blipFill rotWithShape="1">
            <a:blip r:embed="rId3"/>
            <a:srcRect l="24545" t="-5612" r="-7206" b="-2669"/>
            <a:stretch/>
          </p:blipFill>
          <p:spPr>
            <a:xfrm>
              <a:off x="1411261" y="5252054"/>
              <a:ext cx="9848017" cy="504968"/>
            </a:xfrm>
            <a:prstGeom prst="rect">
              <a:avLst/>
            </a:prstGeom>
          </p:spPr>
        </p:pic>
        <p:sp>
          <p:nvSpPr>
            <p:cNvPr id="5" name="Rectangle 4">
              <a:extLst>
                <a:ext uri="{FF2B5EF4-FFF2-40B4-BE49-F238E27FC236}">
                  <a16:creationId xmlns:a16="http://schemas.microsoft.com/office/drawing/2014/main" id="{77A8DA71-2200-4222-BB4D-C9807C774B44}"/>
                </a:ext>
              </a:extLst>
            </p:cNvPr>
            <p:cNvSpPr/>
            <p:nvPr/>
          </p:nvSpPr>
          <p:spPr>
            <a:xfrm>
              <a:off x="1895059" y="5246818"/>
              <a:ext cx="1023101"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B3B44B7-676D-42D9-B7BD-699D6B40CF08}"/>
                </a:ext>
              </a:extLst>
            </p:cNvPr>
            <p:cNvSpPr/>
            <p:nvPr/>
          </p:nvSpPr>
          <p:spPr>
            <a:xfrm>
              <a:off x="5770088" y="5246818"/>
              <a:ext cx="457466" cy="504967"/>
            </a:xfrm>
            <a:prstGeom prst="rect">
              <a:avLst/>
            </a:prstGeom>
            <a:noFill/>
            <a:ln w="38100">
              <a:solidFill>
                <a:srgbClr val="E145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itle 6">
            <a:extLst>
              <a:ext uri="{FF2B5EF4-FFF2-40B4-BE49-F238E27FC236}">
                <a16:creationId xmlns:a16="http://schemas.microsoft.com/office/drawing/2014/main" id="{96060CCE-7A8E-4590-92B4-E81800D70067}"/>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244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E28FAF-0575-4D5D-A5FA-E19A1DE95D2E}"/>
              </a:ext>
            </a:extLst>
          </p:cNvPr>
          <p:cNvPicPr>
            <a:picLocks noChangeAspect="1"/>
          </p:cNvPicPr>
          <p:nvPr/>
        </p:nvPicPr>
        <p:blipFill rotWithShape="1">
          <a:blip r:embed="rId2">
            <a:extLst>
              <a:ext uri="{28A0092B-C50C-407E-A947-70E740481C1C}">
                <a14:useLocalDpi xmlns:a14="http://schemas.microsoft.com/office/drawing/2010/main" val="0"/>
              </a:ext>
            </a:extLst>
          </a:blip>
          <a:srcRect t="21876" b="26015"/>
          <a:stretch/>
        </p:blipFill>
        <p:spPr>
          <a:xfrm>
            <a:off x="0" y="0"/>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Key Takeaways</a:t>
            </a:r>
          </a:p>
        </p:txBody>
      </p:sp>
      <p:cxnSp>
        <p:nvCxnSpPr>
          <p:cNvPr id="3" name="Straight Connector 2">
            <a:extLst>
              <a:ext uri="{FF2B5EF4-FFF2-40B4-BE49-F238E27FC236}">
                <a16:creationId xmlns:a16="http://schemas.microsoft.com/office/drawing/2014/main" id="{F404CDBB-F841-49C5-9434-2985C7A15CF3}"/>
              </a:ext>
            </a:extLst>
          </p:cNvPr>
          <p:cNvCxnSpPr/>
          <p:nvPr/>
        </p:nvCxnSpPr>
        <p:spPr>
          <a:xfrm>
            <a:off x="3105150" y="3429000"/>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25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F87237-F037-4220-885C-FD20CBBEF615}"/>
              </a:ext>
            </a:extLst>
          </p:cNvPr>
          <p:cNvPicPr>
            <a:picLocks noChangeAspect="1"/>
          </p:cNvPicPr>
          <p:nvPr/>
        </p:nvPicPr>
        <p:blipFill rotWithShape="1">
          <a:blip r:embed="rId2"/>
          <a:srcRect t="9263" b="12645"/>
          <a:stretch/>
        </p:blipFill>
        <p:spPr>
          <a:xfrm>
            <a:off x="0" y="-1"/>
            <a:ext cx="12192000" cy="6353175"/>
          </a:xfrm>
          <a:prstGeom prst="rect">
            <a:avLst/>
          </a:prstGeom>
        </p:spPr>
      </p:pic>
      <p:sp>
        <p:nvSpPr>
          <p:cNvPr id="8" name="Rectangle 7">
            <a:extLst>
              <a:ext uri="{FF2B5EF4-FFF2-40B4-BE49-F238E27FC236}">
                <a16:creationId xmlns:a16="http://schemas.microsoft.com/office/drawing/2014/main" id="{B6839190-507A-4A47-887C-2DC3E13B107E}"/>
              </a:ext>
            </a:extLst>
          </p:cNvPr>
          <p:cNvSpPr/>
          <p:nvPr/>
        </p:nvSpPr>
        <p:spPr>
          <a:xfrm>
            <a:off x="0" y="0"/>
            <a:ext cx="12192000" cy="6353175"/>
          </a:xfrm>
          <a:prstGeom prst="rect">
            <a:avLst/>
          </a:prstGeom>
          <a:gradFill flip="none" rotWithShape="1">
            <a:gsLst>
              <a:gs pos="43000">
                <a:srgbClr val="092F61">
                  <a:alpha val="80000"/>
                </a:srgbClr>
              </a:gs>
              <a:gs pos="100000">
                <a:srgbClr val="FFB81C">
                  <a:alpha val="80000"/>
                </a:srgbClr>
              </a:gs>
            </a:gsLst>
            <a:lin ang="5400000" scaled="1"/>
            <a:tileRect/>
          </a:gradFill>
          <a:ln w="1587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35F01891-17FC-4C35-B39B-B24F30E454BA}"/>
              </a:ext>
            </a:extLst>
          </p:cNvPr>
          <p:cNvSpPr txBox="1">
            <a:spLocks/>
          </p:cNvSpPr>
          <p:nvPr/>
        </p:nvSpPr>
        <p:spPr>
          <a:xfrm>
            <a:off x="2836342" y="2357288"/>
            <a:ext cx="6492240" cy="30632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dirty="0">
                <a:solidFill>
                  <a:schemeClr val="bg1"/>
                </a:solidFill>
                <a:latin typeface="Arial" panose="020B0604020202020204" pitchFamily="34" charset="0"/>
                <a:cs typeface="Arial" panose="020B0604020202020204" pitchFamily="34" charset="0"/>
              </a:rPr>
              <a:t>Thank You!</a:t>
            </a:r>
          </a:p>
        </p:txBody>
      </p:sp>
      <p:sp>
        <p:nvSpPr>
          <p:cNvPr id="10" name="TextBox 9">
            <a:extLst>
              <a:ext uri="{FF2B5EF4-FFF2-40B4-BE49-F238E27FC236}">
                <a16:creationId xmlns:a16="http://schemas.microsoft.com/office/drawing/2014/main" id="{2E71641E-D942-4A56-AA3D-940FB7F7CF92}"/>
              </a:ext>
            </a:extLst>
          </p:cNvPr>
          <p:cNvSpPr txBox="1"/>
          <p:nvPr/>
        </p:nvSpPr>
        <p:spPr>
          <a:xfrm>
            <a:off x="7255506" y="4732793"/>
            <a:ext cx="3596630" cy="1200329"/>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Danielle Stevens</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208-332-8868</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E5364D4-61EE-402B-8FF9-A45DC070200E}"/>
              </a:ext>
            </a:extLst>
          </p:cNvPr>
          <p:cNvSpPr txBox="1"/>
          <p:nvPr/>
        </p:nvSpPr>
        <p:spPr>
          <a:xfrm>
            <a:off x="1707802" y="4732793"/>
            <a:ext cx="3340948"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Chris Lehosit</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208-332-8887</a:t>
            </a:r>
          </a:p>
        </p:txBody>
      </p:sp>
      <p:sp>
        <p:nvSpPr>
          <p:cNvPr id="14" name="TextBox 13">
            <a:extLst>
              <a:ext uri="{FF2B5EF4-FFF2-40B4-BE49-F238E27FC236}">
                <a16:creationId xmlns:a16="http://schemas.microsoft.com/office/drawing/2014/main" id="{50952A4A-8011-4FB3-9B0A-1C2ADC7D0432}"/>
              </a:ext>
            </a:extLst>
          </p:cNvPr>
          <p:cNvSpPr txBox="1"/>
          <p:nvPr/>
        </p:nvSpPr>
        <p:spPr>
          <a:xfrm>
            <a:off x="4612884" y="4732793"/>
            <a:ext cx="3163825"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Elijah Stearns </a:t>
            </a:r>
          </a:p>
          <a:p>
            <a:pPr algn="ct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lang="en-US" dirty="0">
                <a:solidFill>
                  <a:schemeClr val="bg1"/>
                </a:solidFill>
                <a:latin typeface="Arial" panose="020B0604020202020204" pitchFamily="34" charset="0"/>
                <a:cs typeface="Arial" panose="020B0604020202020204" pitchFamily="34" charset="0"/>
              </a:rPr>
              <a:t>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208-332-8871</a:t>
            </a:r>
          </a:p>
        </p:txBody>
      </p:sp>
      <p:grpSp>
        <p:nvGrpSpPr>
          <p:cNvPr id="6" name="Group 5">
            <a:extLst>
              <a:ext uri="{FF2B5EF4-FFF2-40B4-BE49-F238E27FC236}">
                <a16:creationId xmlns:a16="http://schemas.microsoft.com/office/drawing/2014/main" id="{714A876F-0C99-465A-ADBA-B961712F82E8}"/>
              </a:ext>
            </a:extLst>
          </p:cNvPr>
          <p:cNvGrpSpPr/>
          <p:nvPr/>
        </p:nvGrpSpPr>
        <p:grpSpPr>
          <a:xfrm>
            <a:off x="2863418" y="3204328"/>
            <a:ext cx="6465164" cy="1283554"/>
            <a:chOff x="4017804" y="3070691"/>
            <a:chExt cx="6465164" cy="1283554"/>
          </a:xfrm>
        </p:grpSpPr>
        <p:cxnSp>
          <p:nvCxnSpPr>
            <p:cNvPr id="3" name="Straight Connector 2">
              <a:extLst>
                <a:ext uri="{FF2B5EF4-FFF2-40B4-BE49-F238E27FC236}">
                  <a16:creationId xmlns:a16="http://schemas.microsoft.com/office/drawing/2014/main" id="{F404CDBB-F841-49C5-9434-2985C7A15CF3}"/>
                </a:ext>
              </a:extLst>
            </p:cNvPr>
            <p:cNvCxnSpPr/>
            <p:nvPr/>
          </p:nvCxnSpPr>
          <p:spPr>
            <a:xfrm>
              <a:off x="4375150" y="3070691"/>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4EA573-40B4-4C23-B7AB-C903EBD3708B}"/>
                </a:ext>
              </a:extLst>
            </p:cNvPr>
            <p:cNvSpPr txBox="1"/>
            <p:nvPr/>
          </p:nvSpPr>
          <p:spPr>
            <a:xfrm>
              <a:off x="4017804" y="3417044"/>
              <a:ext cx="3692303"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Sheena Coles</a:t>
              </a:r>
            </a:p>
            <a:p>
              <a:pPr algn="ctr"/>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208-334-3100 </a:t>
              </a:r>
            </a:p>
          </p:txBody>
        </p:sp>
        <p:sp>
          <p:nvSpPr>
            <p:cNvPr id="13" name="TextBox 12">
              <a:extLst>
                <a:ext uri="{FF2B5EF4-FFF2-40B4-BE49-F238E27FC236}">
                  <a16:creationId xmlns:a16="http://schemas.microsoft.com/office/drawing/2014/main" id="{57D4FBF6-E9D4-457A-AE3A-96040D09DBA3}"/>
                </a:ext>
              </a:extLst>
            </p:cNvPr>
            <p:cNvSpPr txBox="1"/>
            <p:nvPr/>
          </p:nvSpPr>
          <p:spPr>
            <a:xfrm>
              <a:off x="7169946" y="3430915"/>
              <a:ext cx="3313022" cy="92333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Alex Doench </a:t>
              </a:r>
            </a:p>
            <a:p>
              <a:pPr algn="ctr"/>
              <a:r>
                <a:rPr lang="en-US"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lang="en-US" dirty="0">
                  <a:solidFill>
                    <a:schemeClr val="bg1"/>
                  </a:solidFill>
                  <a:latin typeface="Arial" panose="020B0604020202020204" pitchFamily="34" charset="0"/>
                  <a:cs typeface="Arial" panose="020B0604020202020204" pitchFamily="34" charset="0"/>
                </a:rPr>
                <a:t> </a:t>
              </a:r>
            </a:p>
            <a:p>
              <a:pPr algn="ctr"/>
              <a:r>
                <a:rPr lang="en-US" dirty="0">
                  <a:solidFill>
                    <a:schemeClr val="bg1"/>
                  </a:solidFill>
                  <a:latin typeface="Arial" panose="020B0604020202020204" pitchFamily="34" charset="0"/>
                  <a:cs typeface="Arial" panose="020B0604020202020204" pitchFamily="34" charset="0"/>
                </a:rPr>
                <a:t>208-332-8841</a:t>
              </a:r>
            </a:p>
          </p:txBody>
        </p:sp>
      </p:grpSp>
    </p:spTree>
    <p:extLst>
      <p:ext uri="{BB962C8B-B14F-4D97-AF65-F5344CB8AC3E}">
        <p14:creationId xmlns:p14="http://schemas.microsoft.com/office/powerpoint/2010/main" val="945289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C937B6-B965-439E-97B3-FCA94FB7BDF1}"/>
              </a:ext>
            </a:extLst>
          </p:cNvPr>
          <p:cNvPicPr>
            <a:picLocks noChangeAspect="1"/>
          </p:cNvPicPr>
          <p:nvPr/>
        </p:nvPicPr>
        <p:blipFill rotWithShape="1">
          <a:blip r:embed="rId3">
            <a:extLst>
              <a:ext uri="{28A0092B-C50C-407E-A947-70E740481C1C}">
                <a14:useLocalDpi xmlns:a14="http://schemas.microsoft.com/office/drawing/2010/main" val="0"/>
              </a:ext>
            </a:extLst>
          </a:blip>
          <a:srcRect r="44661" b="7500"/>
          <a:stretch/>
        </p:blipFill>
        <p:spPr>
          <a:xfrm>
            <a:off x="1" y="0"/>
            <a:ext cx="5719568" cy="6343650"/>
          </a:xfrm>
          <a:prstGeom prst="rect">
            <a:avLst/>
          </a:prstGeom>
        </p:spPr>
      </p:pic>
      <p:sp>
        <p:nvSpPr>
          <p:cNvPr id="3" name="Rectangle 2">
            <a:extLst>
              <a:ext uri="{FF2B5EF4-FFF2-40B4-BE49-F238E27FC236}">
                <a16:creationId xmlns:a16="http://schemas.microsoft.com/office/drawing/2014/main" id="{C7739D29-AC37-46BB-8D4F-5884D0842756}"/>
              </a:ext>
            </a:extLst>
          </p:cNvPr>
          <p:cNvSpPr/>
          <p:nvPr/>
        </p:nvSpPr>
        <p:spPr>
          <a:xfrm>
            <a:off x="1" y="0"/>
            <a:ext cx="5719568" cy="6343650"/>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A7212C1-E25E-4CB2-B791-89A3BA092208}"/>
              </a:ext>
            </a:extLst>
          </p:cNvPr>
          <p:cNvSpPr txBox="1"/>
          <p:nvPr/>
        </p:nvSpPr>
        <p:spPr>
          <a:xfrm>
            <a:off x="1513119" y="2690336"/>
            <a:ext cx="2693330"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AGENDA</a:t>
            </a:r>
          </a:p>
        </p:txBody>
      </p:sp>
      <p:sp>
        <p:nvSpPr>
          <p:cNvPr id="7" name="TextBox 6">
            <a:extLst>
              <a:ext uri="{FF2B5EF4-FFF2-40B4-BE49-F238E27FC236}">
                <a16:creationId xmlns:a16="http://schemas.microsoft.com/office/drawing/2014/main" id="{898D7B7A-5B61-466B-A6A6-AD29DB1461E8}"/>
              </a:ext>
            </a:extLst>
          </p:cNvPr>
          <p:cNvSpPr txBox="1"/>
          <p:nvPr/>
        </p:nvSpPr>
        <p:spPr>
          <a:xfrm>
            <a:off x="5996133" y="661714"/>
            <a:ext cx="5994766" cy="4576702"/>
          </a:xfrm>
          <a:prstGeom prst="rect">
            <a:avLst/>
          </a:prstGeom>
          <a:noFill/>
        </p:spPr>
        <p:txBody>
          <a:bodyPr wrap="square">
            <a:spAutoFit/>
          </a:bodyPr>
          <a:lstStyle/>
          <a:p>
            <a:pPr>
              <a:lnSpc>
                <a:spcPct val="150000"/>
              </a:lnSpc>
              <a:buClr>
                <a:srgbClr val="FFB81C"/>
              </a:buClr>
            </a:pPr>
            <a:endParaRPr lang="en-US" sz="1400" dirty="0">
              <a:solidFill>
                <a:srgbClr val="092F57"/>
              </a:solidFill>
              <a:latin typeface="Arial" panose="020B0604020202020204" pitchFamily="34" charset="0"/>
              <a:cs typeface="Arial" panose="020B0604020202020204" pitchFamily="34" charset="0"/>
            </a:endParaRPr>
          </a:p>
          <a:p>
            <a:pPr>
              <a:lnSpc>
                <a:spcPct val="150000"/>
              </a:lnSpc>
              <a:buClr>
                <a:srgbClr val="FFB81C"/>
              </a:buClr>
            </a:pPr>
            <a:r>
              <a:rPr lang="en-US" sz="1400" dirty="0">
                <a:solidFill>
                  <a:srgbClr val="092F57"/>
                </a:solidFill>
                <a:latin typeface="Arial" panose="020B0604020202020204" pitchFamily="34" charset="0"/>
                <a:cs typeface="Arial" panose="020B0604020202020204" pitchFamily="34" charset="0"/>
              </a:rPr>
              <a:t>Phase 1</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Timeline</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August Calendar</a:t>
            </a:r>
          </a:p>
          <a:p>
            <a:pPr marL="742950" lvl="1"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Project Upload</a:t>
            </a:r>
          </a:p>
          <a:p>
            <a:pPr marL="742950" lvl="1"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Customer Conversions</a:t>
            </a:r>
          </a:p>
          <a:p>
            <a:pPr marL="742950" lvl="1"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Freeze Communications</a:t>
            </a:r>
          </a:p>
          <a:p>
            <a:pPr>
              <a:lnSpc>
                <a:spcPct val="150000"/>
              </a:lnSpc>
              <a:buClr>
                <a:srgbClr val="FFB81C"/>
              </a:buClr>
            </a:pPr>
            <a:r>
              <a:rPr lang="en-US" sz="1400" dirty="0">
                <a:solidFill>
                  <a:srgbClr val="092F57"/>
                </a:solidFill>
                <a:latin typeface="Arial" panose="020B0604020202020204" pitchFamily="34" charset="0"/>
                <a:cs typeface="Arial" panose="020B0604020202020204" pitchFamily="34" charset="0"/>
              </a:rPr>
              <a:t>Phase 2</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Timeline</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SIT Update</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HR Org Unit workbook – Due Aug 17</a:t>
            </a:r>
            <a:r>
              <a:rPr lang="en-US" sz="1400" baseline="30000" dirty="0">
                <a:solidFill>
                  <a:srgbClr val="092F57"/>
                </a:solidFill>
                <a:latin typeface="Arial" panose="020B0604020202020204" pitchFamily="34" charset="0"/>
                <a:cs typeface="Arial" panose="020B0604020202020204" pitchFamily="34" charset="0"/>
              </a:rPr>
              <a:t>th</a:t>
            </a:r>
            <a:endParaRPr lang="en-US" sz="1400" dirty="0">
              <a:solidFill>
                <a:srgbClr val="092F57"/>
              </a:solidFill>
              <a:latin typeface="Arial" panose="020B0604020202020204" pitchFamily="34" charset="0"/>
              <a:cs typeface="Arial" panose="020B0604020202020204" pitchFamily="34" charset="0"/>
            </a:endParaRPr>
          </a:p>
          <a:p>
            <a:pPr>
              <a:lnSpc>
                <a:spcPct val="150000"/>
              </a:lnSpc>
              <a:buClr>
                <a:srgbClr val="FFB81C"/>
              </a:buClr>
            </a:pPr>
            <a:r>
              <a:rPr lang="en-US" sz="1400" dirty="0">
                <a:solidFill>
                  <a:srgbClr val="092F57"/>
                </a:solidFill>
                <a:latin typeface="Arial" panose="020B0604020202020204" pitchFamily="34" charset="0"/>
                <a:cs typeface="Arial" panose="020B0604020202020204" pitchFamily="34" charset="0"/>
              </a:rPr>
              <a:t>Training</a:t>
            </a:r>
          </a:p>
          <a:p>
            <a:pPr marL="285750" indent="-285750">
              <a:lnSpc>
                <a:spcPct val="150000"/>
              </a:lnSpc>
              <a:buClr>
                <a:srgbClr val="FFB81C"/>
              </a:buClr>
              <a:buFont typeface="Arial" panose="020B0604020202020204" pitchFamily="34" charset="0"/>
              <a:buChar char="•"/>
            </a:pPr>
            <a:r>
              <a:rPr lang="en-US" sz="1400" dirty="0">
                <a:solidFill>
                  <a:srgbClr val="092F57"/>
                </a:solidFill>
                <a:latin typeface="Arial" panose="020B0604020202020204" pitchFamily="34" charset="0"/>
                <a:cs typeface="Arial" panose="020B0604020202020204" pitchFamily="34" charset="0"/>
              </a:rPr>
              <a:t>Training Approach</a:t>
            </a:r>
          </a:p>
          <a:p>
            <a:pPr>
              <a:lnSpc>
                <a:spcPct val="150000"/>
              </a:lnSpc>
              <a:buClr>
                <a:srgbClr val="FFB81C"/>
              </a:buClr>
            </a:pPr>
            <a:r>
              <a:rPr lang="en-US" sz="1400" dirty="0">
                <a:solidFill>
                  <a:srgbClr val="092F57"/>
                </a:solidFill>
                <a:latin typeface="Arial" panose="020B0604020202020204" pitchFamily="34" charset="0"/>
                <a:cs typeface="Arial" panose="020B0604020202020204" pitchFamily="34" charset="0"/>
              </a:rPr>
              <a:t>Key Takeaways</a:t>
            </a:r>
          </a:p>
        </p:txBody>
      </p:sp>
    </p:spTree>
    <p:extLst>
      <p:ext uri="{BB962C8B-B14F-4D97-AF65-F5344CB8AC3E}">
        <p14:creationId xmlns:p14="http://schemas.microsoft.com/office/powerpoint/2010/main" val="156478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FE2DC4-9E6F-418D-B890-DA92A3E14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52407"/>
          </a:xfrm>
          <a:prstGeom prst="rect">
            <a:avLst/>
          </a:prstGeom>
        </p:spPr>
      </p:pic>
      <p:sp>
        <p:nvSpPr>
          <p:cNvPr id="5" name="Rectangle 4">
            <a:extLst>
              <a:ext uri="{FF2B5EF4-FFF2-40B4-BE49-F238E27FC236}">
                <a16:creationId xmlns:a16="http://schemas.microsoft.com/office/drawing/2014/main" id="{8C53A6CE-7BBF-4A74-9A34-366307D77A78}"/>
              </a:ext>
            </a:extLst>
          </p:cNvPr>
          <p:cNvSpPr/>
          <p:nvPr/>
        </p:nvSpPr>
        <p:spPr>
          <a:xfrm>
            <a:off x="0" y="0"/>
            <a:ext cx="12192000" cy="6352407"/>
          </a:xfrm>
          <a:prstGeom prst="rect">
            <a:avLst/>
          </a:prstGeom>
          <a:gradFill flip="none" rotWithShape="1">
            <a:gsLst>
              <a:gs pos="43000">
                <a:srgbClr val="092F57">
                  <a:alpha val="81000"/>
                </a:srgbClr>
              </a:gs>
              <a:gs pos="100000">
                <a:srgbClr val="FFB81C">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F2687D45-91FF-423D-9AC4-8A53958E7413}"/>
              </a:ext>
            </a:extLst>
          </p:cNvPr>
          <p:cNvGrpSpPr/>
          <p:nvPr/>
        </p:nvGrpSpPr>
        <p:grpSpPr>
          <a:xfrm>
            <a:off x="2849880" y="2641062"/>
            <a:ext cx="6492240" cy="1084807"/>
            <a:chOff x="4783749" y="2581795"/>
            <a:chExt cx="6492240" cy="1084807"/>
          </a:xfrm>
        </p:grpSpPr>
        <p:sp>
          <p:nvSpPr>
            <p:cNvPr id="3" name="Content Placeholder 2">
              <a:extLst>
                <a:ext uri="{FF2B5EF4-FFF2-40B4-BE49-F238E27FC236}">
                  <a16:creationId xmlns:a16="http://schemas.microsoft.com/office/drawing/2014/main" id="{5CA47CAA-97DF-4656-9F27-AC0CF360AA67}"/>
                </a:ext>
              </a:extLst>
            </p:cNvPr>
            <p:cNvSpPr txBox="1">
              <a:spLocks/>
            </p:cNvSpPr>
            <p:nvPr/>
          </p:nvSpPr>
          <p:spPr>
            <a:xfrm>
              <a:off x="4783749" y="2581795"/>
              <a:ext cx="6492240" cy="10848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chemeClr val="bg1"/>
                  </a:solidFill>
                  <a:latin typeface="Arial" panose="020B0604020202020204" pitchFamily="34" charset="0"/>
                  <a:cs typeface="Arial" panose="020B0604020202020204" pitchFamily="34" charset="0"/>
                </a:rPr>
                <a:t>Luma Phase 1 Update</a:t>
              </a:r>
              <a:endParaRPr lang="en-US" sz="4500" dirty="0">
                <a:solidFill>
                  <a:schemeClr val="bg1"/>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F89787D8-0209-4903-A357-D61C2ADC4E28}"/>
                </a:ext>
              </a:extLst>
            </p:cNvPr>
            <p:cNvCxnSpPr>
              <a:cxnSpLocks/>
            </p:cNvCxnSpPr>
            <p:nvPr/>
          </p:nvCxnSpPr>
          <p:spPr>
            <a:xfrm>
              <a:off x="5039019" y="3666602"/>
              <a:ext cx="5981700" cy="0"/>
            </a:xfrm>
            <a:prstGeom prst="line">
              <a:avLst/>
            </a:prstGeom>
            <a:ln w="28575">
              <a:solidFill>
                <a:srgbClr val="FFB81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604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BD860-EF96-4553-949B-F700B82A2FCD}"/>
              </a:ext>
            </a:extLst>
          </p:cNvPr>
          <p:cNvSpPr>
            <a:spLocks noGrp="1"/>
          </p:cNvSpPr>
          <p:nvPr>
            <p:ph type="title" idx="4294967295"/>
          </p:nvPr>
        </p:nvSpPr>
        <p:spPr>
          <a:xfrm>
            <a:off x="0" y="559649"/>
            <a:ext cx="10515600" cy="612775"/>
          </a:xfrm>
        </p:spPr>
        <p:txBody>
          <a:bodyPr>
            <a:normAutofit/>
          </a:bodyPr>
          <a:lstStyle/>
          <a:p>
            <a:pPr indent="111125"/>
            <a:r>
              <a:rPr lang="en-US" sz="3600" dirty="0">
                <a:solidFill>
                  <a:schemeClr val="bg1"/>
                </a:solidFill>
              </a:rPr>
              <a:t>Luma Phase 1 Project Plan</a:t>
            </a:r>
            <a:endParaRPr lang="en-US" sz="3600" u="none" dirty="0">
              <a:solidFill>
                <a:schemeClr val="bg1"/>
              </a:solidFill>
            </a:endParaRPr>
          </a:p>
        </p:txBody>
      </p:sp>
      <p:sp>
        <p:nvSpPr>
          <p:cNvPr id="5" name="Rectangle 4">
            <a:extLst>
              <a:ext uri="{FF2B5EF4-FFF2-40B4-BE49-F238E27FC236}">
                <a16:creationId xmlns:a16="http://schemas.microsoft.com/office/drawing/2014/main" id="{2A7A079F-610F-4E0F-A0D5-DE3E206EA84A}"/>
              </a:ext>
            </a:extLst>
          </p:cNvPr>
          <p:cNvSpPr/>
          <p:nvPr/>
        </p:nvSpPr>
        <p:spPr>
          <a:xfrm>
            <a:off x="3974325" y="5437584"/>
            <a:ext cx="2019454" cy="478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t>Workbooks</a:t>
            </a:r>
          </a:p>
        </p:txBody>
      </p:sp>
      <p:grpSp>
        <p:nvGrpSpPr>
          <p:cNvPr id="7" name="Group 6">
            <a:extLst>
              <a:ext uri="{FF2B5EF4-FFF2-40B4-BE49-F238E27FC236}">
                <a16:creationId xmlns:a16="http://schemas.microsoft.com/office/drawing/2014/main" id="{D6543976-C49E-4032-AEAE-AC597A8EE5B4}"/>
              </a:ext>
            </a:extLst>
          </p:cNvPr>
          <p:cNvGrpSpPr/>
          <p:nvPr/>
        </p:nvGrpSpPr>
        <p:grpSpPr>
          <a:xfrm>
            <a:off x="67161" y="5291586"/>
            <a:ext cx="794341" cy="865024"/>
            <a:chOff x="1071072" y="5513989"/>
            <a:chExt cx="894059" cy="921580"/>
          </a:xfrm>
        </p:grpSpPr>
        <p:sp>
          <p:nvSpPr>
            <p:cNvPr id="8" name="TextBox 7">
              <a:extLst>
                <a:ext uri="{FF2B5EF4-FFF2-40B4-BE49-F238E27FC236}">
                  <a16:creationId xmlns:a16="http://schemas.microsoft.com/office/drawing/2014/main" id="{58047090-B344-4BAD-9C76-8E04180A1C30}"/>
                </a:ext>
              </a:extLst>
            </p:cNvPr>
            <p:cNvSpPr txBox="1"/>
            <p:nvPr/>
          </p:nvSpPr>
          <p:spPr>
            <a:xfrm>
              <a:off x="1208101" y="5513989"/>
              <a:ext cx="546684" cy="364310"/>
            </a:xfrm>
            <a:prstGeom prst="rect">
              <a:avLst/>
            </a:prstGeom>
            <a:noFill/>
          </p:spPr>
          <p:txBody>
            <a:bodyPr wrap="none" rtlCol="0">
              <a:spAutoFit/>
            </a:bodyPr>
            <a:lstStyle/>
            <a:p>
              <a:r>
                <a:rPr lang="en-US" sz="1622" dirty="0"/>
                <a:t>Key</a:t>
              </a:r>
            </a:p>
          </p:txBody>
        </p:sp>
        <p:sp>
          <p:nvSpPr>
            <p:cNvPr id="9" name="Rectangle 8">
              <a:extLst>
                <a:ext uri="{FF2B5EF4-FFF2-40B4-BE49-F238E27FC236}">
                  <a16:creationId xmlns:a16="http://schemas.microsoft.com/office/drawing/2014/main" id="{997A8B2A-8537-47B5-B9CD-E6AC94C773C3}"/>
                </a:ext>
              </a:extLst>
            </p:cNvPr>
            <p:cNvSpPr/>
            <p:nvPr/>
          </p:nvSpPr>
          <p:spPr>
            <a:xfrm>
              <a:off x="1071072" y="5868468"/>
              <a:ext cx="881787" cy="2688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1" dirty="0">
                  <a:solidFill>
                    <a:schemeClr val="tx1"/>
                  </a:solidFill>
                </a:rPr>
                <a:t>PAST</a:t>
              </a:r>
            </a:p>
          </p:txBody>
        </p:sp>
        <p:sp>
          <p:nvSpPr>
            <p:cNvPr id="11" name="Rectangle 10">
              <a:extLst>
                <a:ext uri="{FF2B5EF4-FFF2-40B4-BE49-F238E27FC236}">
                  <a16:creationId xmlns:a16="http://schemas.microsoft.com/office/drawing/2014/main" id="{BFFBA63B-9C45-45EB-BA1A-0A7DF9BE99FD}"/>
                </a:ext>
              </a:extLst>
            </p:cNvPr>
            <p:cNvSpPr/>
            <p:nvPr/>
          </p:nvSpPr>
          <p:spPr>
            <a:xfrm>
              <a:off x="1083345" y="6166768"/>
              <a:ext cx="881786" cy="2688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81" dirty="0">
                  <a:solidFill>
                    <a:schemeClr val="tx1"/>
                  </a:solidFill>
                </a:rPr>
                <a:t>FUTURE</a:t>
              </a:r>
            </a:p>
          </p:txBody>
        </p:sp>
      </p:grpSp>
      <p:sp>
        <p:nvSpPr>
          <p:cNvPr id="12" name="Rectangle 11">
            <a:extLst>
              <a:ext uri="{FF2B5EF4-FFF2-40B4-BE49-F238E27FC236}">
                <a16:creationId xmlns:a16="http://schemas.microsoft.com/office/drawing/2014/main" id="{ECB34955-AC66-4A66-BD9F-2C5344B3CFE2}"/>
              </a:ext>
            </a:extLst>
          </p:cNvPr>
          <p:cNvSpPr/>
          <p:nvPr/>
        </p:nvSpPr>
        <p:spPr>
          <a:xfrm>
            <a:off x="2481042" y="5437584"/>
            <a:ext cx="1701815" cy="478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t>FRICE-W</a:t>
            </a:r>
          </a:p>
        </p:txBody>
      </p:sp>
      <p:sp>
        <p:nvSpPr>
          <p:cNvPr id="13" name="Rectangle 12">
            <a:extLst>
              <a:ext uri="{FF2B5EF4-FFF2-40B4-BE49-F238E27FC236}">
                <a16:creationId xmlns:a16="http://schemas.microsoft.com/office/drawing/2014/main" id="{B0AD62FE-9937-4A4F-8EF8-3BF8A3E9B2A8}"/>
              </a:ext>
            </a:extLst>
          </p:cNvPr>
          <p:cNvSpPr/>
          <p:nvPr/>
        </p:nvSpPr>
        <p:spPr>
          <a:xfrm>
            <a:off x="1130911" y="5437584"/>
            <a:ext cx="1541710" cy="478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t>BPI’s</a:t>
            </a:r>
          </a:p>
        </p:txBody>
      </p:sp>
      <p:sp>
        <p:nvSpPr>
          <p:cNvPr id="14" name="Equals 13">
            <a:extLst>
              <a:ext uri="{FF2B5EF4-FFF2-40B4-BE49-F238E27FC236}">
                <a16:creationId xmlns:a16="http://schemas.microsoft.com/office/drawing/2014/main" id="{F837C481-DC22-4C25-9575-B93AA5464FAE}"/>
              </a:ext>
            </a:extLst>
          </p:cNvPr>
          <p:cNvSpPr/>
          <p:nvPr/>
        </p:nvSpPr>
        <p:spPr>
          <a:xfrm>
            <a:off x="6258310" y="5437584"/>
            <a:ext cx="1085774" cy="47816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2" dirty="0">
              <a:ln w="0"/>
              <a:solidFill>
                <a:schemeClr val="accent1"/>
              </a:solidFill>
              <a:effectLst>
                <a:outerShdw blurRad="38100" dist="25400" dir="5400000" algn="ctr" rotWithShape="0">
                  <a:srgbClr val="6E747A">
                    <a:alpha val="43000"/>
                  </a:srgbClr>
                </a:outerShdw>
              </a:effectLst>
            </a:endParaRPr>
          </a:p>
        </p:txBody>
      </p:sp>
      <p:sp>
        <p:nvSpPr>
          <p:cNvPr id="15" name="Rectangle 14">
            <a:extLst>
              <a:ext uri="{FF2B5EF4-FFF2-40B4-BE49-F238E27FC236}">
                <a16:creationId xmlns:a16="http://schemas.microsoft.com/office/drawing/2014/main" id="{02AD5061-C41E-4EBC-A478-29B78142F779}"/>
              </a:ext>
            </a:extLst>
          </p:cNvPr>
          <p:cNvSpPr/>
          <p:nvPr/>
        </p:nvSpPr>
        <p:spPr>
          <a:xfrm>
            <a:off x="7726486" y="5278588"/>
            <a:ext cx="3271185" cy="748619"/>
          </a:xfrm>
          <a:prstGeom prst="rect">
            <a:avLst/>
          </a:prstGeom>
          <a:noFill/>
        </p:spPr>
        <p:txBody>
          <a:bodyPr wrap="none" lIns="82376" tIns="41188" rIns="82376" bIns="41188">
            <a:spAutoFit/>
          </a:bodyPr>
          <a:lstStyle/>
          <a:p>
            <a:pPr algn="ctr"/>
            <a:r>
              <a:rPr lang="en-US" sz="4324" dirty="0">
                <a:ln w="0"/>
                <a:solidFill>
                  <a:schemeClr val="accent1"/>
                </a:solidFill>
                <a:effectLst>
                  <a:outerShdw blurRad="38100" dist="25400" dir="5400000" algn="ctr" rotWithShape="0">
                    <a:srgbClr val="6E747A">
                      <a:alpha val="43000"/>
                    </a:srgbClr>
                  </a:outerShdw>
                </a:effectLst>
              </a:rPr>
              <a:t>System Ready</a:t>
            </a:r>
          </a:p>
        </p:txBody>
      </p:sp>
      <p:grpSp>
        <p:nvGrpSpPr>
          <p:cNvPr id="16" name="Group 15">
            <a:extLst>
              <a:ext uri="{FF2B5EF4-FFF2-40B4-BE49-F238E27FC236}">
                <a16:creationId xmlns:a16="http://schemas.microsoft.com/office/drawing/2014/main" id="{D3947C98-1E33-4F93-B504-2BE2F102F37B}"/>
              </a:ext>
            </a:extLst>
          </p:cNvPr>
          <p:cNvGrpSpPr/>
          <p:nvPr/>
        </p:nvGrpSpPr>
        <p:grpSpPr>
          <a:xfrm>
            <a:off x="1190781" y="1873447"/>
            <a:ext cx="9766625" cy="3364832"/>
            <a:chOff x="1427956" y="1403678"/>
            <a:chExt cx="10841208" cy="3735051"/>
          </a:xfrm>
        </p:grpSpPr>
        <p:cxnSp>
          <p:nvCxnSpPr>
            <p:cNvPr id="17" name="Straight Connector 16">
              <a:extLst>
                <a:ext uri="{FF2B5EF4-FFF2-40B4-BE49-F238E27FC236}">
                  <a16:creationId xmlns:a16="http://schemas.microsoft.com/office/drawing/2014/main" id="{EA71AD8D-A3C5-438A-8C1A-14CE45730505}"/>
                </a:ext>
              </a:extLst>
            </p:cNvPr>
            <p:cNvCxnSpPr>
              <a:cxnSpLocks/>
            </p:cNvCxnSpPr>
            <p:nvPr/>
          </p:nvCxnSpPr>
          <p:spPr>
            <a:xfrm flipH="1">
              <a:off x="2345116" y="1877423"/>
              <a:ext cx="3393" cy="9669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80D2187-8357-49A1-AA56-2370A427345B}"/>
                </a:ext>
              </a:extLst>
            </p:cNvPr>
            <p:cNvCxnSpPr>
              <a:cxnSpLocks/>
            </p:cNvCxnSpPr>
            <p:nvPr/>
          </p:nvCxnSpPr>
          <p:spPr>
            <a:xfrm>
              <a:off x="4484575" y="1784195"/>
              <a:ext cx="0" cy="12588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F05DFB7-8A19-43D9-905E-C36AAD78100B}"/>
                </a:ext>
              </a:extLst>
            </p:cNvPr>
            <p:cNvCxnSpPr>
              <a:cxnSpLocks/>
            </p:cNvCxnSpPr>
            <p:nvPr/>
          </p:nvCxnSpPr>
          <p:spPr>
            <a:xfrm>
              <a:off x="6893051" y="1403678"/>
              <a:ext cx="16870" cy="3735051"/>
            </a:xfrm>
            <a:prstGeom prst="line">
              <a:avLst/>
            </a:prstGeom>
            <a:ln w="666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7E1394-C05C-4948-B80B-69A89C72FBB1}"/>
                </a:ext>
              </a:extLst>
            </p:cNvPr>
            <p:cNvCxnSpPr>
              <a:cxnSpLocks/>
            </p:cNvCxnSpPr>
            <p:nvPr/>
          </p:nvCxnSpPr>
          <p:spPr>
            <a:xfrm>
              <a:off x="2592118" y="1403678"/>
              <a:ext cx="0" cy="3629520"/>
            </a:xfrm>
            <a:prstGeom prst="line">
              <a:avLst/>
            </a:prstGeom>
            <a:ln w="666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5FB304A7-5685-440F-AF2E-1817B57D83FE}"/>
                </a:ext>
              </a:extLst>
            </p:cNvPr>
            <p:cNvSpPr/>
            <p:nvPr/>
          </p:nvSpPr>
          <p:spPr>
            <a:xfrm>
              <a:off x="1443748" y="1403684"/>
              <a:ext cx="1098884"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Aug 1</a:t>
              </a:r>
            </a:p>
          </p:txBody>
        </p:sp>
        <p:sp>
          <p:nvSpPr>
            <p:cNvPr id="22" name="Rectangle 21">
              <a:extLst>
                <a:ext uri="{FF2B5EF4-FFF2-40B4-BE49-F238E27FC236}">
                  <a16:creationId xmlns:a16="http://schemas.microsoft.com/office/drawing/2014/main" id="{38B9EE5E-EF2E-4812-88FF-C213732A9926}"/>
                </a:ext>
              </a:extLst>
            </p:cNvPr>
            <p:cNvSpPr/>
            <p:nvPr/>
          </p:nvSpPr>
          <p:spPr>
            <a:xfrm>
              <a:off x="2558676" y="1403682"/>
              <a:ext cx="986589"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Aug 8</a:t>
              </a:r>
            </a:p>
          </p:txBody>
        </p:sp>
        <p:sp>
          <p:nvSpPr>
            <p:cNvPr id="23" name="Rectangle 22">
              <a:extLst>
                <a:ext uri="{FF2B5EF4-FFF2-40B4-BE49-F238E27FC236}">
                  <a16:creationId xmlns:a16="http://schemas.microsoft.com/office/drawing/2014/main" id="{744D3C97-3D17-4854-AD9D-6EF9C8A0E160}"/>
                </a:ext>
              </a:extLst>
            </p:cNvPr>
            <p:cNvSpPr/>
            <p:nvPr/>
          </p:nvSpPr>
          <p:spPr>
            <a:xfrm>
              <a:off x="4567950" y="1403681"/>
              <a:ext cx="986589"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Aug 22 </a:t>
              </a:r>
            </a:p>
          </p:txBody>
        </p:sp>
        <p:sp>
          <p:nvSpPr>
            <p:cNvPr id="24" name="Rectangle 23">
              <a:extLst>
                <a:ext uri="{FF2B5EF4-FFF2-40B4-BE49-F238E27FC236}">
                  <a16:creationId xmlns:a16="http://schemas.microsoft.com/office/drawing/2014/main" id="{BA8BB3B4-BE5C-4F7F-B54D-BAD9F07AB824}"/>
                </a:ext>
              </a:extLst>
            </p:cNvPr>
            <p:cNvSpPr/>
            <p:nvPr/>
          </p:nvSpPr>
          <p:spPr>
            <a:xfrm>
              <a:off x="5570580" y="1403681"/>
              <a:ext cx="1307432"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Aug 29</a:t>
              </a:r>
            </a:p>
          </p:txBody>
        </p:sp>
        <p:sp>
          <p:nvSpPr>
            <p:cNvPr id="25" name="Rectangle 24">
              <a:extLst>
                <a:ext uri="{FF2B5EF4-FFF2-40B4-BE49-F238E27FC236}">
                  <a16:creationId xmlns:a16="http://schemas.microsoft.com/office/drawing/2014/main" id="{6AF5212D-D00C-4401-A267-BE4C3ECEC4E6}"/>
                </a:ext>
              </a:extLst>
            </p:cNvPr>
            <p:cNvSpPr/>
            <p:nvPr/>
          </p:nvSpPr>
          <p:spPr>
            <a:xfrm>
              <a:off x="6894056" y="1403680"/>
              <a:ext cx="986589"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Sep 5</a:t>
              </a:r>
            </a:p>
          </p:txBody>
        </p:sp>
        <p:sp>
          <p:nvSpPr>
            <p:cNvPr id="26" name="Rectangle 25">
              <a:extLst>
                <a:ext uri="{FF2B5EF4-FFF2-40B4-BE49-F238E27FC236}">
                  <a16:creationId xmlns:a16="http://schemas.microsoft.com/office/drawing/2014/main" id="{F1796366-9D83-4D4E-9396-A14271878048}"/>
                </a:ext>
              </a:extLst>
            </p:cNvPr>
            <p:cNvSpPr/>
            <p:nvPr/>
          </p:nvSpPr>
          <p:spPr>
            <a:xfrm>
              <a:off x="7896688" y="1403679"/>
              <a:ext cx="1191125"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Sep 12</a:t>
              </a:r>
            </a:p>
          </p:txBody>
        </p:sp>
        <p:sp>
          <p:nvSpPr>
            <p:cNvPr id="27" name="Rectangle 26">
              <a:extLst>
                <a:ext uri="{FF2B5EF4-FFF2-40B4-BE49-F238E27FC236}">
                  <a16:creationId xmlns:a16="http://schemas.microsoft.com/office/drawing/2014/main" id="{2DCA48F2-60E9-43A2-AE78-4684B260E5FB}"/>
                </a:ext>
              </a:extLst>
            </p:cNvPr>
            <p:cNvSpPr/>
            <p:nvPr/>
          </p:nvSpPr>
          <p:spPr>
            <a:xfrm>
              <a:off x="9103855" y="1403678"/>
              <a:ext cx="1191125"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Sep 19</a:t>
              </a:r>
            </a:p>
          </p:txBody>
        </p:sp>
        <p:sp>
          <p:nvSpPr>
            <p:cNvPr id="28" name="Rectangle 27">
              <a:extLst>
                <a:ext uri="{FF2B5EF4-FFF2-40B4-BE49-F238E27FC236}">
                  <a16:creationId xmlns:a16="http://schemas.microsoft.com/office/drawing/2014/main" id="{7FDD43F7-AD80-4836-B977-82D882AB769D}"/>
                </a:ext>
              </a:extLst>
            </p:cNvPr>
            <p:cNvSpPr/>
            <p:nvPr/>
          </p:nvSpPr>
          <p:spPr>
            <a:xfrm>
              <a:off x="1427956" y="1999248"/>
              <a:ext cx="3062457" cy="236141"/>
            </a:xfrm>
            <a:prstGeom prst="rect">
              <a:avLst/>
            </a:prstGeom>
            <a:gradFill flip="none" rotWithShape="1">
              <a:gsLst>
                <a:gs pos="98000">
                  <a:schemeClr val="accent6">
                    <a:lumMod val="60000"/>
                    <a:lumOff val="40000"/>
                  </a:schemeClr>
                </a:gs>
                <a:gs pos="100000">
                  <a:schemeClr val="accent1">
                    <a:lumMod val="40000"/>
                    <a:lumOff val="6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1" dirty="0">
                  <a:solidFill>
                    <a:schemeClr val="tx1"/>
                  </a:solidFill>
                </a:rPr>
                <a:t>Finalize BPIs</a:t>
              </a:r>
            </a:p>
          </p:txBody>
        </p:sp>
        <p:sp>
          <p:nvSpPr>
            <p:cNvPr id="29" name="Rectangle 28">
              <a:extLst>
                <a:ext uri="{FF2B5EF4-FFF2-40B4-BE49-F238E27FC236}">
                  <a16:creationId xmlns:a16="http://schemas.microsoft.com/office/drawing/2014/main" id="{1060A002-6609-4DF6-AD22-58443534727B}"/>
                </a:ext>
              </a:extLst>
            </p:cNvPr>
            <p:cNvSpPr/>
            <p:nvPr/>
          </p:nvSpPr>
          <p:spPr>
            <a:xfrm>
              <a:off x="6956214" y="1999247"/>
              <a:ext cx="5298911" cy="9965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1" dirty="0">
                  <a:solidFill>
                    <a:schemeClr val="tx1"/>
                  </a:solidFill>
                </a:rPr>
                <a:t>System Integration Test</a:t>
              </a:r>
            </a:p>
            <a:p>
              <a:pPr marL="257432" indent="-257432" algn="ctr">
                <a:buFontTx/>
                <a:buChar char="-"/>
              </a:pPr>
              <a:r>
                <a:rPr lang="en-US" sz="1441" dirty="0">
                  <a:solidFill>
                    <a:schemeClr val="tx1"/>
                  </a:solidFill>
                </a:rPr>
                <a:t>160+ Interfaces</a:t>
              </a:r>
            </a:p>
            <a:p>
              <a:pPr marL="257432" indent="-257432" algn="ctr">
                <a:buFontTx/>
                <a:buChar char="-"/>
              </a:pPr>
              <a:r>
                <a:rPr lang="en-US" sz="1441" dirty="0">
                  <a:solidFill>
                    <a:schemeClr val="tx1"/>
                  </a:solidFill>
                </a:rPr>
                <a:t>250+ Scenarios</a:t>
              </a:r>
            </a:p>
          </p:txBody>
        </p:sp>
        <p:sp>
          <p:nvSpPr>
            <p:cNvPr id="30" name="Rectangle 29">
              <a:extLst>
                <a:ext uri="{FF2B5EF4-FFF2-40B4-BE49-F238E27FC236}">
                  <a16:creationId xmlns:a16="http://schemas.microsoft.com/office/drawing/2014/main" id="{22E228E3-7998-4505-86DF-679E29A24E38}"/>
                </a:ext>
              </a:extLst>
            </p:cNvPr>
            <p:cNvSpPr/>
            <p:nvPr/>
          </p:nvSpPr>
          <p:spPr>
            <a:xfrm>
              <a:off x="1427956" y="2604569"/>
              <a:ext cx="5446823" cy="236140"/>
            </a:xfrm>
            <a:prstGeom prst="rect">
              <a:avLst/>
            </a:prstGeom>
            <a:gradFill flip="none" rotWithShape="1">
              <a:gsLst>
                <a:gs pos="46000">
                  <a:schemeClr val="accent1">
                    <a:lumMod val="40000"/>
                    <a:lumOff val="60000"/>
                  </a:schemeClr>
                </a:gs>
                <a:gs pos="72000">
                  <a:srgbClr val="92D05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1" dirty="0">
                  <a:solidFill>
                    <a:schemeClr val="tx1"/>
                  </a:solidFill>
                </a:rPr>
                <a:t>Configuration &amp; Build</a:t>
              </a:r>
            </a:p>
          </p:txBody>
        </p:sp>
        <p:sp>
          <p:nvSpPr>
            <p:cNvPr id="31" name="TextBox 30">
              <a:extLst>
                <a:ext uri="{FF2B5EF4-FFF2-40B4-BE49-F238E27FC236}">
                  <a16:creationId xmlns:a16="http://schemas.microsoft.com/office/drawing/2014/main" id="{2C815B28-BD5D-47A7-9982-D154C66C39DD}"/>
                </a:ext>
              </a:extLst>
            </p:cNvPr>
            <p:cNvSpPr txBox="1"/>
            <p:nvPr/>
          </p:nvSpPr>
          <p:spPr>
            <a:xfrm>
              <a:off x="7724134" y="4215399"/>
              <a:ext cx="4475236" cy="656660"/>
            </a:xfrm>
            <a:prstGeom prst="rect">
              <a:avLst/>
            </a:prstGeom>
            <a:noFill/>
          </p:spPr>
          <p:txBody>
            <a:bodyPr wrap="square" rtlCol="0">
              <a:spAutoFit/>
            </a:bodyPr>
            <a:lstStyle/>
            <a:p>
              <a:r>
                <a:rPr lang="en-US" sz="1622" dirty="0"/>
                <a:t>Milestone 1</a:t>
              </a:r>
            </a:p>
            <a:p>
              <a:r>
                <a:rPr lang="en-US" sz="1622" dirty="0"/>
                <a:t>Operating System Complete &amp; Test Initiation</a:t>
              </a:r>
            </a:p>
          </p:txBody>
        </p:sp>
        <p:cxnSp>
          <p:nvCxnSpPr>
            <p:cNvPr id="32" name="Straight Arrow Connector 31">
              <a:extLst>
                <a:ext uri="{FF2B5EF4-FFF2-40B4-BE49-F238E27FC236}">
                  <a16:creationId xmlns:a16="http://schemas.microsoft.com/office/drawing/2014/main" id="{986DB185-6E4F-44F1-B355-62C808B7E84B}"/>
                </a:ext>
              </a:extLst>
            </p:cNvPr>
            <p:cNvCxnSpPr>
              <a:cxnSpLocks/>
            </p:cNvCxnSpPr>
            <p:nvPr/>
          </p:nvCxnSpPr>
          <p:spPr>
            <a:xfrm>
              <a:off x="1576456" y="4574184"/>
              <a:ext cx="5316595" cy="0"/>
            </a:xfrm>
            <a:prstGeom prst="straightConnector1">
              <a:avLst/>
            </a:prstGeom>
            <a:ln w="50800" cap="flat" cmpd="sng" algn="ctr">
              <a:solidFill>
                <a:schemeClr val="accent3"/>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3" name="TextBox 32">
              <a:extLst>
                <a:ext uri="{FF2B5EF4-FFF2-40B4-BE49-F238E27FC236}">
                  <a16:creationId xmlns:a16="http://schemas.microsoft.com/office/drawing/2014/main" id="{C88E7F06-6122-44B5-8FB2-1307CB6D128B}"/>
                </a:ext>
              </a:extLst>
            </p:cNvPr>
            <p:cNvSpPr txBox="1"/>
            <p:nvPr/>
          </p:nvSpPr>
          <p:spPr>
            <a:xfrm>
              <a:off x="3586051" y="4663867"/>
              <a:ext cx="719935" cy="379577"/>
            </a:xfrm>
            <a:prstGeom prst="rect">
              <a:avLst/>
            </a:prstGeom>
            <a:noFill/>
          </p:spPr>
          <p:txBody>
            <a:bodyPr wrap="none" rtlCol="0">
              <a:spAutoFit/>
            </a:bodyPr>
            <a:lstStyle/>
            <a:p>
              <a:r>
                <a:rPr lang="en-US" sz="1622" b="1" u="sng" dirty="0">
                  <a:solidFill>
                    <a:schemeClr val="accent2">
                      <a:lumMod val="75000"/>
                    </a:schemeClr>
                  </a:solidFill>
                </a:rPr>
                <a:t>NOW</a:t>
              </a:r>
            </a:p>
          </p:txBody>
        </p:sp>
        <p:cxnSp>
          <p:nvCxnSpPr>
            <p:cNvPr id="34" name="Straight Arrow Connector 33">
              <a:extLst>
                <a:ext uri="{FF2B5EF4-FFF2-40B4-BE49-F238E27FC236}">
                  <a16:creationId xmlns:a16="http://schemas.microsoft.com/office/drawing/2014/main" id="{2CFCC9AB-BDAA-4357-9931-3D7EFA5D9C37}"/>
                </a:ext>
              </a:extLst>
            </p:cNvPr>
            <p:cNvCxnSpPr>
              <a:cxnSpLocks/>
              <a:stCxn id="33" idx="1"/>
            </p:cNvCxnSpPr>
            <p:nvPr/>
          </p:nvCxnSpPr>
          <p:spPr>
            <a:xfrm flipH="1" flipV="1">
              <a:off x="2674899" y="4843685"/>
              <a:ext cx="911152" cy="99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14F7A49F-E268-4845-9E1A-E31104C539A7}"/>
                </a:ext>
              </a:extLst>
            </p:cNvPr>
            <p:cNvSpPr/>
            <p:nvPr/>
          </p:nvSpPr>
          <p:spPr>
            <a:xfrm>
              <a:off x="4478741" y="2877018"/>
              <a:ext cx="2396040" cy="32986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 </a:t>
              </a:r>
              <a:r>
                <a:rPr lang="en-US" sz="1441" dirty="0">
                  <a:solidFill>
                    <a:schemeClr val="tx1"/>
                  </a:solidFill>
                </a:rPr>
                <a:t>Cutover/Conversions</a:t>
              </a:r>
              <a:endParaRPr lang="en-US" sz="1622" dirty="0">
                <a:solidFill>
                  <a:schemeClr val="tx1"/>
                </a:solidFill>
              </a:endParaRPr>
            </a:p>
          </p:txBody>
        </p:sp>
        <p:sp>
          <p:nvSpPr>
            <p:cNvPr id="36" name="Rectangle 35">
              <a:extLst>
                <a:ext uri="{FF2B5EF4-FFF2-40B4-BE49-F238E27FC236}">
                  <a16:creationId xmlns:a16="http://schemas.microsoft.com/office/drawing/2014/main" id="{B5935AE9-4624-4C3B-8A3C-EFFE3777EF74}"/>
                </a:ext>
              </a:extLst>
            </p:cNvPr>
            <p:cNvSpPr/>
            <p:nvPr/>
          </p:nvSpPr>
          <p:spPr>
            <a:xfrm>
              <a:off x="10304005" y="1403678"/>
              <a:ext cx="1965159"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Cont. …</a:t>
              </a:r>
            </a:p>
          </p:txBody>
        </p:sp>
        <p:sp>
          <p:nvSpPr>
            <p:cNvPr id="37" name="Rectangle 36">
              <a:extLst>
                <a:ext uri="{FF2B5EF4-FFF2-40B4-BE49-F238E27FC236}">
                  <a16:creationId xmlns:a16="http://schemas.microsoft.com/office/drawing/2014/main" id="{2B4A58FC-BF4C-48C5-8B62-DB3AC821EDA2}"/>
                </a:ext>
              </a:extLst>
            </p:cNvPr>
            <p:cNvSpPr/>
            <p:nvPr/>
          </p:nvSpPr>
          <p:spPr>
            <a:xfrm>
              <a:off x="1576455" y="3113863"/>
              <a:ext cx="1537320" cy="49127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1" dirty="0">
                  <a:solidFill>
                    <a:schemeClr val="tx1"/>
                  </a:solidFill>
                </a:rPr>
                <a:t>Workbooks &amp; Data Files Due</a:t>
              </a:r>
            </a:p>
          </p:txBody>
        </p:sp>
        <p:sp>
          <p:nvSpPr>
            <p:cNvPr id="38" name="Rectangle 37">
              <a:extLst>
                <a:ext uri="{FF2B5EF4-FFF2-40B4-BE49-F238E27FC236}">
                  <a16:creationId xmlns:a16="http://schemas.microsoft.com/office/drawing/2014/main" id="{8E832C93-AFD0-42F7-A797-F25C4060A7CB}"/>
                </a:ext>
              </a:extLst>
            </p:cNvPr>
            <p:cNvSpPr/>
            <p:nvPr/>
          </p:nvSpPr>
          <p:spPr>
            <a:xfrm>
              <a:off x="3715915" y="3287429"/>
              <a:ext cx="1537320" cy="270473"/>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61" dirty="0">
                  <a:solidFill>
                    <a:schemeClr val="tx1"/>
                  </a:solidFill>
                </a:rPr>
                <a:t>Workbooks Due</a:t>
              </a:r>
            </a:p>
          </p:txBody>
        </p:sp>
        <p:sp>
          <p:nvSpPr>
            <p:cNvPr id="39" name="Rectangle 38">
              <a:extLst>
                <a:ext uri="{FF2B5EF4-FFF2-40B4-BE49-F238E27FC236}">
                  <a16:creationId xmlns:a16="http://schemas.microsoft.com/office/drawing/2014/main" id="{C8AC4564-0003-45A9-880E-304EE60167C8}"/>
                </a:ext>
              </a:extLst>
            </p:cNvPr>
            <p:cNvSpPr/>
            <p:nvPr/>
          </p:nvSpPr>
          <p:spPr>
            <a:xfrm>
              <a:off x="3561308" y="1403682"/>
              <a:ext cx="986589" cy="4652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22" dirty="0">
                  <a:solidFill>
                    <a:schemeClr val="tx1"/>
                  </a:solidFill>
                </a:rPr>
                <a:t>Aug 15</a:t>
              </a:r>
            </a:p>
          </p:txBody>
        </p:sp>
        <p:sp>
          <p:nvSpPr>
            <p:cNvPr id="40" name="TextBox 39">
              <a:extLst>
                <a:ext uri="{FF2B5EF4-FFF2-40B4-BE49-F238E27FC236}">
                  <a16:creationId xmlns:a16="http://schemas.microsoft.com/office/drawing/2014/main" id="{8165765F-383B-4D0B-BF5F-CEABDB6A4AF5}"/>
                </a:ext>
              </a:extLst>
            </p:cNvPr>
            <p:cNvSpPr txBox="1"/>
            <p:nvPr/>
          </p:nvSpPr>
          <p:spPr>
            <a:xfrm>
              <a:off x="2801245" y="3853304"/>
              <a:ext cx="2506713" cy="656660"/>
            </a:xfrm>
            <a:prstGeom prst="rect">
              <a:avLst/>
            </a:prstGeom>
            <a:noFill/>
          </p:spPr>
          <p:txBody>
            <a:bodyPr wrap="none" rtlCol="0">
              <a:spAutoFit/>
            </a:bodyPr>
            <a:lstStyle/>
            <a:p>
              <a:pPr algn="ctr"/>
              <a:r>
                <a:rPr lang="en-US" sz="1622" dirty="0"/>
                <a:t>System Preparation</a:t>
              </a:r>
            </a:p>
            <a:p>
              <a:pPr algn="ctr"/>
              <a:r>
                <a:rPr lang="en-US" sz="1622" dirty="0"/>
                <a:t>(Data and Configuration)</a:t>
              </a:r>
            </a:p>
          </p:txBody>
        </p:sp>
        <p:cxnSp>
          <p:nvCxnSpPr>
            <p:cNvPr id="41" name="Straight Arrow Connector 40">
              <a:extLst>
                <a:ext uri="{FF2B5EF4-FFF2-40B4-BE49-F238E27FC236}">
                  <a16:creationId xmlns:a16="http://schemas.microsoft.com/office/drawing/2014/main" id="{9ED2A116-5127-4992-83A3-FC3054ED6FE0}"/>
                </a:ext>
              </a:extLst>
            </p:cNvPr>
            <p:cNvCxnSpPr>
              <a:cxnSpLocks/>
            </p:cNvCxnSpPr>
            <p:nvPr/>
          </p:nvCxnSpPr>
          <p:spPr>
            <a:xfrm flipH="1" flipV="1">
              <a:off x="6946899" y="4533749"/>
              <a:ext cx="911150" cy="4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0C17FDFC-7C4D-4FDC-BED6-80AF34B88C05}"/>
              </a:ext>
            </a:extLst>
          </p:cNvPr>
          <p:cNvSpPr/>
          <p:nvPr/>
        </p:nvSpPr>
        <p:spPr>
          <a:xfrm>
            <a:off x="0" y="1606204"/>
            <a:ext cx="6097712" cy="218721"/>
          </a:xfrm>
          <a:prstGeom prst="rect">
            <a:avLst/>
          </a:prstGeom>
          <a:gradFill flip="none" rotWithShape="1">
            <a:gsLst>
              <a:gs pos="83000">
                <a:schemeClr val="accent6">
                  <a:lumMod val="60000"/>
                  <a:lumOff val="40000"/>
                </a:schemeClr>
              </a:gs>
              <a:gs pos="86000">
                <a:schemeClr val="accent1">
                  <a:lumMod val="40000"/>
                  <a:lumOff val="6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1" dirty="0">
                <a:solidFill>
                  <a:schemeClr val="tx1"/>
                </a:solidFill>
              </a:rPr>
              <a:t>Configured Operating System</a:t>
            </a:r>
          </a:p>
        </p:txBody>
      </p:sp>
      <p:sp>
        <p:nvSpPr>
          <p:cNvPr id="43" name="Rectangle 42">
            <a:extLst>
              <a:ext uri="{FF2B5EF4-FFF2-40B4-BE49-F238E27FC236}">
                <a16:creationId xmlns:a16="http://schemas.microsoft.com/office/drawing/2014/main" id="{F9B0D507-9C9D-4AD5-AFB7-0DA335F88411}"/>
              </a:ext>
            </a:extLst>
          </p:cNvPr>
          <p:cNvSpPr/>
          <p:nvPr/>
        </p:nvSpPr>
        <p:spPr>
          <a:xfrm>
            <a:off x="6114174" y="1603262"/>
            <a:ext cx="3890189" cy="224484"/>
          </a:xfrm>
          <a:prstGeom prst="rect">
            <a:avLst/>
          </a:prstGeom>
          <a:gradFill flip="none" rotWithShape="1">
            <a:gsLst>
              <a:gs pos="5000">
                <a:schemeClr val="accent6">
                  <a:lumMod val="60000"/>
                  <a:lumOff val="40000"/>
                </a:schemeClr>
              </a:gs>
              <a:gs pos="5000">
                <a:schemeClr val="accent1">
                  <a:lumMod val="40000"/>
                  <a:lumOff val="6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1" dirty="0">
                <a:solidFill>
                  <a:schemeClr val="tx1"/>
                </a:solidFill>
              </a:rPr>
              <a:t>System Testing</a:t>
            </a:r>
          </a:p>
        </p:txBody>
      </p:sp>
      <p:sp>
        <p:nvSpPr>
          <p:cNvPr id="44" name="Rectangle 43">
            <a:extLst>
              <a:ext uri="{FF2B5EF4-FFF2-40B4-BE49-F238E27FC236}">
                <a16:creationId xmlns:a16="http://schemas.microsoft.com/office/drawing/2014/main" id="{1F8D260C-7CF6-4880-8841-F4CDD4D320D2}"/>
              </a:ext>
            </a:extLst>
          </p:cNvPr>
          <p:cNvSpPr/>
          <p:nvPr/>
        </p:nvSpPr>
        <p:spPr>
          <a:xfrm>
            <a:off x="1192136" y="2684510"/>
            <a:ext cx="2752292" cy="212735"/>
          </a:xfrm>
          <a:prstGeom prst="rect">
            <a:avLst/>
          </a:prstGeom>
          <a:gradFill flip="none" rotWithShape="1">
            <a:gsLst>
              <a:gs pos="68000">
                <a:schemeClr val="accent6">
                  <a:lumMod val="60000"/>
                  <a:lumOff val="40000"/>
                </a:schemeClr>
              </a:gs>
              <a:gs pos="88000">
                <a:schemeClr val="accent1">
                  <a:lumMod val="40000"/>
                  <a:lumOff val="6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1" dirty="0">
                <a:solidFill>
                  <a:schemeClr val="tx1"/>
                </a:solidFill>
              </a:rPr>
              <a:t>Testing (Unit)</a:t>
            </a:r>
          </a:p>
        </p:txBody>
      </p:sp>
      <p:sp>
        <p:nvSpPr>
          <p:cNvPr id="45" name="Rectangle 44">
            <a:extLst>
              <a:ext uri="{FF2B5EF4-FFF2-40B4-BE49-F238E27FC236}">
                <a16:creationId xmlns:a16="http://schemas.microsoft.com/office/drawing/2014/main" id="{F3D7494C-B5FB-4701-B12E-4DA4E30B9998}"/>
              </a:ext>
            </a:extLst>
          </p:cNvPr>
          <p:cNvSpPr/>
          <p:nvPr/>
        </p:nvSpPr>
        <p:spPr>
          <a:xfrm>
            <a:off x="10036610" y="1603262"/>
            <a:ext cx="1964121" cy="224484"/>
          </a:xfrm>
          <a:prstGeom prst="rect">
            <a:avLst/>
          </a:prstGeom>
          <a:gradFill flip="none" rotWithShape="1">
            <a:gsLst>
              <a:gs pos="0">
                <a:schemeClr val="accent6">
                  <a:lumMod val="60000"/>
                  <a:lumOff val="40000"/>
                </a:schemeClr>
              </a:gs>
              <a:gs pos="10000">
                <a:schemeClr val="accent1">
                  <a:lumMod val="40000"/>
                  <a:lumOff val="60000"/>
                </a:schemeClr>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1" dirty="0">
                <a:solidFill>
                  <a:schemeClr val="tx1"/>
                </a:solidFill>
              </a:rPr>
              <a:t>Launch Readiness</a:t>
            </a:r>
          </a:p>
        </p:txBody>
      </p:sp>
    </p:spTree>
    <p:extLst>
      <p:ext uri="{BB962C8B-B14F-4D97-AF65-F5344CB8AC3E}">
        <p14:creationId xmlns:p14="http://schemas.microsoft.com/office/powerpoint/2010/main" val="234779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August 2022 Calendar">
            <a:extLst>
              <a:ext uri="{FF2B5EF4-FFF2-40B4-BE49-F238E27FC236}">
                <a16:creationId xmlns:a16="http://schemas.microsoft.com/office/drawing/2014/main" id="{5E01A38D-D9BB-4547-B53C-45B8BFC97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8" t="2483" r="491" b="3098"/>
          <a:stretch/>
        </p:blipFill>
        <p:spPr bwMode="auto">
          <a:xfrm>
            <a:off x="446534" y="685164"/>
            <a:ext cx="7585304" cy="567343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AED83A36-C744-434A-8252-50DF0F54FE33}"/>
              </a:ext>
            </a:extLst>
          </p:cNvPr>
          <p:cNvSpPr/>
          <p:nvPr/>
        </p:nvSpPr>
        <p:spPr>
          <a:xfrm>
            <a:off x="5753893" y="1833296"/>
            <a:ext cx="1042416" cy="864660"/>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Conversion Files due</a:t>
            </a:r>
          </a:p>
        </p:txBody>
      </p:sp>
      <p:sp>
        <p:nvSpPr>
          <p:cNvPr id="37" name="Rectangle 36">
            <a:extLst>
              <a:ext uri="{FF2B5EF4-FFF2-40B4-BE49-F238E27FC236}">
                <a16:creationId xmlns:a16="http://schemas.microsoft.com/office/drawing/2014/main" id="{2FCC6BE9-897A-4E6A-9249-964739E399E2}"/>
              </a:ext>
            </a:extLst>
          </p:cNvPr>
          <p:cNvSpPr/>
          <p:nvPr/>
        </p:nvSpPr>
        <p:spPr>
          <a:xfrm>
            <a:off x="6392200" y="1830915"/>
            <a:ext cx="378883"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5" name="Rectangle 14">
            <a:extLst>
              <a:ext uri="{FF2B5EF4-FFF2-40B4-BE49-F238E27FC236}">
                <a16:creationId xmlns:a16="http://schemas.microsoft.com/office/drawing/2014/main" id="{DF79A3C4-3D90-4651-AD8C-4404DA047CDA}"/>
              </a:ext>
            </a:extLst>
          </p:cNvPr>
          <p:cNvSpPr/>
          <p:nvPr/>
        </p:nvSpPr>
        <p:spPr>
          <a:xfrm>
            <a:off x="1519554" y="4097912"/>
            <a:ext cx="1042416" cy="384751"/>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Cutover Task Calendar sent to agencies</a:t>
            </a:r>
          </a:p>
        </p:txBody>
      </p:sp>
      <p:sp>
        <p:nvSpPr>
          <p:cNvPr id="16" name="Rectangle 15">
            <a:extLst>
              <a:ext uri="{FF2B5EF4-FFF2-40B4-BE49-F238E27FC236}">
                <a16:creationId xmlns:a16="http://schemas.microsoft.com/office/drawing/2014/main" id="{A340CE05-B80B-44BE-9804-6488F88649A2}"/>
              </a:ext>
            </a:extLst>
          </p:cNvPr>
          <p:cNvSpPr/>
          <p:nvPr/>
        </p:nvSpPr>
        <p:spPr>
          <a:xfrm>
            <a:off x="1525684" y="3609035"/>
            <a:ext cx="1023369" cy="195457"/>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15</a:t>
            </a:r>
          </a:p>
        </p:txBody>
      </p:sp>
      <p:sp>
        <p:nvSpPr>
          <p:cNvPr id="17" name="Rectangle 16">
            <a:extLst>
              <a:ext uri="{FF2B5EF4-FFF2-40B4-BE49-F238E27FC236}">
                <a16:creationId xmlns:a16="http://schemas.microsoft.com/office/drawing/2014/main" id="{2FC0B4D8-978B-4D28-8E7C-63A941C9B47B}"/>
              </a:ext>
            </a:extLst>
          </p:cNvPr>
          <p:cNvSpPr/>
          <p:nvPr/>
        </p:nvSpPr>
        <p:spPr>
          <a:xfrm>
            <a:off x="2564130" y="5430100"/>
            <a:ext cx="1054100" cy="912327"/>
          </a:xfrm>
          <a:prstGeom prst="rect">
            <a:avLst/>
          </a:prstGeom>
          <a:solidFill>
            <a:srgbClr val="6CC2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Date Freeze Communications sent to agencies</a:t>
            </a:r>
          </a:p>
        </p:txBody>
      </p:sp>
      <p:sp>
        <p:nvSpPr>
          <p:cNvPr id="18" name="Rectangle 17">
            <a:extLst>
              <a:ext uri="{FF2B5EF4-FFF2-40B4-BE49-F238E27FC236}">
                <a16:creationId xmlns:a16="http://schemas.microsoft.com/office/drawing/2014/main" id="{51AAD0BA-7B6E-4DF4-ABC0-B7FD816D9D27}"/>
              </a:ext>
            </a:extLst>
          </p:cNvPr>
          <p:cNvSpPr/>
          <p:nvPr/>
        </p:nvSpPr>
        <p:spPr>
          <a:xfrm>
            <a:off x="3444535" y="5468199"/>
            <a:ext cx="153797" cy="197840"/>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a:t>
            </a:r>
          </a:p>
        </p:txBody>
      </p:sp>
      <p:sp>
        <p:nvSpPr>
          <p:cNvPr id="27" name="TextBox 26">
            <a:extLst>
              <a:ext uri="{FF2B5EF4-FFF2-40B4-BE49-F238E27FC236}">
                <a16:creationId xmlns:a16="http://schemas.microsoft.com/office/drawing/2014/main" id="{8225BC0F-8428-476A-A39F-F4263AB2A57C}"/>
              </a:ext>
            </a:extLst>
          </p:cNvPr>
          <p:cNvSpPr txBox="1"/>
          <p:nvPr/>
        </p:nvSpPr>
        <p:spPr>
          <a:xfrm>
            <a:off x="8167785" y="1000743"/>
            <a:ext cx="3258334" cy="276998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all"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COA Workbooks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Payroll Crosswalk</a:t>
            </a:r>
            <a:endParaRPr lang="en-US" sz="160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Project &amp; Funding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AP Default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AM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Cost 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9DBEB1C5-D42D-4DD4-B71E-2A683BD5A8B4}"/>
              </a:ext>
            </a:extLst>
          </p:cNvPr>
          <p:cNvSpPr/>
          <p:nvPr/>
        </p:nvSpPr>
        <p:spPr>
          <a:xfrm>
            <a:off x="3622804" y="1797578"/>
            <a:ext cx="1054100" cy="912327"/>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Request Agency </a:t>
            </a:r>
            <a:r>
              <a:rPr lang="en-US" sz="900" dirty="0">
                <a:solidFill>
                  <a:prstClr val="white"/>
                </a:solidFill>
                <a:latin typeface="Arial" panose="020B0604020202020204" pitchFamily="34" charset="0"/>
                <a:cs typeface="Arial" panose="020B0604020202020204" pitchFamily="34" charset="0"/>
              </a:rPr>
              <a:t>Conversion</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files</a:t>
            </a:r>
          </a:p>
        </p:txBody>
      </p:sp>
      <p:sp>
        <p:nvSpPr>
          <p:cNvPr id="29" name="Rectangle 28">
            <a:extLst>
              <a:ext uri="{FF2B5EF4-FFF2-40B4-BE49-F238E27FC236}">
                <a16:creationId xmlns:a16="http://schemas.microsoft.com/office/drawing/2014/main" id="{1F82FB2B-7EA7-4996-91AE-D475DBE1ADC7}"/>
              </a:ext>
            </a:extLst>
          </p:cNvPr>
          <p:cNvSpPr/>
          <p:nvPr/>
        </p:nvSpPr>
        <p:spPr>
          <a:xfrm>
            <a:off x="4243516" y="179757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30" name="Rectangle 29">
            <a:extLst>
              <a:ext uri="{FF2B5EF4-FFF2-40B4-BE49-F238E27FC236}">
                <a16:creationId xmlns:a16="http://schemas.microsoft.com/office/drawing/2014/main" id="{41968D28-270E-435C-8336-FFBBEC14244E}"/>
              </a:ext>
            </a:extLst>
          </p:cNvPr>
          <p:cNvSpPr/>
          <p:nvPr/>
        </p:nvSpPr>
        <p:spPr>
          <a:xfrm>
            <a:off x="4692650" y="3589984"/>
            <a:ext cx="1054100" cy="9123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Date: Request Agency SIT testers</a:t>
            </a:r>
          </a:p>
        </p:txBody>
      </p:sp>
      <p:sp>
        <p:nvSpPr>
          <p:cNvPr id="31" name="Rectangle 30">
            <a:extLst>
              <a:ext uri="{FF2B5EF4-FFF2-40B4-BE49-F238E27FC236}">
                <a16:creationId xmlns:a16="http://schemas.microsoft.com/office/drawing/2014/main" id="{F722B74F-4AB6-4CAA-B4C0-CEC010B8E170}"/>
              </a:ext>
            </a:extLst>
          </p:cNvPr>
          <p:cNvSpPr/>
          <p:nvPr/>
        </p:nvSpPr>
        <p:spPr>
          <a:xfrm>
            <a:off x="5313362" y="3589984"/>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p>
        </p:txBody>
      </p:sp>
      <p:sp>
        <p:nvSpPr>
          <p:cNvPr id="32" name="Rectangle 31">
            <a:extLst>
              <a:ext uri="{FF2B5EF4-FFF2-40B4-BE49-F238E27FC236}">
                <a16:creationId xmlns:a16="http://schemas.microsoft.com/office/drawing/2014/main" id="{814B102A-8609-4E39-B976-5BC9144AA273}"/>
              </a:ext>
            </a:extLst>
          </p:cNvPr>
          <p:cNvSpPr/>
          <p:nvPr/>
        </p:nvSpPr>
        <p:spPr>
          <a:xfrm>
            <a:off x="3628539" y="5430100"/>
            <a:ext cx="1054100" cy="912327"/>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Due Date: Agency </a:t>
            </a:r>
            <a:r>
              <a:rPr lang="en-US" sz="900" dirty="0">
                <a:solidFill>
                  <a:prstClr val="white"/>
                </a:solidFill>
                <a:latin typeface="Arial" panose="020B0604020202020204" pitchFamily="34" charset="0"/>
                <a:cs typeface="Arial" panose="020B0604020202020204" pitchFamily="34" charset="0"/>
              </a:rPr>
              <a:t>Interface</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3" name="Rectangle 32">
            <a:extLst>
              <a:ext uri="{FF2B5EF4-FFF2-40B4-BE49-F238E27FC236}">
                <a16:creationId xmlns:a16="http://schemas.microsoft.com/office/drawing/2014/main" id="{272B0FCE-6E37-4C8A-818F-192E87A77F26}"/>
              </a:ext>
            </a:extLst>
          </p:cNvPr>
          <p:cNvSpPr/>
          <p:nvPr/>
        </p:nvSpPr>
        <p:spPr>
          <a:xfrm>
            <a:off x="4243516" y="5451531"/>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31</a:t>
            </a:r>
          </a:p>
        </p:txBody>
      </p:sp>
      <p:sp>
        <p:nvSpPr>
          <p:cNvPr id="35" name="Rectangle 34">
            <a:extLst>
              <a:ext uri="{FF2B5EF4-FFF2-40B4-BE49-F238E27FC236}">
                <a16:creationId xmlns:a16="http://schemas.microsoft.com/office/drawing/2014/main" id="{86782FDA-0FD4-47AB-A8CE-4756E87E4366}"/>
              </a:ext>
            </a:extLst>
          </p:cNvPr>
          <p:cNvSpPr/>
          <p:nvPr/>
        </p:nvSpPr>
        <p:spPr>
          <a:xfrm>
            <a:off x="2566511" y="4502312"/>
            <a:ext cx="1054100" cy="918898"/>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Date: SIT Session Meeting Invites Sent</a:t>
            </a:r>
          </a:p>
        </p:txBody>
      </p:sp>
      <p:sp>
        <p:nvSpPr>
          <p:cNvPr id="36" name="Rectangle 35">
            <a:extLst>
              <a:ext uri="{FF2B5EF4-FFF2-40B4-BE49-F238E27FC236}">
                <a16:creationId xmlns:a16="http://schemas.microsoft.com/office/drawing/2014/main" id="{C11783FA-3BA8-495D-A621-83DDE31420A6}"/>
              </a:ext>
            </a:extLst>
          </p:cNvPr>
          <p:cNvSpPr/>
          <p:nvPr/>
        </p:nvSpPr>
        <p:spPr>
          <a:xfrm>
            <a:off x="3208972" y="4514121"/>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23</a:t>
            </a:r>
          </a:p>
        </p:txBody>
      </p:sp>
      <p:grpSp>
        <p:nvGrpSpPr>
          <p:cNvPr id="26" name="Group 25">
            <a:extLst>
              <a:ext uri="{FF2B5EF4-FFF2-40B4-BE49-F238E27FC236}">
                <a16:creationId xmlns:a16="http://schemas.microsoft.com/office/drawing/2014/main" id="{4772BC1F-27EB-4B54-97C1-606ADBE94D25}"/>
              </a:ext>
            </a:extLst>
          </p:cNvPr>
          <p:cNvGrpSpPr/>
          <p:nvPr/>
        </p:nvGrpSpPr>
        <p:grpSpPr>
          <a:xfrm>
            <a:off x="446534" y="6538232"/>
            <a:ext cx="1070097" cy="137160"/>
            <a:chOff x="446534" y="6538232"/>
            <a:chExt cx="1070097" cy="137160"/>
          </a:xfrm>
        </p:grpSpPr>
        <p:sp>
          <p:nvSpPr>
            <p:cNvPr id="38" name="Rectangle 37">
              <a:extLst>
                <a:ext uri="{FF2B5EF4-FFF2-40B4-BE49-F238E27FC236}">
                  <a16:creationId xmlns:a16="http://schemas.microsoft.com/office/drawing/2014/main" id="{D580EC4A-9F36-4084-89BE-F3446CEEA922}"/>
                </a:ext>
              </a:extLst>
            </p:cNvPr>
            <p:cNvSpPr/>
            <p:nvPr/>
          </p:nvSpPr>
          <p:spPr>
            <a:xfrm>
              <a:off x="446534" y="6538232"/>
              <a:ext cx="520716" cy="137160"/>
            </a:xfrm>
            <a:prstGeom prst="rect">
              <a:avLst/>
            </a:prstGeom>
            <a:solidFill>
              <a:srgbClr val="A7A8A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698067A6-171D-469D-A39A-F278BCED5775}"/>
                </a:ext>
              </a:extLst>
            </p:cNvPr>
            <p:cNvSpPr/>
            <p:nvPr/>
          </p:nvSpPr>
          <p:spPr>
            <a:xfrm>
              <a:off x="1009440" y="6538232"/>
              <a:ext cx="507191"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Holiday</a:t>
              </a:r>
            </a:p>
          </p:txBody>
        </p:sp>
      </p:grpSp>
      <p:grpSp>
        <p:nvGrpSpPr>
          <p:cNvPr id="40" name="Group 39">
            <a:extLst>
              <a:ext uri="{FF2B5EF4-FFF2-40B4-BE49-F238E27FC236}">
                <a16:creationId xmlns:a16="http://schemas.microsoft.com/office/drawing/2014/main" id="{422AAEE9-A207-41F9-9B17-5712CBE78DDA}"/>
              </a:ext>
            </a:extLst>
          </p:cNvPr>
          <p:cNvGrpSpPr/>
          <p:nvPr/>
        </p:nvGrpSpPr>
        <p:grpSpPr>
          <a:xfrm>
            <a:off x="1505040" y="6538232"/>
            <a:ext cx="1855572" cy="137160"/>
            <a:chOff x="1443253" y="6538232"/>
            <a:chExt cx="1855572" cy="137160"/>
          </a:xfrm>
        </p:grpSpPr>
        <p:sp>
          <p:nvSpPr>
            <p:cNvPr id="41" name="Rectangle 40">
              <a:extLst>
                <a:ext uri="{FF2B5EF4-FFF2-40B4-BE49-F238E27FC236}">
                  <a16:creationId xmlns:a16="http://schemas.microsoft.com/office/drawing/2014/main" id="{D01A67C4-F229-4420-B8A8-A7883F16858F}"/>
                </a:ext>
              </a:extLst>
            </p:cNvPr>
            <p:cNvSpPr/>
            <p:nvPr/>
          </p:nvSpPr>
          <p:spPr>
            <a:xfrm>
              <a:off x="1443253" y="6538232"/>
              <a:ext cx="520716" cy="137160"/>
            </a:xfrm>
            <a:prstGeom prst="rect">
              <a:avLst/>
            </a:prstGeom>
            <a:solidFill>
              <a:srgbClr val="6CC24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43C8BDC1-BED1-47FB-91C8-1A238EE2FD7C}"/>
                </a:ext>
              </a:extLst>
            </p:cNvPr>
            <p:cNvSpPr/>
            <p:nvPr/>
          </p:nvSpPr>
          <p:spPr>
            <a:xfrm>
              <a:off x="2014048" y="6538232"/>
              <a:ext cx="1284777"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for Cutover </a:t>
              </a:r>
            </a:p>
          </p:txBody>
        </p:sp>
      </p:grpSp>
      <p:grpSp>
        <p:nvGrpSpPr>
          <p:cNvPr id="43" name="Group 42">
            <a:extLst>
              <a:ext uri="{FF2B5EF4-FFF2-40B4-BE49-F238E27FC236}">
                <a16:creationId xmlns:a16="http://schemas.microsoft.com/office/drawing/2014/main" id="{5D0884A4-B674-4606-AE6A-193D0B075458}"/>
              </a:ext>
            </a:extLst>
          </p:cNvPr>
          <p:cNvGrpSpPr/>
          <p:nvPr/>
        </p:nvGrpSpPr>
        <p:grpSpPr>
          <a:xfrm>
            <a:off x="3298221" y="6538232"/>
            <a:ext cx="1543477" cy="137160"/>
            <a:chOff x="3197731" y="6538232"/>
            <a:chExt cx="1543477" cy="137160"/>
          </a:xfrm>
        </p:grpSpPr>
        <p:sp>
          <p:nvSpPr>
            <p:cNvPr id="44" name="Rectangle 43">
              <a:extLst>
                <a:ext uri="{FF2B5EF4-FFF2-40B4-BE49-F238E27FC236}">
                  <a16:creationId xmlns:a16="http://schemas.microsoft.com/office/drawing/2014/main" id="{7AEEA5BB-EA7D-4104-992C-536570A8E3F8}"/>
                </a:ext>
              </a:extLst>
            </p:cNvPr>
            <p:cNvSpPr/>
            <p:nvPr/>
          </p:nvSpPr>
          <p:spPr>
            <a:xfrm>
              <a:off x="3197731" y="6538232"/>
              <a:ext cx="520716" cy="137160"/>
            </a:xfrm>
            <a:prstGeom prst="rect">
              <a:avLst/>
            </a:prstGeom>
            <a:solidFill>
              <a:srgbClr val="092F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6F6B2AA0-87A1-4162-BD71-F9722C43D56E}"/>
                </a:ext>
              </a:extLst>
            </p:cNvPr>
            <p:cNvSpPr/>
            <p:nvPr/>
          </p:nvSpPr>
          <p:spPr>
            <a:xfrm>
              <a:off x="3793818" y="6538232"/>
              <a:ext cx="947390"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for SIT </a:t>
              </a:r>
            </a:p>
          </p:txBody>
        </p:sp>
      </p:grpSp>
      <p:grpSp>
        <p:nvGrpSpPr>
          <p:cNvPr id="46" name="Group 45">
            <a:extLst>
              <a:ext uri="{FF2B5EF4-FFF2-40B4-BE49-F238E27FC236}">
                <a16:creationId xmlns:a16="http://schemas.microsoft.com/office/drawing/2014/main" id="{204ABCEC-36FF-421C-8B06-7C38C335C9F5}"/>
              </a:ext>
            </a:extLst>
          </p:cNvPr>
          <p:cNvGrpSpPr/>
          <p:nvPr/>
        </p:nvGrpSpPr>
        <p:grpSpPr>
          <a:xfrm>
            <a:off x="4905198" y="6538232"/>
            <a:ext cx="3018492" cy="137160"/>
            <a:chOff x="4804708" y="6538232"/>
            <a:chExt cx="3018492" cy="137160"/>
          </a:xfrm>
        </p:grpSpPr>
        <p:sp>
          <p:nvSpPr>
            <p:cNvPr id="47" name="Rectangle 46">
              <a:extLst>
                <a:ext uri="{FF2B5EF4-FFF2-40B4-BE49-F238E27FC236}">
                  <a16:creationId xmlns:a16="http://schemas.microsoft.com/office/drawing/2014/main" id="{2CA10513-38D0-493C-AF4D-4D7E060AB8E6}"/>
                </a:ext>
              </a:extLst>
            </p:cNvPr>
            <p:cNvSpPr/>
            <p:nvPr/>
          </p:nvSpPr>
          <p:spPr>
            <a:xfrm>
              <a:off x="4804708" y="6538232"/>
              <a:ext cx="520716" cy="13716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E7FBEFF3-1C4B-4263-A38F-A8D6DE886422}"/>
                </a:ext>
              </a:extLst>
            </p:cNvPr>
            <p:cNvSpPr/>
            <p:nvPr/>
          </p:nvSpPr>
          <p:spPr>
            <a:xfrm>
              <a:off x="5400795" y="6538232"/>
              <a:ext cx="2422405"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Activities for Awareness</a:t>
              </a:r>
            </a:p>
          </p:txBody>
        </p:sp>
      </p:grpSp>
      <p:sp>
        <p:nvSpPr>
          <p:cNvPr id="49" name="Rectangle 48">
            <a:extLst>
              <a:ext uri="{FF2B5EF4-FFF2-40B4-BE49-F238E27FC236}">
                <a16:creationId xmlns:a16="http://schemas.microsoft.com/office/drawing/2014/main" id="{FD55750F-1912-4B5D-8E47-7AF652202F22}"/>
              </a:ext>
            </a:extLst>
          </p:cNvPr>
          <p:cNvSpPr/>
          <p:nvPr/>
        </p:nvSpPr>
        <p:spPr>
          <a:xfrm>
            <a:off x="2574103" y="3609034"/>
            <a:ext cx="1054100" cy="873117"/>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Customer conversion files due</a:t>
            </a:r>
          </a:p>
        </p:txBody>
      </p:sp>
      <p:sp>
        <p:nvSpPr>
          <p:cNvPr id="50" name="Rectangle 49">
            <a:extLst>
              <a:ext uri="{FF2B5EF4-FFF2-40B4-BE49-F238E27FC236}">
                <a16:creationId xmlns:a16="http://schemas.microsoft.com/office/drawing/2014/main" id="{435A1F8D-1397-44F9-AD03-9FDF0C91AD8E}"/>
              </a:ext>
            </a:extLst>
          </p:cNvPr>
          <p:cNvSpPr/>
          <p:nvPr/>
        </p:nvSpPr>
        <p:spPr>
          <a:xfrm>
            <a:off x="3155983" y="361812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a:t>
            </a:r>
          </a:p>
        </p:txBody>
      </p:sp>
      <p:sp>
        <p:nvSpPr>
          <p:cNvPr id="51" name="Rectangle 50">
            <a:extLst>
              <a:ext uri="{FF2B5EF4-FFF2-40B4-BE49-F238E27FC236}">
                <a16:creationId xmlns:a16="http://schemas.microsoft.com/office/drawing/2014/main" id="{9927CEF3-C4FB-49E3-B996-9FD45509AD14}"/>
              </a:ext>
            </a:extLst>
          </p:cNvPr>
          <p:cNvSpPr/>
          <p:nvPr/>
        </p:nvSpPr>
        <p:spPr>
          <a:xfrm>
            <a:off x="3633396" y="2712381"/>
            <a:ext cx="1054100" cy="8776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Request Cost Allocation Workbook</a:t>
            </a:r>
          </a:p>
        </p:txBody>
      </p:sp>
      <p:sp>
        <p:nvSpPr>
          <p:cNvPr id="52" name="Rectangle 51">
            <a:extLst>
              <a:ext uri="{FF2B5EF4-FFF2-40B4-BE49-F238E27FC236}">
                <a16:creationId xmlns:a16="http://schemas.microsoft.com/office/drawing/2014/main" id="{728BD4D1-3F07-49CD-9CCD-55D9C65225AC}"/>
              </a:ext>
            </a:extLst>
          </p:cNvPr>
          <p:cNvSpPr/>
          <p:nvPr/>
        </p:nvSpPr>
        <p:spPr>
          <a:xfrm>
            <a:off x="4254108" y="273115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53" name="Rectangle 52">
            <a:extLst>
              <a:ext uri="{FF2B5EF4-FFF2-40B4-BE49-F238E27FC236}">
                <a16:creationId xmlns:a16="http://schemas.microsoft.com/office/drawing/2014/main" id="{5341D65A-43A4-44A4-8025-AB6F463088EB}"/>
              </a:ext>
            </a:extLst>
          </p:cNvPr>
          <p:cNvSpPr/>
          <p:nvPr/>
        </p:nvSpPr>
        <p:spPr>
          <a:xfrm>
            <a:off x="1525684" y="3804492"/>
            <a:ext cx="1025852" cy="293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Upload Project Workbooks</a:t>
            </a:r>
          </a:p>
        </p:txBody>
      </p:sp>
    </p:spTree>
    <p:extLst>
      <p:ext uri="{BB962C8B-B14F-4D97-AF65-F5344CB8AC3E}">
        <p14:creationId xmlns:p14="http://schemas.microsoft.com/office/powerpoint/2010/main" val="608118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5341D65A-43A4-44A4-8025-AB6F463088EB}"/>
              </a:ext>
            </a:extLst>
          </p:cNvPr>
          <p:cNvSpPr/>
          <p:nvPr/>
        </p:nvSpPr>
        <p:spPr>
          <a:xfrm>
            <a:off x="629391" y="865760"/>
            <a:ext cx="7234132" cy="63839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Upload Project Workbooks</a:t>
            </a:r>
          </a:p>
        </p:txBody>
      </p:sp>
      <p:sp>
        <p:nvSpPr>
          <p:cNvPr id="54" name="TextBox 53">
            <a:extLst>
              <a:ext uri="{FF2B5EF4-FFF2-40B4-BE49-F238E27FC236}">
                <a16:creationId xmlns:a16="http://schemas.microsoft.com/office/drawing/2014/main" id="{8E6E24D0-7EEF-4A1F-8A93-ABCF7F01A55B}"/>
              </a:ext>
            </a:extLst>
          </p:cNvPr>
          <p:cNvSpPr txBox="1"/>
          <p:nvPr/>
        </p:nvSpPr>
        <p:spPr>
          <a:xfrm>
            <a:off x="1657713" y="2024538"/>
            <a:ext cx="5173256" cy="3447098"/>
          </a:xfrm>
          <a:prstGeom prst="rect">
            <a:avLst/>
          </a:prstGeom>
          <a:noFill/>
        </p:spPr>
        <p:txBody>
          <a:bodyPr wrap="square">
            <a:spAutoFit/>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lgn="ctr">
              <a:spcBef>
                <a:spcPts val="0"/>
              </a:spcBef>
              <a:spcAft>
                <a:spcPts val="0"/>
              </a:spcAft>
            </a:pPr>
            <a:r>
              <a:rPr lang="en-US" sz="2000" dirty="0">
                <a:effectLst/>
                <a:latin typeface="Calibri" panose="020F0502020204030204" pitchFamily="34" charset="0"/>
                <a:ea typeface="Calibri" panose="020F0502020204030204" pitchFamily="34" charset="0"/>
              </a:rPr>
              <a:t>We will start uploading Project workbooks on Monday (8/15) in order to continue building the core configuration of the Luma system.  We have received tremendous response to date and I wanted to pass along a “</a:t>
            </a:r>
            <a:r>
              <a:rPr lang="en-US" sz="2000" b="1" dirty="0">
                <a:effectLst/>
                <a:latin typeface="Calibri" panose="020F0502020204030204" pitchFamily="34" charset="0"/>
                <a:ea typeface="Calibri" panose="020F0502020204030204" pitchFamily="34" charset="0"/>
              </a:rPr>
              <a:t>Thank you</a:t>
            </a:r>
            <a:r>
              <a:rPr lang="en-US" sz="2000" dirty="0">
                <a:effectLst/>
                <a:latin typeface="Calibri" panose="020F0502020204030204" pitchFamily="34" charset="0"/>
                <a:ea typeface="Calibri" panose="020F0502020204030204" pitchFamily="34" charset="0"/>
              </a:rPr>
              <a:t>”.  Your submissions not only makes it possible for Phase 1 (Finance and Procurement) to progress successfully, but the Project workbooks also have a direct impact on Phase 2 (Human Capital Management and Payroll).</a:t>
            </a:r>
          </a:p>
        </p:txBody>
      </p:sp>
      <p:sp>
        <p:nvSpPr>
          <p:cNvPr id="55" name="TextBox 54">
            <a:extLst>
              <a:ext uri="{FF2B5EF4-FFF2-40B4-BE49-F238E27FC236}">
                <a16:creationId xmlns:a16="http://schemas.microsoft.com/office/drawing/2014/main" id="{C37FAA60-8EE3-48E1-874B-F2E3A42C02EB}"/>
              </a:ext>
            </a:extLst>
          </p:cNvPr>
          <p:cNvSpPr txBox="1"/>
          <p:nvPr/>
        </p:nvSpPr>
        <p:spPr>
          <a:xfrm>
            <a:off x="8267531" y="1166842"/>
            <a:ext cx="3252552" cy="4524315"/>
          </a:xfrm>
          <a:prstGeom prst="rect">
            <a:avLst/>
          </a:prstGeom>
          <a:noFill/>
        </p:spPr>
        <p:txBody>
          <a:bodyPr wrap="square">
            <a:spAutoFit/>
          </a:bodyPr>
          <a:lstStyle/>
          <a:p>
            <a:pPr marL="0" marR="0">
              <a:spcBef>
                <a:spcPts val="0"/>
              </a:spcBef>
              <a:spcAft>
                <a:spcPts val="0"/>
              </a:spcAft>
            </a:pPr>
            <a:r>
              <a:rPr lang="en-US" sz="1800" dirty="0">
                <a:solidFill>
                  <a:schemeClr val="bg1"/>
                </a:solidFill>
                <a:effectLst/>
                <a:latin typeface="Calibri" panose="020F0502020204030204" pitchFamily="34" charset="0"/>
                <a:ea typeface="Calibri" panose="020F0502020204030204" pitchFamily="34" charset="0"/>
              </a:rPr>
              <a:t>NOTE:  There were several agencies that received feedback from the Luma Projects and Grants team regarding corrections needed to the workbook.  We ask for your attention to these corrections prior to this coming Friday.  The risk of not submitting workbooks or not submitted the corrections is that the system will not be loaded and the information will not be available for testing.  Your agency projects will not be tested during System Integration Testing (SIT).</a:t>
            </a:r>
          </a:p>
        </p:txBody>
      </p:sp>
    </p:spTree>
    <p:extLst>
      <p:ext uri="{BB962C8B-B14F-4D97-AF65-F5344CB8AC3E}">
        <p14:creationId xmlns:p14="http://schemas.microsoft.com/office/powerpoint/2010/main" val="920971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August 2022 Calendar">
            <a:extLst>
              <a:ext uri="{FF2B5EF4-FFF2-40B4-BE49-F238E27FC236}">
                <a16:creationId xmlns:a16="http://schemas.microsoft.com/office/drawing/2014/main" id="{5E01A38D-D9BB-4547-B53C-45B8BFC97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8" t="2483" r="491" b="3098"/>
          <a:stretch/>
        </p:blipFill>
        <p:spPr bwMode="auto">
          <a:xfrm>
            <a:off x="446534" y="685164"/>
            <a:ext cx="7585304" cy="567343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AED83A36-C744-434A-8252-50DF0F54FE33}"/>
              </a:ext>
            </a:extLst>
          </p:cNvPr>
          <p:cNvSpPr/>
          <p:nvPr/>
        </p:nvSpPr>
        <p:spPr>
          <a:xfrm>
            <a:off x="5753893" y="1833296"/>
            <a:ext cx="1042416" cy="864660"/>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Conversion Files due</a:t>
            </a:r>
          </a:p>
        </p:txBody>
      </p:sp>
      <p:sp>
        <p:nvSpPr>
          <p:cNvPr id="37" name="Rectangle 36">
            <a:extLst>
              <a:ext uri="{FF2B5EF4-FFF2-40B4-BE49-F238E27FC236}">
                <a16:creationId xmlns:a16="http://schemas.microsoft.com/office/drawing/2014/main" id="{2FCC6BE9-897A-4E6A-9249-964739E399E2}"/>
              </a:ext>
            </a:extLst>
          </p:cNvPr>
          <p:cNvSpPr/>
          <p:nvPr/>
        </p:nvSpPr>
        <p:spPr>
          <a:xfrm>
            <a:off x="6392200" y="1830915"/>
            <a:ext cx="378883"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15" name="Rectangle 14">
            <a:extLst>
              <a:ext uri="{FF2B5EF4-FFF2-40B4-BE49-F238E27FC236}">
                <a16:creationId xmlns:a16="http://schemas.microsoft.com/office/drawing/2014/main" id="{DF79A3C4-3D90-4651-AD8C-4404DA047CDA}"/>
              </a:ext>
            </a:extLst>
          </p:cNvPr>
          <p:cNvSpPr/>
          <p:nvPr/>
        </p:nvSpPr>
        <p:spPr>
          <a:xfrm>
            <a:off x="1519554" y="4097912"/>
            <a:ext cx="1042416" cy="384751"/>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Cutover Task Calendar sent to agencies</a:t>
            </a:r>
          </a:p>
        </p:txBody>
      </p:sp>
      <p:sp>
        <p:nvSpPr>
          <p:cNvPr id="16" name="Rectangle 15">
            <a:extLst>
              <a:ext uri="{FF2B5EF4-FFF2-40B4-BE49-F238E27FC236}">
                <a16:creationId xmlns:a16="http://schemas.microsoft.com/office/drawing/2014/main" id="{A340CE05-B80B-44BE-9804-6488F88649A2}"/>
              </a:ext>
            </a:extLst>
          </p:cNvPr>
          <p:cNvSpPr/>
          <p:nvPr/>
        </p:nvSpPr>
        <p:spPr>
          <a:xfrm>
            <a:off x="1525684" y="3609035"/>
            <a:ext cx="1023369" cy="195457"/>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15</a:t>
            </a:r>
          </a:p>
        </p:txBody>
      </p:sp>
      <p:sp>
        <p:nvSpPr>
          <p:cNvPr id="17" name="Rectangle 16">
            <a:extLst>
              <a:ext uri="{FF2B5EF4-FFF2-40B4-BE49-F238E27FC236}">
                <a16:creationId xmlns:a16="http://schemas.microsoft.com/office/drawing/2014/main" id="{2FC0B4D8-978B-4D28-8E7C-63A941C9B47B}"/>
              </a:ext>
            </a:extLst>
          </p:cNvPr>
          <p:cNvSpPr/>
          <p:nvPr/>
        </p:nvSpPr>
        <p:spPr>
          <a:xfrm>
            <a:off x="2564130" y="5430100"/>
            <a:ext cx="1054100" cy="912327"/>
          </a:xfrm>
          <a:prstGeom prst="rect">
            <a:avLst/>
          </a:prstGeom>
          <a:solidFill>
            <a:srgbClr val="6CC2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Freeze Communications sent to agencies</a:t>
            </a:r>
          </a:p>
        </p:txBody>
      </p:sp>
      <p:sp>
        <p:nvSpPr>
          <p:cNvPr id="18" name="Rectangle 17">
            <a:extLst>
              <a:ext uri="{FF2B5EF4-FFF2-40B4-BE49-F238E27FC236}">
                <a16:creationId xmlns:a16="http://schemas.microsoft.com/office/drawing/2014/main" id="{51AAD0BA-7B6E-4DF4-ABC0-B7FD816D9D27}"/>
              </a:ext>
            </a:extLst>
          </p:cNvPr>
          <p:cNvSpPr/>
          <p:nvPr/>
        </p:nvSpPr>
        <p:spPr>
          <a:xfrm>
            <a:off x="3189075" y="5451531"/>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a:t>
            </a:r>
          </a:p>
        </p:txBody>
      </p:sp>
      <p:sp>
        <p:nvSpPr>
          <p:cNvPr id="27" name="TextBox 26">
            <a:extLst>
              <a:ext uri="{FF2B5EF4-FFF2-40B4-BE49-F238E27FC236}">
                <a16:creationId xmlns:a16="http://schemas.microsoft.com/office/drawing/2014/main" id="{8225BC0F-8428-476A-A39F-F4263AB2A57C}"/>
              </a:ext>
            </a:extLst>
          </p:cNvPr>
          <p:cNvSpPr txBox="1"/>
          <p:nvPr/>
        </p:nvSpPr>
        <p:spPr>
          <a:xfrm>
            <a:off x="8167785" y="1000743"/>
            <a:ext cx="3258334" cy="400109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all"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Workbooks: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COA Workbooks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Payroll Crosswalk</a:t>
            </a:r>
            <a:endParaRPr lang="en-US" sz="1600" dirty="0">
              <a:solidFill>
                <a:srgbClr val="FFFFFF"/>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Project &amp; Funding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AP Default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latin typeface="Arial" panose="020B0604020202020204" pitchFamily="34" charset="0"/>
                <a:cs typeface="Arial" panose="020B0604020202020204" pitchFamily="34" charset="0"/>
              </a:rPr>
              <a:t>AM Configuration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Cost Allocation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FFFFFF"/>
              </a:solidFill>
              <a:latin typeface="Arial" panose="020B0604020202020204" pitchFamily="34" charset="0"/>
              <a:cs typeface="Arial" panose="020B0604020202020204" pitchFamily="34" charset="0"/>
            </a:endParaRPr>
          </a:p>
          <a:p>
            <a:pPr>
              <a:defRPr/>
            </a:pPr>
            <a:r>
              <a:rPr kumimoji="0" lang="en-US" sz="1600" b="1" i="0" u="none" strike="noStrike" kern="1200" cap="all"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Readiness Survey:</a:t>
            </a:r>
          </a:p>
          <a:p>
            <a:pPr>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August the communication team will roll out a readiness survey to you.</a:t>
            </a:r>
          </a:p>
          <a:p>
            <a:pPr>
              <a:defRPr/>
            </a:pPr>
            <a:endParaRPr kumimoji="0" lang="en-US" sz="1600" b="1" i="0" u="none" strike="noStrike" kern="1200" cap="all"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9DBEB1C5-D42D-4DD4-B71E-2A683BD5A8B4}"/>
              </a:ext>
            </a:extLst>
          </p:cNvPr>
          <p:cNvSpPr/>
          <p:nvPr/>
        </p:nvSpPr>
        <p:spPr>
          <a:xfrm>
            <a:off x="3622804" y="1797578"/>
            <a:ext cx="1054100" cy="912327"/>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Request Agency </a:t>
            </a:r>
            <a:r>
              <a:rPr lang="en-US" sz="900" dirty="0">
                <a:solidFill>
                  <a:prstClr val="white"/>
                </a:solidFill>
                <a:latin typeface="Arial" panose="020B0604020202020204" pitchFamily="34" charset="0"/>
                <a:cs typeface="Arial" panose="020B0604020202020204" pitchFamily="34" charset="0"/>
              </a:rPr>
              <a:t>Conversion</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files</a:t>
            </a:r>
          </a:p>
        </p:txBody>
      </p:sp>
      <p:sp>
        <p:nvSpPr>
          <p:cNvPr id="29" name="Rectangle 28">
            <a:extLst>
              <a:ext uri="{FF2B5EF4-FFF2-40B4-BE49-F238E27FC236}">
                <a16:creationId xmlns:a16="http://schemas.microsoft.com/office/drawing/2014/main" id="{1F82FB2B-7EA7-4996-91AE-D475DBE1ADC7}"/>
              </a:ext>
            </a:extLst>
          </p:cNvPr>
          <p:cNvSpPr/>
          <p:nvPr/>
        </p:nvSpPr>
        <p:spPr>
          <a:xfrm>
            <a:off x="4243516" y="179757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30" name="Rectangle 29">
            <a:extLst>
              <a:ext uri="{FF2B5EF4-FFF2-40B4-BE49-F238E27FC236}">
                <a16:creationId xmlns:a16="http://schemas.microsoft.com/office/drawing/2014/main" id="{41968D28-270E-435C-8336-FFBBEC14244E}"/>
              </a:ext>
            </a:extLst>
          </p:cNvPr>
          <p:cNvSpPr/>
          <p:nvPr/>
        </p:nvSpPr>
        <p:spPr>
          <a:xfrm>
            <a:off x="4692650" y="3589984"/>
            <a:ext cx="1054100" cy="9123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Date: Request Agency SIT testers</a:t>
            </a:r>
          </a:p>
        </p:txBody>
      </p:sp>
      <p:sp>
        <p:nvSpPr>
          <p:cNvPr id="31" name="Rectangle 30">
            <a:extLst>
              <a:ext uri="{FF2B5EF4-FFF2-40B4-BE49-F238E27FC236}">
                <a16:creationId xmlns:a16="http://schemas.microsoft.com/office/drawing/2014/main" id="{F722B74F-4AB6-4CAA-B4C0-CEC010B8E170}"/>
              </a:ext>
            </a:extLst>
          </p:cNvPr>
          <p:cNvSpPr/>
          <p:nvPr/>
        </p:nvSpPr>
        <p:spPr>
          <a:xfrm>
            <a:off x="5313362" y="3589984"/>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a:t>
            </a:r>
          </a:p>
        </p:txBody>
      </p:sp>
      <p:sp>
        <p:nvSpPr>
          <p:cNvPr id="32" name="Rectangle 31">
            <a:extLst>
              <a:ext uri="{FF2B5EF4-FFF2-40B4-BE49-F238E27FC236}">
                <a16:creationId xmlns:a16="http://schemas.microsoft.com/office/drawing/2014/main" id="{814B102A-8609-4E39-B976-5BC9144AA273}"/>
              </a:ext>
            </a:extLst>
          </p:cNvPr>
          <p:cNvSpPr/>
          <p:nvPr/>
        </p:nvSpPr>
        <p:spPr>
          <a:xfrm>
            <a:off x="3628539" y="5430100"/>
            <a:ext cx="1054100" cy="912327"/>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Due Date: Agency </a:t>
            </a:r>
            <a:r>
              <a:rPr lang="en-US" sz="900" dirty="0">
                <a:solidFill>
                  <a:prstClr val="white"/>
                </a:solidFill>
                <a:latin typeface="Arial" panose="020B0604020202020204" pitchFamily="34" charset="0"/>
                <a:cs typeface="Arial" panose="020B0604020202020204" pitchFamily="34" charset="0"/>
              </a:rPr>
              <a:t>Interface</a:t>
            </a: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33" name="Rectangle 32">
            <a:extLst>
              <a:ext uri="{FF2B5EF4-FFF2-40B4-BE49-F238E27FC236}">
                <a16:creationId xmlns:a16="http://schemas.microsoft.com/office/drawing/2014/main" id="{272B0FCE-6E37-4C8A-818F-192E87A77F26}"/>
              </a:ext>
            </a:extLst>
          </p:cNvPr>
          <p:cNvSpPr/>
          <p:nvPr/>
        </p:nvSpPr>
        <p:spPr>
          <a:xfrm>
            <a:off x="4243516" y="5451531"/>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31</a:t>
            </a:r>
          </a:p>
        </p:txBody>
      </p:sp>
      <p:sp>
        <p:nvSpPr>
          <p:cNvPr id="35" name="Rectangle 34">
            <a:extLst>
              <a:ext uri="{FF2B5EF4-FFF2-40B4-BE49-F238E27FC236}">
                <a16:creationId xmlns:a16="http://schemas.microsoft.com/office/drawing/2014/main" id="{86782FDA-0FD4-47AB-A8CE-4756E87E4366}"/>
              </a:ext>
            </a:extLst>
          </p:cNvPr>
          <p:cNvSpPr/>
          <p:nvPr/>
        </p:nvSpPr>
        <p:spPr>
          <a:xfrm>
            <a:off x="2566511" y="4502312"/>
            <a:ext cx="1054100" cy="918898"/>
          </a:xfrm>
          <a:prstGeom prst="rect">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SIT Session Meeting Invites Sent</a:t>
            </a:r>
          </a:p>
        </p:txBody>
      </p:sp>
      <p:sp>
        <p:nvSpPr>
          <p:cNvPr id="36" name="Rectangle 35">
            <a:extLst>
              <a:ext uri="{FF2B5EF4-FFF2-40B4-BE49-F238E27FC236}">
                <a16:creationId xmlns:a16="http://schemas.microsoft.com/office/drawing/2014/main" id="{C11783FA-3BA8-495D-A621-83DDE31420A6}"/>
              </a:ext>
            </a:extLst>
          </p:cNvPr>
          <p:cNvSpPr/>
          <p:nvPr/>
        </p:nvSpPr>
        <p:spPr>
          <a:xfrm>
            <a:off x="3208972" y="4514121"/>
            <a:ext cx="409258" cy="214508"/>
          </a:xfrm>
          <a:prstGeom prst="rect">
            <a:avLst/>
          </a:prstGeom>
          <a:solidFill>
            <a:srgbClr val="092F5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23</a:t>
            </a:r>
          </a:p>
        </p:txBody>
      </p:sp>
      <p:grpSp>
        <p:nvGrpSpPr>
          <p:cNvPr id="26" name="Group 25">
            <a:extLst>
              <a:ext uri="{FF2B5EF4-FFF2-40B4-BE49-F238E27FC236}">
                <a16:creationId xmlns:a16="http://schemas.microsoft.com/office/drawing/2014/main" id="{4772BC1F-27EB-4B54-97C1-606ADBE94D25}"/>
              </a:ext>
            </a:extLst>
          </p:cNvPr>
          <p:cNvGrpSpPr/>
          <p:nvPr/>
        </p:nvGrpSpPr>
        <p:grpSpPr>
          <a:xfrm>
            <a:off x="446534" y="6538232"/>
            <a:ext cx="1070097" cy="137160"/>
            <a:chOff x="446534" y="6538232"/>
            <a:chExt cx="1070097" cy="137160"/>
          </a:xfrm>
        </p:grpSpPr>
        <p:sp>
          <p:nvSpPr>
            <p:cNvPr id="38" name="Rectangle 37">
              <a:extLst>
                <a:ext uri="{FF2B5EF4-FFF2-40B4-BE49-F238E27FC236}">
                  <a16:creationId xmlns:a16="http://schemas.microsoft.com/office/drawing/2014/main" id="{D580EC4A-9F36-4084-89BE-F3446CEEA922}"/>
                </a:ext>
              </a:extLst>
            </p:cNvPr>
            <p:cNvSpPr/>
            <p:nvPr/>
          </p:nvSpPr>
          <p:spPr>
            <a:xfrm>
              <a:off x="446534" y="6538232"/>
              <a:ext cx="520716" cy="137160"/>
            </a:xfrm>
            <a:prstGeom prst="rect">
              <a:avLst/>
            </a:prstGeom>
            <a:solidFill>
              <a:srgbClr val="A7A8A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Rectangle 38">
              <a:extLst>
                <a:ext uri="{FF2B5EF4-FFF2-40B4-BE49-F238E27FC236}">
                  <a16:creationId xmlns:a16="http://schemas.microsoft.com/office/drawing/2014/main" id="{698067A6-171D-469D-A39A-F278BCED5775}"/>
                </a:ext>
              </a:extLst>
            </p:cNvPr>
            <p:cNvSpPr/>
            <p:nvPr/>
          </p:nvSpPr>
          <p:spPr>
            <a:xfrm>
              <a:off x="1009440" y="6538232"/>
              <a:ext cx="507191"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Holiday</a:t>
              </a:r>
            </a:p>
          </p:txBody>
        </p:sp>
      </p:grpSp>
      <p:grpSp>
        <p:nvGrpSpPr>
          <p:cNvPr id="40" name="Group 39">
            <a:extLst>
              <a:ext uri="{FF2B5EF4-FFF2-40B4-BE49-F238E27FC236}">
                <a16:creationId xmlns:a16="http://schemas.microsoft.com/office/drawing/2014/main" id="{422AAEE9-A207-41F9-9B17-5712CBE78DDA}"/>
              </a:ext>
            </a:extLst>
          </p:cNvPr>
          <p:cNvGrpSpPr/>
          <p:nvPr/>
        </p:nvGrpSpPr>
        <p:grpSpPr>
          <a:xfrm>
            <a:off x="1505040" y="6538232"/>
            <a:ext cx="1855572" cy="137160"/>
            <a:chOff x="1443253" y="6538232"/>
            <a:chExt cx="1855572" cy="137160"/>
          </a:xfrm>
        </p:grpSpPr>
        <p:sp>
          <p:nvSpPr>
            <p:cNvPr id="41" name="Rectangle 40">
              <a:extLst>
                <a:ext uri="{FF2B5EF4-FFF2-40B4-BE49-F238E27FC236}">
                  <a16:creationId xmlns:a16="http://schemas.microsoft.com/office/drawing/2014/main" id="{D01A67C4-F229-4420-B8A8-A7883F16858F}"/>
                </a:ext>
              </a:extLst>
            </p:cNvPr>
            <p:cNvSpPr/>
            <p:nvPr/>
          </p:nvSpPr>
          <p:spPr>
            <a:xfrm>
              <a:off x="1443253" y="6538232"/>
              <a:ext cx="520716" cy="137160"/>
            </a:xfrm>
            <a:prstGeom prst="rect">
              <a:avLst/>
            </a:prstGeom>
            <a:solidFill>
              <a:srgbClr val="6CC24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43C8BDC1-BED1-47FB-91C8-1A238EE2FD7C}"/>
                </a:ext>
              </a:extLst>
            </p:cNvPr>
            <p:cNvSpPr/>
            <p:nvPr/>
          </p:nvSpPr>
          <p:spPr>
            <a:xfrm>
              <a:off x="2014048" y="6538232"/>
              <a:ext cx="1284777"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for Cutover </a:t>
              </a:r>
            </a:p>
          </p:txBody>
        </p:sp>
      </p:grpSp>
      <p:grpSp>
        <p:nvGrpSpPr>
          <p:cNvPr id="43" name="Group 42">
            <a:extLst>
              <a:ext uri="{FF2B5EF4-FFF2-40B4-BE49-F238E27FC236}">
                <a16:creationId xmlns:a16="http://schemas.microsoft.com/office/drawing/2014/main" id="{5D0884A4-B674-4606-AE6A-193D0B075458}"/>
              </a:ext>
            </a:extLst>
          </p:cNvPr>
          <p:cNvGrpSpPr/>
          <p:nvPr/>
        </p:nvGrpSpPr>
        <p:grpSpPr>
          <a:xfrm>
            <a:off x="3298221" y="6538232"/>
            <a:ext cx="1543477" cy="137160"/>
            <a:chOff x="3197731" y="6538232"/>
            <a:chExt cx="1543477" cy="137160"/>
          </a:xfrm>
        </p:grpSpPr>
        <p:sp>
          <p:nvSpPr>
            <p:cNvPr id="44" name="Rectangle 43">
              <a:extLst>
                <a:ext uri="{FF2B5EF4-FFF2-40B4-BE49-F238E27FC236}">
                  <a16:creationId xmlns:a16="http://schemas.microsoft.com/office/drawing/2014/main" id="{7AEEA5BB-EA7D-4104-992C-536570A8E3F8}"/>
                </a:ext>
              </a:extLst>
            </p:cNvPr>
            <p:cNvSpPr/>
            <p:nvPr/>
          </p:nvSpPr>
          <p:spPr>
            <a:xfrm>
              <a:off x="3197731" y="6538232"/>
              <a:ext cx="520716" cy="137160"/>
            </a:xfrm>
            <a:prstGeom prst="rect">
              <a:avLst/>
            </a:prstGeom>
            <a:solidFill>
              <a:srgbClr val="092F5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6F6B2AA0-87A1-4162-BD71-F9722C43D56E}"/>
                </a:ext>
              </a:extLst>
            </p:cNvPr>
            <p:cNvSpPr/>
            <p:nvPr/>
          </p:nvSpPr>
          <p:spPr>
            <a:xfrm>
              <a:off x="3793818" y="6538232"/>
              <a:ext cx="947390"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Action for SIT </a:t>
              </a:r>
            </a:p>
          </p:txBody>
        </p:sp>
      </p:grpSp>
      <p:grpSp>
        <p:nvGrpSpPr>
          <p:cNvPr id="46" name="Group 45">
            <a:extLst>
              <a:ext uri="{FF2B5EF4-FFF2-40B4-BE49-F238E27FC236}">
                <a16:creationId xmlns:a16="http://schemas.microsoft.com/office/drawing/2014/main" id="{204ABCEC-36FF-421C-8B06-7C38C335C9F5}"/>
              </a:ext>
            </a:extLst>
          </p:cNvPr>
          <p:cNvGrpSpPr/>
          <p:nvPr/>
        </p:nvGrpSpPr>
        <p:grpSpPr>
          <a:xfrm>
            <a:off x="4905198" y="6538232"/>
            <a:ext cx="3018492" cy="137160"/>
            <a:chOff x="4804708" y="6538232"/>
            <a:chExt cx="3018492" cy="137160"/>
          </a:xfrm>
        </p:grpSpPr>
        <p:sp>
          <p:nvSpPr>
            <p:cNvPr id="47" name="Rectangle 46">
              <a:extLst>
                <a:ext uri="{FF2B5EF4-FFF2-40B4-BE49-F238E27FC236}">
                  <a16:creationId xmlns:a16="http://schemas.microsoft.com/office/drawing/2014/main" id="{2CA10513-38D0-493C-AF4D-4D7E060AB8E6}"/>
                </a:ext>
              </a:extLst>
            </p:cNvPr>
            <p:cNvSpPr/>
            <p:nvPr/>
          </p:nvSpPr>
          <p:spPr>
            <a:xfrm>
              <a:off x="4804708" y="6538232"/>
              <a:ext cx="520716" cy="13716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E7FBEFF3-1C4B-4263-A38F-A8D6DE886422}"/>
                </a:ext>
              </a:extLst>
            </p:cNvPr>
            <p:cNvSpPr/>
            <p:nvPr/>
          </p:nvSpPr>
          <p:spPr>
            <a:xfrm>
              <a:off x="5400795" y="6538232"/>
              <a:ext cx="2422405" cy="13716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Activities for Awareness</a:t>
              </a:r>
            </a:p>
          </p:txBody>
        </p:sp>
      </p:grpSp>
      <p:sp>
        <p:nvSpPr>
          <p:cNvPr id="49" name="Rectangle 48">
            <a:extLst>
              <a:ext uri="{FF2B5EF4-FFF2-40B4-BE49-F238E27FC236}">
                <a16:creationId xmlns:a16="http://schemas.microsoft.com/office/drawing/2014/main" id="{FD55750F-1912-4B5D-8E47-7AF652202F22}"/>
              </a:ext>
            </a:extLst>
          </p:cNvPr>
          <p:cNvSpPr/>
          <p:nvPr/>
        </p:nvSpPr>
        <p:spPr>
          <a:xfrm>
            <a:off x="2574103" y="3609034"/>
            <a:ext cx="1054100" cy="873117"/>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Customer conversion files due</a:t>
            </a:r>
          </a:p>
        </p:txBody>
      </p:sp>
      <p:sp>
        <p:nvSpPr>
          <p:cNvPr id="50" name="Rectangle 49">
            <a:extLst>
              <a:ext uri="{FF2B5EF4-FFF2-40B4-BE49-F238E27FC236}">
                <a16:creationId xmlns:a16="http://schemas.microsoft.com/office/drawing/2014/main" id="{435A1F8D-1397-44F9-AD03-9FDF0C91AD8E}"/>
              </a:ext>
            </a:extLst>
          </p:cNvPr>
          <p:cNvSpPr/>
          <p:nvPr/>
        </p:nvSpPr>
        <p:spPr>
          <a:xfrm>
            <a:off x="3155983" y="361812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a:t>
            </a:r>
          </a:p>
        </p:txBody>
      </p:sp>
      <p:sp>
        <p:nvSpPr>
          <p:cNvPr id="51" name="Rectangle 50">
            <a:extLst>
              <a:ext uri="{FF2B5EF4-FFF2-40B4-BE49-F238E27FC236}">
                <a16:creationId xmlns:a16="http://schemas.microsoft.com/office/drawing/2014/main" id="{9927CEF3-C4FB-49E3-B996-9FD45509AD14}"/>
              </a:ext>
            </a:extLst>
          </p:cNvPr>
          <p:cNvSpPr/>
          <p:nvPr/>
        </p:nvSpPr>
        <p:spPr>
          <a:xfrm>
            <a:off x="3633396" y="2712381"/>
            <a:ext cx="1054100" cy="877603"/>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Request Cost Allocation Workbook</a:t>
            </a:r>
          </a:p>
        </p:txBody>
      </p:sp>
      <p:sp>
        <p:nvSpPr>
          <p:cNvPr id="52" name="Rectangle 51">
            <a:extLst>
              <a:ext uri="{FF2B5EF4-FFF2-40B4-BE49-F238E27FC236}">
                <a16:creationId xmlns:a16="http://schemas.microsoft.com/office/drawing/2014/main" id="{728BD4D1-3F07-49CD-9CCD-55D9C65225AC}"/>
              </a:ext>
            </a:extLst>
          </p:cNvPr>
          <p:cNvSpPr/>
          <p:nvPr/>
        </p:nvSpPr>
        <p:spPr>
          <a:xfrm>
            <a:off x="4254108" y="2731158"/>
            <a:ext cx="409258" cy="214508"/>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a:t>
            </a:r>
          </a:p>
        </p:txBody>
      </p:sp>
      <p:sp>
        <p:nvSpPr>
          <p:cNvPr id="53" name="Rectangle 52">
            <a:extLst>
              <a:ext uri="{FF2B5EF4-FFF2-40B4-BE49-F238E27FC236}">
                <a16:creationId xmlns:a16="http://schemas.microsoft.com/office/drawing/2014/main" id="{5341D65A-43A4-44A4-8025-AB6F463088EB}"/>
              </a:ext>
            </a:extLst>
          </p:cNvPr>
          <p:cNvSpPr/>
          <p:nvPr/>
        </p:nvSpPr>
        <p:spPr>
          <a:xfrm>
            <a:off x="1525684" y="3804492"/>
            <a:ext cx="1025852" cy="2934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Upload Project Workbooks</a:t>
            </a:r>
          </a:p>
        </p:txBody>
      </p:sp>
      <p:sp>
        <p:nvSpPr>
          <p:cNvPr id="54" name="Rectangle 53">
            <a:extLst>
              <a:ext uri="{FF2B5EF4-FFF2-40B4-BE49-F238E27FC236}">
                <a16:creationId xmlns:a16="http://schemas.microsoft.com/office/drawing/2014/main" id="{908ADB20-8786-4A93-B059-4757923BF8A5}"/>
              </a:ext>
            </a:extLst>
          </p:cNvPr>
          <p:cNvSpPr/>
          <p:nvPr/>
        </p:nvSpPr>
        <p:spPr>
          <a:xfrm>
            <a:off x="2564130" y="5430100"/>
            <a:ext cx="1054100" cy="912327"/>
          </a:xfrm>
          <a:prstGeom prst="rect">
            <a:avLst/>
          </a:prstGeom>
          <a:solidFill>
            <a:srgbClr val="6CC2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Target Date Freeze Communications sent to agencies</a:t>
            </a:r>
          </a:p>
        </p:txBody>
      </p:sp>
      <p:sp>
        <p:nvSpPr>
          <p:cNvPr id="55" name="Rectangle 54">
            <a:extLst>
              <a:ext uri="{FF2B5EF4-FFF2-40B4-BE49-F238E27FC236}">
                <a16:creationId xmlns:a16="http://schemas.microsoft.com/office/drawing/2014/main" id="{15547701-1491-46AD-BBC5-AB894D5223A4}"/>
              </a:ext>
            </a:extLst>
          </p:cNvPr>
          <p:cNvSpPr/>
          <p:nvPr/>
        </p:nvSpPr>
        <p:spPr>
          <a:xfrm>
            <a:off x="3444535" y="5468199"/>
            <a:ext cx="153797" cy="197840"/>
          </a:xfrm>
          <a:prstGeom prst="rect">
            <a:avLst/>
          </a:prstGeom>
          <a:solidFill>
            <a:srgbClr val="6CC24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a:t>
            </a:r>
          </a:p>
        </p:txBody>
      </p:sp>
    </p:spTree>
    <p:extLst>
      <p:ext uri="{BB962C8B-B14F-4D97-AF65-F5344CB8AC3E}">
        <p14:creationId xmlns:p14="http://schemas.microsoft.com/office/powerpoint/2010/main" val="1073683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79" name="Rectangle 78">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1" name="Rectangle 80">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FD55750F-1912-4B5D-8E47-7AF652202F22}"/>
              </a:ext>
            </a:extLst>
          </p:cNvPr>
          <p:cNvSpPr/>
          <p:nvPr/>
        </p:nvSpPr>
        <p:spPr>
          <a:xfrm>
            <a:off x="446534" y="818209"/>
            <a:ext cx="7498616" cy="515291"/>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Customer conversion files due</a:t>
            </a:r>
          </a:p>
        </p:txBody>
      </p:sp>
      <p:pic>
        <p:nvPicPr>
          <p:cNvPr id="54" name="Picture 53">
            <a:extLst>
              <a:ext uri="{FF2B5EF4-FFF2-40B4-BE49-F238E27FC236}">
                <a16:creationId xmlns:a16="http://schemas.microsoft.com/office/drawing/2014/main" id="{53E49BF5-B6A1-4E57-8E1A-AC08510B6DE8}"/>
              </a:ext>
            </a:extLst>
          </p:cNvPr>
          <p:cNvPicPr>
            <a:picLocks noChangeAspect="1"/>
          </p:cNvPicPr>
          <p:nvPr/>
        </p:nvPicPr>
        <p:blipFill>
          <a:blip r:embed="rId3"/>
          <a:stretch>
            <a:fillRect/>
          </a:stretch>
        </p:blipFill>
        <p:spPr>
          <a:xfrm>
            <a:off x="446533" y="1533289"/>
            <a:ext cx="7498617" cy="1529844"/>
          </a:xfrm>
          <a:prstGeom prst="rect">
            <a:avLst/>
          </a:prstGeom>
        </p:spPr>
      </p:pic>
      <p:sp>
        <p:nvSpPr>
          <p:cNvPr id="55" name="TextBox 54">
            <a:extLst>
              <a:ext uri="{FF2B5EF4-FFF2-40B4-BE49-F238E27FC236}">
                <a16:creationId xmlns:a16="http://schemas.microsoft.com/office/drawing/2014/main" id="{5D1AEF62-51E3-4021-BFD7-3973854F39E9}"/>
              </a:ext>
            </a:extLst>
          </p:cNvPr>
          <p:cNvSpPr txBox="1"/>
          <p:nvPr/>
        </p:nvSpPr>
        <p:spPr>
          <a:xfrm>
            <a:off x="8111472" y="743471"/>
            <a:ext cx="3526569" cy="5632311"/>
          </a:xfrm>
          <a:prstGeom prst="rect">
            <a:avLst/>
          </a:prstGeom>
          <a:noFill/>
        </p:spPr>
        <p:txBody>
          <a:bodyPr wrap="square">
            <a:spAutoFit/>
          </a:bodyPr>
          <a:lstStyle/>
          <a:p>
            <a:r>
              <a:rPr lang="en-US" sz="900" dirty="0">
                <a:solidFill>
                  <a:schemeClr val="bg1"/>
                </a:solidFill>
              </a:rPr>
              <a:t>IDAHO JUDICIAL BRANCH</a:t>
            </a:r>
          </a:p>
          <a:p>
            <a:r>
              <a:rPr lang="en-US" sz="900" dirty="0">
                <a:solidFill>
                  <a:schemeClr val="bg1"/>
                </a:solidFill>
              </a:rPr>
              <a:t>OFFICE OF THE ATTORNEY GENERAL</a:t>
            </a:r>
          </a:p>
          <a:p>
            <a:r>
              <a:rPr lang="en-US" sz="900" dirty="0">
                <a:solidFill>
                  <a:schemeClr val="bg1"/>
                </a:solidFill>
              </a:rPr>
              <a:t>SUPERINTENDENT OF PUBLIC INSTRUCTION</a:t>
            </a:r>
          </a:p>
          <a:p>
            <a:r>
              <a:rPr lang="en-US" sz="900" dirty="0">
                <a:solidFill>
                  <a:schemeClr val="bg1"/>
                </a:solidFill>
              </a:rPr>
              <a:t>OFFICE OF INFORMATION TECHNOLOGY SERVICES</a:t>
            </a:r>
          </a:p>
          <a:p>
            <a:r>
              <a:rPr lang="en-US" sz="900" dirty="0">
                <a:solidFill>
                  <a:schemeClr val="bg1"/>
                </a:solidFill>
              </a:rPr>
              <a:t>DIVISION OF FINANCIAL MANAGEMENT</a:t>
            </a:r>
          </a:p>
          <a:p>
            <a:r>
              <a:rPr lang="en-US" sz="900" dirty="0">
                <a:solidFill>
                  <a:schemeClr val="bg1"/>
                </a:solidFill>
              </a:rPr>
              <a:t>IDAHO COMMISSION ON AGING</a:t>
            </a:r>
          </a:p>
          <a:p>
            <a:r>
              <a:rPr lang="en-US" sz="900" dirty="0">
                <a:solidFill>
                  <a:schemeClr val="bg1"/>
                </a:solidFill>
              </a:rPr>
              <a:t>MILITARY DIVISION</a:t>
            </a:r>
          </a:p>
          <a:p>
            <a:r>
              <a:rPr lang="en-US" sz="900" dirty="0">
                <a:solidFill>
                  <a:schemeClr val="bg1"/>
                </a:solidFill>
              </a:rPr>
              <a:t>OFFICE OF SPECIES CONSERVATION</a:t>
            </a:r>
          </a:p>
          <a:p>
            <a:r>
              <a:rPr lang="en-US" sz="900" dirty="0">
                <a:solidFill>
                  <a:schemeClr val="bg1"/>
                </a:solidFill>
              </a:rPr>
              <a:t>DEPARTMENT OF ADMINISTRATION</a:t>
            </a:r>
          </a:p>
          <a:p>
            <a:r>
              <a:rPr lang="en-US" sz="900" dirty="0">
                <a:solidFill>
                  <a:schemeClr val="bg1"/>
                </a:solidFill>
              </a:rPr>
              <a:t>DEPARTMENT OF AGRICULTURE</a:t>
            </a:r>
          </a:p>
          <a:p>
            <a:r>
              <a:rPr lang="en-US" sz="900" dirty="0">
                <a:solidFill>
                  <a:schemeClr val="bg1"/>
                </a:solidFill>
              </a:rPr>
              <a:t>DEPARTMENT OF CORRECTION</a:t>
            </a:r>
          </a:p>
          <a:p>
            <a:r>
              <a:rPr lang="en-US" sz="900" dirty="0">
                <a:solidFill>
                  <a:schemeClr val="bg1"/>
                </a:solidFill>
              </a:rPr>
              <a:t>CORRECTIONAL INDUSTRIES</a:t>
            </a:r>
          </a:p>
          <a:p>
            <a:r>
              <a:rPr lang="en-US" sz="900" dirty="0">
                <a:solidFill>
                  <a:schemeClr val="bg1"/>
                </a:solidFill>
              </a:rPr>
              <a:t>DEPARTMENT OF LABOR</a:t>
            </a:r>
          </a:p>
          <a:p>
            <a:r>
              <a:rPr lang="en-US" sz="900" dirty="0">
                <a:solidFill>
                  <a:schemeClr val="bg1"/>
                </a:solidFill>
              </a:rPr>
              <a:t>DEPARTMENT OF ENVIRONMENTAL QUALITY</a:t>
            </a:r>
          </a:p>
          <a:p>
            <a:r>
              <a:rPr lang="en-US" sz="900" dirty="0">
                <a:solidFill>
                  <a:schemeClr val="bg1"/>
                </a:solidFill>
              </a:rPr>
              <a:t>DEPARTMENT OF FINANCE</a:t>
            </a:r>
          </a:p>
          <a:p>
            <a:r>
              <a:rPr lang="en-US" sz="900" dirty="0">
                <a:solidFill>
                  <a:schemeClr val="bg1"/>
                </a:solidFill>
              </a:rPr>
              <a:t>DEPARTMENT OF FISH AND GAME</a:t>
            </a:r>
          </a:p>
          <a:p>
            <a:r>
              <a:rPr lang="en-US" sz="900" dirty="0">
                <a:solidFill>
                  <a:schemeClr val="bg1"/>
                </a:solidFill>
              </a:rPr>
              <a:t>DEPARTMENT OF HEALTH AND WELFARE</a:t>
            </a:r>
          </a:p>
          <a:p>
            <a:r>
              <a:rPr lang="en-US" sz="900" dirty="0">
                <a:solidFill>
                  <a:schemeClr val="bg1"/>
                </a:solidFill>
              </a:rPr>
              <a:t>DEPARTMENT OF JUVENILE CORRECTIONS</a:t>
            </a:r>
          </a:p>
          <a:p>
            <a:r>
              <a:rPr lang="en-US" sz="900" dirty="0">
                <a:solidFill>
                  <a:schemeClr val="bg1"/>
                </a:solidFill>
              </a:rPr>
              <a:t>IDAHO TRANSPORTATION DEPARTMENT</a:t>
            </a:r>
          </a:p>
          <a:p>
            <a:r>
              <a:rPr lang="en-US" sz="900" dirty="0">
                <a:solidFill>
                  <a:schemeClr val="bg1"/>
                </a:solidFill>
              </a:rPr>
              <a:t>INDUSTRIAL COMMISSION</a:t>
            </a:r>
          </a:p>
          <a:p>
            <a:r>
              <a:rPr lang="en-US" sz="900" dirty="0">
                <a:solidFill>
                  <a:schemeClr val="bg1"/>
                </a:solidFill>
              </a:rPr>
              <a:t>DEPARTMENT OF LANDS</a:t>
            </a:r>
          </a:p>
          <a:p>
            <a:r>
              <a:rPr lang="en-US" sz="900" dirty="0">
                <a:solidFill>
                  <a:schemeClr val="bg1"/>
                </a:solidFill>
              </a:rPr>
              <a:t>IDAHO STATE POLICE</a:t>
            </a:r>
          </a:p>
          <a:p>
            <a:r>
              <a:rPr lang="en-US" sz="900" dirty="0">
                <a:solidFill>
                  <a:schemeClr val="bg1"/>
                </a:solidFill>
              </a:rPr>
              <a:t>STATE BRAND INSPECTOR</a:t>
            </a:r>
          </a:p>
          <a:p>
            <a:r>
              <a:rPr lang="en-US" sz="900" dirty="0">
                <a:solidFill>
                  <a:schemeClr val="bg1"/>
                </a:solidFill>
              </a:rPr>
              <a:t>DEPARTMENT OF PARKS AND RECREATION</a:t>
            </a:r>
          </a:p>
          <a:p>
            <a:r>
              <a:rPr lang="en-US" sz="900" dirty="0">
                <a:solidFill>
                  <a:schemeClr val="bg1"/>
                </a:solidFill>
              </a:rPr>
              <a:t>LAVA HOT SPRINGS FOUNDATION</a:t>
            </a:r>
          </a:p>
          <a:p>
            <a:r>
              <a:rPr lang="en-US" sz="900" dirty="0">
                <a:solidFill>
                  <a:schemeClr val="bg1"/>
                </a:solidFill>
              </a:rPr>
              <a:t>DEPARTMENT OF WATER RESOURCES</a:t>
            </a:r>
          </a:p>
          <a:p>
            <a:r>
              <a:rPr lang="en-US" sz="900" dirty="0">
                <a:solidFill>
                  <a:schemeClr val="bg1"/>
                </a:solidFill>
              </a:rPr>
              <a:t>DIVISION OF VETERANS SERVICES</a:t>
            </a:r>
          </a:p>
          <a:p>
            <a:r>
              <a:rPr lang="en-US" sz="900" dirty="0">
                <a:solidFill>
                  <a:schemeClr val="bg1"/>
                </a:solidFill>
              </a:rPr>
              <a:t>IDAHO DIVISION OF CAREER AND TECHNICAL EDUCATION</a:t>
            </a:r>
          </a:p>
          <a:p>
            <a:r>
              <a:rPr lang="en-US" sz="900" dirty="0">
                <a:solidFill>
                  <a:schemeClr val="bg1"/>
                </a:solidFill>
              </a:rPr>
              <a:t>IDAHO COMMISSION FOR LIBRARIES</a:t>
            </a:r>
          </a:p>
          <a:p>
            <a:r>
              <a:rPr lang="en-US" sz="900" dirty="0">
                <a:solidFill>
                  <a:schemeClr val="bg1"/>
                </a:solidFill>
              </a:rPr>
              <a:t>IDAHO STATE HISTORICAL SOCIETY</a:t>
            </a:r>
          </a:p>
          <a:p>
            <a:r>
              <a:rPr lang="en-US" sz="900" dirty="0">
                <a:solidFill>
                  <a:schemeClr val="bg1"/>
                </a:solidFill>
              </a:rPr>
              <a:t>DIVISION OF VOCATIONAL REHABILITATION</a:t>
            </a:r>
          </a:p>
          <a:p>
            <a:r>
              <a:rPr lang="en-US" sz="900" dirty="0">
                <a:solidFill>
                  <a:schemeClr val="bg1"/>
                </a:solidFill>
              </a:rPr>
              <a:t>PUBLIC UTILITIES COMMISSION</a:t>
            </a:r>
          </a:p>
          <a:p>
            <a:r>
              <a:rPr lang="en-US" sz="900" dirty="0">
                <a:solidFill>
                  <a:schemeClr val="bg1"/>
                </a:solidFill>
              </a:rPr>
              <a:t>IDAHO STATE INDEPENDENT LIVING COUNCIL</a:t>
            </a:r>
          </a:p>
          <a:p>
            <a:r>
              <a:rPr lang="en-US" sz="900" dirty="0">
                <a:solidFill>
                  <a:schemeClr val="bg1"/>
                </a:solidFill>
              </a:rPr>
              <a:t>PANHANDLE HEALTH DISTRICT I</a:t>
            </a:r>
          </a:p>
          <a:p>
            <a:r>
              <a:rPr lang="en-US" sz="900" dirty="0">
                <a:solidFill>
                  <a:schemeClr val="bg1"/>
                </a:solidFill>
              </a:rPr>
              <a:t>NORTH CENTRAL HEALTH DISTRICT II</a:t>
            </a:r>
          </a:p>
          <a:p>
            <a:r>
              <a:rPr lang="en-US" sz="900" dirty="0">
                <a:solidFill>
                  <a:schemeClr val="bg1"/>
                </a:solidFill>
              </a:rPr>
              <a:t>SOUTHWEST HEALTH DISTRICT III</a:t>
            </a:r>
          </a:p>
          <a:p>
            <a:r>
              <a:rPr lang="en-US" sz="900" dirty="0">
                <a:solidFill>
                  <a:schemeClr val="bg1"/>
                </a:solidFill>
              </a:rPr>
              <a:t>CENTRAL HEALTH DISTRICT IV</a:t>
            </a:r>
          </a:p>
          <a:p>
            <a:r>
              <a:rPr lang="en-US" sz="900" dirty="0">
                <a:solidFill>
                  <a:schemeClr val="bg1"/>
                </a:solidFill>
              </a:rPr>
              <a:t>SOUTH CENTRAL PUBLIC HEALTH DISTRICT V</a:t>
            </a:r>
          </a:p>
          <a:p>
            <a:r>
              <a:rPr lang="en-US" sz="900" dirty="0">
                <a:solidFill>
                  <a:schemeClr val="bg1"/>
                </a:solidFill>
              </a:rPr>
              <a:t>SOUTHEAST HEALTH DISTRICT VI</a:t>
            </a:r>
          </a:p>
          <a:p>
            <a:r>
              <a:rPr lang="en-US" sz="900" dirty="0">
                <a:solidFill>
                  <a:schemeClr val="bg1"/>
                </a:solidFill>
              </a:rPr>
              <a:t>EASTERN IDAHO HEALTH DISTRICT VII</a:t>
            </a:r>
          </a:p>
        </p:txBody>
      </p:sp>
      <p:sp>
        <p:nvSpPr>
          <p:cNvPr id="56" name="TextBox 55">
            <a:extLst>
              <a:ext uri="{FF2B5EF4-FFF2-40B4-BE49-F238E27FC236}">
                <a16:creationId xmlns:a16="http://schemas.microsoft.com/office/drawing/2014/main" id="{BD51D5E7-6258-4E17-9EBE-0A23CD77B47E}"/>
              </a:ext>
            </a:extLst>
          </p:cNvPr>
          <p:cNvSpPr txBox="1"/>
          <p:nvPr/>
        </p:nvSpPr>
        <p:spPr>
          <a:xfrm>
            <a:off x="414333" y="3748087"/>
            <a:ext cx="7229475" cy="147732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 the Automated and Semiautomated conversion request sent out last week, there was a confusing line. We will be reaching out today/tomorrow to the Agencies with customer conversions, these will be due August 16</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so the Luma Team can run the customer conversion on the 17</a:t>
            </a:r>
            <a:r>
              <a:rPr lang="en-US" baseline="30000" dirty="0">
                <a:latin typeface="Arial" panose="020B0604020202020204" pitchFamily="34" charset="0"/>
                <a:cs typeface="Arial" panose="020B0604020202020204" pitchFamily="34" charset="0"/>
              </a:rPr>
              <a:t>th.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92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ividend">
  <a:themeElements>
    <a:clrScheme name="Custom 70">
      <a:dk1>
        <a:sysClr val="windowText" lastClr="000000"/>
      </a:dk1>
      <a:lt1>
        <a:sysClr val="window" lastClr="FFFFFF"/>
      </a:lt1>
      <a:dk2>
        <a:srgbClr val="092F57"/>
      </a:dk2>
      <a:lt2>
        <a:srgbClr val="A7A8AA"/>
      </a:lt2>
      <a:accent1>
        <a:srgbClr val="092F57"/>
      </a:accent1>
      <a:accent2>
        <a:srgbClr val="FFB81C"/>
      </a:accent2>
      <a:accent3>
        <a:srgbClr val="A7A8AA"/>
      </a:accent3>
      <a:accent4>
        <a:srgbClr val="E14504"/>
      </a:accent4>
      <a:accent5>
        <a:srgbClr val="6CC24A"/>
      </a:accent5>
      <a:accent6>
        <a:srgbClr val="092F57"/>
      </a:accent6>
      <a:hlink>
        <a:srgbClr val="E14504"/>
      </a:hlink>
      <a:folHlink>
        <a:srgbClr val="FFB81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CD68392D-651F-4EA5-9403-AEB453BB5310}"/>
</file>

<file path=customXml/itemProps2.xml><?xml version="1.0" encoding="utf-8"?>
<ds:datastoreItem xmlns:ds="http://schemas.openxmlformats.org/officeDocument/2006/customXml" ds:itemID="{C42345FB-68B7-4A3C-88B1-C9E237187D19}">
  <ds:schemaRefs>
    <ds:schemaRef ds:uri="http://schemas.microsoft.com/sharepoint/v3/contenttype/forms"/>
  </ds:schemaRefs>
</ds:datastoreItem>
</file>

<file path=customXml/itemProps3.xml><?xml version="1.0" encoding="utf-8"?>
<ds:datastoreItem xmlns:ds="http://schemas.openxmlformats.org/officeDocument/2006/customXml" ds:itemID="{801D1312-8D98-4AF0-B823-8922B5C1FDF2}">
  <ds:schemaRef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 ds:uri="http://purl.org/dc/elements/1.1/"/>
    <ds:schemaRef ds:uri="fe3a4531-7f9c-4bfd-89ea-efc29220a37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80956</TotalTime>
  <Words>2299</Words>
  <Application>Microsoft Office PowerPoint</Application>
  <PresentationFormat>Widescreen</PresentationFormat>
  <Paragraphs>559</Paragraphs>
  <Slides>21</Slides>
  <Notes>11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21</vt:i4>
      </vt:variant>
    </vt:vector>
  </HeadingPairs>
  <TitlesOfParts>
    <vt:vector size="33" baseType="lpstr">
      <vt:lpstr>Arial</vt:lpstr>
      <vt:lpstr>Calibri</vt:lpstr>
      <vt:lpstr>Calibri Light</vt:lpstr>
      <vt:lpstr>Gill Sans MT</vt:lpstr>
      <vt:lpstr>Wingdings</vt:lpstr>
      <vt:lpstr>Wingdings 2</vt:lpstr>
      <vt:lpstr>Office Theme</vt:lpstr>
      <vt:lpstr>Custom Design</vt:lpstr>
      <vt:lpstr>1_Custom Design</vt:lpstr>
      <vt:lpstr>1_Dividend</vt:lpstr>
      <vt:lpstr>2_Office Theme</vt:lpstr>
      <vt:lpstr>Dividend</vt:lpstr>
      <vt:lpstr>PowerPoint Presentation</vt:lpstr>
      <vt:lpstr>Welcome!</vt:lpstr>
      <vt:lpstr>PowerPoint Presentation</vt:lpstr>
      <vt:lpstr>PowerPoint Presentation</vt:lpstr>
      <vt:lpstr>Luma Phase 1 Project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Smith</dc:creator>
  <cp:lastModifiedBy>Alex Doench</cp:lastModifiedBy>
  <cp:revision>583</cp:revision>
  <dcterms:created xsi:type="dcterms:W3CDTF">2019-10-30T16:03:15Z</dcterms:created>
  <dcterms:modified xsi:type="dcterms:W3CDTF">2022-08-10T19:56:39Z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y fmtid="{D5CDD505-2E9C-101B-9397-08002B2CF9AE}" pid="3" name="MSIP_Label_ea60d57e-af5b-4752-ac57-3e4f28ca11dc_SiteId">
    <vt:lpwstr>36da45f1-dd2c-4d1f-af13-5abe46b99921</vt:lpwstr>
  </property>
  <property fmtid="{D5CDD505-2E9C-101B-9397-08002B2CF9AE}" pid="4" name="MSIP_Label_ea60d57e-af5b-4752-ac57-3e4f28ca11dc_Method">
    <vt:lpwstr>Standard</vt:lpwstr>
  </property>
  <property fmtid="{D5CDD505-2E9C-101B-9397-08002B2CF9AE}" pid="5" name="MSIP_Label_ea60d57e-af5b-4752-ac57-3e4f28ca11dc_Enabled">
    <vt:lpwstr>true</vt:lpwstr>
  </property>
  <property fmtid="{D5CDD505-2E9C-101B-9397-08002B2CF9AE}" pid="6" name="MSIP_Label_ea60d57e-af5b-4752-ac57-3e4f28ca11dc_Name">
    <vt:lpwstr>ea60d57e-af5b-4752-ac57-3e4f28ca11dc</vt:lpwstr>
  </property>
  <property fmtid="{D5CDD505-2E9C-101B-9397-08002B2CF9AE}" pid="7" name="MSIP_Label_ea60d57e-af5b-4752-ac57-3e4f28ca11dc_SetDate">
    <vt:lpwstr>2021-07-30T19:45:43Z</vt:lpwstr>
  </property>
  <property fmtid="{D5CDD505-2E9C-101B-9397-08002B2CF9AE}" pid="8" name="MSIP_Label_ea60d57e-af5b-4752-ac57-3e4f28ca11dc_ContentBits">
    <vt:lpwstr>0</vt:lpwstr>
  </property>
  <property fmtid="{D5CDD505-2E9C-101B-9397-08002B2CF9AE}" pid="9" name="MSIP_Label_ea60d57e-af5b-4752-ac57-3e4f28ca11dc_ActionId">
    <vt:lpwstr>f227f1ef-643e-431d-ae52-f8c00b5c0b5c</vt:lpwstr>
  </property>
</Properties>
</file>