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98" r:id="rId6"/>
  </p:sldMasterIdLst>
  <p:notesMasterIdLst>
    <p:notesMasterId r:id="rId31"/>
  </p:notesMasterIdLst>
  <p:handoutMasterIdLst>
    <p:handoutMasterId r:id="rId32"/>
  </p:handoutMasterIdLst>
  <p:sldIdLst>
    <p:sldId id="256" r:id="rId7"/>
    <p:sldId id="257" r:id="rId8"/>
    <p:sldId id="267" r:id="rId9"/>
    <p:sldId id="12497" r:id="rId10"/>
    <p:sldId id="12486" r:id="rId11"/>
    <p:sldId id="12485" r:id="rId12"/>
    <p:sldId id="271" r:id="rId13"/>
    <p:sldId id="12488" r:id="rId14"/>
    <p:sldId id="276" r:id="rId15"/>
    <p:sldId id="12487" r:id="rId16"/>
    <p:sldId id="12489" r:id="rId17"/>
    <p:sldId id="12491" r:id="rId18"/>
    <p:sldId id="12493" r:id="rId19"/>
    <p:sldId id="12494" r:id="rId20"/>
    <p:sldId id="12495" r:id="rId21"/>
    <p:sldId id="4376" r:id="rId22"/>
    <p:sldId id="12496" r:id="rId23"/>
    <p:sldId id="264" r:id="rId24"/>
    <p:sldId id="265" r:id="rId25"/>
    <p:sldId id="280" r:id="rId26"/>
    <p:sldId id="259" r:id="rId27"/>
    <p:sldId id="261" r:id="rId28"/>
    <p:sldId id="269" r:id="rId29"/>
    <p:sldId id="2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mos, Almendra C" initials="OAC" lastIdx="5" clrIdx="0">
    <p:extLst>
      <p:ext uri="{19B8F6BF-5375-455C-9EA6-DF929625EA0E}">
        <p15:presenceInfo xmlns:p15="http://schemas.microsoft.com/office/powerpoint/2012/main" userId="S::alolmos@deloitte.com::4a30b274-cf63-43b5-b2f8-a8f18cb004ec" providerId="AD"/>
      </p:ext>
    </p:extLst>
  </p:cmAuthor>
  <p:cmAuthor id="2" name="Thompson, Kyle" initials="TK" lastIdx="1" clrIdx="1">
    <p:extLst>
      <p:ext uri="{19B8F6BF-5375-455C-9EA6-DF929625EA0E}">
        <p15:presenceInfo xmlns:p15="http://schemas.microsoft.com/office/powerpoint/2012/main" userId="S::kythompson@deloitte.com::169077e2-f7e8-4998-af9b-c9d12c246c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2F57"/>
    <a:srgbClr val="6CC24A"/>
    <a:srgbClr val="E14504"/>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9" autoAdjust="0"/>
    <p:restoredTop sz="93387" autoAdjust="0"/>
  </p:normalViewPr>
  <p:slideViewPr>
    <p:cSldViewPr snapToGrid="0">
      <p:cViewPr varScale="1">
        <p:scale>
          <a:sx n="95" d="100"/>
          <a:sy n="95" d="100"/>
        </p:scale>
        <p:origin x="444" y="84"/>
      </p:cViewPr>
      <p:guideLst/>
    </p:cSldViewPr>
  </p:slideViewPr>
  <p:notesTextViewPr>
    <p:cViewPr>
      <p:scale>
        <a:sx n="1" d="1"/>
        <a:sy n="1" d="1"/>
      </p:scale>
      <p:origin x="0" y="0"/>
    </p:cViewPr>
  </p:notesTextViewPr>
  <p:notesViewPr>
    <p:cSldViewPr snapToGrid="0">
      <p:cViewPr varScale="1">
        <p:scale>
          <a:sx n="67" d="100"/>
          <a:sy n="67" d="100"/>
        </p:scale>
        <p:origin x="348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07T09:18:38.887" idx="2">
    <p:pos x="7111" y="482"/>
    <p:text>Are we talking only about budget?, if not please change.</p:text>
    <p:extLst>
      <p:ext uri="{C676402C-5697-4E1C-873F-D02D1690AC5C}">
        <p15:threadingInfo xmlns:p15="http://schemas.microsoft.com/office/powerpoint/2012/main" timeZoneBias="300"/>
      </p:ext>
    </p:extLst>
  </p:cm>
  <p:cm authorId="2" dt="2021-04-07T10:40:53.823" idx="1">
    <p:pos x="7111" y="578"/>
    <p:text>updated</p:text>
    <p:extLst>
      <p:ext uri="{C676402C-5697-4E1C-873F-D02D1690AC5C}">
        <p15:threadingInfo xmlns:p15="http://schemas.microsoft.com/office/powerpoint/2012/main" timeZoneBias="240">
          <p15:parentCm authorId="1"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61ACCC-D81E-48CE-A769-EFAA3F323A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F0129EB-09A3-41D9-B9EC-058113F546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8ED622-8C3F-4F7C-A915-8DA4DBC61E36}" type="datetimeFigureOut">
              <a:rPr lang="en-US" smtClean="0"/>
              <a:t>4/7/2021</a:t>
            </a:fld>
            <a:endParaRPr lang="en-US"/>
          </a:p>
        </p:txBody>
      </p:sp>
      <p:sp>
        <p:nvSpPr>
          <p:cNvPr id="4" name="Footer Placeholder 3">
            <a:extLst>
              <a:ext uri="{FF2B5EF4-FFF2-40B4-BE49-F238E27FC236}">
                <a16:creationId xmlns:a16="http://schemas.microsoft.com/office/drawing/2014/main" id="{0D5932B1-79AC-4FA4-94B3-47AD85709F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014AC9-E21D-4FF1-91BA-D40D037CA3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52AD46-3D39-4EE2-AA0D-AA309B8728F1}" type="slidenum">
              <a:rPr lang="en-US" smtClean="0"/>
              <a:t>‹#›</a:t>
            </a:fld>
            <a:endParaRPr lang="en-US"/>
          </a:p>
        </p:txBody>
      </p:sp>
    </p:spTree>
    <p:extLst>
      <p:ext uri="{BB962C8B-B14F-4D97-AF65-F5344CB8AC3E}">
        <p14:creationId xmlns:p14="http://schemas.microsoft.com/office/powerpoint/2010/main" val="3667849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9FE7E-AB06-492F-8E8B-54EB5A5AB959}" type="datetimeFigureOut">
              <a:rPr lang="en-US"/>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0A64D-9269-4E22-A82A-EB0CC43C8A49}" type="slidenum">
              <a:rPr lang="en-US"/>
              <a:t>‹#›</a:t>
            </a:fld>
            <a:endParaRPr lang="en-US"/>
          </a:p>
        </p:txBody>
      </p:sp>
    </p:spTree>
    <p:extLst>
      <p:ext uri="{BB962C8B-B14F-4D97-AF65-F5344CB8AC3E}">
        <p14:creationId xmlns:p14="http://schemas.microsoft.com/office/powerpoint/2010/main" val="308313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Good afternoon everyone!</a:t>
            </a:r>
          </a:p>
          <a:p>
            <a:r>
              <a:rPr lang="en-US" sz="1600" kern="1200" dirty="0">
                <a:solidFill>
                  <a:schemeClr val="tx1"/>
                </a:solidFill>
                <a:effectLst/>
                <a:latin typeface="+mn-lt"/>
                <a:ea typeface="+mn-ea"/>
                <a:cs typeface="+mn-cs"/>
              </a:rPr>
              <a:t>We glad to that you were able to join us.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Housekeeping</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Mute if not speaking</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Feel free to pop questions or comments in the chat or come off mute and vocalize if you are comfortable</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Emojis</a:t>
            </a:r>
          </a:p>
          <a:p>
            <a:pPr marL="0" lvl="0" indent="0">
              <a:buFont typeface="Arial" panose="020B0604020202020204" pitchFamily="34" charset="0"/>
              <a:buNone/>
            </a:pP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Now that we have housekeeping done – lets dive right in!</a:t>
            </a:r>
          </a:p>
          <a:p>
            <a:endParaRPr lang="en-US" dirty="0"/>
          </a:p>
        </p:txBody>
      </p:sp>
      <p:sp>
        <p:nvSpPr>
          <p:cNvPr id="4" name="Slide Number Placeholder 3"/>
          <p:cNvSpPr>
            <a:spLocks noGrp="1"/>
          </p:cNvSpPr>
          <p:nvPr>
            <p:ph type="sldNum" sz="quarter" idx="5"/>
          </p:nvPr>
        </p:nvSpPr>
        <p:spPr/>
        <p:txBody>
          <a:bodyPr/>
          <a:lstStyle/>
          <a:p>
            <a:fld id="{CE60A64D-9269-4E22-A82A-EB0CC43C8A49}" type="slidenum">
              <a:rPr lang="en-US" smtClean="0"/>
              <a:t>1</a:t>
            </a:fld>
            <a:endParaRPr lang="en-US"/>
          </a:p>
        </p:txBody>
      </p:sp>
    </p:spTree>
    <p:extLst>
      <p:ext uri="{BB962C8B-B14F-4D97-AF65-F5344CB8AC3E}">
        <p14:creationId xmlns:p14="http://schemas.microsoft.com/office/powerpoint/2010/main" val="226722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A730C-BBE1-4AD5-9493-100D16318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68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0A64D-9269-4E22-A82A-EB0CC43C8A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186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Tina</a:t>
            </a:r>
          </a:p>
        </p:txBody>
      </p:sp>
      <p:sp>
        <p:nvSpPr>
          <p:cNvPr id="4" name="Slide Number Placeholder 3"/>
          <p:cNvSpPr>
            <a:spLocks noGrp="1"/>
          </p:cNvSpPr>
          <p:nvPr>
            <p:ph type="sldNum" sz="quarter" idx="10"/>
          </p:nvPr>
        </p:nvSpPr>
        <p:spPr/>
        <p:txBody>
          <a:bodyPr/>
          <a:lstStyle/>
          <a:p>
            <a:fld id="{CE60A64D-9269-4E22-A82A-EB0CC43C8A49}" type="slidenum">
              <a:rPr lang="en-US"/>
              <a:t>18</a:t>
            </a:fld>
            <a:endParaRPr lang="en-US"/>
          </a:p>
        </p:txBody>
      </p:sp>
    </p:spTree>
    <p:extLst>
      <p:ext uri="{BB962C8B-B14F-4D97-AF65-F5344CB8AC3E}">
        <p14:creationId xmlns:p14="http://schemas.microsoft.com/office/powerpoint/2010/main" val="1564022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Luma Showcases are intended to provide an opportunity for anyone and everyone to get some exposure to the Luma system. The Luma Showcases are intended to be intended for a higher level and less technical in nature so that any State Employee could benefit from attending and getting the information. Hopefully you will be able to help us get the work out so that anyone interested in the topic for the month will know they are happening and how to get signed up to </a:t>
            </a:r>
            <a:r>
              <a:rPr lang="en-US" sz="1200" b="0" i="0" kern="1200" dirty="0" err="1">
                <a:solidFill>
                  <a:schemeClr val="tx1"/>
                </a:solidFill>
                <a:effectLst/>
                <a:latin typeface="+mn-lt"/>
                <a:ea typeface="+mn-ea"/>
                <a:cs typeface="+mn-cs"/>
              </a:rPr>
              <a:t>attend!This</a:t>
            </a:r>
            <a:r>
              <a:rPr lang="en-US" sz="1200" b="0" i="0" kern="1200" dirty="0">
                <a:solidFill>
                  <a:schemeClr val="tx1"/>
                </a:solidFill>
                <a:effectLst/>
                <a:latin typeface="+mn-lt"/>
                <a:ea typeface="+mn-ea"/>
                <a:cs typeface="+mn-cs"/>
              </a:rPr>
              <a:t> month the Procurement Team will show off some of the procurement or purchasing related functionality in Luma. The procurement module includes things like requisitions, a really exciting punch out system that is almost like a Amazon- </a:t>
            </a:r>
            <a:r>
              <a:rPr lang="en-US" sz="1200" b="0" i="0" kern="1200" dirty="0" err="1">
                <a:solidFill>
                  <a:schemeClr val="tx1"/>
                </a:solidFill>
                <a:effectLst/>
                <a:latin typeface="+mn-lt"/>
                <a:ea typeface="+mn-ea"/>
                <a:cs typeface="+mn-cs"/>
              </a:rPr>
              <a:t>ish</a:t>
            </a:r>
            <a:r>
              <a:rPr lang="en-US" sz="1200" b="0" i="0" kern="1200" dirty="0">
                <a:solidFill>
                  <a:schemeClr val="tx1"/>
                </a:solidFill>
                <a:effectLst/>
                <a:latin typeface="+mn-lt"/>
                <a:ea typeface="+mn-ea"/>
                <a:cs typeface="+mn-cs"/>
              </a:rPr>
              <a:t> tool that State Employees can use to purchase or order or request things like office supplies. It won’t be a free for all ordering system, but it will make a purchasing and requesting items state employees need pretty slick. Agencies will have the ability to set up how this will work – who will be able to use it, the approval process and the like to fit their needs. We might also hear about strategic sourcing, contract management, the supplier portal and inventory </a:t>
            </a:r>
            <a:r>
              <a:rPr lang="en-US" sz="1200" b="0" i="0" kern="1200" dirty="0" err="1">
                <a:solidFill>
                  <a:schemeClr val="tx1"/>
                </a:solidFill>
                <a:effectLst/>
                <a:latin typeface="+mn-lt"/>
                <a:ea typeface="+mn-ea"/>
                <a:cs typeface="+mn-cs"/>
              </a:rPr>
              <a:t>control.In</a:t>
            </a:r>
            <a:r>
              <a:rPr lang="en-US" sz="1200" b="0" i="0" kern="1200" dirty="0">
                <a:solidFill>
                  <a:schemeClr val="tx1"/>
                </a:solidFill>
                <a:effectLst/>
                <a:latin typeface="+mn-lt"/>
                <a:ea typeface="+mn-ea"/>
                <a:cs typeface="+mn-cs"/>
              </a:rPr>
              <a:t> April there are two topics that we are hoping there will be a lot of interest in. The Reports Team will be showing some of the reports and reporting capabilities in the Luma System. We will also hear from the Luma Team members working on the plan for when the rubber hits the road and share some of the plans and activities that will be taking place to help us make the cut over on July first turning the lights off on STARs and the lights on in </a:t>
            </a:r>
            <a:r>
              <a:rPr lang="en-US" sz="1200" b="0" i="0" kern="1200" dirty="0" err="1">
                <a:solidFill>
                  <a:schemeClr val="tx1"/>
                </a:solidFill>
                <a:effectLst/>
                <a:latin typeface="+mn-lt"/>
                <a:ea typeface="+mn-ea"/>
                <a:cs typeface="+mn-cs"/>
              </a:rPr>
              <a:t>Luma!In</a:t>
            </a:r>
            <a:r>
              <a:rPr lang="en-US" sz="1200" b="0" i="0" kern="1200" dirty="0">
                <a:solidFill>
                  <a:schemeClr val="tx1"/>
                </a:solidFill>
                <a:effectLst/>
                <a:latin typeface="+mn-lt"/>
                <a:ea typeface="+mn-ea"/>
                <a:cs typeface="+mn-cs"/>
              </a:rPr>
              <a:t> May the Expense Management Team will be sharing some or showing off some of the exciting tools, and features related to the XM Module in Luma. XM is the Luma module that will handle things like P-Cards, and Employee Travel – planning, reimbursements, approval processing – all that fun </a:t>
            </a:r>
            <a:r>
              <a:rPr lang="en-US" sz="1200" b="0" i="0" kern="1200" dirty="0" err="1">
                <a:solidFill>
                  <a:schemeClr val="tx1"/>
                </a:solidFill>
                <a:effectLst/>
                <a:latin typeface="+mn-lt"/>
                <a:ea typeface="+mn-ea"/>
                <a:cs typeface="+mn-cs"/>
              </a:rPr>
              <a:t>stuff!Lots</a:t>
            </a:r>
            <a:r>
              <a:rPr lang="en-US" sz="1200" b="0" i="0" kern="1200" dirty="0">
                <a:solidFill>
                  <a:schemeClr val="tx1"/>
                </a:solidFill>
                <a:effectLst/>
                <a:latin typeface="+mn-lt"/>
                <a:ea typeface="+mn-ea"/>
                <a:cs typeface="+mn-cs"/>
              </a:rPr>
              <a:t> of fun and exciting things on the horizon – please </a:t>
            </a:r>
            <a:r>
              <a:rPr lang="en-US" sz="1200" b="0" i="0" kern="1200" dirty="0" err="1">
                <a:solidFill>
                  <a:schemeClr val="tx1"/>
                </a:solidFill>
                <a:effectLst/>
                <a:latin typeface="+mn-lt"/>
                <a:ea typeface="+mn-ea"/>
                <a:cs typeface="+mn-cs"/>
              </a:rPr>
              <a:t>please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please</a:t>
            </a:r>
            <a:r>
              <a:rPr lang="en-US" sz="1200" b="0" i="0" kern="1200">
                <a:solidFill>
                  <a:schemeClr val="tx1"/>
                </a:solidFill>
                <a:effectLst/>
                <a:latin typeface="+mn-lt"/>
                <a:ea typeface="+mn-ea"/>
                <a:cs typeface="+mn-cs"/>
              </a:rPr>
              <a:t> help us get the word out and get as many people as possible on!</a:t>
            </a:r>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19</a:t>
            </a:fld>
            <a:endParaRPr lang="en-US"/>
          </a:p>
        </p:txBody>
      </p:sp>
    </p:spTree>
    <p:extLst>
      <p:ext uri="{BB962C8B-B14F-4D97-AF65-F5344CB8AC3E}">
        <p14:creationId xmlns:p14="http://schemas.microsoft.com/office/powerpoint/2010/main" val="2737948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10"/>
          </p:nvPr>
        </p:nvSpPr>
        <p:spPr/>
        <p:txBody>
          <a:bodyPr/>
          <a:lstStyle/>
          <a:p>
            <a:fld id="{CE60A64D-9269-4E22-A82A-EB0CC43C8A49}" type="slidenum">
              <a:rPr lang="en-US"/>
              <a:t>20</a:t>
            </a:fld>
            <a:endParaRPr lang="en-US"/>
          </a:p>
        </p:txBody>
      </p:sp>
    </p:spTree>
    <p:extLst>
      <p:ext uri="{BB962C8B-B14F-4D97-AF65-F5344CB8AC3E}">
        <p14:creationId xmlns:p14="http://schemas.microsoft.com/office/powerpoint/2010/main" val="1933949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10"/>
          </p:nvPr>
        </p:nvSpPr>
        <p:spPr/>
        <p:txBody>
          <a:bodyPr/>
          <a:lstStyle/>
          <a:p>
            <a:fld id="{CE60A64D-9269-4E22-A82A-EB0CC43C8A49}" type="slidenum">
              <a:rPr lang="en-US"/>
              <a:t>21</a:t>
            </a:fld>
            <a:endParaRPr lang="en-US"/>
          </a:p>
        </p:txBody>
      </p:sp>
    </p:spTree>
    <p:extLst>
      <p:ext uri="{BB962C8B-B14F-4D97-AF65-F5344CB8AC3E}">
        <p14:creationId xmlns:p14="http://schemas.microsoft.com/office/powerpoint/2010/main" val="235303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up we have Chief Deputy Controller Whitworth to share some project updates with us.</a:t>
            </a:r>
          </a:p>
          <a:p>
            <a:r>
              <a:rPr lang="en-US" sz="1200" kern="1200" dirty="0">
                <a:solidFill>
                  <a:schemeClr val="tx1"/>
                </a:solidFill>
                <a:effectLst/>
                <a:latin typeface="+mn-lt"/>
                <a:ea typeface="+mn-ea"/>
                <a:cs typeface="+mn-cs"/>
              </a:rPr>
              <a:t>Then, Sheena will share some information surrounding re-defining the phase one go live</a:t>
            </a:r>
          </a:p>
          <a:p>
            <a:r>
              <a:rPr lang="en-US" sz="1200" kern="1200" dirty="0">
                <a:solidFill>
                  <a:schemeClr val="tx1"/>
                </a:solidFill>
                <a:effectLst/>
                <a:latin typeface="+mn-lt"/>
                <a:ea typeface="+mn-ea"/>
                <a:cs typeface="+mn-cs"/>
              </a:rPr>
              <a:t>Next, Danielle will review the on-going activities and share what you can expect to see coming.</a:t>
            </a:r>
          </a:p>
          <a:p>
            <a:r>
              <a:rPr lang="en-US" sz="1200" kern="1200" dirty="0">
                <a:solidFill>
                  <a:schemeClr val="tx1"/>
                </a:solidFill>
                <a:effectLst/>
                <a:latin typeface="+mn-lt"/>
                <a:ea typeface="+mn-ea"/>
                <a:cs typeface="+mn-cs"/>
              </a:rPr>
              <a:t>After that, we have some information on the upcoming workforce transition plan.</a:t>
            </a:r>
          </a:p>
          <a:p>
            <a:r>
              <a:rPr lang="en-US" sz="1200" kern="1200" dirty="0">
                <a:solidFill>
                  <a:schemeClr val="tx1"/>
                </a:solidFill>
                <a:effectLst/>
                <a:latin typeface="+mn-lt"/>
                <a:ea typeface="+mn-ea"/>
                <a:cs typeface="+mn-cs"/>
              </a:rPr>
              <a:t>Chris will talk showcases and go over the Know Do Share Report for this month</a:t>
            </a:r>
          </a:p>
          <a:p>
            <a:r>
              <a:rPr lang="en-US" sz="1200" kern="1200" dirty="0">
                <a:solidFill>
                  <a:schemeClr val="tx1"/>
                </a:solidFill>
                <a:effectLst/>
                <a:latin typeface="+mn-lt"/>
                <a:ea typeface="+mn-ea"/>
                <a:cs typeface="+mn-cs"/>
              </a:rPr>
              <a:t>And we’ll wrap it up by opening the floor to all of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without any further ado, I’ll pass you all over to Chief Deputy Controller Whitworth! Josh the floor is </a:t>
            </a:r>
            <a:r>
              <a:rPr lang="en-US" sz="1200" kern="1200">
                <a:solidFill>
                  <a:schemeClr val="tx1"/>
                </a:solidFill>
                <a:effectLst/>
                <a:latin typeface="+mn-lt"/>
                <a:ea typeface="+mn-ea"/>
                <a:cs typeface="+mn-cs"/>
              </a:rPr>
              <a:t>yours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60A64D-9269-4E22-A82A-EB0CC43C8A49}" type="slidenum">
              <a:rPr lang="en-US"/>
              <a:t>2</a:t>
            </a:fld>
            <a:endParaRPr lang="en-US"/>
          </a:p>
        </p:txBody>
      </p:sp>
    </p:spTree>
    <p:extLst>
      <p:ext uri="{BB962C8B-B14F-4D97-AF65-F5344CB8AC3E}">
        <p14:creationId xmlns:p14="http://schemas.microsoft.com/office/powerpoint/2010/main" val="19172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CE60A64D-9269-4E22-A82A-EB0CC43C8A49}" type="slidenum">
              <a:rPr lang="en-US"/>
              <a:t>3</a:t>
            </a:fld>
            <a:endParaRPr lang="en-US"/>
          </a:p>
        </p:txBody>
      </p:sp>
    </p:spTree>
    <p:extLst>
      <p:ext uri="{BB962C8B-B14F-4D97-AF65-F5344CB8AC3E}">
        <p14:creationId xmlns:p14="http://schemas.microsoft.com/office/powerpoint/2010/main" val="82656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7</a:t>
            </a:fld>
            <a:endParaRPr lang="en-US"/>
          </a:p>
        </p:txBody>
      </p:sp>
    </p:spTree>
    <p:extLst>
      <p:ext uri="{BB962C8B-B14F-4D97-AF65-F5344CB8AC3E}">
        <p14:creationId xmlns:p14="http://schemas.microsoft.com/office/powerpoint/2010/main" val="218921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10"/>
          </p:nvPr>
        </p:nvSpPr>
        <p:spPr/>
        <p:txBody>
          <a:bodyPr/>
          <a:lstStyle/>
          <a:p>
            <a:fld id="{CE60A64D-9269-4E22-A82A-EB0CC43C8A49}" type="slidenum">
              <a:rPr lang="en-US"/>
              <a:t>9</a:t>
            </a:fld>
            <a:endParaRPr lang="en-US"/>
          </a:p>
        </p:txBody>
      </p:sp>
    </p:spTree>
    <p:extLst>
      <p:ext uri="{BB962C8B-B14F-4D97-AF65-F5344CB8AC3E}">
        <p14:creationId xmlns:p14="http://schemas.microsoft.com/office/powerpoint/2010/main" val="259660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where we are in the change management commitment curve.</a:t>
            </a: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0A64D-9269-4E22-A82A-EB0CC43C8A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86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Manager Awareness Workshop Sessions will highlight upcoming business process changes and impacts as result of Luma implementation. The sessions, which will be conducted virtually, will describe to senior managerial positions (e.g. Buyer positions for the procurement session, Finance Director for the finance session) the impacts relevant to specific functional areas: finance, budget, and/or procurement. Those that attend the Manager Awareness Workshop will be tasked to  utilize the information to facilitate conversations directly with their employees to support agency business readiness. </a:t>
            </a:r>
          </a:p>
          <a:p>
            <a:r>
              <a:rPr lang="en-US" sz="1200" kern="1200" dirty="0">
                <a:solidFill>
                  <a:schemeClr val="tx1"/>
                </a:solidFill>
                <a:effectLst/>
                <a:latin typeface="+mn-lt"/>
                <a:ea typeface="+mn-ea"/>
                <a:cs typeface="+mn-cs"/>
              </a:rPr>
              <a:t> I know this is stronger language…but I would argue that the cascade of information is critical to organizational awareness and buy-in</a:t>
            </a:r>
          </a:p>
          <a:p>
            <a:endParaRPr lang="en-US" dirty="0"/>
          </a:p>
          <a:p>
            <a:r>
              <a:rPr lang="en-US" sz="1200" kern="1200" dirty="0">
                <a:solidFill>
                  <a:schemeClr val="tx1"/>
                </a:solidFill>
                <a:effectLst/>
                <a:latin typeface="+mn-lt"/>
                <a:ea typeface="+mn-ea"/>
                <a:cs typeface="+mn-cs"/>
              </a:rPr>
              <a:t>The Luma Learning Labs are designed to supplement the knowledge transfer from agency management to agency employees. The Luma Learning Lab sessions, which will mirror the content from the Manager Awareness sessions, will reinforce the benefits of specific business process changes as a result of the implementation of Luma. While it is ideal for agency employees learn about upcoming changes directly from their manager, the Luma project team recognizes that various challenges and constraints of agency managers may prohibit this within the timeframes required.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0A64D-9269-4E22-A82A-EB0CC43C8A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953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Submit names through April so we are ready to go with the Sessions in the May/June timeframe</a:t>
            </a:r>
            <a:endParaRPr lang="en-US" dirty="0"/>
          </a:p>
        </p:txBody>
      </p:sp>
      <p:sp>
        <p:nvSpPr>
          <p:cNvPr id="4" name="Slide Number Placeholder 3"/>
          <p:cNvSpPr>
            <a:spLocks noGrp="1"/>
          </p:cNvSpPr>
          <p:nvPr>
            <p:ph type="sldNum" sz="quarter" idx="5"/>
          </p:nvPr>
        </p:nvSpPr>
        <p:spPr/>
        <p:txBody>
          <a:bodyPr/>
          <a:lstStyle/>
          <a:p>
            <a:fld id="{CE60A64D-9269-4E22-A82A-EB0CC43C8A49}" type="slidenum">
              <a:rPr lang="en-US" smtClean="0"/>
              <a:t>14</a:t>
            </a:fld>
            <a:endParaRPr lang="en-US"/>
          </a:p>
        </p:txBody>
      </p:sp>
    </p:spTree>
    <p:extLst>
      <p:ext uri="{BB962C8B-B14F-4D97-AF65-F5344CB8AC3E}">
        <p14:creationId xmlns:p14="http://schemas.microsoft.com/office/powerpoint/2010/main" val="410475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0A64D-9269-4E22-A82A-EB0CC43C8A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602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12BCB-F087-4D87-B489-AD8943C946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pic>
        <p:nvPicPr>
          <p:cNvPr id="9" name="Picture 8">
            <a:extLst>
              <a:ext uri="{FF2B5EF4-FFF2-40B4-BE49-F238E27FC236}">
                <a16:creationId xmlns:a16="http://schemas.microsoft.com/office/drawing/2014/main" id="{398CE205-460D-4CDA-9E02-0A33CABE4397}"/>
              </a:ext>
            </a:extLst>
          </p:cNvPr>
          <p:cNvPicPr>
            <a:picLocks noChangeAspect="1"/>
          </p:cNvPicPr>
          <p:nvPr userDrawn="1"/>
        </p:nvPicPr>
        <p:blipFill rotWithShape="1">
          <a:blip r:embed="rId3"/>
          <a:srcRect l="77385" t="15682" r="2464" b="57878"/>
          <a:stretch/>
        </p:blipFill>
        <p:spPr>
          <a:xfrm>
            <a:off x="5655899" y="5132653"/>
            <a:ext cx="289932" cy="325615"/>
          </a:xfrm>
          <a:prstGeom prst="rect">
            <a:avLst/>
          </a:prstGeom>
        </p:spPr>
      </p:pic>
      <p:pic>
        <p:nvPicPr>
          <p:cNvPr id="10" name="Picture 9">
            <a:extLst>
              <a:ext uri="{FF2B5EF4-FFF2-40B4-BE49-F238E27FC236}">
                <a16:creationId xmlns:a16="http://schemas.microsoft.com/office/drawing/2014/main" id="{93D11AA2-979D-4181-AAF1-DA5FA3A7103B}"/>
              </a:ext>
            </a:extLst>
          </p:cNvPr>
          <p:cNvPicPr>
            <a:picLocks noChangeAspect="1"/>
          </p:cNvPicPr>
          <p:nvPr userDrawn="1"/>
        </p:nvPicPr>
        <p:blipFill rotWithShape="1">
          <a:blip r:embed="rId4"/>
          <a:srcRect l="76951" t="44956" r="5068" b="34501"/>
          <a:stretch/>
        </p:blipFill>
        <p:spPr>
          <a:xfrm>
            <a:off x="5655899" y="5495293"/>
            <a:ext cx="258708" cy="254247"/>
          </a:xfrm>
          <a:prstGeom prst="rect">
            <a:avLst/>
          </a:prstGeom>
        </p:spPr>
      </p:pic>
      <p:pic>
        <p:nvPicPr>
          <p:cNvPr id="11" name="Picture 10">
            <a:extLst>
              <a:ext uri="{FF2B5EF4-FFF2-40B4-BE49-F238E27FC236}">
                <a16:creationId xmlns:a16="http://schemas.microsoft.com/office/drawing/2014/main" id="{4D33D91B-8350-4076-B6B5-F86C2E646F2A}"/>
              </a:ext>
            </a:extLst>
          </p:cNvPr>
          <p:cNvPicPr>
            <a:picLocks noChangeAspect="1"/>
          </p:cNvPicPr>
          <p:nvPr userDrawn="1"/>
        </p:nvPicPr>
        <p:blipFill rotWithShape="1">
          <a:blip r:embed="rId4"/>
          <a:srcRect l="65481" t="64779" r="17778" b="15758"/>
          <a:stretch/>
        </p:blipFill>
        <p:spPr>
          <a:xfrm>
            <a:off x="5489338" y="5736750"/>
            <a:ext cx="240867" cy="240866"/>
          </a:xfrm>
          <a:prstGeom prst="rect">
            <a:avLst/>
          </a:prstGeom>
        </p:spPr>
      </p:pic>
      <p:pic>
        <p:nvPicPr>
          <p:cNvPr id="12" name="Picture 11">
            <a:extLst>
              <a:ext uri="{FF2B5EF4-FFF2-40B4-BE49-F238E27FC236}">
                <a16:creationId xmlns:a16="http://schemas.microsoft.com/office/drawing/2014/main" id="{6A46EC00-B6BA-4A0C-93C4-BBA19494597D}"/>
              </a:ext>
            </a:extLst>
          </p:cNvPr>
          <p:cNvPicPr>
            <a:picLocks noChangeAspect="1"/>
          </p:cNvPicPr>
          <p:nvPr userDrawn="1"/>
        </p:nvPicPr>
        <p:blipFill rotWithShape="1">
          <a:blip r:embed="rId4"/>
          <a:srcRect l="48760" t="74102" r="34809" b="7877"/>
          <a:stretch/>
        </p:blipFill>
        <p:spPr>
          <a:xfrm>
            <a:off x="5249735" y="5858748"/>
            <a:ext cx="236406" cy="223025"/>
          </a:xfrm>
          <a:prstGeom prst="rect">
            <a:avLst/>
          </a:prstGeom>
        </p:spPr>
      </p:pic>
      <p:pic>
        <p:nvPicPr>
          <p:cNvPr id="13" name="Picture 12">
            <a:extLst>
              <a:ext uri="{FF2B5EF4-FFF2-40B4-BE49-F238E27FC236}">
                <a16:creationId xmlns:a16="http://schemas.microsoft.com/office/drawing/2014/main" id="{C4E5EBBF-0FF9-4D17-8509-05BAED195D6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1300" t="37659" r="56919" b="59008"/>
          <a:stretch/>
        </p:blipFill>
        <p:spPr>
          <a:xfrm>
            <a:off x="5036167" y="5843790"/>
            <a:ext cx="217130" cy="228600"/>
          </a:xfrm>
          <a:prstGeom prst="rect">
            <a:avLst/>
          </a:prstGeom>
        </p:spPr>
      </p:pic>
      <p:pic>
        <p:nvPicPr>
          <p:cNvPr id="14" name="Picture 13">
            <a:extLst>
              <a:ext uri="{FF2B5EF4-FFF2-40B4-BE49-F238E27FC236}">
                <a16:creationId xmlns:a16="http://schemas.microsoft.com/office/drawing/2014/main" id="{5FD8604F-7810-4835-83E1-6DEF10D2780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9801" t="36788" r="58590" b="60440"/>
          <a:stretch/>
        </p:blipFill>
        <p:spPr>
          <a:xfrm>
            <a:off x="4852215" y="5782948"/>
            <a:ext cx="196112" cy="190124"/>
          </a:xfrm>
          <a:prstGeom prst="rect">
            <a:avLst/>
          </a:prstGeom>
        </p:spPr>
      </p:pic>
      <p:pic>
        <p:nvPicPr>
          <p:cNvPr id="15" name="Picture 14">
            <a:extLst>
              <a:ext uri="{FF2B5EF4-FFF2-40B4-BE49-F238E27FC236}">
                <a16:creationId xmlns:a16="http://schemas.microsoft.com/office/drawing/2014/main" id="{F26A13C4-709A-42D1-BEC2-EBA78837730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146" t="32561" r="60406" b="65019"/>
          <a:stretch/>
        </p:blipFill>
        <p:spPr>
          <a:xfrm>
            <a:off x="4650256" y="5495721"/>
            <a:ext cx="176525" cy="165933"/>
          </a:xfrm>
          <a:prstGeom prst="rect">
            <a:avLst/>
          </a:prstGeom>
        </p:spPr>
      </p:pic>
      <p:pic>
        <p:nvPicPr>
          <p:cNvPr id="16" name="Picture 15">
            <a:extLst>
              <a:ext uri="{FF2B5EF4-FFF2-40B4-BE49-F238E27FC236}">
                <a16:creationId xmlns:a16="http://schemas.microsoft.com/office/drawing/2014/main" id="{C047AB66-AB65-4BAC-A378-20A7C8A995A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827" t="34854" r="59902" b="62687"/>
          <a:stretch/>
        </p:blipFill>
        <p:spPr>
          <a:xfrm>
            <a:off x="4731684" y="5648902"/>
            <a:ext cx="154879" cy="168700"/>
          </a:xfrm>
          <a:prstGeom prst="rect">
            <a:avLst/>
          </a:prstGeom>
        </p:spPr>
      </p:pic>
      <p:pic>
        <p:nvPicPr>
          <p:cNvPr id="17" name="Picture 16">
            <a:extLst>
              <a:ext uri="{FF2B5EF4-FFF2-40B4-BE49-F238E27FC236}">
                <a16:creationId xmlns:a16="http://schemas.microsoft.com/office/drawing/2014/main" id="{4C9F0716-7FC0-4F6B-8AA8-A321E4286A6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47" t="30252" r="60665" b="67456"/>
          <a:stretch/>
        </p:blipFill>
        <p:spPr>
          <a:xfrm>
            <a:off x="4640054" y="5330649"/>
            <a:ext cx="157163" cy="157162"/>
          </a:xfrm>
          <a:prstGeom prst="rect">
            <a:avLst/>
          </a:prstGeom>
        </p:spPr>
      </p:pic>
      <p:pic>
        <p:nvPicPr>
          <p:cNvPr id="18" name="Picture 17">
            <a:extLst>
              <a:ext uri="{FF2B5EF4-FFF2-40B4-BE49-F238E27FC236}">
                <a16:creationId xmlns:a16="http://schemas.microsoft.com/office/drawing/2014/main" id="{18498F74-0F92-46A3-83CF-1AE7791D9AD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38" t="28022" r="60751" b="69895"/>
          <a:stretch/>
        </p:blipFill>
        <p:spPr>
          <a:xfrm>
            <a:off x="4637249" y="5180804"/>
            <a:ext cx="147638" cy="142875"/>
          </a:xfrm>
          <a:prstGeom prst="rect">
            <a:avLst/>
          </a:prstGeom>
        </p:spPr>
      </p:pic>
      <p:sp>
        <p:nvSpPr>
          <p:cNvPr id="23" name="Rectangle 22">
            <a:extLst>
              <a:ext uri="{FF2B5EF4-FFF2-40B4-BE49-F238E27FC236}">
                <a16:creationId xmlns:a16="http://schemas.microsoft.com/office/drawing/2014/main" id="{81738565-E77A-4B74-B954-7FFAB4AF3461}"/>
              </a:ext>
            </a:extLst>
          </p:cNvPr>
          <p:cNvSpPr/>
          <p:nvPr userDrawn="1"/>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DFA440-937D-4DAF-8003-F4C53E534504}"/>
              </a:ext>
            </a:extLst>
          </p:cNvPr>
          <p:cNvSpPr/>
          <p:nvPr userDrawn="1"/>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9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250" tmFilter="0, 0; .2, .5; .8, .5; 1, 0"/>
                                        <p:tgtEl>
                                          <p:spTgt spid="18"/>
                                        </p:tgtEl>
                                      </p:cBhvr>
                                    </p:animEffect>
                                    <p:animScale>
                                      <p:cBhvr>
                                        <p:cTn id="14" dur="125" autoRev="1" fill="hold"/>
                                        <p:tgtEl>
                                          <p:spTgt spid="18"/>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childTnLst>
                                </p:cTn>
                              </p:par>
                            </p:childTnLst>
                          </p:cTn>
                        </p:par>
                        <p:par>
                          <p:cTn id="18" fill="hold">
                            <p:stCondLst>
                              <p:cond delay="1250"/>
                            </p:stCondLst>
                            <p:childTnLst>
                              <p:par>
                                <p:cTn id="19" presetID="26" presetClass="emph" presetSubtype="0" fill="hold" nodeType="afterEffect">
                                  <p:stCondLst>
                                    <p:cond delay="0"/>
                                  </p:stCondLst>
                                  <p:childTnLst>
                                    <p:animEffect transition="out" filter="fade">
                                      <p:cBhvr>
                                        <p:cTn id="20" dur="250" tmFilter="0, 0; .2, .5; .8, .5; 1, 0"/>
                                        <p:tgtEl>
                                          <p:spTgt spid="17"/>
                                        </p:tgtEl>
                                      </p:cBhvr>
                                    </p:animEffect>
                                    <p:animScale>
                                      <p:cBhvr>
                                        <p:cTn id="21" dur="125" autoRev="1" fill="hold"/>
                                        <p:tgtEl>
                                          <p:spTgt spid="17"/>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50"/>
                                        <p:tgtEl>
                                          <p:spTgt spid="15"/>
                                        </p:tgtEl>
                                      </p:cBhvr>
                                    </p:animEffect>
                                  </p:childTnLst>
                                </p:cTn>
                              </p:par>
                            </p:childTnLst>
                          </p:cTn>
                        </p:par>
                        <p:par>
                          <p:cTn id="25" fill="hold">
                            <p:stCondLst>
                              <p:cond delay="1500"/>
                            </p:stCondLst>
                            <p:childTnLst>
                              <p:par>
                                <p:cTn id="26" presetID="26" presetClass="emph" presetSubtype="0" fill="hold" nodeType="afterEffect">
                                  <p:stCondLst>
                                    <p:cond delay="0"/>
                                  </p:stCondLst>
                                  <p:childTnLst>
                                    <p:animEffect transition="out" filter="fade">
                                      <p:cBhvr>
                                        <p:cTn id="27" dur="250" tmFilter="0, 0; .2, .5; .8, .5; 1, 0"/>
                                        <p:tgtEl>
                                          <p:spTgt spid="15"/>
                                        </p:tgtEl>
                                      </p:cBhvr>
                                    </p:animEffect>
                                    <p:animScale>
                                      <p:cBhvr>
                                        <p:cTn id="28" dur="125" autoRev="1" fill="hold"/>
                                        <p:tgtEl>
                                          <p:spTgt spid="15"/>
                                        </p:tgtEl>
                                      </p:cBhvr>
                                      <p:by x="105000" y="105000"/>
                                    </p:animScale>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par>
                          <p:cTn id="32" fill="hold">
                            <p:stCondLst>
                              <p:cond delay="1750"/>
                            </p:stCondLst>
                            <p:childTnLst>
                              <p:par>
                                <p:cTn id="33" presetID="26" presetClass="emph" presetSubtype="0" fill="hold" nodeType="afterEffect">
                                  <p:stCondLst>
                                    <p:cond delay="0"/>
                                  </p:stCondLst>
                                  <p:childTnLst>
                                    <p:animEffect transition="out" filter="fade">
                                      <p:cBhvr>
                                        <p:cTn id="34" dur="250" tmFilter="0, 0; .2, .5; .8, .5; 1, 0"/>
                                        <p:tgtEl>
                                          <p:spTgt spid="16"/>
                                        </p:tgtEl>
                                      </p:cBhvr>
                                    </p:animEffect>
                                    <p:animScale>
                                      <p:cBhvr>
                                        <p:cTn id="35" dur="125" autoRev="1" fill="hold"/>
                                        <p:tgtEl>
                                          <p:spTgt spid="16"/>
                                        </p:tgtEl>
                                      </p:cBhvr>
                                      <p:by x="105000" y="105000"/>
                                    </p:animScale>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250" tmFilter="0, 0; .2, .5; .8, .5; 1, 0"/>
                                        <p:tgtEl>
                                          <p:spTgt spid="14"/>
                                        </p:tgtEl>
                                      </p:cBhvr>
                                    </p:animEffect>
                                    <p:animScale>
                                      <p:cBhvr>
                                        <p:cTn id="42" dur="125" autoRev="1" fill="hold"/>
                                        <p:tgtEl>
                                          <p:spTgt spid="14"/>
                                        </p:tgtEl>
                                      </p:cBhvr>
                                      <p:by x="105000" y="105000"/>
                                    </p:animScale>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50"/>
                                        <p:tgtEl>
                                          <p:spTgt spid="13"/>
                                        </p:tgtEl>
                                      </p:cBhvr>
                                    </p:animEffect>
                                  </p:childTnLst>
                                </p:cTn>
                              </p:par>
                            </p:childTnLst>
                          </p:cTn>
                        </p:par>
                        <p:par>
                          <p:cTn id="46" fill="hold">
                            <p:stCondLst>
                              <p:cond delay="2250"/>
                            </p:stCondLst>
                            <p:childTnLst>
                              <p:par>
                                <p:cTn id="47" presetID="26" presetClass="emph" presetSubtype="0" fill="hold" nodeType="afterEffect">
                                  <p:stCondLst>
                                    <p:cond delay="0"/>
                                  </p:stCondLst>
                                  <p:childTnLst>
                                    <p:animEffect transition="out" filter="fade">
                                      <p:cBhvr>
                                        <p:cTn id="48" dur="250" tmFilter="0, 0; .2, .5; .8, .5; 1, 0"/>
                                        <p:tgtEl>
                                          <p:spTgt spid="13"/>
                                        </p:tgtEl>
                                      </p:cBhvr>
                                    </p:animEffect>
                                    <p:animScale>
                                      <p:cBhvr>
                                        <p:cTn id="49" dur="125" autoRev="1" fill="hold"/>
                                        <p:tgtEl>
                                          <p:spTgt spid="13"/>
                                        </p:tgtEl>
                                      </p:cBhvr>
                                      <p:by x="105000" y="105000"/>
                                    </p:animScale>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50"/>
                                        <p:tgtEl>
                                          <p:spTgt spid="12"/>
                                        </p:tgtEl>
                                      </p:cBhvr>
                                    </p:animEffect>
                                  </p:childTnLst>
                                </p:cTn>
                              </p:par>
                            </p:childTnLst>
                          </p:cTn>
                        </p:par>
                        <p:par>
                          <p:cTn id="53" fill="hold">
                            <p:stCondLst>
                              <p:cond delay="2500"/>
                            </p:stCondLst>
                            <p:childTnLst>
                              <p:par>
                                <p:cTn id="54" presetID="26" presetClass="emph" presetSubtype="0" fill="hold" nodeType="afterEffect">
                                  <p:stCondLst>
                                    <p:cond delay="0"/>
                                  </p:stCondLst>
                                  <p:childTnLst>
                                    <p:animEffect transition="out" filter="fade">
                                      <p:cBhvr>
                                        <p:cTn id="55" dur="250" tmFilter="0, 0; .2, .5; .8, .5; 1, 0"/>
                                        <p:tgtEl>
                                          <p:spTgt spid="12"/>
                                        </p:tgtEl>
                                      </p:cBhvr>
                                    </p:animEffect>
                                    <p:animScale>
                                      <p:cBhvr>
                                        <p:cTn id="56" dur="125" autoRev="1" fill="hold"/>
                                        <p:tgtEl>
                                          <p:spTgt spid="12"/>
                                        </p:tgtEl>
                                      </p:cBhvr>
                                      <p:by x="105000" y="105000"/>
                                    </p:animScale>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childTnLst>
                                </p:cTn>
                              </p:par>
                            </p:childTnLst>
                          </p:cTn>
                        </p:par>
                        <p:par>
                          <p:cTn id="60" fill="hold">
                            <p:stCondLst>
                              <p:cond delay="2750"/>
                            </p:stCondLst>
                            <p:childTnLst>
                              <p:par>
                                <p:cTn id="61" presetID="26" presetClass="emph" presetSubtype="0" fill="hold" nodeType="afterEffect">
                                  <p:stCondLst>
                                    <p:cond delay="0"/>
                                  </p:stCondLst>
                                  <p:childTnLst>
                                    <p:animEffect transition="out" filter="fade">
                                      <p:cBhvr>
                                        <p:cTn id="62" dur="250" tmFilter="0, 0; .2, .5; .8, .5; 1, 0"/>
                                        <p:tgtEl>
                                          <p:spTgt spid="11"/>
                                        </p:tgtEl>
                                      </p:cBhvr>
                                    </p:animEffect>
                                    <p:animScale>
                                      <p:cBhvr>
                                        <p:cTn id="63" dur="125" autoRev="1" fill="hold"/>
                                        <p:tgtEl>
                                          <p:spTgt spid="11"/>
                                        </p:tgtEl>
                                      </p:cBhvr>
                                      <p:by x="105000" y="105000"/>
                                    </p:animScale>
                                  </p:childTnLst>
                                </p:cTn>
                              </p:par>
                              <p:par>
                                <p:cTn id="64" presetID="10"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250"/>
                                        <p:tgtEl>
                                          <p:spTgt spid="10"/>
                                        </p:tgtEl>
                                      </p:cBhvr>
                                    </p:animEffect>
                                  </p:childTnLst>
                                </p:cTn>
                              </p:par>
                            </p:childTnLst>
                          </p:cTn>
                        </p:par>
                        <p:par>
                          <p:cTn id="67" fill="hold">
                            <p:stCondLst>
                              <p:cond delay="3000"/>
                            </p:stCondLst>
                            <p:childTnLst>
                              <p:par>
                                <p:cTn id="68" presetID="26" presetClass="emph" presetSubtype="0" fill="hold" nodeType="afterEffect">
                                  <p:stCondLst>
                                    <p:cond delay="0"/>
                                  </p:stCondLst>
                                  <p:childTnLst>
                                    <p:animEffect transition="out" filter="fade">
                                      <p:cBhvr>
                                        <p:cTn id="69" dur="250" tmFilter="0, 0; .2, .5; .8, .5; 1, 0"/>
                                        <p:tgtEl>
                                          <p:spTgt spid="10"/>
                                        </p:tgtEl>
                                      </p:cBhvr>
                                    </p:animEffect>
                                    <p:animScale>
                                      <p:cBhvr>
                                        <p:cTn id="70" dur="125" autoRev="1" fill="hold"/>
                                        <p:tgtEl>
                                          <p:spTgt spid="10"/>
                                        </p:tgtEl>
                                      </p:cBhvr>
                                      <p:by x="105000" y="105000"/>
                                    </p:animScale>
                                  </p:childTnLst>
                                </p:cTn>
                              </p:par>
                              <p:par>
                                <p:cTn id="71" presetID="10"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250"/>
                                        <p:tgtEl>
                                          <p:spTgt spid="9"/>
                                        </p:tgtEl>
                                      </p:cBhvr>
                                    </p:animEffect>
                                  </p:childTnLst>
                                </p:cTn>
                              </p:par>
                            </p:childTnLst>
                          </p:cTn>
                        </p:par>
                        <p:par>
                          <p:cTn id="74" fill="hold">
                            <p:stCondLst>
                              <p:cond delay="3250"/>
                            </p:stCondLst>
                            <p:childTnLst>
                              <p:par>
                                <p:cTn id="75" presetID="26" presetClass="emph" presetSubtype="0" fill="hold" nodeType="afterEffect">
                                  <p:stCondLst>
                                    <p:cond delay="0"/>
                                  </p:stCondLst>
                                  <p:childTnLst>
                                    <p:animEffect transition="out" filter="fade">
                                      <p:cBhvr>
                                        <p:cTn id="76" dur="250" tmFilter="0, 0; .2, .5; .8, .5; 1, 0"/>
                                        <p:tgtEl>
                                          <p:spTgt spid="9"/>
                                        </p:tgtEl>
                                      </p:cBhvr>
                                    </p:animEffect>
                                    <p:animScale>
                                      <p:cBhvr>
                                        <p:cTn id="77" dur="1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2A89-8D22-4887-9744-2F020F50C4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99F274-32D0-47E1-A257-04FCBC727F1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54C454-4367-4D6B-A533-32CAF5A42063}"/>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4/7/2021</a:t>
            </a:fld>
            <a:endParaRPr lang="en-US"/>
          </a:p>
        </p:txBody>
      </p:sp>
      <p:sp>
        <p:nvSpPr>
          <p:cNvPr id="5" name="Footer Placeholder 4">
            <a:extLst>
              <a:ext uri="{FF2B5EF4-FFF2-40B4-BE49-F238E27FC236}">
                <a16:creationId xmlns:a16="http://schemas.microsoft.com/office/drawing/2014/main" id="{741C7FAB-8197-4E36-9D61-EFB247F87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3F3932-C4F6-4273-9532-2D5FBE781DC9}"/>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351104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AC72-9C38-48D5-91FF-2903FA2F6C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91B28A-CEC3-405B-B0D0-856BA250445F}"/>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56180-2139-4FC1-A51F-71CD47D522E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24FC8-20D0-4230-96C8-5986BCE93EE6}"/>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4/7/2021</a:t>
            </a:fld>
            <a:endParaRPr lang="en-US"/>
          </a:p>
        </p:txBody>
      </p:sp>
      <p:sp>
        <p:nvSpPr>
          <p:cNvPr id="6" name="Footer Placeholder 5">
            <a:extLst>
              <a:ext uri="{FF2B5EF4-FFF2-40B4-BE49-F238E27FC236}">
                <a16:creationId xmlns:a16="http://schemas.microsoft.com/office/drawing/2014/main" id="{1A2D2061-CF6E-43A9-B7D5-CD118AB389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95C4D-E507-4C47-9BCF-94F0DFA2B48E}"/>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86273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07A0-13E7-4820-9552-4DAC5D508FF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2F8B9F8-B3B9-44CA-ABA7-10C5050528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A4B122-01BC-42EE-9B5A-D93FB6056F7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9B4D3-8E18-46CF-9A48-37C62F1651F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39BF4E-FF0E-4748-A293-C7B04A8CBE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8B61C0-761C-46EC-B798-41C674A871FD}"/>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4/7/2021</a:t>
            </a:fld>
            <a:endParaRPr lang="en-US"/>
          </a:p>
        </p:txBody>
      </p:sp>
      <p:sp>
        <p:nvSpPr>
          <p:cNvPr id="8" name="Footer Placeholder 7">
            <a:extLst>
              <a:ext uri="{FF2B5EF4-FFF2-40B4-BE49-F238E27FC236}">
                <a16:creationId xmlns:a16="http://schemas.microsoft.com/office/drawing/2014/main" id="{6214F536-FC6B-4B9C-8997-57F43818B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ACBD3DC-1B75-4D7E-AE78-51AAFC2A1CD8}"/>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243686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A355-9168-4605-A098-1FC4C634A1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15333BC-5CE8-4A36-99BE-78C5BFAED637}"/>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4/7/2021</a:t>
            </a:fld>
            <a:endParaRPr lang="en-US"/>
          </a:p>
        </p:txBody>
      </p:sp>
      <p:sp>
        <p:nvSpPr>
          <p:cNvPr id="4" name="Footer Placeholder 3">
            <a:extLst>
              <a:ext uri="{FF2B5EF4-FFF2-40B4-BE49-F238E27FC236}">
                <a16:creationId xmlns:a16="http://schemas.microsoft.com/office/drawing/2014/main" id="{0C5DC99B-816C-4F2B-AA1C-D8333A4854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4CF7467-F470-4807-8787-A17ED5044BE5}"/>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68162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17875-15AF-43A2-AB59-3134461AE603}"/>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4/7/2021</a:t>
            </a:fld>
            <a:endParaRPr lang="en-US"/>
          </a:p>
        </p:txBody>
      </p:sp>
      <p:sp>
        <p:nvSpPr>
          <p:cNvPr id="3" name="Footer Placeholder 2">
            <a:extLst>
              <a:ext uri="{FF2B5EF4-FFF2-40B4-BE49-F238E27FC236}">
                <a16:creationId xmlns:a16="http://schemas.microsoft.com/office/drawing/2014/main" id="{117CB7B5-7B94-41C3-B496-CC5BC863F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0C213D8-2D88-4181-9560-890385168F67}"/>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1951155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EBF7-752B-4F40-B6A4-B113AFD803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F071A4-915B-4692-BBE9-FA18957AE4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0350ED-C235-4E7E-AECD-BA5A074C67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8601A3-0DA9-4F7E-ACD3-E49ED0F903FC}"/>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4/7/2021</a:t>
            </a:fld>
            <a:endParaRPr lang="en-US"/>
          </a:p>
        </p:txBody>
      </p:sp>
      <p:sp>
        <p:nvSpPr>
          <p:cNvPr id="6" name="Footer Placeholder 5">
            <a:extLst>
              <a:ext uri="{FF2B5EF4-FFF2-40B4-BE49-F238E27FC236}">
                <a16:creationId xmlns:a16="http://schemas.microsoft.com/office/drawing/2014/main" id="{1E4B2F19-79AD-4A58-A28D-FC28F1CB9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EDF5977-0E78-4B39-83A3-0B64A75BDE96}"/>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9724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A2B8-AFB2-4A6D-9709-88BC15840A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49840-7926-4112-8E5F-A69915FA31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16CA13-F3E5-4213-A958-1E86B16B35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1C6ABE-78B2-446E-BC01-0B54236EEB6B}"/>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4/7/2021</a:t>
            </a:fld>
            <a:endParaRPr lang="en-US"/>
          </a:p>
        </p:txBody>
      </p:sp>
      <p:sp>
        <p:nvSpPr>
          <p:cNvPr id="6" name="Footer Placeholder 5">
            <a:extLst>
              <a:ext uri="{FF2B5EF4-FFF2-40B4-BE49-F238E27FC236}">
                <a16:creationId xmlns:a16="http://schemas.microsoft.com/office/drawing/2014/main" id="{FD15504D-8764-4B59-96F4-0261092751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94A7FFA-56E7-4691-A328-183143FEE51F}"/>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57192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84C4-A48D-4152-9259-2729822FE6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30B0D-AD8B-4A94-9A8B-24383365D8C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C964D-02D9-4D17-9D53-6B252374152C}"/>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4/7/2021</a:t>
            </a:fld>
            <a:endParaRPr lang="en-US"/>
          </a:p>
        </p:txBody>
      </p:sp>
      <p:sp>
        <p:nvSpPr>
          <p:cNvPr id="5" name="Footer Placeholder 4">
            <a:extLst>
              <a:ext uri="{FF2B5EF4-FFF2-40B4-BE49-F238E27FC236}">
                <a16:creationId xmlns:a16="http://schemas.microsoft.com/office/drawing/2014/main" id="{B8B7A6F1-ECE9-4AA7-B24A-4FDA8497D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45892F-FFE5-411D-97D9-D6218A7041FB}"/>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187394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A408E-3910-44EE-BC9E-DFC302F4E8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F2547-793B-431F-8D9C-A5A4E1909E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430F9-0D13-4D89-8AF7-3E0F9F997B5D}"/>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4/7/2021</a:t>
            </a:fld>
            <a:endParaRPr lang="en-US"/>
          </a:p>
        </p:txBody>
      </p:sp>
      <p:sp>
        <p:nvSpPr>
          <p:cNvPr id="5" name="Footer Placeholder 4">
            <a:extLst>
              <a:ext uri="{FF2B5EF4-FFF2-40B4-BE49-F238E27FC236}">
                <a16:creationId xmlns:a16="http://schemas.microsoft.com/office/drawing/2014/main" id="{A6C36167-933A-46F8-8EE2-17F4E67E1A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56BB41-0104-489F-9ADD-2BDCD01C8F53}"/>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846623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910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ADA-05A7-435C-92E8-5F81AFD72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FAC05-3AB5-4232-99FE-578F1BEDBE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56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5748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9493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349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0295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0732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6460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4/7/2021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72247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3285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0507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528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1E0E-BAA0-49A7-ACB6-2B6879FF9C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FB5FBF-DD91-46CF-BA92-173D98DB4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27366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2900344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2" name="Date Placeholder 1">
            <a:extLst>
              <a:ext uri="{FF2B5EF4-FFF2-40B4-BE49-F238E27FC236}">
                <a16:creationId xmlns:a16="http://schemas.microsoft.com/office/drawing/2014/main" id="{AA54BD98-B203-4AB1-BB71-E40953299175}"/>
              </a:ext>
            </a:extLst>
          </p:cNvPr>
          <p:cNvSpPr>
            <a:spLocks noGrp="1"/>
          </p:cNvSpPr>
          <p:nvPr>
            <p:ph type="dt" sz="half"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B81C"/>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E807C7E4-4303-4742-BC26-D1777672AD95}"/>
              </a:ext>
            </a:extLst>
          </p:cNvPr>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B81C"/>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9D070A3F-9057-43CF-ACB1-4C409B5D9F57}"/>
              </a:ext>
            </a:extLst>
          </p:cNvPr>
          <p:cNvSpPr>
            <a:spLocks noGrp="1"/>
          </p:cNvSpPr>
          <p:nvPr>
            <p:ph type="sldNum" sz="quarter" idx="16"/>
          </p:nvPr>
        </p:nvSpPr>
        <p:spPr>
          <a:xfrm>
            <a:off x="8610600" y="6451600"/>
            <a:ext cx="2743200" cy="365125"/>
          </a:xfrm>
        </p:spPr>
        <p:txBody>
          <a:bodyPr/>
          <a:lstStyle>
            <a:lvl1pP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srgbClr val="FFB81C"/>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B81C"/>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380218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7FE5-5568-4A14-8D26-CD9D7168A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1626B-928A-478D-BEA9-0762F5195F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78883-62FF-4860-ABBD-D3A0A4AA1F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69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BD94-466A-4BA4-BAE6-A150567B47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F3FF7-1A9A-4F76-A2CF-6DD251DA2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5E7619-8583-4673-B72A-3BE3EB3E67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8A72A-9F25-4700-A44E-E2A87BDC1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0A7D5E-F949-493A-B413-F4D904CF8E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D88B-C590-4B4C-B718-ED93DA51F22E}"/>
              </a:ext>
            </a:extLst>
          </p:cNvPr>
          <p:cNvSpPr>
            <a:spLocks noGrp="1"/>
          </p:cNvSpPr>
          <p:nvPr>
            <p:ph type="title"/>
          </p:nvPr>
        </p:nvSpPr>
        <p:spPr>
          <a:xfrm>
            <a:off x="838200" y="365126"/>
            <a:ext cx="10515600" cy="742912"/>
          </a:xfrm>
        </p:spPr>
        <p:txBody>
          <a:bodyPr>
            <a:normAutofit/>
          </a:bodyPr>
          <a:lstStyle>
            <a:lvl1pPr>
              <a:defRPr sz="4000"/>
            </a:lvl1pPr>
          </a:lstStyle>
          <a:p>
            <a:r>
              <a:rPr lang="en-US" dirty="0"/>
              <a:t>Click to edit Master title style</a:t>
            </a:r>
          </a:p>
        </p:txBody>
      </p:sp>
      <p:cxnSp>
        <p:nvCxnSpPr>
          <p:cNvPr id="4" name="Straight Connector 3">
            <a:extLst>
              <a:ext uri="{FF2B5EF4-FFF2-40B4-BE49-F238E27FC236}">
                <a16:creationId xmlns:a16="http://schemas.microsoft.com/office/drawing/2014/main" id="{6B9E05F9-6FEC-4405-B5F3-88A01C0BDA55}"/>
              </a:ext>
            </a:extLst>
          </p:cNvPr>
          <p:cNvCxnSpPr>
            <a:cxnSpLocks/>
          </p:cNvCxnSpPr>
          <p:nvPr userDrawn="1"/>
        </p:nvCxnSpPr>
        <p:spPr>
          <a:xfrm>
            <a:off x="838200" y="1108038"/>
            <a:ext cx="10515600" cy="0"/>
          </a:xfrm>
          <a:prstGeom prst="line">
            <a:avLst/>
          </a:prstGeom>
          <a:ln w="28575">
            <a:solidFill>
              <a:srgbClr val="092F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75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7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C04A-3DC3-486C-B3AA-3DD22D5571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A7671C-0045-4237-8224-96514BE87F7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AA61F5-AB02-46C9-AB93-B1CD7D3B213F}"/>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4/7/2021</a:t>
            </a:fld>
            <a:endParaRPr lang="en-US"/>
          </a:p>
        </p:txBody>
      </p:sp>
      <p:sp>
        <p:nvSpPr>
          <p:cNvPr id="5" name="Footer Placeholder 4">
            <a:extLst>
              <a:ext uri="{FF2B5EF4-FFF2-40B4-BE49-F238E27FC236}">
                <a16:creationId xmlns:a16="http://schemas.microsoft.com/office/drawing/2014/main" id="{DC7A666B-5AF7-4822-9169-97DFFB8F79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CC09E4-E802-4942-AAFA-734012D7437D}"/>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265205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0D1F-0A94-42F6-80FC-8862F462A20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88F7186-035D-49BF-BAF1-A77844EAB91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D1C59-4AE7-4156-85D6-EB199502B9BA}"/>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4/7/2021</a:t>
            </a:fld>
            <a:endParaRPr lang="en-US"/>
          </a:p>
        </p:txBody>
      </p:sp>
      <p:sp>
        <p:nvSpPr>
          <p:cNvPr id="5" name="Footer Placeholder 4">
            <a:extLst>
              <a:ext uri="{FF2B5EF4-FFF2-40B4-BE49-F238E27FC236}">
                <a16:creationId xmlns:a16="http://schemas.microsoft.com/office/drawing/2014/main" id="{9F727BB4-E106-418B-A873-61DE746985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4E60E1-EFA5-4D79-A58C-5F661E098ADF}"/>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365188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2089D-2D54-4A5B-B3E6-8FBF8493AE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97693-1369-41A3-9423-9ED48683F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09E58DD-C903-4FC4-A5B6-82235288C166}"/>
              </a:ext>
            </a:extLst>
          </p:cNvPr>
          <p:cNvSpPr/>
          <p:nvPr userDrawn="1"/>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1C23F6-5D31-44A5-92E0-74E7678142B2}"/>
              </a:ext>
            </a:extLst>
          </p:cNvPr>
          <p:cNvSpPr/>
          <p:nvPr userDrawn="1"/>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4EE0A9-EF9D-4719-A487-2E7BC88920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Tree>
    <p:extLst>
      <p:ext uri="{BB962C8B-B14F-4D97-AF65-F5344CB8AC3E}">
        <p14:creationId xmlns:p14="http://schemas.microsoft.com/office/powerpoint/2010/main" val="60805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rgbClr val="092F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1450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2F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2F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FEF332-1C65-4F7C-885C-FD7E646062BF}"/>
              </a:ext>
            </a:extLst>
          </p:cNvPr>
          <p:cNvSpPr/>
          <p:nvPr userDrawn="1"/>
        </p:nvSpPr>
        <p:spPr>
          <a:xfrm>
            <a:off x="152400" y="0"/>
            <a:ext cx="4916245" cy="685800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0420CF-83D5-41B2-A093-0291B91DDB83}"/>
              </a:ext>
            </a:extLst>
          </p:cNvPr>
          <p:cNvSpPr/>
          <p:nvPr userDrawn="1"/>
        </p:nvSpPr>
        <p:spPr>
          <a:xfrm>
            <a:off x="0" y="0"/>
            <a:ext cx="4916245" cy="685800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81367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4/7/2021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5502482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comments" Target="../comments/comment1.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hyperlink" Target="https://www.sco.idaho.gov/LivePages/luma_-welcome-to-luma-series.aspx" TargetMode="External"/><Relationship Id="rId13"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hyperlink" Target="https://mailchi.mp/7a6534e5c316/luma-budget-module-overview-of-upcoming-training" TargetMode="External"/><Relationship Id="rId12" Type="http://schemas.openxmlformats.org/officeDocument/2006/relationships/image" Target="../media/image43.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mailchi.mp/0f598f6296ee/luma-system-testing-update" TargetMode="External"/><Relationship Id="rId11" Type="http://schemas.openxmlformats.org/officeDocument/2006/relationships/image" Target="../media/image42.png"/><Relationship Id="rId5" Type="http://schemas.openxmlformats.org/officeDocument/2006/relationships/image" Target="../media/image32.svg"/><Relationship Id="rId15" Type="http://schemas.openxmlformats.org/officeDocument/2006/relationships/hyperlink" Target="https://www.youtube.com/channel/UC-RYKZWsYPEKRYD7GQJrkOg/videos" TargetMode="External"/><Relationship Id="rId10" Type="http://schemas.openxmlformats.org/officeDocument/2006/relationships/image" Target="../media/image41.svg"/><Relationship Id="rId4" Type="http://schemas.openxmlformats.org/officeDocument/2006/relationships/image" Target="../media/image31.png"/><Relationship Id="rId9" Type="http://schemas.openxmlformats.org/officeDocument/2006/relationships/image" Target="../media/image40.png"/><Relationship Id="rId14" Type="http://schemas.openxmlformats.org/officeDocument/2006/relationships/image" Target="../media/image45.svg"/></Relationships>
</file>

<file path=ppt/slides/_rels/slide22.xml.rels><?xml version="1.0" encoding="UTF-8" standalone="yes"?>
<Relationships xmlns="http://schemas.openxmlformats.org/package/2006/relationships"><Relationship Id="rId3" Type="http://schemas.openxmlformats.org/officeDocument/2006/relationships/hyperlink" Target="https://www.sco.idaho.gov/LivePages/luma_-welcome-to-luma-series.aspx" TargetMode="External"/><Relationship Id="rId2" Type="http://schemas.openxmlformats.org/officeDocument/2006/relationships/hyperlink" Target="https://mailchi.mp/0f598f6296ee/luma-system-testing-update"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mailto:luma@sco.idaho.gov" TargetMode="External"/><Relationship Id="rId7" Type="http://schemas.openxmlformats.org/officeDocument/2006/relationships/hyperlink" Target="mailto:adoench@sco.Idaho.gov" TargetMode="External"/><Relationship Id="rId2" Type="http://schemas.openxmlformats.org/officeDocument/2006/relationships/hyperlink" Target="mailto:scoles@sco.Idaho.gov" TargetMode="External"/><Relationship Id="rId1" Type="http://schemas.openxmlformats.org/officeDocument/2006/relationships/slideLayout" Target="../slideLayouts/slideLayout14.xml"/><Relationship Id="rId6" Type="http://schemas.openxmlformats.org/officeDocument/2006/relationships/hyperlink" Target="mailto:tfuller@sco.Idaho.gov" TargetMode="External"/><Relationship Id="rId5" Type="http://schemas.openxmlformats.org/officeDocument/2006/relationships/hyperlink" Target="mailto:clehosit@sco.Idaho.gov" TargetMode="External"/><Relationship Id="rId4" Type="http://schemas.openxmlformats.org/officeDocument/2006/relationships/hyperlink" Target="mailto:dblackmer@sco.Idaho.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mailto:luma@sco.Idaho.gov"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6F05CA-A3E3-4244-9047-A042A6D36E9B}"/>
              </a:ext>
            </a:extLst>
          </p:cNvPr>
          <p:cNvSpPr txBox="1"/>
          <p:nvPr/>
        </p:nvSpPr>
        <p:spPr>
          <a:xfrm>
            <a:off x="1120872" y="1390728"/>
            <a:ext cx="9950253" cy="1169551"/>
          </a:xfrm>
          <a:prstGeom prst="rect">
            <a:avLst/>
          </a:prstGeom>
          <a:noFill/>
        </p:spPr>
        <p:txBody>
          <a:bodyPr wrap="square" rtlCol="0">
            <a:spAutoFit/>
          </a:bodyPr>
          <a:lstStyle/>
          <a:p>
            <a:pPr algn="ctr"/>
            <a:r>
              <a:rPr lang="en-US" sz="7000" dirty="0">
                <a:solidFill>
                  <a:srgbClr val="092F57"/>
                </a:solidFill>
                <a:latin typeface="Arial" panose="020B0604020202020204" pitchFamily="34" charset="0"/>
                <a:cs typeface="Arial" panose="020B0604020202020204" pitchFamily="34" charset="0"/>
              </a:rPr>
              <a:t>Change Liaison Meeting</a:t>
            </a:r>
          </a:p>
        </p:txBody>
      </p:sp>
      <p:sp>
        <p:nvSpPr>
          <p:cNvPr id="5" name="TextBox 4">
            <a:extLst>
              <a:ext uri="{FF2B5EF4-FFF2-40B4-BE49-F238E27FC236}">
                <a16:creationId xmlns:a16="http://schemas.microsoft.com/office/drawing/2014/main" id="{190C1FFC-9FAD-4F8C-82A9-7EC83171ED2F}"/>
              </a:ext>
            </a:extLst>
          </p:cNvPr>
          <p:cNvSpPr txBox="1"/>
          <p:nvPr/>
        </p:nvSpPr>
        <p:spPr>
          <a:xfrm>
            <a:off x="1925399" y="3346741"/>
            <a:ext cx="8341200" cy="461665"/>
          </a:xfrm>
          <a:prstGeom prst="rect">
            <a:avLst/>
          </a:prstGeom>
          <a:noFill/>
        </p:spPr>
        <p:txBody>
          <a:bodyPr wrap="square" rtlCol="0">
            <a:spAutoFit/>
          </a:bodyPr>
          <a:lstStyle/>
          <a:p>
            <a:pPr algn="ctr"/>
            <a:r>
              <a:rPr lang="en-US" sz="2400" dirty="0">
                <a:solidFill>
                  <a:srgbClr val="092F57"/>
                </a:solidFill>
                <a:latin typeface="Arial" panose="020B0604020202020204" pitchFamily="34" charset="0"/>
                <a:cs typeface="Arial" panose="020B0604020202020204" pitchFamily="34" charset="0"/>
              </a:rPr>
              <a:t>April 7</a:t>
            </a:r>
            <a:r>
              <a:rPr lang="en-US" sz="2400" baseline="30000" dirty="0">
                <a:solidFill>
                  <a:srgbClr val="092F57"/>
                </a:solidFill>
                <a:latin typeface="Arial" panose="020B0604020202020204" pitchFamily="34" charset="0"/>
                <a:cs typeface="Arial" panose="020B0604020202020204" pitchFamily="34" charset="0"/>
              </a:rPr>
              <a:t>th</a:t>
            </a:r>
            <a:r>
              <a:rPr lang="en-US" sz="2400" dirty="0">
                <a:solidFill>
                  <a:srgbClr val="092F57"/>
                </a:solidFill>
                <a:latin typeface="Arial" panose="020B0604020202020204" pitchFamily="34" charset="0"/>
                <a:cs typeface="Arial" panose="020B0604020202020204" pitchFamily="34" charset="0"/>
              </a:rPr>
              <a:t>, 2021</a:t>
            </a:r>
            <a:endParaRPr lang="en-US" sz="2000" dirty="0">
              <a:solidFill>
                <a:srgbClr val="092F57"/>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78BDC82-A243-4860-B5C9-2FA3E45735A4}"/>
              </a:ext>
            </a:extLst>
          </p:cNvPr>
          <p:cNvCxnSpPr/>
          <p:nvPr/>
        </p:nvCxnSpPr>
        <p:spPr>
          <a:xfrm>
            <a:off x="3277353" y="2943366"/>
            <a:ext cx="579711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736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36AB-D016-47FC-8175-39A3CB75FB5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Upcoming Activities</a:t>
            </a:r>
          </a:p>
        </p:txBody>
      </p:sp>
      <p:sp>
        <p:nvSpPr>
          <p:cNvPr id="5" name="TextBox 4">
            <a:extLst>
              <a:ext uri="{FF2B5EF4-FFF2-40B4-BE49-F238E27FC236}">
                <a16:creationId xmlns:a16="http://schemas.microsoft.com/office/drawing/2014/main" id="{FB44A71A-0B96-439D-A5B2-37F25844C07F}"/>
              </a:ext>
            </a:extLst>
          </p:cNvPr>
          <p:cNvSpPr txBox="1"/>
          <p:nvPr/>
        </p:nvSpPr>
        <p:spPr>
          <a:xfrm>
            <a:off x="5171220" y="3264180"/>
            <a:ext cx="6808754" cy="1015663"/>
          </a:xfrm>
          <a:prstGeom prst="rect">
            <a:avLst/>
          </a:prstGeom>
          <a:noFill/>
        </p:spPr>
        <p:txBody>
          <a:bodyPr wrap="square" rtlCol="0">
            <a:spAutoFit/>
          </a:bodyPr>
          <a:lstStyle/>
          <a:p>
            <a:pPr marL="342900" indent="-342900">
              <a:buClr>
                <a:srgbClr val="FFB81C"/>
              </a:buClr>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Luma Budget Module Training </a:t>
            </a:r>
          </a:p>
          <a:p>
            <a:pPr marL="342900" indent="-342900">
              <a:buClr>
                <a:srgbClr val="FFB81C"/>
              </a:buClr>
              <a:buFont typeface="Arial" panose="020B0604020202020204" pitchFamily="34" charset="0"/>
              <a:buChar char="•"/>
            </a:pPr>
            <a:endParaRPr lang="en-US" sz="2000" dirty="0">
              <a:solidFill>
                <a:srgbClr val="092F57"/>
              </a:solidFill>
              <a:latin typeface="Arial" panose="020B0604020202020204" pitchFamily="34" charset="0"/>
              <a:cs typeface="Arial" panose="020B0604020202020204" pitchFamily="34" charset="0"/>
            </a:endParaRPr>
          </a:p>
          <a:p>
            <a:pPr marL="342900" indent="-342900">
              <a:buClr>
                <a:srgbClr val="FFB81C"/>
              </a:buClr>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Workforce Transition Plan and Associated Activities</a:t>
            </a:r>
          </a:p>
        </p:txBody>
      </p:sp>
      <p:grpSp>
        <p:nvGrpSpPr>
          <p:cNvPr id="19" name="Group 18">
            <a:extLst>
              <a:ext uri="{FF2B5EF4-FFF2-40B4-BE49-F238E27FC236}">
                <a16:creationId xmlns:a16="http://schemas.microsoft.com/office/drawing/2014/main" id="{DAE62981-BAC3-49B4-982D-10605F9DBE71}"/>
              </a:ext>
            </a:extLst>
          </p:cNvPr>
          <p:cNvGrpSpPr/>
          <p:nvPr/>
        </p:nvGrpSpPr>
        <p:grpSpPr>
          <a:xfrm>
            <a:off x="2139730" y="2597167"/>
            <a:ext cx="2582741" cy="2542844"/>
            <a:chOff x="1676743" y="2999304"/>
            <a:chExt cx="1772513" cy="1745132"/>
          </a:xfrm>
        </p:grpSpPr>
        <p:grpSp>
          <p:nvGrpSpPr>
            <p:cNvPr id="6" name="Group 5">
              <a:extLst>
                <a:ext uri="{FF2B5EF4-FFF2-40B4-BE49-F238E27FC236}">
                  <a16:creationId xmlns:a16="http://schemas.microsoft.com/office/drawing/2014/main" id="{B1B4F8B8-183B-465D-9132-21D94D841534}"/>
                </a:ext>
              </a:extLst>
            </p:cNvPr>
            <p:cNvGrpSpPr/>
            <p:nvPr/>
          </p:nvGrpSpPr>
          <p:grpSpPr>
            <a:xfrm>
              <a:off x="1676743" y="2999304"/>
              <a:ext cx="1506295" cy="1510815"/>
              <a:chOff x="2708275" y="1679575"/>
              <a:chExt cx="528638" cy="530225"/>
            </a:xfrm>
            <a:solidFill>
              <a:srgbClr val="092F57"/>
            </a:solidFill>
          </p:grpSpPr>
          <p:sp>
            <p:nvSpPr>
              <p:cNvPr id="7" name="Freeform 47">
                <a:extLst>
                  <a:ext uri="{FF2B5EF4-FFF2-40B4-BE49-F238E27FC236}">
                    <a16:creationId xmlns:a16="http://schemas.microsoft.com/office/drawing/2014/main" id="{D6D33AF0-57D2-4DDD-9751-DD9981D06484}"/>
                  </a:ext>
                </a:extLst>
              </p:cNvPr>
              <p:cNvSpPr>
                <a:spLocks noEditPoints="1"/>
              </p:cNvSpPr>
              <p:nvPr/>
            </p:nvSpPr>
            <p:spPr bwMode="auto">
              <a:xfrm>
                <a:off x="2708275" y="1679575"/>
                <a:ext cx="528638" cy="530225"/>
              </a:xfrm>
              <a:custGeom>
                <a:avLst/>
                <a:gdLst>
                  <a:gd name="T0" fmla="*/ 0 w 240"/>
                  <a:gd name="T1" fmla="*/ 29 h 241"/>
                  <a:gd name="T2" fmla="*/ 211 w 240"/>
                  <a:gd name="T3" fmla="*/ 241 h 241"/>
                  <a:gd name="T4" fmla="*/ 211 w 240"/>
                  <a:gd name="T5" fmla="*/ 0 h 241"/>
                  <a:gd name="T6" fmla="*/ 230 w 240"/>
                  <a:gd name="T7" fmla="*/ 29 h 241"/>
                  <a:gd name="T8" fmla="*/ 193 w 240"/>
                  <a:gd name="T9" fmla="*/ 65 h 241"/>
                  <a:gd name="T10" fmla="*/ 149 w 240"/>
                  <a:gd name="T11" fmla="*/ 65 h 241"/>
                  <a:gd name="T12" fmla="*/ 139 w 240"/>
                  <a:gd name="T13" fmla="*/ 65 h 241"/>
                  <a:gd name="T14" fmla="*/ 95 w 240"/>
                  <a:gd name="T15" fmla="*/ 65 h 241"/>
                  <a:gd name="T16" fmla="*/ 56 w 240"/>
                  <a:gd name="T17" fmla="*/ 65 h 241"/>
                  <a:gd name="T18" fmla="*/ 9 w 240"/>
                  <a:gd name="T19" fmla="*/ 65 h 241"/>
                  <a:gd name="T20" fmla="*/ 105 w 240"/>
                  <a:gd name="T21" fmla="*/ 147 h 241"/>
                  <a:gd name="T22" fmla="*/ 139 w 240"/>
                  <a:gd name="T23" fmla="*/ 147 h 241"/>
                  <a:gd name="T24" fmla="*/ 139 w 240"/>
                  <a:gd name="T25" fmla="*/ 190 h 241"/>
                  <a:gd name="T26" fmla="*/ 139 w 240"/>
                  <a:gd name="T27" fmla="*/ 157 h 241"/>
                  <a:gd name="T28" fmla="*/ 56 w 240"/>
                  <a:gd name="T29" fmla="*/ 118 h 241"/>
                  <a:gd name="T30" fmla="*/ 149 w 240"/>
                  <a:gd name="T31" fmla="*/ 118 h 241"/>
                  <a:gd name="T32" fmla="*/ 149 w 240"/>
                  <a:gd name="T33" fmla="*/ 147 h 241"/>
                  <a:gd name="T34" fmla="*/ 149 w 240"/>
                  <a:gd name="T35" fmla="*/ 75 h 241"/>
                  <a:gd name="T36" fmla="*/ 149 w 240"/>
                  <a:gd name="T37" fmla="*/ 109 h 241"/>
                  <a:gd name="T38" fmla="*/ 105 w 240"/>
                  <a:gd name="T39" fmla="*/ 75 h 241"/>
                  <a:gd name="T40" fmla="*/ 95 w 240"/>
                  <a:gd name="T41" fmla="*/ 109 h 241"/>
                  <a:gd name="T42" fmla="*/ 95 w 240"/>
                  <a:gd name="T43" fmla="*/ 75 h 241"/>
                  <a:gd name="T44" fmla="*/ 9 w 240"/>
                  <a:gd name="T45" fmla="*/ 109 h 241"/>
                  <a:gd name="T46" fmla="*/ 47 w 240"/>
                  <a:gd name="T47" fmla="*/ 109 h 241"/>
                  <a:gd name="T48" fmla="*/ 9 w 240"/>
                  <a:gd name="T49" fmla="*/ 147 h 241"/>
                  <a:gd name="T50" fmla="*/ 47 w 240"/>
                  <a:gd name="T51" fmla="*/ 157 h 241"/>
                  <a:gd name="T52" fmla="*/ 9 w 240"/>
                  <a:gd name="T53" fmla="*/ 157 h 241"/>
                  <a:gd name="T54" fmla="*/ 95 w 240"/>
                  <a:gd name="T55" fmla="*/ 157 h 241"/>
                  <a:gd name="T56" fmla="*/ 56 w 240"/>
                  <a:gd name="T57" fmla="*/ 157 h 241"/>
                  <a:gd name="T58" fmla="*/ 56 w 240"/>
                  <a:gd name="T59" fmla="*/ 231 h 241"/>
                  <a:gd name="T60" fmla="*/ 105 w 240"/>
                  <a:gd name="T61" fmla="*/ 199 h 241"/>
                  <a:gd name="T62" fmla="*/ 105 w 240"/>
                  <a:gd name="T63" fmla="*/ 231 h 241"/>
                  <a:gd name="T64" fmla="*/ 183 w 240"/>
                  <a:gd name="T65" fmla="*/ 199 h 241"/>
                  <a:gd name="T66" fmla="*/ 149 w 240"/>
                  <a:gd name="T67" fmla="*/ 199 h 241"/>
                  <a:gd name="T68" fmla="*/ 183 w 240"/>
                  <a:gd name="T69" fmla="*/ 157 h 241"/>
                  <a:gd name="T70" fmla="*/ 193 w 240"/>
                  <a:gd name="T71" fmla="*/ 157 h 241"/>
                  <a:gd name="T72" fmla="*/ 193 w 240"/>
                  <a:gd name="T73" fmla="*/ 190 h 241"/>
                  <a:gd name="T74" fmla="*/ 193 w 240"/>
                  <a:gd name="T75" fmla="*/ 118 h 241"/>
                  <a:gd name="T76" fmla="*/ 193 w 240"/>
                  <a:gd name="T77" fmla="*/ 147 h 241"/>
                  <a:gd name="T78" fmla="*/ 230 w 240"/>
                  <a:gd name="T79" fmla="*/ 75 h 241"/>
                  <a:gd name="T80" fmla="*/ 9 w 240"/>
                  <a:gd name="T81" fmla="*/ 212 h 241"/>
                  <a:gd name="T82" fmla="*/ 47 w 240"/>
                  <a:gd name="T83" fmla="*/ 231 h 241"/>
                  <a:gd name="T84" fmla="*/ 211 w 240"/>
                  <a:gd name="T85" fmla="*/ 231 h 241"/>
                  <a:gd name="T86" fmla="*/ 230 w 240"/>
                  <a:gd name="T87" fmla="*/ 1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241">
                    <a:moveTo>
                      <a:pt x="211" y="0"/>
                    </a:moveTo>
                    <a:cubicBezTo>
                      <a:pt x="28" y="0"/>
                      <a:pt x="28" y="0"/>
                      <a:pt x="28" y="0"/>
                    </a:cubicBezTo>
                    <a:cubicBezTo>
                      <a:pt x="13" y="0"/>
                      <a:pt x="0" y="13"/>
                      <a:pt x="0" y="29"/>
                    </a:cubicBezTo>
                    <a:cubicBezTo>
                      <a:pt x="0" y="212"/>
                      <a:pt x="0" y="212"/>
                      <a:pt x="0" y="212"/>
                    </a:cubicBezTo>
                    <a:cubicBezTo>
                      <a:pt x="0" y="228"/>
                      <a:pt x="13" y="241"/>
                      <a:pt x="28" y="241"/>
                    </a:cubicBezTo>
                    <a:cubicBezTo>
                      <a:pt x="211" y="241"/>
                      <a:pt x="211" y="241"/>
                      <a:pt x="211" y="241"/>
                    </a:cubicBezTo>
                    <a:cubicBezTo>
                      <a:pt x="227" y="241"/>
                      <a:pt x="240" y="228"/>
                      <a:pt x="240" y="212"/>
                    </a:cubicBezTo>
                    <a:cubicBezTo>
                      <a:pt x="240" y="29"/>
                      <a:pt x="240" y="29"/>
                      <a:pt x="240" y="29"/>
                    </a:cubicBezTo>
                    <a:cubicBezTo>
                      <a:pt x="240" y="13"/>
                      <a:pt x="227" y="0"/>
                      <a:pt x="211" y="0"/>
                    </a:cubicBezTo>
                    <a:close/>
                    <a:moveTo>
                      <a:pt x="28" y="10"/>
                    </a:moveTo>
                    <a:cubicBezTo>
                      <a:pt x="211" y="10"/>
                      <a:pt x="211" y="10"/>
                      <a:pt x="211" y="10"/>
                    </a:cubicBezTo>
                    <a:cubicBezTo>
                      <a:pt x="222" y="10"/>
                      <a:pt x="230" y="19"/>
                      <a:pt x="230" y="29"/>
                    </a:cubicBezTo>
                    <a:cubicBezTo>
                      <a:pt x="230" y="65"/>
                      <a:pt x="230" y="65"/>
                      <a:pt x="230" y="65"/>
                    </a:cubicBezTo>
                    <a:cubicBezTo>
                      <a:pt x="193" y="65"/>
                      <a:pt x="193" y="65"/>
                      <a:pt x="193" y="65"/>
                    </a:cubicBezTo>
                    <a:cubicBezTo>
                      <a:pt x="193" y="65"/>
                      <a:pt x="193" y="65"/>
                      <a:pt x="193" y="65"/>
                    </a:cubicBezTo>
                    <a:cubicBezTo>
                      <a:pt x="183" y="65"/>
                      <a:pt x="183" y="65"/>
                      <a:pt x="183" y="65"/>
                    </a:cubicBezTo>
                    <a:cubicBezTo>
                      <a:pt x="183" y="65"/>
                      <a:pt x="183" y="65"/>
                      <a:pt x="183" y="65"/>
                    </a:cubicBezTo>
                    <a:cubicBezTo>
                      <a:pt x="149" y="65"/>
                      <a:pt x="149" y="65"/>
                      <a:pt x="149" y="65"/>
                    </a:cubicBezTo>
                    <a:cubicBezTo>
                      <a:pt x="149" y="65"/>
                      <a:pt x="149" y="65"/>
                      <a:pt x="149" y="65"/>
                    </a:cubicBezTo>
                    <a:cubicBezTo>
                      <a:pt x="139" y="65"/>
                      <a:pt x="139" y="65"/>
                      <a:pt x="139" y="65"/>
                    </a:cubicBezTo>
                    <a:cubicBezTo>
                      <a:pt x="139" y="65"/>
                      <a:pt x="139" y="65"/>
                      <a:pt x="139" y="65"/>
                    </a:cubicBezTo>
                    <a:cubicBezTo>
                      <a:pt x="105" y="65"/>
                      <a:pt x="105" y="65"/>
                      <a:pt x="105" y="65"/>
                    </a:cubicBezTo>
                    <a:cubicBezTo>
                      <a:pt x="105" y="65"/>
                      <a:pt x="105" y="65"/>
                      <a:pt x="105" y="65"/>
                    </a:cubicBezTo>
                    <a:cubicBezTo>
                      <a:pt x="95" y="65"/>
                      <a:pt x="95" y="65"/>
                      <a:pt x="95" y="65"/>
                    </a:cubicBezTo>
                    <a:cubicBezTo>
                      <a:pt x="95" y="65"/>
                      <a:pt x="95" y="65"/>
                      <a:pt x="95" y="65"/>
                    </a:cubicBezTo>
                    <a:cubicBezTo>
                      <a:pt x="56" y="65"/>
                      <a:pt x="56" y="65"/>
                      <a:pt x="56" y="65"/>
                    </a:cubicBezTo>
                    <a:cubicBezTo>
                      <a:pt x="56" y="65"/>
                      <a:pt x="56" y="65"/>
                      <a:pt x="56" y="65"/>
                    </a:cubicBezTo>
                    <a:cubicBezTo>
                      <a:pt x="47" y="65"/>
                      <a:pt x="47" y="65"/>
                      <a:pt x="47" y="65"/>
                    </a:cubicBezTo>
                    <a:cubicBezTo>
                      <a:pt x="47" y="65"/>
                      <a:pt x="47" y="65"/>
                      <a:pt x="47" y="65"/>
                    </a:cubicBezTo>
                    <a:cubicBezTo>
                      <a:pt x="9" y="65"/>
                      <a:pt x="9" y="65"/>
                      <a:pt x="9" y="65"/>
                    </a:cubicBezTo>
                    <a:cubicBezTo>
                      <a:pt x="9" y="29"/>
                      <a:pt x="9" y="29"/>
                      <a:pt x="9" y="29"/>
                    </a:cubicBezTo>
                    <a:cubicBezTo>
                      <a:pt x="9" y="19"/>
                      <a:pt x="18" y="10"/>
                      <a:pt x="28" y="10"/>
                    </a:cubicBezTo>
                    <a:close/>
                    <a:moveTo>
                      <a:pt x="105" y="147"/>
                    </a:moveTo>
                    <a:cubicBezTo>
                      <a:pt x="105" y="118"/>
                      <a:pt x="105" y="118"/>
                      <a:pt x="105" y="118"/>
                    </a:cubicBezTo>
                    <a:cubicBezTo>
                      <a:pt x="139" y="118"/>
                      <a:pt x="139" y="118"/>
                      <a:pt x="139" y="118"/>
                    </a:cubicBezTo>
                    <a:cubicBezTo>
                      <a:pt x="139" y="147"/>
                      <a:pt x="139" y="147"/>
                      <a:pt x="139" y="147"/>
                    </a:cubicBezTo>
                    <a:lnTo>
                      <a:pt x="105" y="147"/>
                    </a:lnTo>
                    <a:close/>
                    <a:moveTo>
                      <a:pt x="139" y="157"/>
                    </a:moveTo>
                    <a:cubicBezTo>
                      <a:pt x="139" y="190"/>
                      <a:pt x="139" y="190"/>
                      <a:pt x="139" y="190"/>
                    </a:cubicBezTo>
                    <a:cubicBezTo>
                      <a:pt x="105" y="190"/>
                      <a:pt x="105" y="190"/>
                      <a:pt x="105" y="190"/>
                    </a:cubicBezTo>
                    <a:cubicBezTo>
                      <a:pt x="105" y="157"/>
                      <a:pt x="105" y="157"/>
                      <a:pt x="105" y="157"/>
                    </a:cubicBezTo>
                    <a:lnTo>
                      <a:pt x="139" y="157"/>
                    </a:lnTo>
                    <a:close/>
                    <a:moveTo>
                      <a:pt x="95" y="147"/>
                    </a:moveTo>
                    <a:cubicBezTo>
                      <a:pt x="56" y="147"/>
                      <a:pt x="56" y="147"/>
                      <a:pt x="56" y="147"/>
                    </a:cubicBezTo>
                    <a:cubicBezTo>
                      <a:pt x="56" y="118"/>
                      <a:pt x="56" y="118"/>
                      <a:pt x="56" y="118"/>
                    </a:cubicBezTo>
                    <a:cubicBezTo>
                      <a:pt x="95" y="118"/>
                      <a:pt x="95" y="118"/>
                      <a:pt x="95" y="118"/>
                    </a:cubicBezTo>
                    <a:lnTo>
                      <a:pt x="95" y="147"/>
                    </a:lnTo>
                    <a:close/>
                    <a:moveTo>
                      <a:pt x="149" y="118"/>
                    </a:moveTo>
                    <a:cubicBezTo>
                      <a:pt x="183" y="118"/>
                      <a:pt x="183" y="118"/>
                      <a:pt x="183" y="118"/>
                    </a:cubicBezTo>
                    <a:cubicBezTo>
                      <a:pt x="183" y="147"/>
                      <a:pt x="183" y="147"/>
                      <a:pt x="183" y="147"/>
                    </a:cubicBezTo>
                    <a:cubicBezTo>
                      <a:pt x="149" y="147"/>
                      <a:pt x="149" y="147"/>
                      <a:pt x="149" y="147"/>
                    </a:cubicBezTo>
                    <a:lnTo>
                      <a:pt x="149" y="118"/>
                    </a:lnTo>
                    <a:close/>
                    <a:moveTo>
                      <a:pt x="149" y="109"/>
                    </a:moveTo>
                    <a:cubicBezTo>
                      <a:pt x="149" y="75"/>
                      <a:pt x="149" y="75"/>
                      <a:pt x="149" y="75"/>
                    </a:cubicBezTo>
                    <a:cubicBezTo>
                      <a:pt x="183" y="75"/>
                      <a:pt x="183" y="75"/>
                      <a:pt x="183" y="75"/>
                    </a:cubicBezTo>
                    <a:cubicBezTo>
                      <a:pt x="183" y="109"/>
                      <a:pt x="183" y="109"/>
                      <a:pt x="183" y="109"/>
                    </a:cubicBezTo>
                    <a:lnTo>
                      <a:pt x="149" y="109"/>
                    </a:lnTo>
                    <a:close/>
                    <a:moveTo>
                      <a:pt x="139" y="109"/>
                    </a:moveTo>
                    <a:cubicBezTo>
                      <a:pt x="105" y="109"/>
                      <a:pt x="105" y="109"/>
                      <a:pt x="105" y="109"/>
                    </a:cubicBezTo>
                    <a:cubicBezTo>
                      <a:pt x="105" y="75"/>
                      <a:pt x="105" y="75"/>
                      <a:pt x="105" y="75"/>
                    </a:cubicBezTo>
                    <a:cubicBezTo>
                      <a:pt x="139" y="75"/>
                      <a:pt x="139" y="75"/>
                      <a:pt x="139" y="75"/>
                    </a:cubicBezTo>
                    <a:lnTo>
                      <a:pt x="139" y="109"/>
                    </a:lnTo>
                    <a:close/>
                    <a:moveTo>
                      <a:pt x="95" y="109"/>
                    </a:moveTo>
                    <a:cubicBezTo>
                      <a:pt x="56" y="109"/>
                      <a:pt x="56" y="109"/>
                      <a:pt x="56" y="109"/>
                    </a:cubicBezTo>
                    <a:cubicBezTo>
                      <a:pt x="56" y="75"/>
                      <a:pt x="56" y="75"/>
                      <a:pt x="56" y="75"/>
                    </a:cubicBezTo>
                    <a:cubicBezTo>
                      <a:pt x="95" y="75"/>
                      <a:pt x="95" y="75"/>
                      <a:pt x="95" y="75"/>
                    </a:cubicBezTo>
                    <a:lnTo>
                      <a:pt x="95" y="109"/>
                    </a:lnTo>
                    <a:close/>
                    <a:moveTo>
                      <a:pt x="47" y="109"/>
                    </a:moveTo>
                    <a:cubicBezTo>
                      <a:pt x="9" y="109"/>
                      <a:pt x="9" y="109"/>
                      <a:pt x="9" y="109"/>
                    </a:cubicBezTo>
                    <a:cubicBezTo>
                      <a:pt x="9" y="75"/>
                      <a:pt x="9" y="75"/>
                      <a:pt x="9" y="75"/>
                    </a:cubicBezTo>
                    <a:cubicBezTo>
                      <a:pt x="47" y="75"/>
                      <a:pt x="47" y="75"/>
                      <a:pt x="47" y="75"/>
                    </a:cubicBezTo>
                    <a:lnTo>
                      <a:pt x="47" y="109"/>
                    </a:lnTo>
                    <a:close/>
                    <a:moveTo>
                      <a:pt x="47" y="118"/>
                    </a:moveTo>
                    <a:cubicBezTo>
                      <a:pt x="47" y="147"/>
                      <a:pt x="47" y="147"/>
                      <a:pt x="47" y="147"/>
                    </a:cubicBezTo>
                    <a:cubicBezTo>
                      <a:pt x="9" y="147"/>
                      <a:pt x="9" y="147"/>
                      <a:pt x="9" y="147"/>
                    </a:cubicBezTo>
                    <a:cubicBezTo>
                      <a:pt x="9" y="118"/>
                      <a:pt x="9" y="118"/>
                      <a:pt x="9" y="118"/>
                    </a:cubicBezTo>
                    <a:lnTo>
                      <a:pt x="47" y="118"/>
                    </a:lnTo>
                    <a:close/>
                    <a:moveTo>
                      <a:pt x="47" y="157"/>
                    </a:moveTo>
                    <a:cubicBezTo>
                      <a:pt x="47" y="190"/>
                      <a:pt x="47" y="190"/>
                      <a:pt x="47" y="190"/>
                    </a:cubicBezTo>
                    <a:cubicBezTo>
                      <a:pt x="9" y="190"/>
                      <a:pt x="9" y="190"/>
                      <a:pt x="9" y="190"/>
                    </a:cubicBezTo>
                    <a:cubicBezTo>
                      <a:pt x="9" y="157"/>
                      <a:pt x="9" y="157"/>
                      <a:pt x="9" y="157"/>
                    </a:cubicBezTo>
                    <a:lnTo>
                      <a:pt x="47" y="157"/>
                    </a:lnTo>
                    <a:close/>
                    <a:moveTo>
                      <a:pt x="56" y="157"/>
                    </a:moveTo>
                    <a:cubicBezTo>
                      <a:pt x="95" y="157"/>
                      <a:pt x="95" y="157"/>
                      <a:pt x="95" y="157"/>
                    </a:cubicBezTo>
                    <a:cubicBezTo>
                      <a:pt x="95" y="190"/>
                      <a:pt x="95" y="190"/>
                      <a:pt x="95" y="190"/>
                    </a:cubicBezTo>
                    <a:cubicBezTo>
                      <a:pt x="56" y="190"/>
                      <a:pt x="56" y="190"/>
                      <a:pt x="56" y="190"/>
                    </a:cubicBezTo>
                    <a:lnTo>
                      <a:pt x="56" y="157"/>
                    </a:lnTo>
                    <a:close/>
                    <a:moveTo>
                      <a:pt x="95" y="199"/>
                    </a:moveTo>
                    <a:cubicBezTo>
                      <a:pt x="95" y="231"/>
                      <a:pt x="95" y="231"/>
                      <a:pt x="95" y="231"/>
                    </a:cubicBezTo>
                    <a:cubicBezTo>
                      <a:pt x="56" y="231"/>
                      <a:pt x="56" y="231"/>
                      <a:pt x="56" y="231"/>
                    </a:cubicBezTo>
                    <a:cubicBezTo>
                      <a:pt x="56" y="199"/>
                      <a:pt x="56" y="199"/>
                      <a:pt x="56" y="199"/>
                    </a:cubicBezTo>
                    <a:lnTo>
                      <a:pt x="95" y="199"/>
                    </a:lnTo>
                    <a:close/>
                    <a:moveTo>
                      <a:pt x="105" y="199"/>
                    </a:moveTo>
                    <a:cubicBezTo>
                      <a:pt x="139" y="199"/>
                      <a:pt x="139" y="199"/>
                      <a:pt x="139" y="199"/>
                    </a:cubicBezTo>
                    <a:cubicBezTo>
                      <a:pt x="139" y="231"/>
                      <a:pt x="139" y="231"/>
                      <a:pt x="139" y="231"/>
                    </a:cubicBezTo>
                    <a:cubicBezTo>
                      <a:pt x="105" y="231"/>
                      <a:pt x="105" y="231"/>
                      <a:pt x="105" y="231"/>
                    </a:cubicBezTo>
                    <a:lnTo>
                      <a:pt x="105" y="199"/>
                    </a:lnTo>
                    <a:close/>
                    <a:moveTo>
                      <a:pt x="149" y="199"/>
                    </a:moveTo>
                    <a:cubicBezTo>
                      <a:pt x="183" y="199"/>
                      <a:pt x="183" y="199"/>
                      <a:pt x="183" y="199"/>
                    </a:cubicBezTo>
                    <a:cubicBezTo>
                      <a:pt x="183" y="231"/>
                      <a:pt x="183" y="231"/>
                      <a:pt x="183" y="231"/>
                    </a:cubicBezTo>
                    <a:cubicBezTo>
                      <a:pt x="149" y="231"/>
                      <a:pt x="149" y="231"/>
                      <a:pt x="149" y="231"/>
                    </a:cubicBezTo>
                    <a:lnTo>
                      <a:pt x="149" y="199"/>
                    </a:lnTo>
                    <a:close/>
                    <a:moveTo>
                      <a:pt x="149" y="190"/>
                    </a:moveTo>
                    <a:cubicBezTo>
                      <a:pt x="149" y="157"/>
                      <a:pt x="149" y="157"/>
                      <a:pt x="149" y="157"/>
                    </a:cubicBezTo>
                    <a:cubicBezTo>
                      <a:pt x="183" y="157"/>
                      <a:pt x="183" y="157"/>
                      <a:pt x="183" y="157"/>
                    </a:cubicBezTo>
                    <a:cubicBezTo>
                      <a:pt x="183" y="190"/>
                      <a:pt x="183" y="190"/>
                      <a:pt x="183" y="190"/>
                    </a:cubicBezTo>
                    <a:lnTo>
                      <a:pt x="149" y="190"/>
                    </a:lnTo>
                    <a:close/>
                    <a:moveTo>
                      <a:pt x="193" y="157"/>
                    </a:moveTo>
                    <a:cubicBezTo>
                      <a:pt x="230" y="157"/>
                      <a:pt x="230" y="157"/>
                      <a:pt x="230" y="157"/>
                    </a:cubicBezTo>
                    <a:cubicBezTo>
                      <a:pt x="230" y="190"/>
                      <a:pt x="230" y="190"/>
                      <a:pt x="230" y="190"/>
                    </a:cubicBezTo>
                    <a:cubicBezTo>
                      <a:pt x="193" y="190"/>
                      <a:pt x="193" y="190"/>
                      <a:pt x="193" y="190"/>
                    </a:cubicBezTo>
                    <a:lnTo>
                      <a:pt x="193" y="157"/>
                    </a:lnTo>
                    <a:close/>
                    <a:moveTo>
                      <a:pt x="193" y="147"/>
                    </a:moveTo>
                    <a:cubicBezTo>
                      <a:pt x="193" y="118"/>
                      <a:pt x="193" y="118"/>
                      <a:pt x="193" y="118"/>
                    </a:cubicBezTo>
                    <a:cubicBezTo>
                      <a:pt x="230" y="118"/>
                      <a:pt x="230" y="118"/>
                      <a:pt x="230" y="118"/>
                    </a:cubicBezTo>
                    <a:cubicBezTo>
                      <a:pt x="230" y="147"/>
                      <a:pt x="230" y="147"/>
                      <a:pt x="230" y="147"/>
                    </a:cubicBezTo>
                    <a:lnTo>
                      <a:pt x="193" y="147"/>
                    </a:lnTo>
                    <a:close/>
                    <a:moveTo>
                      <a:pt x="193" y="109"/>
                    </a:moveTo>
                    <a:cubicBezTo>
                      <a:pt x="193" y="75"/>
                      <a:pt x="193" y="75"/>
                      <a:pt x="193" y="75"/>
                    </a:cubicBezTo>
                    <a:cubicBezTo>
                      <a:pt x="230" y="75"/>
                      <a:pt x="230" y="75"/>
                      <a:pt x="230" y="75"/>
                    </a:cubicBezTo>
                    <a:cubicBezTo>
                      <a:pt x="230" y="109"/>
                      <a:pt x="230" y="109"/>
                      <a:pt x="230" y="109"/>
                    </a:cubicBezTo>
                    <a:lnTo>
                      <a:pt x="193" y="109"/>
                    </a:lnTo>
                    <a:close/>
                    <a:moveTo>
                      <a:pt x="9" y="212"/>
                    </a:moveTo>
                    <a:cubicBezTo>
                      <a:pt x="9" y="199"/>
                      <a:pt x="9" y="199"/>
                      <a:pt x="9" y="199"/>
                    </a:cubicBezTo>
                    <a:cubicBezTo>
                      <a:pt x="47" y="199"/>
                      <a:pt x="47" y="199"/>
                      <a:pt x="47" y="199"/>
                    </a:cubicBezTo>
                    <a:cubicBezTo>
                      <a:pt x="47" y="231"/>
                      <a:pt x="47" y="231"/>
                      <a:pt x="47" y="231"/>
                    </a:cubicBezTo>
                    <a:cubicBezTo>
                      <a:pt x="28" y="231"/>
                      <a:pt x="28" y="231"/>
                      <a:pt x="28" y="231"/>
                    </a:cubicBezTo>
                    <a:cubicBezTo>
                      <a:pt x="18" y="231"/>
                      <a:pt x="9" y="223"/>
                      <a:pt x="9" y="212"/>
                    </a:cubicBezTo>
                    <a:close/>
                    <a:moveTo>
                      <a:pt x="211" y="231"/>
                    </a:moveTo>
                    <a:cubicBezTo>
                      <a:pt x="193" y="231"/>
                      <a:pt x="193" y="231"/>
                      <a:pt x="193" y="231"/>
                    </a:cubicBezTo>
                    <a:cubicBezTo>
                      <a:pt x="193" y="199"/>
                      <a:pt x="193" y="199"/>
                      <a:pt x="193" y="199"/>
                    </a:cubicBezTo>
                    <a:cubicBezTo>
                      <a:pt x="230" y="199"/>
                      <a:pt x="230" y="199"/>
                      <a:pt x="230" y="199"/>
                    </a:cubicBezTo>
                    <a:cubicBezTo>
                      <a:pt x="230" y="212"/>
                      <a:pt x="230" y="212"/>
                      <a:pt x="230" y="212"/>
                    </a:cubicBezTo>
                    <a:cubicBezTo>
                      <a:pt x="230" y="223"/>
                      <a:pt x="222" y="231"/>
                      <a:pt x="211" y="23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8" name="Freeform 48">
                <a:extLst>
                  <a:ext uri="{FF2B5EF4-FFF2-40B4-BE49-F238E27FC236}">
                    <a16:creationId xmlns:a16="http://schemas.microsoft.com/office/drawing/2014/main" id="{A0F0101C-7CC4-4463-BA9C-2B81AB289134}"/>
                  </a:ext>
                </a:extLst>
              </p:cNvPr>
              <p:cNvSpPr>
                <a:spLocks noEditPoints="1"/>
              </p:cNvSpPr>
              <p:nvPr/>
            </p:nvSpPr>
            <p:spPr bwMode="auto">
              <a:xfrm>
                <a:off x="2824163" y="1731963"/>
                <a:ext cx="57150" cy="60325"/>
              </a:xfrm>
              <a:custGeom>
                <a:avLst/>
                <a:gdLst>
                  <a:gd name="T0" fmla="*/ 13 w 26"/>
                  <a:gd name="T1" fmla="*/ 27 h 27"/>
                  <a:gd name="T2" fmla="*/ 26 w 26"/>
                  <a:gd name="T3" fmla="*/ 13 h 27"/>
                  <a:gd name="T4" fmla="*/ 13 w 26"/>
                  <a:gd name="T5" fmla="*/ 0 h 27"/>
                  <a:gd name="T6" fmla="*/ 0 w 26"/>
                  <a:gd name="T7" fmla="*/ 13 h 27"/>
                  <a:gd name="T8" fmla="*/ 13 w 26"/>
                  <a:gd name="T9" fmla="*/ 27 h 27"/>
                  <a:gd name="T10" fmla="*/ 13 w 26"/>
                  <a:gd name="T11" fmla="*/ 10 h 27"/>
                  <a:gd name="T12" fmla="*/ 17 w 26"/>
                  <a:gd name="T13" fmla="*/ 13 h 27"/>
                  <a:gd name="T14" fmla="*/ 13 w 26"/>
                  <a:gd name="T15" fmla="*/ 17 h 27"/>
                  <a:gd name="T16" fmla="*/ 9 w 26"/>
                  <a:gd name="T17" fmla="*/ 13 h 27"/>
                  <a:gd name="T18" fmla="*/ 13 w 26"/>
                  <a:gd name="T1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27"/>
                    </a:moveTo>
                    <a:cubicBezTo>
                      <a:pt x="20" y="27"/>
                      <a:pt x="26" y="21"/>
                      <a:pt x="26" y="13"/>
                    </a:cubicBezTo>
                    <a:cubicBezTo>
                      <a:pt x="26" y="6"/>
                      <a:pt x="20" y="0"/>
                      <a:pt x="13" y="0"/>
                    </a:cubicBezTo>
                    <a:cubicBezTo>
                      <a:pt x="6" y="0"/>
                      <a:pt x="0" y="6"/>
                      <a:pt x="0" y="13"/>
                    </a:cubicBezTo>
                    <a:cubicBezTo>
                      <a:pt x="0" y="21"/>
                      <a:pt x="6" y="27"/>
                      <a:pt x="13" y="27"/>
                    </a:cubicBezTo>
                    <a:close/>
                    <a:moveTo>
                      <a:pt x="13" y="10"/>
                    </a:moveTo>
                    <a:cubicBezTo>
                      <a:pt x="15" y="10"/>
                      <a:pt x="17" y="11"/>
                      <a:pt x="17" y="13"/>
                    </a:cubicBezTo>
                    <a:cubicBezTo>
                      <a:pt x="17" y="15"/>
                      <a:pt x="15" y="17"/>
                      <a:pt x="13" y="17"/>
                    </a:cubicBezTo>
                    <a:cubicBezTo>
                      <a:pt x="11" y="17"/>
                      <a:pt x="9" y="15"/>
                      <a:pt x="9" y="13"/>
                    </a:cubicBezTo>
                    <a:cubicBezTo>
                      <a:pt x="9" y="11"/>
                      <a:pt x="11" y="10"/>
                      <a:pt x="13"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9" name="Freeform 49">
                <a:extLst>
                  <a:ext uri="{FF2B5EF4-FFF2-40B4-BE49-F238E27FC236}">
                    <a16:creationId xmlns:a16="http://schemas.microsoft.com/office/drawing/2014/main" id="{9C86559C-F68D-4FA8-8F27-051672046CD2}"/>
                  </a:ext>
                </a:extLst>
              </p:cNvPr>
              <p:cNvSpPr>
                <a:spLocks noEditPoints="1"/>
              </p:cNvSpPr>
              <p:nvPr/>
            </p:nvSpPr>
            <p:spPr bwMode="auto">
              <a:xfrm>
                <a:off x="3062288" y="1731963"/>
                <a:ext cx="57150" cy="60325"/>
              </a:xfrm>
              <a:custGeom>
                <a:avLst/>
                <a:gdLst>
                  <a:gd name="T0" fmla="*/ 13 w 26"/>
                  <a:gd name="T1" fmla="*/ 27 h 27"/>
                  <a:gd name="T2" fmla="*/ 26 w 26"/>
                  <a:gd name="T3" fmla="*/ 13 h 27"/>
                  <a:gd name="T4" fmla="*/ 13 w 26"/>
                  <a:gd name="T5" fmla="*/ 0 h 27"/>
                  <a:gd name="T6" fmla="*/ 0 w 26"/>
                  <a:gd name="T7" fmla="*/ 13 h 27"/>
                  <a:gd name="T8" fmla="*/ 13 w 26"/>
                  <a:gd name="T9" fmla="*/ 27 h 27"/>
                  <a:gd name="T10" fmla="*/ 13 w 26"/>
                  <a:gd name="T11" fmla="*/ 10 h 27"/>
                  <a:gd name="T12" fmla="*/ 17 w 26"/>
                  <a:gd name="T13" fmla="*/ 13 h 27"/>
                  <a:gd name="T14" fmla="*/ 13 w 26"/>
                  <a:gd name="T15" fmla="*/ 17 h 27"/>
                  <a:gd name="T16" fmla="*/ 9 w 26"/>
                  <a:gd name="T17" fmla="*/ 13 h 27"/>
                  <a:gd name="T18" fmla="*/ 13 w 26"/>
                  <a:gd name="T1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27"/>
                    </a:moveTo>
                    <a:cubicBezTo>
                      <a:pt x="20" y="27"/>
                      <a:pt x="26" y="21"/>
                      <a:pt x="26" y="13"/>
                    </a:cubicBezTo>
                    <a:cubicBezTo>
                      <a:pt x="26" y="6"/>
                      <a:pt x="20" y="0"/>
                      <a:pt x="13" y="0"/>
                    </a:cubicBezTo>
                    <a:cubicBezTo>
                      <a:pt x="6" y="0"/>
                      <a:pt x="0" y="6"/>
                      <a:pt x="0" y="13"/>
                    </a:cubicBezTo>
                    <a:cubicBezTo>
                      <a:pt x="0" y="21"/>
                      <a:pt x="6" y="27"/>
                      <a:pt x="13" y="27"/>
                    </a:cubicBezTo>
                    <a:close/>
                    <a:moveTo>
                      <a:pt x="13" y="10"/>
                    </a:moveTo>
                    <a:cubicBezTo>
                      <a:pt x="15" y="10"/>
                      <a:pt x="17" y="11"/>
                      <a:pt x="17" y="13"/>
                    </a:cubicBezTo>
                    <a:cubicBezTo>
                      <a:pt x="17" y="15"/>
                      <a:pt x="15" y="17"/>
                      <a:pt x="13" y="17"/>
                    </a:cubicBezTo>
                    <a:cubicBezTo>
                      <a:pt x="11" y="17"/>
                      <a:pt x="9" y="15"/>
                      <a:pt x="9" y="13"/>
                    </a:cubicBezTo>
                    <a:cubicBezTo>
                      <a:pt x="9" y="11"/>
                      <a:pt x="11" y="10"/>
                      <a:pt x="13"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sp>
          <p:nvSpPr>
            <p:cNvPr id="13" name="Oval 12">
              <a:extLst>
                <a:ext uri="{FF2B5EF4-FFF2-40B4-BE49-F238E27FC236}">
                  <a16:creationId xmlns:a16="http://schemas.microsoft.com/office/drawing/2014/main" id="{211A716C-7155-400B-B889-E1BFA524AD05}"/>
                </a:ext>
              </a:extLst>
            </p:cNvPr>
            <p:cNvSpPr/>
            <p:nvPr/>
          </p:nvSpPr>
          <p:spPr>
            <a:xfrm>
              <a:off x="2534856" y="3756104"/>
              <a:ext cx="914400" cy="988332"/>
            </a:xfrm>
            <a:prstGeom prst="ellipse">
              <a:avLst/>
            </a:prstGeom>
            <a:solidFill>
              <a:schemeClr val="bg1"/>
            </a:solidFill>
            <a:ln w="38100">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5">
              <a:extLst>
                <a:ext uri="{FF2B5EF4-FFF2-40B4-BE49-F238E27FC236}">
                  <a16:creationId xmlns:a16="http://schemas.microsoft.com/office/drawing/2014/main" id="{0E9C4F36-32F7-4A60-825D-19FB8FCD0A07}"/>
                </a:ext>
              </a:extLst>
            </p:cNvPr>
            <p:cNvSpPr>
              <a:spLocks/>
            </p:cNvSpPr>
            <p:nvPr/>
          </p:nvSpPr>
          <p:spPr bwMode="auto">
            <a:xfrm>
              <a:off x="2973362" y="3910551"/>
              <a:ext cx="293409" cy="369600"/>
            </a:xfrm>
            <a:custGeom>
              <a:avLst/>
              <a:gdLst>
                <a:gd name="T0" fmla="*/ 65 w 70"/>
                <a:gd name="T1" fmla="*/ 86 h 95"/>
                <a:gd name="T2" fmla="*/ 10 w 70"/>
                <a:gd name="T3" fmla="*/ 86 h 95"/>
                <a:gd name="T4" fmla="*/ 10 w 70"/>
                <a:gd name="T5" fmla="*/ 5 h 95"/>
                <a:gd name="T6" fmla="*/ 5 w 70"/>
                <a:gd name="T7" fmla="*/ 0 h 95"/>
                <a:gd name="T8" fmla="*/ 0 w 70"/>
                <a:gd name="T9" fmla="*/ 5 h 95"/>
                <a:gd name="T10" fmla="*/ 0 w 70"/>
                <a:gd name="T11" fmla="*/ 91 h 95"/>
                <a:gd name="T12" fmla="*/ 5 w 70"/>
                <a:gd name="T13" fmla="*/ 95 h 95"/>
                <a:gd name="T14" fmla="*/ 65 w 70"/>
                <a:gd name="T15" fmla="*/ 95 h 95"/>
                <a:gd name="T16" fmla="*/ 70 w 70"/>
                <a:gd name="T17" fmla="*/ 91 h 95"/>
                <a:gd name="T18" fmla="*/ 65 w 70"/>
                <a:gd name="T19"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5">
                  <a:moveTo>
                    <a:pt x="65" y="86"/>
                  </a:moveTo>
                  <a:cubicBezTo>
                    <a:pt x="10" y="86"/>
                    <a:pt x="10" y="86"/>
                    <a:pt x="10" y="86"/>
                  </a:cubicBezTo>
                  <a:cubicBezTo>
                    <a:pt x="10" y="5"/>
                    <a:pt x="10" y="5"/>
                    <a:pt x="10" y="5"/>
                  </a:cubicBezTo>
                  <a:cubicBezTo>
                    <a:pt x="10" y="2"/>
                    <a:pt x="7" y="0"/>
                    <a:pt x="5" y="0"/>
                  </a:cubicBezTo>
                  <a:cubicBezTo>
                    <a:pt x="2" y="0"/>
                    <a:pt x="0" y="2"/>
                    <a:pt x="0" y="5"/>
                  </a:cubicBezTo>
                  <a:cubicBezTo>
                    <a:pt x="0" y="91"/>
                    <a:pt x="0" y="91"/>
                    <a:pt x="0" y="91"/>
                  </a:cubicBezTo>
                  <a:cubicBezTo>
                    <a:pt x="0" y="93"/>
                    <a:pt x="2" y="95"/>
                    <a:pt x="5" y="95"/>
                  </a:cubicBezTo>
                  <a:cubicBezTo>
                    <a:pt x="65" y="95"/>
                    <a:pt x="65" y="95"/>
                    <a:pt x="65" y="95"/>
                  </a:cubicBezTo>
                  <a:cubicBezTo>
                    <a:pt x="68" y="95"/>
                    <a:pt x="70" y="93"/>
                    <a:pt x="70" y="91"/>
                  </a:cubicBezTo>
                  <a:cubicBezTo>
                    <a:pt x="70" y="88"/>
                    <a:pt x="68" y="86"/>
                    <a:pt x="65" y="86"/>
                  </a:cubicBezTo>
                  <a:close/>
                </a:path>
              </a:pathLst>
            </a:custGeom>
            <a:solidFill>
              <a:srgbClr val="FFB81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sp>
        <p:nvSpPr>
          <p:cNvPr id="20" name="Oval 19">
            <a:extLst>
              <a:ext uri="{FF2B5EF4-FFF2-40B4-BE49-F238E27FC236}">
                <a16:creationId xmlns:a16="http://schemas.microsoft.com/office/drawing/2014/main" id="{322FBD96-9195-4079-84CB-FE12CB772998}"/>
              </a:ext>
            </a:extLst>
          </p:cNvPr>
          <p:cNvSpPr/>
          <p:nvPr/>
        </p:nvSpPr>
        <p:spPr>
          <a:xfrm>
            <a:off x="4017091" y="4977648"/>
            <a:ext cx="78377" cy="87085"/>
          </a:xfrm>
          <a:prstGeom prst="ellipse">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188F7CC-2CF5-4566-9982-5D1F975D7ABA}"/>
              </a:ext>
            </a:extLst>
          </p:cNvPr>
          <p:cNvSpPr/>
          <p:nvPr/>
        </p:nvSpPr>
        <p:spPr>
          <a:xfrm>
            <a:off x="4558937" y="4376413"/>
            <a:ext cx="78377" cy="87085"/>
          </a:xfrm>
          <a:prstGeom prst="ellipse">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3D29F80-566E-433E-A5A9-D4851E1362D5}"/>
              </a:ext>
            </a:extLst>
          </p:cNvPr>
          <p:cNvSpPr/>
          <p:nvPr/>
        </p:nvSpPr>
        <p:spPr>
          <a:xfrm>
            <a:off x="3570355" y="4080788"/>
            <a:ext cx="78377" cy="87085"/>
          </a:xfrm>
          <a:prstGeom prst="ellipse">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737E6C1-182E-4435-A1C9-0270F46EE252}"/>
              </a:ext>
            </a:extLst>
          </p:cNvPr>
          <p:cNvSpPr/>
          <p:nvPr/>
        </p:nvSpPr>
        <p:spPr>
          <a:xfrm>
            <a:off x="3753529" y="3859097"/>
            <a:ext cx="78377" cy="87085"/>
          </a:xfrm>
          <a:prstGeom prst="ellipse">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DC817B5-CE57-44A2-B804-4CF6FC153C25}"/>
              </a:ext>
            </a:extLst>
          </p:cNvPr>
          <p:cNvSpPr/>
          <p:nvPr/>
        </p:nvSpPr>
        <p:spPr>
          <a:xfrm>
            <a:off x="4280655" y="3859096"/>
            <a:ext cx="78377" cy="87085"/>
          </a:xfrm>
          <a:prstGeom prst="ellipse">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882209B-D346-49C9-8117-3DE5DAD64C4B}"/>
              </a:ext>
            </a:extLst>
          </p:cNvPr>
          <p:cNvSpPr/>
          <p:nvPr/>
        </p:nvSpPr>
        <p:spPr>
          <a:xfrm>
            <a:off x="4450139" y="4080787"/>
            <a:ext cx="78377" cy="87085"/>
          </a:xfrm>
          <a:prstGeom prst="ellipse">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A1B22AD-83C2-4366-A5DB-2F9C2B499DCE}"/>
              </a:ext>
            </a:extLst>
          </p:cNvPr>
          <p:cNvSpPr/>
          <p:nvPr/>
        </p:nvSpPr>
        <p:spPr>
          <a:xfrm>
            <a:off x="3570355" y="4632960"/>
            <a:ext cx="78377" cy="87085"/>
          </a:xfrm>
          <a:prstGeom prst="ellipse">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26DEBA-34E4-4040-B2DB-0BB3882ACAB6}"/>
              </a:ext>
            </a:extLst>
          </p:cNvPr>
          <p:cNvSpPr/>
          <p:nvPr/>
        </p:nvSpPr>
        <p:spPr>
          <a:xfrm>
            <a:off x="3753529" y="4860083"/>
            <a:ext cx="78377" cy="87085"/>
          </a:xfrm>
          <a:prstGeom prst="ellipse">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C740758-9F1B-4D5D-BD24-40ED19EDBA46}"/>
              </a:ext>
            </a:extLst>
          </p:cNvPr>
          <p:cNvSpPr/>
          <p:nvPr/>
        </p:nvSpPr>
        <p:spPr>
          <a:xfrm>
            <a:off x="4450139" y="4632960"/>
            <a:ext cx="78377" cy="87085"/>
          </a:xfrm>
          <a:prstGeom prst="ellipse">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5724E79-30D3-4EE1-AEC8-497BEE8B284A}"/>
              </a:ext>
            </a:extLst>
          </p:cNvPr>
          <p:cNvSpPr/>
          <p:nvPr/>
        </p:nvSpPr>
        <p:spPr>
          <a:xfrm>
            <a:off x="4280654" y="4864438"/>
            <a:ext cx="78377" cy="87085"/>
          </a:xfrm>
          <a:prstGeom prst="ellipse">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8F5771B-F453-4072-8303-A975B3E7F592}"/>
              </a:ext>
            </a:extLst>
          </p:cNvPr>
          <p:cNvSpPr/>
          <p:nvPr/>
        </p:nvSpPr>
        <p:spPr>
          <a:xfrm>
            <a:off x="3457303" y="4376413"/>
            <a:ext cx="78377" cy="87085"/>
          </a:xfrm>
          <a:prstGeom prst="ellipse">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ECD9B62-A8D5-4462-BB94-FD30D16EF29C}"/>
              </a:ext>
            </a:extLst>
          </p:cNvPr>
          <p:cNvSpPr/>
          <p:nvPr/>
        </p:nvSpPr>
        <p:spPr>
          <a:xfrm>
            <a:off x="4017092" y="3772012"/>
            <a:ext cx="78377" cy="87085"/>
          </a:xfrm>
          <a:prstGeom prst="ellipse">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69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FEAC659-DE57-4B07-8AF5-E17A45590660}"/>
              </a:ext>
            </a:extLst>
          </p:cNvPr>
          <p:cNvGrpSpPr/>
          <p:nvPr/>
        </p:nvGrpSpPr>
        <p:grpSpPr>
          <a:xfrm>
            <a:off x="5303702" y="2502083"/>
            <a:ext cx="6492240" cy="1084807"/>
            <a:chOff x="4783749" y="2581795"/>
            <a:chExt cx="6492240" cy="1084807"/>
          </a:xfrm>
        </p:grpSpPr>
        <p:sp>
          <p:nvSpPr>
            <p:cNvPr id="4" name="Content Placeholder 2">
              <a:extLst>
                <a:ext uri="{FF2B5EF4-FFF2-40B4-BE49-F238E27FC236}">
                  <a16:creationId xmlns:a16="http://schemas.microsoft.com/office/drawing/2014/main" id="{1503E536-AB8E-41BE-BB17-F7C3459F6CDC}"/>
                </a:ext>
              </a:extLst>
            </p:cNvPr>
            <p:cNvSpPr txBox="1">
              <a:spLocks/>
            </p:cNvSpPr>
            <p:nvPr/>
          </p:nvSpPr>
          <p:spPr>
            <a:xfrm>
              <a:off x="4783749" y="2581795"/>
              <a:ext cx="6492240" cy="108480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rgbClr val="092F57"/>
                  </a:solidFill>
                  <a:latin typeface="Arial" panose="020B0604020202020204" pitchFamily="34" charset="0"/>
                  <a:cs typeface="Arial" panose="020B0604020202020204" pitchFamily="34" charset="0"/>
                </a:rPr>
                <a:t>Workforce Transition </a:t>
              </a:r>
            </a:p>
            <a:p>
              <a:pPr marL="0" indent="0" algn="ctr">
                <a:buNone/>
              </a:pPr>
              <a:r>
                <a:rPr lang="en-US" sz="4500" dirty="0">
                  <a:solidFill>
                    <a:srgbClr val="092F57"/>
                  </a:solidFill>
                  <a:latin typeface="Arial" panose="020B0604020202020204" pitchFamily="34" charset="0"/>
                  <a:cs typeface="Arial" panose="020B0604020202020204" pitchFamily="34" charset="0"/>
                </a:rPr>
                <a:t>Plan</a:t>
              </a:r>
            </a:p>
          </p:txBody>
        </p:sp>
        <p:cxnSp>
          <p:nvCxnSpPr>
            <p:cNvPr id="5" name="Straight Connector 4">
              <a:extLst>
                <a:ext uri="{FF2B5EF4-FFF2-40B4-BE49-F238E27FC236}">
                  <a16:creationId xmlns:a16="http://schemas.microsoft.com/office/drawing/2014/main" id="{68AC27CB-E973-40CF-8D4F-2C2E371330DB}"/>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1879DF61-FF6A-4A4A-9E67-79A8B8E45463}"/>
              </a:ext>
            </a:extLst>
          </p:cNvPr>
          <p:cNvGrpSpPr/>
          <p:nvPr/>
        </p:nvGrpSpPr>
        <p:grpSpPr>
          <a:xfrm>
            <a:off x="1113670" y="1920645"/>
            <a:ext cx="2487974" cy="2247682"/>
            <a:chOff x="2284413" y="657225"/>
            <a:chExt cx="1068387" cy="965201"/>
          </a:xfrm>
          <a:solidFill>
            <a:schemeClr val="bg1"/>
          </a:solidFill>
        </p:grpSpPr>
        <p:sp>
          <p:nvSpPr>
            <p:cNvPr id="7" name="Freeform 7">
              <a:extLst>
                <a:ext uri="{FF2B5EF4-FFF2-40B4-BE49-F238E27FC236}">
                  <a16:creationId xmlns:a16="http://schemas.microsoft.com/office/drawing/2014/main" id="{4DB27DF8-72E5-4C87-80A1-362DB6EF0180}"/>
                </a:ext>
              </a:extLst>
            </p:cNvPr>
            <p:cNvSpPr>
              <a:spLocks/>
            </p:cNvSpPr>
            <p:nvPr/>
          </p:nvSpPr>
          <p:spPr bwMode="auto">
            <a:xfrm>
              <a:off x="2284413" y="1081088"/>
              <a:ext cx="612775" cy="538163"/>
            </a:xfrm>
            <a:custGeom>
              <a:avLst/>
              <a:gdLst>
                <a:gd name="T0" fmla="*/ 152 w 214"/>
                <a:gd name="T1" fmla="*/ 0 h 188"/>
                <a:gd name="T2" fmla="*/ 152 w 214"/>
                <a:gd name="T3" fmla="*/ 1 h 188"/>
                <a:gd name="T4" fmla="*/ 160 w 214"/>
                <a:gd name="T5" fmla="*/ 23 h 188"/>
                <a:gd name="T6" fmla="*/ 157 w 214"/>
                <a:gd name="T7" fmla="*/ 29 h 188"/>
                <a:gd name="T8" fmla="*/ 139 w 214"/>
                <a:gd name="T9" fmla="*/ 34 h 188"/>
                <a:gd name="T10" fmla="*/ 138 w 214"/>
                <a:gd name="T11" fmla="*/ 39 h 188"/>
                <a:gd name="T12" fmla="*/ 147 w 214"/>
                <a:gd name="T13" fmla="*/ 50 h 188"/>
                <a:gd name="T14" fmla="*/ 147 w 214"/>
                <a:gd name="T15" fmla="*/ 58 h 188"/>
                <a:gd name="T16" fmla="*/ 110 w 214"/>
                <a:gd name="T17" fmla="*/ 136 h 188"/>
                <a:gd name="T18" fmla="*/ 105 w 214"/>
                <a:gd name="T19" fmla="*/ 136 h 188"/>
                <a:gd name="T20" fmla="*/ 67 w 214"/>
                <a:gd name="T21" fmla="*/ 58 h 188"/>
                <a:gd name="T22" fmla="*/ 68 w 214"/>
                <a:gd name="T23" fmla="*/ 50 h 188"/>
                <a:gd name="T24" fmla="*/ 77 w 214"/>
                <a:gd name="T25" fmla="*/ 39 h 188"/>
                <a:gd name="T26" fmla="*/ 76 w 214"/>
                <a:gd name="T27" fmla="*/ 34 h 188"/>
                <a:gd name="T28" fmla="*/ 57 w 214"/>
                <a:gd name="T29" fmla="*/ 29 h 188"/>
                <a:gd name="T30" fmla="*/ 55 w 214"/>
                <a:gd name="T31" fmla="*/ 23 h 188"/>
                <a:gd name="T32" fmla="*/ 63 w 214"/>
                <a:gd name="T33" fmla="*/ 2 h 188"/>
                <a:gd name="T34" fmla="*/ 1 w 214"/>
                <a:gd name="T35" fmla="*/ 34 h 188"/>
                <a:gd name="T36" fmla="*/ 1 w 214"/>
                <a:gd name="T37" fmla="*/ 53 h 188"/>
                <a:gd name="T38" fmla="*/ 9 w 214"/>
                <a:gd name="T39" fmla="*/ 74 h 188"/>
                <a:gd name="T40" fmla="*/ 14 w 214"/>
                <a:gd name="T41" fmla="*/ 78 h 188"/>
                <a:gd name="T42" fmla="*/ 26 w 214"/>
                <a:gd name="T43" fmla="*/ 98 h 188"/>
                <a:gd name="T44" fmla="*/ 50 w 214"/>
                <a:gd name="T45" fmla="*/ 177 h 188"/>
                <a:gd name="T46" fmla="*/ 66 w 214"/>
                <a:gd name="T47" fmla="*/ 188 h 188"/>
                <a:gd name="T48" fmla="*/ 149 w 214"/>
                <a:gd name="T49" fmla="*/ 188 h 188"/>
                <a:gd name="T50" fmla="*/ 164 w 214"/>
                <a:gd name="T51" fmla="*/ 177 h 188"/>
                <a:gd name="T52" fmla="*/ 189 w 214"/>
                <a:gd name="T53" fmla="*/ 98 h 188"/>
                <a:gd name="T54" fmla="*/ 201 w 214"/>
                <a:gd name="T55" fmla="*/ 78 h 188"/>
                <a:gd name="T56" fmla="*/ 206 w 214"/>
                <a:gd name="T57" fmla="*/ 74 h 188"/>
                <a:gd name="T58" fmla="*/ 214 w 214"/>
                <a:gd name="T59" fmla="*/ 53 h 188"/>
                <a:gd name="T60" fmla="*/ 214 w 214"/>
                <a:gd name="T61" fmla="*/ 34 h 188"/>
                <a:gd name="T62" fmla="*/ 152 w 214"/>
                <a:gd name="T6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4" h="188">
                  <a:moveTo>
                    <a:pt x="152" y="0"/>
                  </a:moveTo>
                  <a:cubicBezTo>
                    <a:pt x="152" y="1"/>
                    <a:pt x="152" y="1"/>
                    <a:pt x="152" y="1"/>
                  </a:cubicBezTo>
                  <a:cubicBezTo>
                    <a:pt x="160" y="23"/>
                    <a:pt x="160" y="23"/>
                    <a:pt x="160" y="23"/>
                  </a:cubicBezTo>
                  <a:cubicBezTo>
                    <a:pt x="161" y="25"/>
                    <a:pt x="160" y="28"/>
                    <a:pt x="157" y="29"/>
                  </a:cubicBezTo>
                  <a:cubicBezTo>
                    <a:pt x="139" y="34"/>
                    <a:pt x="139" y="34"/>
                    <a:pt x="139" y="34"/>
                  </a:cubicBezTo>
                  <a:cubicBezTo>
                    <a:pt x="137" y="35"/>
                    <a:pt x="136" y="37"/>
                    <a:pt x="138" y="39"/>
                  </a:cubicBezTo>
                  <a:cubicBezTo>
                    <a:pt x="147" y="50"/>
                    <a:pt x="147" y="50"/>
                    <a:pt x="147" y="50"/>
                  </a:cubicBezTo>
                  <a:cubicBezTo>
                    <a:pt x="148" y="52"/>
                    <a:pt x="149" y="56"/>
                    <a:pt x="147" y="58"/>
                  </a:cubicBezTo>
                  <a:cubicBezTo>
                    <a:pt x="110" y="136"/>
                    <a:pt x="110" y="136"/>
                    <a:pt x="110" y="136"/>
                  </a:cubicBezTo>
                  <a:cubicBezTo>
                    <a:pt x="108" y="138"/>
                    <a:pt x="107" y="138"/>
                    <a:pt x="105" y="136"/>
                  </a:cubicBezTo>
                  <a:cubicBezTo>
                    <a:pt x="67" y="58"/>
                    <a:pt x="67" y="58"/>
                    <a:pt x="67" y="58"/>
                  </a:cubicBezTo>
                  <a:cubicBezTo>
                    <a:pt x="66" y="56"/>
                    <a:pt x="67" y="52"/>
                    <a:pt x="68" y="50"/>
                  </a:cubicBezTo>
                  <a:cubicBezTo>
                    <a:pt x="77" y="39"/>
                    <a:pt x="77" y="39"/>
                    <a:pt x="77" y="39"/>
                  </a:cubicBezTo>
                  <a:cubicBezTo>
                    <a:pt x="79" y="37"/>
                    <a:pt x="78" y="35"/>
                    <a:pt x="76" y="34"/>
                  </a:cubicBezTo>
                  <a:cubicBezTo>
                    <a:pt x="57" y="29"/>
                    <a:pt x="57" y="29"/>
                    <a:pt x="57" y="29"/>
                  </a:cubicBezTo>
                  <a:cubicBezTo>
                    <a:pt x="55" y="28"/>
                    <a:pt x="54" y="25"/>
                    <a:pt x="55" y="23"/>
                  </a:cubicBezTo>
                  <a:cubicBezTo>
                    <a:pt x="63" y="2"/>
                    <a:pt x="63" y="2"/>
                    <a:pt x="63" y="2"/>
                  </a:cubicBezTo>
                  <a:cubicBezTo>
                    <a:pt x="0" y="9"/>
                    <a:pt x="1" y="29"/>
                    <a:pt x="1" y="34"/>
                  </a:cubicBezTo>
                  <a:cubicBezTo>
                    <a:pt x="1" y="53"/>
                    <a:pt x="1" y="53"/>
                    <a:pt x="1" y="53"/>
                  </a:cubicBezTo>
                  <a:cubicBezTo>
                    <a:pt x="1" y="60"/>
                    <a:pt x="4" y="69"/>
                    <a:pt x="9" y="74"/>
                  </a:cubicBezTo>
                  <a:cubicBezTo>
                    <a:pt x="14" y="78"/>
                    <a:pt x="14" y="78"/>
                    <a:pt x="14" y="78"/>
                  </a:cubicBezTo>
                  <a:cubicBezTo>
                    <a:pt x="18" y="83"/>
                    <a:pt x="24" y="92"/>
                    <a:pt x="26" y="98"/>
                  </a:cubicBezTo>
                  <a:cubicBezTo>
                    <a:pt x="50" y="177"/>
                    <a:pt x="50" y="177"/>
                    <a:pt x="50" y="177"/>
                  </a:cubicBezTo>
                  <a:cubicBezTo>
                    <a:pt x="52" y="183"/>
                    <a:pt x="59" y="188"/>
                    <a:pt x="66" y="188"/>
                  </a:cubicBezTo>
                  <a:cubicBezTo>
                    <a:pt x="149" y="188"/>
                    <a:pt x="149" y="188"/>
                    <a:pt x="149" y="188"/>
                  </a:cubicBezTo>
                  <a:cubicBezTo>
                    <a:pt x="156" y="188"/>
                    <a:pt x="162" y="183"/>
                    <a:pt x="164" y="177"/>
                  </a:cubicBezTo>
                  <a:cubicBezTo>
                    <a:pt x="189" y="98"/>
                    <a:pt x="189" y="98"/>
                    <a:pt x="189" y="98"/>
                  </a:cubicBezTo>
                  <a:cubicBezTo>
                    <a:pt x="191" y="92"/>
                    <a:pt x="197" y="83"/>
                    <a:pt x="201" y="78"/>
                  </a:cubicBezTo>
                  <a:cubicBezTo>
                    <a:pt x="206" y="74"/>
                    <a:pt x="206" y="74"/>
                    <a:pt x="206" y="74"/>
                  </a:cubicBezTo>
                  <a:cubicBezTo>
                    <a:pt x="210" y="69"/>
                    <a:pt x="214" y="60"/>
                    <a:pt x="214" y="53"/>
                  </a:cubicBezTo>
                  <a:cubicBezTo>
                    <a:pt x="214" y="34"/>
                    <a:pt x="214" y="34"/>
                    <a:pt x="214" y="34"/>
                  </a:cubicBezTo>
                  <a:cubicBezTo>
                    <a:pt x="214" y="29"/>
                    <a:pt x="214" y="6"/>
                    <a:pt x="1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A212F463-E6A9-478F-8B75-F401E565B0EC}"/>
                </a:ext>
              </a:extLst>
            </p:cNvPr>
            <p:cNvSpPr>
              <a:spLocks/>
            </p:cNvSpPr>
            <p:nvPr/>
          </p:nvSpPr>
          <p:spPr bwMode="auto">
            <a:xfrm>
              <a:off x="2547938" y="1071563"/>
              <a:ext cx="88900" cy="298450"/>
            </a:xfrm>
            <a:custGeom>
              <a:avLst/>
              <a:gdLst>
                <a:gd name="T0" fmla="*/ 29 w 31"/>
                <a:gd name="T1" fmla="*/ 13 h 104"/>
                <a:gd name="T2" fmla="*/ 28 w 31"/>
                <a:gd name="T3" fmla="*/ 7 h 104"/>
                <a:gd name="T4" fmla="*/ 19 w 31"/>
                <a:gd name="T5" fmla="*/ 1 h 104"/>
                <a:gd name="T6" fmla="*/ 12 w 31"/>
                <a:gd name="T7" fmla="*/ 1 h 104"/>
                <a:gd name="T8" fmla="*/ 3 w 31"/>
                <a:gd name="T9" fmla="*/ 7 h 104"/>
                <a:gd name="T10" fmla="*/ 2 w 31"/>
                <a:gd name="T11" fmla="*/ 13 h 104"/>
                <a:gd name="T12" fmla="*/ 7 w 31"/>
                <a:gd name="T13" fmla="*/ 17 h 104"/>
                <a:gd name="T14" fmla="*/ 8 w 31"/>
                <a:gd name="T15" fmla="*/ 24 h 104"/>
                <a:gd name="T16" fmla="*/ 2 w 31"/>
                <a:gd name="T17" fmla="*/ 33 h 104"/>
                <a:gd name="T18" fmla="*/ 0 w 31"/>
                <a:gd name="T19" fmla="*/ 40 h 104"/>
                <a:gd name="T20" fmla="*/ 15 w 31"/>
                <a:gd name="T21" fmla="*/ 102 h 104"/>
                <a:gd name="T22" fmla="*/ 16 w 31"/>
                <a:gd name="T23" fmla="*/ 102 h 104"/>
                <a:gd name="T24" fmla="*/ 31 w 31"/>
                <a:gd name="T25" fmla="*/ 40 h 104"/>
                <a:gd name="T26" fmla="*/ 29 w 31"/>
                <a:gd name="T27" fmla="*/ 33 h 104"/>
                <a:gd name="T28" fmla="*/ 23 w 31"/>
                <a:gd name="T29" fmla="*/ 24 h 104"/>
                <a:gd name="T30" fmla="*/ 24 w 31"/>
                <a:gd name="T31" fmla="*/ 17 h 104"/>
                <a:gd name="T32" fmla="*/ 29 w 31"/>
                <a:gd name="T33"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04">
                  <a:moveTo>
                    <a:pt x="29" y="13"/>
                  </a:moveTo>
                  <a:cubicBezTo>
                    <a:pt x="30" y="11"/>
                    <a:pt x="30" y="9"/>
                    <a:pt x="28" y="7"/>
                  </a:cubicBezTo>
                  <a:cubicBezTo>
                    <a:pt x="19" y="1"/>
                    <a:pt x="19" y="1"/>
                    <a:pt x="19" y="1"/>
                  </a:cubicBezTo>
                  <a:cubicBezTo>
                    <a:pt x="17" y="0"/>
                    <a:pt x="14" y="0"/>
                    <a:pt x="12" y="1"/>
                  </a:cubicBezTo>
                  <a:cubicBezTo>
                    <a:pt x="3" y="7"/>
                    <a:pt x="3" y="7"/>
                    <a:pt x="3" y="7"/>
                  </a:cubicBezTo>
                  <a:cubicBezTo>
                    <a:pt x="1" y="9"/>
                    <a:pt x="1" y="11"/>
                    <a:pt x="2" y="13"/>
                  </a:cubicBezTo>
                  <a:cubicBezTo>
                    <a:pt x="7" y="17"/>
                    <a:pt x="7" y="17"/>
                    <a:pt x="7" y="17"/>
                  </a:cubicBezTo>
                  <a:cubicBezTo>
                    <a:pt x="9" y="19"/>
                    <a:pt x="9" y="22"/>
                    <a:pt x="8" y="24"/>
                  </a:cubicBezTo>
                  <a:cubicBezTo>
                    <a:pt x="2" y="33"/>
                    <a:pt x="2" y="33"/>
                    <a:pt x="2" y="33"/>
                  </a:cubicBezTo>
                  <a:cubicBezTo>
                    <a:pt x="0" y="35"/>
                    <a:pt x="0" y="38"/>
                    <a:pt x="0" y="40"/>
                  </a:cubicBezTo>
                  <a:cubicBezTo>
                    <a:pt x="15" y="102"/>
                    <a:pt x="15" y="102"/>
                    <a:pt x="15" y="102"/>
                  </a:cubicBezTo>
                  <a:cubicBezTo>
                    <a:pt x="15" y="104"/>
                    <a:pt x="16" y="104"/>
                    <a:pt x="16" y="102"/>
                  </a:cubicBezTo>
                  <a:cubicBezTo>
                    <a:pt x="31" y="40"/>
                    <a:pt x="31" y="40"/>
                    <a:pt x="31" y="40"/>
                  </a:cubicBezTo>
                  <a:cubicBezTo>
                    <a:pt x="31" y="38"/>
                    <a:pt x="30" y="35"/>
                    <a:pt x="29" y="33"/>
                  </a:cubicBezTo>
                  <a:cubicBezTo>
                    <a:pt x="23" y="24"/>
                    <a:pt x="23" y="24"/>
                    <a:pt x="23" y="24"/>
                  </a:cubicBezTo>
                  <a:cubicBezTo>
                    <a:pt x="22" y="22"/>
                    <a:pt x="22" y="19"/>
                    <a:pt x="24" y="17"/>
                  </a:cubicBezTo>
                  <a:lnTo>
                    <a:pt x="2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D6672C64-D185-4C3C-A69B-D9DD95A5E69A}"/>
                </a:ext>
              </a:extLst>
            </p:cNvPr>
            <p:cNvSpPr>
              <a:spLocks noEditPoints="1"/>
            </p:cNvSpPr>
            <p:nvPr/>
          </p:nvSpPr>
          <p:spPr bwMode="auto">
            <a:xfrm>
              <a:off x="2397125" y="657225"/>
              <a:ext cx="388937" cy="385763"/>
            </a:xfrm>
            <a:custGeom>
              <a:avLst/>
              <a:gdLst>
                <a:gd name="T0" fmla="*/ 134 w 136"/>
                <a:gd name="T1" fmla="*/ 52 h 135"/>
                <a:gd name="T2" fmla="*/ 68 w 136"/>
                <a:gd name="T3" fmla="*/ 0 h 135"/>
                <a:gd name="T4" fmla="*/ 1 w 136"/>
                <a:gd name="T5" fmla="*/ 61 h 135"/>
                <a:gd name="T6" fmla="*/ 0 w 136"/>
                <a:gd name="T7" fmla="*/ 68 h 135"/>
                <a:gd name="T8" fmla="*/ 68 w 136"/>
                <a:gd name="T9" fmla="*/ 135 h 135"/>
                <a:gd name="T10" fmla="*/ 136 w 136"/>
                <a:gd name="T11" fmla="*/ 68 h 135"/>
                <a:gd name="T12" fmla="*/ 134 w 136"/>
                <a:gd name="T13" fmla="*/ 52 h 135"/>
                <a:gd name="T14" fmla="*/ 68 w 136"/>
                <a:gd name="T15" fmla="*/ 129 h 135"/>
                <a:gd name="T16" fmla="*/ 14 w 136"/>
                <a:gd name="T17" fmla="*/ 96 h 135"/>
                <a:gd name="T18" fmla="*/ 45 w 136"/>
                <a:gd name="T19" fmla="*/ 47 h 135"/>
                <a:gd name="T20" fmla="*/ 101 w 136"/>
                <a:gd name="T21" fmla="*/ 25 h 135"/>
                <a:gd name="T22" fmla="*/ 129 w 136"/>
                <a:gd name="T23" fmla="*/ 65 h 135"/>
                <a:gd name="T24" fmla="*/ 129 w 136"/>
                <a:gd name="T25" fmla="*/ 68 h 135"/>
                <a:gd name="T26" fmla="*/ 68 w 136"/>
                <a:gd name="T27"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135">
                  <a:moveTo>
                    <a:pt x="134" y="52"/>
                  </a:moveTo>
                  <a:cubicBezTo>
                    <a:pt x="127" y="22"/>
                    <a:pt x="100" y="0"/>
                    <a:pt x="68" y="0"/>
                  </a:cubicBezTo>
                  <a:cubicBezTo>
                    <a:pt x="33" y="0"/>
                    <a:pt x="4" y="27"/>
                    <a:pt x="1" y="61"/>
                  </a:cubicBezTo>
                  <a:cubicBezTo>
                    <a:pt x="0" y="63"/>
                    <a:pt x="0" y="65"/>
                    <a:pt x="0" y="68"/>
                  </a:cubicBezTo>
                  <a:cubicBezTo>
                    <a:pt x="0" y="105"/>
                    <a:pt x="31" y="135"/>
                    <a:pt x="68" y="135"/>
                  </a:cubicBezTo>
                  <a:cubicBezTo>
                    <a:pt x="105" y="135"/>
                    <a:pt x="136" y="105"/>
                    <a:pt x="136" y="68"/>
                  </a:cubicBezTo>
                  <a:cubicBezTo>
                    <a:pt x="136" y="62"/>
                    <a:pt x="135" y="57"/>
                    <a:pt x="134" y="52"/>
                  </a:cubicBezTo>
                  <a:moveTo>
                    <a:pt x="68" y="129"/>
                  </a:moveTo>
                  <a:cubicBezTo>
                    <a:pt x="45" y="129"/>
                    <a:pt x="24" y="115"/>
                    <a:pt x="14" y="96"/>
                  </a:cubicBezTo>
                  <a:cubicBezTo>
                    <a:pt x="17" y="80"/>
                    <a:pt x="30" y="47"/>
                    <a:pt x="45" y="47"/>
                  </a:cubicBezTo>
                  <a:cubicBezTo>
                    <a:pt x="96" y="47"/>
                    <a:pt x="104" y="8"/>
                    <a:pt x="101" y="25"/>
                  </a:cubicBezTo>
                  <a:cubicBezTo>
                    <a:pt x="99" y="39"/>
                    <a:pt x="123" y="42"/>
                    <a:pt x="129" y="65"/>
                  </a:cubicBezTo>
                  <a:cubicBezTo>
                    <a:pt x="129" y="66"/>
                    <a:pt x="129" y="67"/>
                    <a:pt x="129" y="68"/>
                  </a:cubicBezTo>
                  <a:cubicBezTo>
                    <a:pt x="129" y="101"/>
                    <a:pt x="102" y="129"/>
                    <a:pt x="68" y="1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id="{42458BF0-84B2-44CD-8E62-899411FE17A1}"/>
                </a:ext>
              </a:extLst>
            </p:cNvPr>
            <p:cNvSpPr>
              <a:spLocks/>
            </p:cNvSpPr>
            <p:nvPr/>
          </p:nvSpPr>
          <p:spPr bwMode="auto">
            <a:xfrm>
              <a:off x="2976563" y="889000"/>
              <a:ext cx="20637" cy="68263"/>
            </a:xfrm>
            <a:custGeom>
              <a:avLst/>
              <a:gdLst>
                <a:gd name="T0" fmla="*/ 2 w 7"/>
                <a:gd name="T1" fmla="*/ 24 h 24"/>
                <a:gd name="T2" fmla="*/ 5 w 7"/>
                <a:gd name="T3" fmla="*/ 24 h 24"/>
                <a:gd name="T4" fmla="*/ 7 w 7"/>
                <a:gd name="T5" fmla="*/ 21 h 24"/>
                <a:gd name="T6" fmla="*/ 7 w 7"/>
                <a:gd name="T7" fmla="*/ 1 h 24"/>
                <a:gd name="T8" fmla="*/ 7 w 7"/>
                <a:gd name="T9" fmla="*/ 0 h 24"/>
                <a:gd name="T10" fmla="*/ 2 w 7"/>
                <a:gd name="T11" fmla="*/ 4 h 24"/>
                <a:gd name="T12" fmla="*/ 0 w 7"/>
                <a:gd name="T13" fmla="*/ 3 h 24"/>
                <a:gd name="T14" fmla="*/ 0 w 7"/>
                <a:gd name="T15" fmla="*/ 21 h 24"/>
                <a:gd name="T16" fmla="*/ 2 w 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4">
                  <a:moveTo>
                    <a:pt x="2" y="24"/>
                  </a:moveTo>
                  <a:cubicBezTo>
                    <a:pt x="5" y="24"/>
                    <a:pt x="5" y="24"/>
                    <a:pt x="5" y="24"/>
                  </a:cubicBezTo>
                  <a:cubicBezTo>
                    <a:pt x="6" y="24"/>
                    <a:pt x="7" y="23"/>
                    <a:pt x="7" y="21"/>
                  </a:cubicBezTo>
                  <a:cubicBezTo>
                    <a:pt x="7" y="1"/>
                    <a:pt x="7" y="1"/>
                    <a:pt x="7" y="1"/>
                  </a:cubicBezTo>
                  <a:cubicBezTo>
                    <a:pt x="7" y="1"/>
                    <a:pt x="7" y="0"/>
                    <a:pt x="7" y="0"/>
                  </a:cubicBezTo>
                  <a:cubicBezTo>
                    <a:pt x="4" y="2"/>
                    <a:pt x="2" y="4"/>
                    <a:pt x="2" y="4"/>
                  </a:cubicBezTo>
                  <a:cubicBezTo>
                    <a:pt x="1" y="4"/>
                    <a:pt x="0" y="4"/>
                    <a:pt x="0" y="3"/>
                  </a:cubicBezTo>
                  <a:cubicBezTo>
                    <a:pt x="0" y="21"/>
                    <a:pt x="0" y="21"/>
                    <a:pt x="0" y="21"/>
                  </a:cubicBezTo>
                  <a:cubicBezTo>
                    <a:pt x="0" y="23"/>
                    <a:pt x="1" y="24"/>
                    <a:pt x="2" y="24"/>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550A0CA6-FE58-42F3-A989-B06DE9C14F64}"/>
                </a:ext>
              </a:extLst>
            </p:cNvPr>
            <p:cNvSpPr>
              <a:spLocks/>
            </p:cNvSpPr>
            <p:nvPr/>
          </p:nvSpPr>
          <p:spPr bwMode="auto">
            <a:xfrm>
              <a:off x="2954338" y="779463"/>
              <a:ext cx="260350" cy="212725"/>
            </a:xfrm>
            <a:custGeom>
              <a:avLst/>
              <a:gdLst>
                <a:gd name="T0" fmla="*/ 2 w 91"/>
                <a:gd name="T1" fmla="*/ 74 h 74"/>
                <a:gd name="T2" fmla="*/ 90 w 91"/>
                <a:gd name="T3" fmla="*/ 74 h 74"/>
                <a:gd name="T4" fmla="*/ 91 w 91"/>
                <a:gd name="T5" fmla="*/ 72 h 74"/>
                <a:gd name="T6" fmla="*/ 90 w 91"/>
                <a:gd name="T7" fmla="*/ 69 h 74"/>
                <a:gd name="T8" fmla="*/ 5 w 91"/>
                <a:gd name="T9" fmla="*/ 69 h 74"/>
                <a:gd name="T10" fmla="*/ 4 w 91"/>
                <a:gd name="T11" fmla="*/ 67 h 74"/>
                <a:gd name="T12" fmla="*/ 4 w 91"/>
                <a:gd name="T13" fmla="*/ 2 h 74"/>
                <a:gd name="T14" fmla="*/ 2 w 91"/>
                <a:gd name="T15" fmla="*/ 0 h 74"/>
                <a:gd name="T16" fmla="*/ 0 w 91"/>
                <a:gd name="T17" fmla="*/ 2 h 74"/>
                <a:gd name="T18" fmla="*/ 0 w 91"/>
                <a:gd name="T19" fmla="*/ 72 h 74"/>
                <a:gd name="T20" fmla="*/ 2 w 91"/>
                <a:gd name="T2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4">
                  <a:moveTo>
                    <a:pt x="2" y="74"/>
                  </a:moveTo>
                  <a:cubicBezTo>
                    <a:pt x="90" y="74"/>
                    <a:pt x="90" y="74"/>
                    <a:pt x="90" y="74"/>
                  </a:cubicBezTo>
                  <a:cubicBezTo>
                    <a:pt x="91" y="74"/>
                    <a:pt x="91" y="73"/>
                    <a:pt x="91" y="72"/>
                  </a:cubicBezTo>
                  <a:cubicBezTo>
                    <a:pt x="91" y="70"/>
                    <a:pt x="91" y="69"/>
                    <a:pt x="90" y="69"/>
                  </a:cubicBezTo>
                  <a:cubicBezTo>
                    <a:pt x="5" y="69"/>
                    <a:pt x="5" y="69"/>
                    <a:pt x="5" y="69"/>
                  </a:cubicBezTo>
                  <a:cubicBezTo>
                    <a:pt x="4" y="69"/>
                    <a:pt x="4" y="68"/>
                    <a:pt x="4" y="67"/>
                  </a:cubicBezTo>
                  <a:cubicBezTo>
                    <a:pt x="4" y="2"/>
                    <a:pt x="4" y="2"/>
                    <a:pt x="4" y="2"/>
                  </a:cubicBezTo>
                  <a:cubicBezTo>
                    <a:pt x="4" y="1"/>
                    <a:pt x="3" y="0"/>
                    <a:pt x="2" y="0"/>
                  </a:cubicBezTo>
                  <a:cubicBezTo>
                    <a:pt x="1" y="0"/>
                    <a:pt x="0" y="1"/>
                    <a:pt x="0" y="2"/>
                  </a:cubicBezTo>
                  <a:cubicBezTo>
                    <a:pt x="0" y="72"/>
                    <a:pt x="0" y="72"/>
                    <a:pt x="0" y="72"/>
                  </a:cubicBezTo>
                  <a:cubicBezTo>
                    <a:pt x="0" y="73"/>
                    <a:pt x="1" y="74"/>
                    <a:pt x="2" y="74"/>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a:extLst>
                <a:ext uri="{FF2B5EF4-FFF2-40B4-BE49-F238E27FC236}">
                  <a16:creationId xmlns:a16="http://schemas.microsoft.com/office/drawing/2014/main" id="{B01BE4FF-8805-401C-9397-2C8748A4A48E}"/>
                </a:ext>
              </a:extLst>
            </p:cNvPr>
            <p:cNvSpPr>
              <a:spLocks/>
            </p:cNvSpPr>
            <p:nvPr/>
          </p:nvSpPr>
          <p:spPr bwMode="auto">
            <a:xfrm>
              <a:off x="2779713" y="703263"/>
              <a:ext cx="573087" cy="919163"/>
            </a:xfrm>
            <a:custGeom>
              <a:avLst/>
              <a:gdLst>
                <a:gd name="T0" fmla="*/ 199 w 200"/>
                <a:gd name="T1" fmla="*/ 310 h 321"/>
                <a:gd name="T2" fmla="*/ 155 w 200"/>
                <a:gd name="T3" fmla="*/ 190 h 321"/>
                <a:gd name="T4" fmla="*/ 172 w 200"/>
                <a:gd name="T5" fmla="*/ 190 h 321"/>
                <a:gd name="T6" fmla="*/ 185 w 200"/>
                <a:gd name="T7" fmla="*/ 177 h 321"/>
                <a:gd name="T8" fmla="*/ 185 w 200"/>
                <a:gd name="T9" fmla="*/ 14 h 321"/>
                <a:gd name="T10" fmla="*/ 172 w 200"/>
                <a:gd name="T11" fmla="*/ 0 h 321"/>
                <a:gd name="T12" fmla="*/ 0 w 200"/>
                <a:gd name="T13" fmla="*/ 0 h 321"/>
                <a:gd name="T14" fmla="*/ 8 w 200"/>
                <a:gd name="T15" fmla="*/ 14 h 321"/>
                <a:gd name="T16" fmla="*/ 172 w 200"/>
                <a:gd name="T17" fmla="*/ 14 h 321"/>
                <a:gd name="T18" fmla="*/ 172 w 200"/>
                <a:gd name="T19" fmla="*/ 177 h 321"/>
                <a:gd name="T20" fmla="*/ 57 w 200"/>
                <a:gd name="T21" fmla="*/ 177 h 321"/>
                <a:gd name="T22" fmla="*/ 57 w 200"/>
                <a:gd name="T23" fmla="*/ 185 h 321"/>
                <a:gd name="T24" fmla="*/ 57 w 200"/>
                <a:gd name="T25" fmla="*/ 190 h 321"/>
                <a:gd name="T26" fmla="*/ 58 w 200"/>
                <a:gd name="T27" fmla="*/ 190 h 321"/>
                <a:gd name="T28" fmla="*/ 58 w 200"/>
                <a:gd name="T29" fmla="*/ 264 h 321"/>
                <a:gd name="T30" fmla="*/ 64 w 200"/>
                <a:gd name="T31" fmla="*/ 267 h 321"/>
                <a:gd name="T32" fmla="*/ 69 w 200"/>
                <a:gd name="T33" fmla="*/ 267 h 321"/>
                <a:gd name="T34" fmla="*/ 76 w 200"/>
                <a:gd name="T35" fmla="*/ 264 h 321"/>
                <a:gd name="T36" fmla="*/ 76 w 200"/>
                <a:gd name="T37" fmla="*/ 190 h 321"/>
                <a:gd name="T38" fmla="*/ 136 w 200"/>
                <a:gd name="T39" fmla="*/ 190 h 321"/>
                <a:gd name="T40" fmla="*/ 182 w 200"/>
                <a:gd name="T41" fmla="*/ 316 h 321"/>
                <a:gd name="T42" fmla="*/ 191 w 200"/>
                <a:gd name="T43" fmla="*/ 320 h 321"/>
                <a:gd name="T44" fmla="*/ 195 w 200"/>
                <a:gd name="T45" fmla="*/ 318 h 321"/>
                <a:gd name="T46" fmla="*/ 199 w 200"/>
                <a:gd name="T47" fmla="*/ 3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321">
                  <a:moveTo>
                    <a:pt x="199" y="310"/>
                  </a:moveTo>
                  <a:cubicBezTo>
                    <a:pt x="155" y="190"/>
                    <a:pt x="155" y="190"/>
                    <a:pt x="155" y="190"/>
                  </a:cubicBezTo>
                  <a:cubicBezTo>
                    <a:pt x="172" y="190"/>
                    <a:pt x="172" y="190"/>
                    <a:pt x="172" y="190"/>
                  </a:cubicBezTo>
                  <a:cubicBezTo>
                    <a:pt x="179" y="190"/>
                    <a:pt x="185" y="184"/>
                    <a:pt x="185" y="177"/>
                  </a:cubicBezTo>
                  <a:cubicBezTo>
                    <a:pt x="185" y="14"/>
                    <a:pt x="185" y="14"/>
                    <a:pt x="185" y="14"/>
                  </a:cubicBezTo>
                  <a:cubicBezTo>
                    <a:pt x="185" y="6"/>
                    <a:pt x="179" y="0"/>
                    <a:pt x="172" y="0"/>
                  </a:cubicBezTo>
                  <a:cubicBezTo>
                    <a:pt x="0" y="0"/>
                    <a:pt x="0" y="0"/>
                    <a:pt x="0" y="0"/>
                  </a:cubicBezTo>
                  <a:cubicBezTo>
                    <a:pt x="3" y="4"/>
                    <a:pt x="6" y="9"/>
                    <a:pt x="8" y="14"/>
                  </a:cubicBezTo>
                  <a:cubicBezTo>
                    <a:pt x="172" y="14"/>
                    <a:pt x="172" y="14"/>
                    <a:pt x="172" y="14"/>
                  </a:cubicBezTo>
                  <a:cubicBezTo>
                    <a:pt x="172" y="177"/>
                    <a:pt x="172" y="177"/>
                    <a:pt x="172" y="177"/>
                  </a:cubicBezTo>
                  <a:cubicBezTo>
                    <a:pt x="57" y="177"/>
                    <a:pt x="57" y="177"/>
                    <a:pt x="57" y="177"/>
                  </a:cubicBezTo>
                  <a:cubicBezTo>
                    <a:pt x="57" y="185"/>
                    <a:pt x="57" y="185"/>
                    <a:pt x="57" y="185"/>
                  </a:cubicBezTo>
                  <a:cubicBezTo>
                    <a:pt x="57" y="187"/>
                    <a:pt x="57" y="188"/>
                    <a:pt x="57" y="190"/>
                  </a:cubicBezTo>
                  <a:cubicBezTo>
                    <a:pt x="58" y="190"/>
                    <a:pt x="58" y="190"/>
                    <a:pt x="58" y="190"/>
                  </a:cubicBezTo>
                  <a:cubicBezTo>
                    <a:pt x="58" y="264"/>
                    <a:pt x="58" y="264"/>
                    <a:pt x="58" y="264"/>
                  </a:cubicBezTo>
                  <a:cubicBezTo>
                    <a:pt x="58" y="266"/>
                    <a:pt x="61" y="267"/>
                    <a:pt x="64" y="267"/>
                  </a:cubicBezTo>
                  <a:cubicBezTo>
                    <a:pt x="69" y="267"/>
                    <a:pt x="69" y="267"/>
                    <a:pt x="69" y="267"/>
                  </a:cubicBezTo>
                  <a:cubicBezTo>
                    <a:pt x="73" y="267"/>
                    <a:pt x="76" y="266"/>
                    <a:pt x="76" y="264"/>
                  </a:cubicBezTo>
                  <a:cubicBezTo>
                    <a:pt x="76" y="190"/>
                    <a:pt x="76" y="190"/>
                    <a:pt x="76" y="190"/>
                  </a:cubicBezTo>
                  <a:cubicBezTo>
                    <a:pt x="136" y="190"/>
                    <a:pt x="136" y="190"/>
                    <a:pt x="136" y="190"/>
                  </a:cubicBezTo>
                  <a:cubicBezTo>
                    <a:pt x="182" y="316"/>
                    <a:pt x="182" y="316"/>
                    <a:pt x="182" y="316"/>
                  </a:cubicBezTo>
                  <a:cubicBezTo>
                    <a:pt x="183" y="319"/>
                    <a:pt x="187" y="321"/>
                    <a:pt x="191" y="320"/>
                  </a:cubicBezTo>
                  <a:cubicBezTo>
                    <a:pt x="195" y="318"/>
                    <a:pt x="195" y="318"/>
                    <a:pt x="195" y="318"/>
                  </a:cubicBezTo>
                  <a:cubicBezTo>
                    <a:pt x="198" y="317"/>
                    <a:pt x="200" y="313"/>
                    <a:pt x="199" y="310"/>
                  </a:cubicBezTo>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a:extLst>
                <a:ext uri="{FF2B5EF4-FFF2-40B4-BE49-F238E27FC236}">
                  <a16:creationId xmlns:a16="http://schemas.microsoft.com/office/drawing/2014/main" id="{09A6F9D3-9DCA-4E13-9D80-C5B9F9EFC32C}"/>
                </a:ext>
              </a:extLst>
            </p:cNvPr>
            <p:cNvSpPr>
              <a:spLocks/>
            </p:cNvSpPr>
            <p:nvPr/>
          </p:nvSpPr>
          <p:spPr bwMode="auto">
            <a:xfrm>
              <a:off x="2825750" y="857250"/>
              <a:ext cx="71437" cy="34925"/>
            </a:xfrm>
            <a:custGeom>
              <a:avLst/>
              <a:gdLst>
                <a:gd name="T0" fmla="*/ 19 w 25"/>
                <a:gd name="T1" fmla="*/ 12 h 12"/>
                <a:gd name="T2" fmla="*/ 25 w 25"/>
                <a:gd name="T3" fmla="*/ 6 h 12"/>
                <a:gd name="T4" fmla="*/ 19 w 25"/>
                <a:gd name="T5" fmla="*/ 0 h 12"/>
                <a:gd name="T6" fmla="*/ 1 w 25"/>
                <a:gd name="T7" fmla="*/ 0 h 12"/>
                <a:gd name="T8" fmla="*/ 0 w 25"/>
                <a:gd name="T9" fmla="*/ 12 h 12"/>
                <a:gd name="T10" fmla="*/ 19 w 25"/>
                <a:gd name="T11" fmla="*/ 12 h 12"/>
              </a:gdLst>
              <a:ahLst/>
              <a:cxnLst>
                <a:cxn ang="0">
                  <a:pos x="T0" y="T1"/>
                </a:cxn>
                <a:cxn ang="0">
                  <a:pos x="T2" y="T3"/>
                </a:cxn>
                <a:cxn ang="0">
                  <a:pos x="T4" y="T5"/>
                </a:cxn>
                <a:cxn ang="0">
                  <a:pos x="T6" y="T7"/>
                </a:cxn>
                <a:cxn ang="0">
                  <a:pos x="T8" y="T9"/>
                </a:cxn>
                <a:cxn ang="0">
                  <a:pos x="T10" y="T11"/>
                </a:cxn>
              </a:cxnLst>
              <a:rect l="0" t="0" r="r" b="b"/>
              <a:pathLst>
                <a:path w="25" h="12">
                  <a:moveTo>
                    <a:pt x="19" y="12"/>
                  </a:moveTo>
                  <a:cubicBezTo>
                    <a:pt x="23" y="12"/>
                    <a:pt x="25" y="9"/>
                    <a:pt x="25" y="6"/>
                  </a:cubicBezTo>
                  <a:cubicBezTo>
                    <a:pt x="25" y="2"/>
                    <a:pt x="23" y="0"/>
                    <a:pt x="19" y="0"/>
                  </a:cubicBezTo>
                  <a:cubicBezTo>
                    <a:pt x="1" y="0"/>
                    <a:pt x="1" y="0"/>
                    <a:pt x="1" y="0"/>
                  </a:cubicBezTo>
                  <a:cubicBezTo>
                    <a:pt x="1" y="4"/>
                    <a:pt x="1" y="8"/>
                    <a:pt x="0" y="12"/>
                  </a:cubicBezTo>
                  <a:lnTo>
                    <a:pt x="19" y="1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a:extLst>
                <a:ext uri="{FF2B5EF4-FFF2-40B4-BE49-F238E27FC236}">
                  <a16:creationId xmlns:a16="http://schemas.microsoft.com/office/drawing/2014/main" id="{93210CD0-E7EF-4EC7-88D2-D3C8A4F39DC1}"/>
                </a:ext>
              </a:extLst>
            </p:cNvPr>
            <p:cNvSpPr>
              <a:spLocks/>
            </p:cNvSpPr>
            <p:nvPr/>
          </p:nvSpPr>
          <p:spPr bwMode="auto">
            <a:xfrm>
              <a:off x="2803525" y="923925"/>
              <a:ext cx="93662" cy="33338"/>
            </a:xfrm>
            <a:custGeom>
              <a:avLst/>
              <a:gdLst>
                <a:gd name="T0" fmla="*/ 27 w 33"/>
                <a:gd name="T1" fmla="*/ 12 h 12"/>
                <a:gd name="T2" fmla="*/ 33 w 33"/>
                <a:gd name="T3" fmla="*/ 6 h 12"/>
                <a:gd name="T4" fmla="*/ 27 w 33"/>
                <a:gd name="T5" fmla="*/ 0 h 12"/>
                <a:gd name="T6" fmla="*/ 5 w 33"/>
                <a:gd name="T7" fmla="*/ 0 h 12"/>
                <a:gd name="T8" fmla="*/ 0 w 33"/>
                <a:gd name="T9" fmla="*/ 12 h 12"/>
                <a:gd name="T10" fmla="*/ 27 w 33"/>
                <a:gd name="T11" fmla="*/ 12 h 12"/>
              </a:gdLst>
              <a:ahLst/>
              <a:cxnLst>
                <a:cxn ang="0">
                  <a:pos x="T0" y="T1"/>
                </a:cxn>
                <a:cxn ang="0">
                  <a:pos x="T2" y="T3"/>
                </a:cxn>
                <a:cxn ang="0">
                  <a:pos x="T4" y="T5"/>
                </a:cxn>
                <a:cxn ang="0">
                  <a:pos x="T6" y="T7"/>
                </a:cxn>
                <a:cxn ang="0">
                  <a:pos x="T8" y="T9"/>
                </a:cxn>
                <a:cxn ang="0">
                  <a:pos x="T10" y="T11"/>
                </a:cxn>
              </a:cxnLst>
              <a:rect l="0" t="0" r="r" b="b"/>
              <a:pathLst>
                <a:path w="33" h="12">
                  <a:moveTo>
                    <a:pt x="27" y="12"/>
                  </a:moveTo>
                  <a:cubicBezTo>
                    <a:pt x="31" y="12"/>
                    <a:pt x="33" y="10"/>
                    <a:pt x="33" y="6"/>
                  </a:cubicBezTo>
                  <a:cubicBezTo>
                    <a:pt x="33" y="3"/>
                    <a:pt x="31" y="0"/>
                    <a:pt x="27" y="0"/>
                  </a:cubicBezTo>
                  <a:cubicBezTo>
                    <a:pt x="5" y="0"/>
                    <a:pt x="5" y="0"/>
                    <a:pt x="5" y="0"/>
                  </a:cubicBezTo>
                  <a:cubicBezTo>
                    <a:pt x="4" y="4"/>
                    <a:pt x="2" y="8"/>
                    <a:pt x="0" y="12"/>
                  </a:cubicBezTo>
                  <a:lnTo>
                    <a:pt x="27" y="1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a:extLst>
                <a:ext uri="{FF2B5EF4-FFF2-40B4-BE49-F238E27FC236}">
                  <a16:creationId xmlns:a16="http://schemas.microsoft.com/office/drawing/2014/main" id="{50B7EDF1-BFAE-4E67-A7E3-68446AAC6B4B}"/>
                </a:ext>
              </a:extLst>
            </p:cNvPr>
            <p:cNvSpPr>
              <a:spLocks/>
            </p:cNvSpPr>
            <p:nvPr/>
          </p:nvSpPr>
          <p:spPr bwMode="auto">
            <a:xfrm>
              <a:off x="3194050" y="803275"/>
              <a:ext cx="20637" cy="153988"/>
            </a:xfrm>
            <a:custGeom>
              <a:avLst/>
              <a:gdLst>
                <a:gd name="T0" fmla="*/ 6 w 7"/>
                <a:gd name="T1" fmla="*/ 0 h 54"/>
                <a:gd name="T2" fmla="*/ 2 w 7"/>
                <a:gd name="T3" fmla="*/ 5 h 54"/>
                <a:gd name="T4" fmla="*/ 0 w 7"/>
                <a:gd name="T5" fmla="*/ 6 h 54"/>
                <a:gd name="T6" fmla="*/ 0 w 7"/>
                <a:gd name="T7" fmla="*/ 49 h 54"/>
                <a:gd name="T8" fmla="*/ 2 w 7"/>
                <a:gd name="T9" fmla="*/ 54 h 54"/>
                <a:gd name="T10" fmla="*/ 5 w 7"/>
                <a:gd name="T11" fmla="*/ 54 h 54"/>
                <a:gd name="T12" fmla="*/ 7 w 7"/>
                <a:gd name="T13" fmla="*/ 49 h 54"/>
                <a:gd name="T14" fmla="*/ 7 w 7"/>
                <a:gd name="T15" fmla="*/ 5 h 54"/>
                <a:gd name="T16" fmla="*/ 6 w 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4">
                  <a:moveTo>
                    <a:pt x="6" y="0"/>
                  </a:moveTo>
                  <a:cubicBezTo>
                    <a:pt x="2" y="5"/>
                    <a:pt x="2" y="5"/>
                    <a:pt x="2" y="5"/>
                  </a:cubicBezTo>
                  <a:cubicBezTo>
                    <a:pt x="1" y="6"/>
                    <a:pt x="1" y="6"/>
                    <a:pt x="0" y="6"/>
                  </a:cubicBezTo>
                  <a:cubicBezTo>
                    <a:pt x="0" y="49"/>
                    <a:pt x="0" y="49"/>
                    <a:pt x="0" y="49"/>
                  </a:cubicBezTo>
                  <a:cubicBezTo>
                    <a:pt x="0" y="51"/>
                    <a:pt x="1" y="54"/>
                    <a:pt x="2" y="54"/>
                  </a:cubicBezTo>
                  <a:cubicBezTo>
                    <a:pt x="5" y="54"/>
                    <a:pt x="5" y="54"/>
                    <a:pt x="5" y="54"/>
                  </a:cubicBezTo>
                  <a:cubicBezTo>
                    <a:pt x="6" y="54"/>
                    <a:pt x="7" y="51"/>
                    <a:pt x="7" y="49"/>
                  </a:cubicBezTo>
                  <a:cubicBezTo>
                    <a:pt x="7" y="5"/>
                    <a:pt x="7" y="5"/>
                    <a:pt x="7" y="5"/>
                  </a:cubicBezTo>
                  <a:cubicBezTo>
                    <a:pt x="7" y="2"/>
                    <a:pt x="7" y="0"/>
                    <a:pt x="6" y="0"/>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a:extLst>
                <a:ext uri="{FF2B5EF4-FFF2-40B4-BE49-F238E27FC236}">
                  <a16:creationId xmlns:a16="http://schemas.microsoft.com/office/drawing/2014/main" id="{E639D286-51CD-4803-98F3-71F2AD947E2B}"/>
                </a:ext>
              </a:extLst>
            </p:cNvPr>
            <p:cNvSpPr>
              <a:spLocks/>
            </p:cNvSpPr>
            <p:nvPr/>
          </p:nvSpPr>
          <p:spPr bwMode="auto">
            <a:xfrm>
              <a:off x="2819400" y="788988"/>
              <a:ext cx="77787" cy="33338"/>
            </a:xfrm>
            <a:custGeom>
              <a:avLst/>
              <a:gdLst>
                <a:gd name="T0" fmla="*/ 3 w 27"/>
                <a:gd name="T1" fmla="*/ 12 h 12"/>
                <a:gd name="T2" fmla="*/ 21 w 27"/>
                <a:gd name="T3" fmla="*/ 12 h 12"/>
                <a:gd name="T4" fmla="*/ 27 w 27"/>
                <a:gd name="T5" fmla="*/ 6 h 12"/>
                <a:gd name="T6" fmla="*/ 21 w 27"/>
                <a:gd name="T7" fmla="*/ 0 h 12"/>
                <a:gd name="T8" fmla="*/ 0 w 27"/>
                <a:gd name="T9" fmla="*/ 0 h 12"/>
                <a:gd name="T10" fmla="*/ 1 w 27"/>
                <a:gd name="T11" fmla="*/ 2 h 12"/>
                <a:gd name="T12" fmla="*/ 3 w 2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3" y="12"/>
                  </a:moveTo>
                  <a:cubicBezTo>
                    <a:pt x="21" y="12"/>
                    <a:pt x="21" y="12"/>
                    <a:pt x="21" y="12"/>
                  </a:cubicBezTo>
                  <a:cubicBezTo>
                    <a:pt x="25" y="12"/>
                    <a:pt x="27" y="9"/>
                    <a:pt x="27" y="6"/>
                  </a:cubicBezTo>
                  <a:cubicBezTo>
                    <a:pt x="27" y="3"/>
                    <a:pt x="25" y="0"/>
                    <a:pt x="21" y="0"/>
                  </a:cubicBezTo>
                  <a:cubicBezTo>
                    <a:pt x="0" y="0"/>
                    <a:pt x="0" y="0"/>
                    <a:pt x="0" y="0"/>
                  </a:cubicBezTo>
                  <a:cubicBezTo>
                    <a:pt x="1" y="1"/>
                    <a:pt x="1" y="1"/>
                    <a:pt x="1" y="2"/>
                  </a:cubicBezTo>
                  <a:cubicBezTo>
                    <a:pt x="2" y="5"/>
                    <a:pt x="2" y="9"/>
                    <a:pt x="3" y="12"/>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a:extLst>
                <a:ext uri="{FF2B5EF4-FFF2-40B4-BE49-F238E27FC236}">
                  <a16:creationId xmlns:a16="http://schemas.microsoft.com/office/drawing/2014/main" id="{09B4CBAD-2579-40AF-80BF-74D58C343FB5}"/>
                </a:ext>
              </a:extLst>
            </p:cNvPr>
            <p:cNvSpPr>
              <a:spLocks/>
            </p:cNvSpPr>
            <p:nvPr/>
          </p:nvSpPr>
          <p:spPr bwMode="auto">
            <a:xfrm>
              <a:off x="2976563" y="774700"/>
              <a:ext cx="241300" cy="117475"/>
            </a:xfrm>
            <a:custGeom>
              <a:avLst/>
              <a:gdLst>
                <a:gd name="T0" fmla="*/ 0 w 84"/>
                <a:gd name="T1" fmla="*/ 40 h 41"/>
                <a:gd name="T2" fmla="*/ 2 w 84"/>
                <a:gd name="T3" fmla="*/ 40 h 41"/>
                <a:gd name="T4" fmla="*/ 33 w 84"/>
                <a:gd name="T5" fmla="*/ 18 h 41"/>
                <a:gd name="T6" fmla="*/ 34 w 84"/>
                <a:gd name="T7" fmla="*/ 19 h 41"/>
                <a:gd name="T8" fmla="*/ 39 w 84"/>
                <a:gd name="T9" fmla="*/ 33 h 41"/>
                <a:gd name="T10" fmla="*/ 41 w 84"/>
                <a:gd name="T11" fmla="*/ 33 h 41"/>
                <a:gd name="T12" fmla="*/ 77 w 84"/>
                <a:gd name="T13" fmla="*/ 7 h 41"/>
                <a:gd name="T14" fmla="*/ 75 w 84"/>
                <a:gd name="T15" fmla="*/ 10 h 41"/>
                <a:gd name="T16" fmla="*/ 75 w 84"/>
                <a:gd name="T17" fmla="*/ 12 h 41"/>
                <a:gd name="T18" fmla="*/ 76 w 84"/>
                <a:gd name="T19" fmla="*/ 12 h 41"/>
                <a:gd name="T20" fmla="*/ 77 w 84"/>
                <a:gd name="T21" fmla="*/ 12 h 41"/>
                <a:gd name="T22" fmla="*/ 83 w 84"/>
                <a:gd name="T23" fmla="*/ 3 h 41"/>
                <a:gd name="T24" fmla="*/ 83 w 84"/>
                <a:gd name="T25" fmla="*/ 1 h 41"/>
                <a:gd name="T26" fmla="*/ 82 w 84"/>
                <a:gd name="T27" fmla="*/ 0 h 41"/>
                <a:gd name="T28" fmla="*/ 73 w 84"/>
                <a:gd name="T29" fmla="*/ 2 h 41"/>
                <a:gd name="T30" fmla="*/ 72 w 84"/>
                <a:gd name="T31" fmla="*/ 4 h 41"/>
                <a:gd name="T32" fmla="*/ 72 w 84"/>
                <a:gd name="T33" fmla="*/ 4 h 41"/>
                <a:gd name="T34" fmla="*/ 73 w 84"/>
                <a:gd name="T35" fmla="*/ 5 h 41"/>
                <a:gd name="T36" fmla="*/ 76 w 84"/>
                <a:gd name="T37" fmla="*/ 5 h 41"/>
                <a:gd name="T38" fmla="*/ 42 w 84"/>
                <a:gd name="T39" fmla="*/ 29 h 41"/>
                <a:gd name="T40" fmla="*/ 40 w 84"/>
                <a:gd name="T41" fmla="*/ 29 h 41"/>
                <a:gd name="T42" fmla="*/ 36 w 84"/>
                <a:gd name="T43" fmla="*/ 17 h 41"/>
                <a:gd name="T44" fmla="*/ 35 w 84"/>
                <a:gd name="T45" fmla="*/ 14 h 41"/>
                <a:gd name="T46" fmla="*/ 34 w 84"/>
                <a:gd name="T47" fmla="*/ 14 h 41"/>
                <a:gd name="T48" fmla="*/ 0 w 84"/>
                <a:gd name="T49" fmla="*/ 38 h 41"/>
                <a:gd name="T50" fmla="*/ 0 w 84"/>
                <a:gd name="T51" fmla="*/ 39 h 41"/>
                <a:gd name="T52" fmla="*/ 0 w 84"/>
                <a:gd name="T5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41">
                  <a:moveTo>
                    <a:pt x="0" y="40"/>
                  </a:moveTo>
                  <a:cubicBezTo>
                    <a:pt x="0" y="40"/>
                    <a:pt x="1" y="41"/>
                    <a:pt x="2" y="40"/>
                  </a:cubicBezTo>
                  <a:cubicBezTo>
                    <a:pt x="33" y="18"/>
                    <a:pt x="33" y="18"/>
                    <a:pt x="33" y="18"/>
                  </a:cubicBezTo>
                  <a:cubicBezTo>
                    <a:pt x="33" y="18"/>
                    <a:pt x="34" y="18"/>
                    <a:pt x="34" y="19"/>
                  </a:cubicBezTo>
                  <a:cubicBezTo>
                    <a:pt x="39" y="33"/>
                    <a:pt x="39" y="33"/>
                    <a:pt x="39" y="33"/>
                  </a:cubicBezTo>
                  <a:cubicBezTo>
                    <a:pt x="40" y="33"/>
                    <a:pt x="40" y="34"/>
                    <a:pt x="41" y="33"/>
                  </a:cubicBezTo>
                  <a:cubicBezTo>
                    <a:pt x="77" y="7"/>
                    <a:pt x="77" y="7"/>
                    <a:pt x="77" y="7"/>
                  </a:cubicBezTo>
                  <a:cubicBezTo>
                    <a:pt x="75" y="10"/>
                    <a:pt x="75" y="10"/>
                    <a:pt x="75" y="10"/>
                  </a:cubicBezTo>
                  <a:cubicBezTo>
                    <a:pt x="75" y="11"/>
                    <a:pt x="75" y="12"/>
                    <a:pt x="75" y="12"/>
                  </a:cubicBezTo>
                  <a:cubicBezTo>
                    <a:pt x="76" y="12"/>
                    <a:pt x="76" y="12"/>
                    <a:pt x="76" y="12"/>
                  </a:cubicBezTo>
                  <a:cubicBezTo>
                    <a:pt x="76" y="13"/>
                    <a:pt x="77" y="13"/>
                    <a:pt x="77" y="12"/>
                  </a:cubicBezTo>
                  <a:cubicBezTo>
                    <a:pt x="83" y="3"/>
                    <a:pt x="83" y="3"/>
                    <a:pt x="83" y="3"/>
                  </a:cubicBezTo>
                  <a:cubicBezTo>
                    <a:pt x="84" y="2"/>
                    <a:pt x="84" y="2"/>
                    <a:pt x="83" y="1"/>
                  </a:cubicBezTo>
                  <a:cubicBezTo>
                    <a:pt x="83" y="1"/>
                    <a:pt x="83" y="0"/>
                    <a:pt x="82" y="0"/>
                  </a:cubicBezTo>
                  <a:cubicBezTo>
                    <a:pt x="73" y="2"/>
                    <a:pt x="73" y="2"/>
                    <a:pt x="73" y="2"/>
                  </a:cubicBezTo>
                  <a:cubicBezTo>
                    <a:pt x="73" y="2"/>
                    <a:pt x="72" y="3"/>
                    <a:pt x="72" y="4"/>
                  </a:cubicBezTo>
                  <a:cubicBezTo>
                    <a:pt x="72" y="4"/>
                    <a:pt x="72" y="4"/>
                    <a:pt x="72" y="4"/>
                  </a:cubicBezTo>
                  <a:cubicBezTo>
                    <a:pt x="72" y="5"/>
                    <a:pt x="73" y="5"/>
                    <a:pt x="73" y="5"/>
                  </a:cubicBezTo>
                  <a:cubicBezTo>
                    <a:pt x="76" y="5"/>
                    <a:pt x="76" y="5"/>
                    <a:pt x="76" y="5"/>
                  </a:cubicBezTo>
                  <a:cubicBezTo>
                    <a:pt x="42" y="29"/>
                    <a:pt x="42" y="29"/>
                    <a:pt x="42" y="29"/>
                  </a:cubicBezTo>
                  <a:cubicBezTo>
                    <a:pt x="41" y="29"/>
                    <a:pt x="41" y="29"/>
                    <a:pt x="40" y="29"/>
                  </a:cubicBezTo>
                  <a:cubicBezTo>
                    <a:pt x="36" y="17"/>
                    <a:pt x="36" y="17"/>
                    <a:pt x="36" y="17"/>
                  </a:cubicBezTo>
                  <a:cubicBezTo>
                    <a:pt x="36" y="16"/>
                    <a:pt x="35" y="15"/>
                    <a:pt x="35" y="14"/>
                  </a:cubicBezTo>
                  <a:cubicBezTo>
                    <a:pt x="35" y="14"/>
                    <a:pt x="34" y="14"/>
                    <a:pt x="34" y="14"/>
                  </a:cubicBezTo>
                  <a:cubicBezTo>
                    <a:pt x="0" y="38"/>
                    <a:pt x="0" y="38"/>
                    <a:pt x="0" y="38"/>
                  </a:cubicBezTo>
                  <a:cubicBezTo>
                    <a:pt x="0" y="38"/>
                    <a:pt x="0" y="39"/>
                    <a:pt x="0" y="39"/>
                  </a:cubicBezTo>
                  <a:lnTo>
                    <a:pt x="0" y="40"/>
                  </a:ln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a:extLst>
                <a:ext uri="{FF2B5EF4-FFF2-40B4-BE49-F238E27FC236}">
                  <a16:creationId xmlns:a16="http://schemas.microsoft.com/office/drawing/2014/main" id="{54FF6A41-B3FE-4CD1-AD56-BBF931D779C5}"/>
                </a:ext>
              </a:extLst>
            </p:cNvPr>
            <p:cNvSpPr>
              <a:spLocks/>
            </p:cNvSpPr>
            <p:nvPr/>
          </p:nvSpPr>
          <p:spPr bwMode="auto">
            <a:xfrm>
              <a:off x="2965450" y="1060450"/>
              <a:ext cx="255587" cy="34925"/>
            </a:xfrm>
            <a:custGeom>
              <a:avLst/>
              <a:gdLst>
                <a:gd name="T0" fmla="*/ 80 w 89"/>
                <a:gd name="T1" fmla="*/ 0 h 12"/>
                <a:gd name="T2" fmla="*/ 9 w 89"/>
                <a:gd name="T3" fmla="*/ 0 h 12"/>
                <a:gd name="T4" fmla="*/ 0 w 89"/>
                <a:gd name="T5" fmla="*/ 6 h 12"/>
                <a:gd name="T6" fmla="*/ 9 w 89"/>
                <a:gd name="T7" fmla="*/ 12 h 12"/>
                <a:gd name="T8" fmla="*/ 80 w 89"/>
                <a:gd name="T9" fmla="*/ 12 h 12"/>
                <a:gd name="T10" fmla="*/ 89 w 89"/>
                <a:gd name="T11" fmla="*/ 6 h 12"/>
                <a:gd name="T12" fmla="*/ 80 w 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9" h="12">
                  <a:moveTo>
                    <a:pt x="80" y="0"/>
                  </a:moveTo>
                  <a:cubicBezTo>
                    <a:pt x="9" y="0"/>
                    <a:pt x="9" y="0"/>
                    <a:pt x="9" y="0"/>
                  </a:cubicBezTo>
                  <a:cubicBezTo>
                    <a:pt x="4" y="0"/>
                    <a:pt x="0" y="2"/>
                    <a:pt x="0" y="6"/>
                  </a:cubicBezTo>
                  <a:cubicBezTo>
                    <a:pt x="0" y="9"/>
                    <a:pt x="4" y="12"/>
                    <a:pt x="9" y="12"/>
                  </a:cubicBezTo>
                  <a:cubicBezTo>
                    <a:pt x="80" y="12"/>
                    <a:pt x="80" y="12"/>
                    <a:pt x="80" y="12"/>
                  </a:cubicBezTo>
                  <a:cubicBezTo>
                    <a:pt x="85" y="12"/>
                    <a:pt x="89" y="9"/>
                    <a:pt x="89" y="6"/>
                  </a:cubicBezTo>
                  <a:cubicBezTo>
                    <a:pt x="89" y="2"/>
                    <a:pt x="85" y="0"/>
                    <a:pt x="80"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a:extLst>
                <a:ext uri="{FF2B5EF4-FFF2-40B4-BE49-F238E27FC236}">
                  <a16:creationId xmlns:a16="http://schemas.microsoft.com/office/drawing/2014/main" id="{2E6DA112-F3D6-4458-9059-99210E1F5C3E}"/>
                </a:ext>
              </a:extLst>
            </p:cNvPr>
            <p:cNvSpPr>
              <a:spLocks/>
            </p:cNvSpPr>
            <p:nvPr/>
          </p:nvSpPr>
          <p:spPr bwMode="auto">
            <a:xfrm>
              <a:off x="2965450" y="1127125"/>
              <a:ext cx="255587" cy="33338"/>
            </a:xfrm>
            <a:custGeom>
              <a:avLst/>
              <a:gdLst>
                <a:gd name="T0" fmla="*/ 80 w 89"/>
                <a:gd name="T1" fmla="*/ 0 h 12"/>
                <a:gd name="T2" fmla="*/ 9 w 89"/>
                <a:gd name="T3" fmla="*/ 0 h 12"/>
                <a:gd name="T4" fmla="*/ 0 w 89"/>
                <a:gd name="T5" fmla="*/ 6 h 12"/>
                <a:gd name="T6" fmla="*/ 9 w 89"/>
                <a:gd name="T7" fmla="*/ 12 h 12"/>
                <a:gd name="T8" fmla="*/ 80 w 89"/>
                <a:gd name="T9" fmla="*/ 12 h 12"/>
                <a:gd name="T10" fmla="*/ 89 w 89"/>
                <a:gd name="T11" fmla="*/ 6 h 12"/>
                <a:gd name="T12" fmla="*/ 80 w 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9" h="12">
                  <a:moveTo>
                    <a:pt x="80" y="0"/>
                  </a:moveTo>
                  <a:cubicBezTo>
                    <a:pt x="9" y="0"/>
                    <a:pt x="9" y="0"/>
                    <a:pt x="9" y="0"/>
                  </a:cubicBezTo>
                  <a:cubicBezTo>
                    <a:pt x="4" y="0"/>
                    <a:pt x="0" y="3"/>
                    <a:pt x="0" y="6"/>
                  </a:cubicBezTo>
                  <a:cubicBezTo>
                    <a:pt x="0" y="10"/>
                    <a:pt x="4" y="12"/>
                    <a:pt x="9" y="12"/>
                  </a:cubicBezTo>
                  <a:cubicBezTo>
                    <a:pt x="80" y="12"/>
                    <a:pt x="80" y="12"/>
                    <a:pt x="80" y="12"/>
                  </a:cubicBezTo>
                  <a:cubicBezTo>
                    <a:pt x="85" y="12"/>
                    <a:pt x="89" y="10"/>
                    <a:pt x="89" y="6"/>
                  </a:cubicBezTo>
                  <a:cubicBezTo>
                    <a:pt x="89" y="3"/>
                    <a:pt x="85" y="0"/>
                    <a:pt x="80"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a:extLst>
                <a:ext uri="{FF2B5EF4-FFF2-40B4-BE49-F238E27FC236}">
                  <a16:creationId xmlns:a16="http://schemas.microsoft.com/office/drawing/2014/main" id="{11C6410E-A945-4FC9-9B80-A2C964B5497B}"/>
                </a:ext>
              </a:extLst>
            </p:cNvPr>
            <p:cNvSpPr>
              <a:spLocks/>
            </p:cNvSpPr>
            <p:nvPr/>
          </p:nvSpPr>
          <p:spPr bwMode="auto">
            <a:xfrm>
              <a:off x="3049588" y="836613"/>
              <a:ext cx="22225" cy="120650"/>
            </a:xfrm>
            <a:custGeom>
              <a:avLst/>
              <a:gdLst>
                <a:gd name="T0" fmla="*/ 0 w 8"/>
                <a:gd name="T1" fmla="*/ 38 h 42"/>
                <a:gd name="T2" fmla="*/ 3 w 8"/>
                <a:gd name="T3" fmla="*/ 42 h 42"/>
                <a:gd name="T4" fmla="*/ 5 w 8"/>
                <a:gd name="T5" fmla="*/ 42 h 42"/>
                <a:gd name="T6" fmla="*/ 8 w 8"/>
                <a:gd name="T7" fmla="*/ 38 h 42"/>
                <a:gd name="T8" fmla="*/ 8 w 8"/>
                <a:gd name="T9" fmla="*/ 2 h 42"/>
                <a:gd name="T10" fmla="*/ 7 w 8"/>
                <a:gd name="T11" fmla="*/ 0 h 42"/>
                <a:gd name="T12" fmla="*/ 0 w 8"/>
                <a:gd name="T13" fmla="*/ 5 h 42"/>
                <a:gd name="T14" fmla="*/ 0 w 8"/>
                <a:gd name="T15" fmla="*/ 3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2">
                  <a:moveTo>
                    <a:pt x="0" y="38"/>
                  </a:moveTo>
                  <a:cubicBezTo>
                    <a:pt x="0" y="40"/>
                    <a:pt x="1" y="42"/>
                    <a:pt x="3" y="42"/>
                  </a:cubicBezTo>
                  <a:cubicBezTo>
                    <a:pt x="5" y="42"/>
                    <a:pt x="5" y="42"/>
                    <a:pt x="5" y="42"/>
                  </a:cubicBezTo>
                  <a:cubicBezTo>
                    <a:pt x="7" y="42"/>
                    <a:pt x="8" y="40"/>
                    <a:pt x="8" y="38"/>
                  </a:cubicBezTo>
                  <a:cubicBezTo>
                    <a:pt x="8" y="2"/>
                    <a:pt x="8" y="2"/>
                    <a:pt x="8" y="2"/>
                  </a:cubicBezTo>
                  <a:cubicBezTo>
                    <a:pt x="8" y="2"/>
                    <a:pt x="7" y="1"/>
                    <a:pt x="7" y="0"/>
                  </a:cubicBezTo>
                  <a:cubicBezTo>
                    <a:pt x="6" y="1"/>
                    <a:pt x="3" y="3"/>
                    <a:pt x="0" y="5"/>
                  </a:cubicBezTo>
                  <a:lnTo>
                    <a:pt x="0" y="38"/>
                  </a:ln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a:extLst>
                <a:ext uri="{FF2B5EF4-FFF2-40B4-BE49-F238E27FC236}">
                  <a16:creationId xmlns:a16="http://schemas.microsoft.com/office/drawing/2014/main" id="{E88BC30C-A824-4A7A-839E-675C3B114AE5}"/>
                </a:ext>
              </a:extLst>
            </p:cNvPr>
            <p:cNvSpPr>
              <a:spLocks/>
            </p:cNvSpPr>
            <p:nvPr/>
          </p:nvSpPr>
          <p:spPr bwMode="auto">
            <a:xfrm>
              <a:off x="2754313" y="992188"/>
              <a:ext cx="142875" cy="33338"/>
            </a:xfrm>
            <a:custGeom>
              <a:avLst/>
              <a:gdLst>
                <a:gd name="T0" fmla="*/ 0 w 50"/>
                <a:gd name="T1" fmla="*/ 12 h 12"/>
                <a:gd name="T2" fmla="*/ 44 w 50"/>
                <a:gd name="T3" fmla="*/ 12 h 12"/>
                <a:gd name="T4" fmla="*/ 50 w 50"/>
                <a:gd name="T5" fmla="*/ 6 h 12"/>
                <a:gd name="T6" fmla="*/ 44 w 50"/>
                <a:gd name="T7" fmla="*/ 0 h 12"/>
                <a:gd name="T8" fmla="*/ 10 w 50"/>
                <a:gd name="T9" fmla="*/ 0 h 12"/>
                <a:gd name="T10" fmla="*/ 0 w 50"/>
                <a:gd name="T11" fmla="*/ 12 h 12"/>
              </a:gdLst>
              <a:ahLst/>
              <a:cxnLst>
                <a:cxn ang="0">
                  <a:pos x="T0" y="T1"/>
                </a:cxn>
                <a:cxn ang="0">
                  <a:pos x="T2" y="T3"/>
                </a:cxn>
                <a:cxn ang="0">
                  <a:pos x="T4" y="T5"/>
                </a:cxn>
                <a:cxn ang="0">
                  <a:pos x="T6" y="T7"/>
                </a:cxn>
                <a:cxn ang="0">
                  <a:pos x="T8" y="T9"/>
                </a:cxn>
                <a:cxn ang="0">
                  <a:pos x="T10" y="T11"/>
                </a:cxn>
              </a:cxnLst>
              <a:rect l="0" t="0" r="r" b="b"/>
              <a:pathLst>
                <a:path w="50" h="12">
                  <a:moveTo>
                    <a:pt x="0" y="12"/>
                  </a:moveTo>
                  <a:cubicBezTo>
                    <a:pt x="44" y="12"/>
                    <a:pt x="44" y="12"/>
                    <a:pt x="44" y="12"/>
                  </a:cubicBezTo>
                  <a:cubicBezTo>
                    <a:pt x="48" y="12"/>
                    <a:pt x="50" y="9"/>
                    <a:pt x="50" y="6"/>
                  </a:cubicBezTo>
                  <a:cubicBezTo>
                    <a:pt x="50" y="3"/>
                    <a:pt x="48" y="0"/>
                    <a:pt x="44" y="0"/>
                  </a:cubicBezTo>
                  <a:cubicBezTo>
                    <a:pt x="10" y="0"/>
                    <a:pt x="10" y="0"/>
                    <a:pt x="10" y="0"/>
                  </a:cubicBezTo>
                  <a:cubicBezTo>
                    <a:pt x="7" y="4"/>
                    <a:pt x="3" y="8"/>
                    <a:pt x="0" y="1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629FB00F-3FB0-47C6-B1D0-B6AB728BB2F8}"/>
                </a:ext>
              </a:extLst>
            </p:cNvPr>
            <p:cNvSpPr>
              <a:spLocks/>
            </p:cNvSpPr>
            <p:nvPr/>
          </p:nvSpPr>
          <p:spPr bwMode="auto">
            <a:xfrm>
              <a:off x="3086100" y="871538"/>
              <a:ext cx="20637" cy="85725"/>
            </a:xfrm>
            <a:custGeom>
              <a:avLst/>
              <a:gdLst>
                <a:gd name="T0" fmla="*/ 0 w 7"/>
                <a:gd name="T1" fmla="*/ 1 h 30"/>
                <a:gd name="T2" fmla="*/ 0 w 7"/>
                <a:gd name="T3" fmla="*/ 0 h 30"/>
                <a:gd name="T4" fmla="*/ 0 w 7"/>
                <a:gd name="T5" fmla="*/ 0 h 30"/>
                <a:gd name="T6" fmla="*/ 0 w 7"/>
                <a:gd name="T7" fmla="*/ 27 h 30"/>
                <a:gd name="T8" fmla="*/ 2 w 7"/>
                <a:gd name="T9" fmla="*/ 30 h 30"/>
                <a:gd name="T10" fmla="*/ 5 w 7"/>
                <a:gd name="T11" fmla="*/ 30 h 30"/>
                <a:gd name="T12" fmla="*/ 7 w 7"/>
                <a:gd name="T13" fmla="*/ 27 h 30"/>
                <a:gd name="T14" fmla="*/ 7 w 7"/>
                <a:gd name="T15" fmla="*/ 0 h 30"/>
                <a:gd name="T16" fmla="*/ 7 w 7"/>
                <a:gd name="T17" fmla="*/ 0 h 30"/>
                <a:gd name="T18" fmla="*/ 3 w 7"/>
                <a:gd name="T19" fmla="*/ 3 h 30"/>
                <a:gd name="T20" fmla="*/ 0 w 7"/>
                <a:gd name="T2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0">
                  <a:moveTo>
                    <a:pt x="0" y="1"/>
                  </a:moveTo>
                  <a:cubicBezTo>
                    <a:pt x="0" y="1"/>
                    <a:pt x="0" y="1"/>
                    <a:pt x="0" y="0"/>
                  </a:cubicBezTo>
                  <a:cubicBezTo>
                    <a:pt x="0" y="0"/>
                    <a:pt x="0" y="0"/>
                    <a:pt x="0" y="0"/>
                  </a:cubicBezTo>
                  <a:cubicBezTo>
                    <a:pt x="0" y="27"/>
                    <a:pt x="0" y="27"/>
                    <a:pt x="0" y="27"/>
                  </a:cubicBezTo>
                  <a:cubicBezTo>
                    <a:pt x="0" y="28"/>
                    <a:pt x="1" y="30"/>
                    <a:pt x="2" y="30"/>
                  </a:cubicBezTo>
                  <a:cubicBezTo>
                    <a:pt x="5" y="30"/>
                    <a:pt x="5" y="30"/>
                    <a:pt x="5" y="30"/>
                  </a:cubicBezTo>
                  <a:cubicBezTo>
                    <a:pt x="6" y="30"/>
                    <a:pt x="7" y="28"/>
                    <a:pt x="7" y="27"/>
                  </a:cubicBezTo>
                  <a:cubicBezTo>
                    <a:pt x="7" y="0"/>
                    <a:pt x="7" y="0"/>
                    <a:pt x="7" y="0"/>
                  </a:cubicBezTo>
                  <a:cubicBezTo>
                    <a:pt x="7" y="0"/>
                    <a:pt x="7" y="0"/>
                    <a:pt x="7" y="0"/>
                  </a:cubicBezTo>
                  <a:cubicBezTo>
                    <a:pt x="5" y="1"/>
                    <a:pt x="3" y="3"/>
                    <a:pt x="3" y="3"/>
                  </a:cubicBezTo>
                  <a:cubicBezTo>
                    <a:pt x="2" y="3"/>
                    <a:pt x="1" y="3"/>
                    <a:pt x="0" y="1"/>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a:extLst>
                <a:ext uri="{FF2B5EF4-FFF2-40B4-BE49-F238E27FC236}">
                  <a16:creationId xmlns:a16="http://schemas.microsoft.com/office/drawing/2014/main" id="{B7A08519-799A-41A6-83A8-68284520C7CD}"/>
                </a:ext>
              </a:extLst>
            </p:cNvPr>
            <p:cNvSpPr>
              <a:spLocks/>
            </p:cNvSpPr>
            <p:nvPr/>
          </p:nvSpPr>
          <p:spPr bwMode="auto">
            <a:xfrm>
              <a:off x="3011488" y="863600"/>
              <a:ext cx="23812" cy="93663"/>
            </a:xfrm>
            <a:custGeom>
              <a:avLst/>
              <a:gdLst>
                <a:gd name="T0" fmla="*/ 0 w 8"/>
                <a:gd name="T1" fmla="*/ 30 h 33"/>
                <a:gd name="T2" fmla="*/ 3 w 8"/>
                <a:gd name="T3" fmla="*/ 33 h 33"/>
                <a:gd name="T4" fmla="*/ 6 w 8"/>
                <a:gd name="T5" fmla="*/ 33 h 33"/>
                <a:gd name="T6" fmla="*/ 8 w 8"/>
                <a:gd name="T7" fmla="*/ 30 h 33"/>
                <a:gd name="T8" fmla="*/ 8 w 8"/>
                <a:gd name="T9" fmla="*/ 2 h 33"/>
                <a:gd name="T10" fmla="*/ 8 w 8"/>
                <a:gd name="T11" fmla="*/ 0 h 33"/>
                <a:gd name="T12" fmla="*/ 0 w 8"/>
                <a:gd name="T13" fmla="*/ 5 h 33"/>
                <a:gd name="T14" fmla="*/ 0 w 8"/>
                <a:gd name="T15" fmla="*/ 3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3">
                  <a:moveTo>
                    <a:pt x="0" y="30"/>
                  </a:moveTo>
                  <a:cubicBezTo>
                    <a:pt x="0" y="31"/>
                    <a:pt x="2" y="33"/>
                    <a:pt x="3" y="33"/>
                  </a:cubicBezTo>
                  <a:cubicBezTo>
                    <a:pt x="6" y="33"/>
                    <a:pt x="6" y="33"/>
                    <a:pt x="6" y="33"/>
                  </a:cubicBezTo>
                  <a:cubicBezTo>
                    <a:pt x="7" y="33"/>
                    <a:pt x="8" y="31"/>
                    <a:pt x="8" y="30"/>
                  </a:cubicBezTo>
                  <a:cubicBezTo>
                    <a:pt x="8" y="2"/>
                    <a:pt x="8" y="2"/>
                    <a:pt x="8" y="2"/>
                  </a:cubicBezTo>
                  <a:cubicBezTo>
                    <a:pt x="8" y="1"/>
                    <a:pt x="8" y="1"/>
                    <a:pt x="8" y="0"/>
                  </a:cubicBezTo>
                  <a:cubicBezTo>
                    <a:pt x="5" y="2"/>
                    <a:pt x="3" y="4"/>
                    <a:pt x="0" y="5"/>
                  </a:cubicBezTo>
                  <a:lnTo>
                    <a:pt x="0" y="30"/>
                  </a:ln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a:extLst>
                <a:ext uri="{FF2B5EF4-FFF2-40B4-BE49-F238E27FC236}">
                  <a16:creationId xmlns:a16="http://schemas.microsoft.com/office/drawing/2014/main" id="{B2A285E3-9F1B-41A5-8C40-ECDC8FB401BF}"/>
                </a:ext>
              </a:extLst>
            </p:cNvPr>
            <p:cNvSpPr>
              <a:spLocks/>
            </p:cNvSpPr>
            <p:nvPr/>
          </p:nvSpPr>
          <p:spPr bwMode="auto">
            <a:xfrm>
              <a:off x="3157538" y="820738"/>
              <a:ext cx="22225" cy="136525"/>
            </a:xfrm>
            <a:custGeom>
              <a:avLst/>
              <a:gdLst>
                <a:gd name="T0" fmla="*/ 0 w 8"/>
                <a:gd name="T1" fmla="*/ 43 h 48"/>
                <a:gd name="T2" fmla="*/ 3 w 8"/>
                <a:gd name="T3" fmla="*/ 48 h 48"/>
                <a:gd name="T4" fmla="*/ 5 w 8"/>
                <a:gd name="T5" fmla="*/ 48 h 48"/>
                <a:gd name="T6" fmla="*/ 8 w 8"/>
                <a:gd name="T7" fmla="*/ 43 h 48"/>
                <a:gd name="T8" fmla="*/ 8 w 8"/>
                <a:gd name="T9" fmla="*/ 3 h 48"/>
                <a:gd name="T10" fmla="*/ 7 w 8"/>
                <a:gd name="T11" fmla="*/ 0 h 48"/>
                <a:gd name="T12" fmla="*/ 0 w 8"/>
                <a:gd name="T13" fmla="*/ 5 h 48"/>
                <a:gd name="T14" fmla="*/ 0 w 8"/>
                <a:gd name="T15" fmla="*/ 43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8">
                  <a:moveTo>
                    <a:pt x="0" y="43"/>
                  </a:moveTo>
                  <a:cubicBezTo>
                    <a:pt x="0" y="46"/>
                    <a:pt x="1" y="48"/>
                    <a:pt x="3" y="48"/>
                  </a:cubicBezTo>
                  <a:cubicBezTo>
                    <a:pt x="5" y="48"/>
                    <a:pt x="5" y="48"/>
                    <a:pt x="5" y="48"/>
                  </a:cubicBezTo>
                  <a:cubicBezTo>
                    <a:pt x="7" y="48"/>
                    <a:pt x="8" y="46"/>
                    <a:pt x="8" y="43"/>
                  </a:cubicBezTo>
                  <a:cubicBezTo>
                    <a:pt x="8" y="3"/>
                    <a:pt x="8" y="3"/>
                    <a:pt x="8" y="3"/>
                  </a:cubicBezTo>
                  <a:cubicBezTo>
                    <a:pt x="8" y="2"/>
                    <a:pt x="8" y="1"/>
                    <a:pt x="7" y="0"/>
                  </a:cubicBezTo>
                  <a:cubicBezTo>
                    <a:pt x="5" y="1"/>
                    <a:pt x="3" y="3"/>
                    <a:pt x="0" y="5"/>
                  </a:cubicBezTo>
                  <a:lnTo>
                    <a:pt x="0" y="43"/>
                  </a:ln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a:extLst>
                <a:ext uri="{FF2B5EF4-FFF2-40B4-BE49-F238E27FC236}">
                  <a16:creationId xmlns:a16="http://schemas.microsoft.com/office/drawing/2014/main" id="{09365030-B488-46B4-9F3C-2E2FF6B7C742}"/>
                </a:ext>
              </a:extLst>
            </p:cNvPr>
            <p:cNvSpPr>
              <a:spLocks/>
            </p:cNvSpPr>
            <p:nvPr/>
          </p:nvSpPr>
          <p:spPr bwMode="auto">
            <a:xfrm>
              <a:off x="3122613" y="846138"/>
              <a:ext cx="20637" cy="111125"/>
            </a:xfrm>
            <a:custGeom>
              <a:avLst/>
              <a:gdLst>
                <a:gd name="T0" fmla="*/ 0 w 7"/>
                <a:gd name="T1" fmla="*/ 35 h 39"/>
                <a:gd name="T2" fmla="*/ 2 w 7"/>
                <a:gd name="T3" fmla="*/ 39 h 39"/>
                <a:gd name="T4" fmla="*/ 5 w 7"/>
                <a:gd name="T5" fmla="*/ 39 h 39"/>
                <a:gd name="T6" fmla="*/ 7 w 7"/>
                <a:gd name="T7" fmla="*/ 35 h 39"/>
                <a:gd name="T8" fmla="*/ 7 w 7"/>
                <a:gd name="T9" fmla="*/ 2 h 39"/>
                <a:gd name="T10" fmla="*/ 7 w 7"/>
                <a:gd name="T11" fmla="*/ 0 h 39"/>
                <a:gd name="T12" fmla="*/ 0 w 7"/>
                <a:gd name="T13" fmla="*/ 5 h 39"/>
                <a:gd name="T14" fmla="*/ 0 w 7"/>
                <a:gd name="T15" fmla="*/ 35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9">
                  <a:moveTo>
                    <a:pt x="0" y="35"/>
                  </a:moveTo>
                  <a:cubicBezTo>
                    <a:pt x="0" y="37"/>
                    <a:pt x="1" y="39"/>
                    <a:pt x="2" y="39"/>
                  </a:cubicBezTo>
                  <a:cubicBezTo>
                    <a:pt x="5" y="39"/>
                    <a:pt x="5" y="39"/>
                    <a:pt x="5" y="39"/>
                  </a:cubicBezTo>
                  <a:cubicBezTo>
                    <a:pt x="6" y="39"/>
                    <a:pt x="7" y="37"/>
                    <a:pt x="7" y="35"/>
                  </a:cubicBezTo>
                  <a:cubicBezTo>
                    <a:pt x="7" y="2"/>
                    <a:pt x="7" y="2"/>
                    <a:pt x="7" y="2"/>
                  </a:cubicBezTo>
                  <a:cubicBezTo>
                    <a:pt x="7" y="1"/>
                    <a:pt x="7" y="1"/>
                    <a:pt x="7" y="0"/>
                  </a:cubicBezTo>
                  <a:cubicBezTo>
                    <a:pt x="4" y="2"/>
                    <a:pt x="2" y="3"/>
                    <a:pt x="0" y="5"/>
                  </a:cubicBezTo>
                  <a:lnTo>
                    <a:pt x="0" y="35"/>
                  </a:ln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3490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1580-AE73-4F5B-8A13-D6039902605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Workforce Transition Plan</a:t>
            </a:r>
          </a:p>
        </p:txBody>
      </p:sp>
      <p:pic>
        <p:nvPicPr>
          <p:cNvPr id="7" name="Picture 6">
            <a:extLst>
              <a:ext uri="{FF2B5EF4-FFF2-40B4-BE49-F238E27FC236}">
                <a16:creationId xmlns:a16="http://schemas.microsoft.com/office/drawing/2014/main" id="{4F062762-72BB-4410-B64B-9CDDEDDD5E64}"/>
              </a:ext>
            </a:extLst>
          </p:cNvPr>
          <p:cNvPicPr>
            <a:picLocks noChangeAspect="1"/>
          </p:cNvPicPr>
          <p:nvPr/>
        </p:nvPicPr>
        <p:blipFill rotWithShape="1">
          <a:blip r:embed="rId3"/>
          <a:srcRect l="2010" t="7058" r="2358" b="3315"/>
          <a:stretch/>
        </p:blipFill>
        <p:spPr>
          <a:xfrm>
            <a:off x="1538888" y="1976507"/>
            <a:ext cx="8550175" cy="4881493"/>
          </a:xfrm>
          <a:prstGeom prst="rect">
            <a:avLst/>
          </a:prstGeom>
        </p:spPr>
      </p:pic>
      <p:sp>
        <p:nvSpPr>
          <p:cNvPr id="8" name="Oval 7">
            <a:extLst>
              <a:ext uri="{FF2B5EF4-FFF2-40B4-BE49-F238E27FC236}">
                <a16:creationId xmlns:a16="http://schemas.microsoft.com/office/drawing/2014/main" id="{24DFE36E-476B-4953-98D1-574B27200A88}"/>
              </a:ext>
            </a:extLst>
          </p:cNvPr>
          <p:cNvSpPr/>
          <p:nvPr/>
        </p:nvSpPr>
        <p:spPr>
          <a:xfrm>
            <a:off x="4284871" y="3873873"/>
            <a:ext cx="3006266" cy="1789889"/>
          </a:xfrm>
          <a:prstGeom prst="ellipse">
            <a:avLst/>
          </a:prstGeom>
          <a:noFill/>
          <a:ln>
            <a:solidFill>
              <a:srgbClr val="E14504"/>
            </a:solidFill>
            <a:prstDash val="lgDash"/>
            <a:extLst>
              <a:ext uri="{C807C97D-BFC1-408E-A445-0C87EB9F89A2}">
                <ask:lineSketchStyleProps xmlns:ask="http://schemas.microsoft.com/office/drawing/2018/sketchyshapes" xmlns="" sd="1219033472">
                  <a:custGeom>
                    <a:avLst/>
                    <a:gdLst>
                      <a:gd name="connsiteX0" fmla="*/ 0 w 2412459"/>
                      <a:gd name="connsiteY0" fmla="*/ 894945 h 1789889"/>
                      <a:gd name="connsiteX1" fmla="*/ 1206230 w 2412459"/>
                      <a:gd name="connsiteY1" fmla="*/ 0 h 1789889"/>
                      <a:gd name="connsiteX2" fmla="*/ 2412460 w 2412459"/>
                      <a:gd name="connsiteY2" fmla="*/ 894945 h 1789889"/>
                      <a:gd name="connsiteX3" fmla="*/ 1206230 w 2412459"/>
                      <a:gd name="connsiteY3" fmla="*/ 1789890 h 1789889"/>
                      <a:gd name="connsiteX4" fmla="*/ 0 w 2412459"/>
                      <a:gd name="connsiteY4" fmla="*/ 894945 h 178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59" h="1789889" extrusionOk="0">
                        <a:moveTo>
                          <a:pt x="0" y="894945"/>
                        </a:moveTo>
                        <a:cubicBezTo>
                          <a:pt x="-20760" y="387876"/>
                          <a:pt x="413091" y="47649"/>
                          <a:pt x="1206230" y="0"/>
                        </a:cubicBezTo>
                        <a:cubicBezTo>
                          <a:pt x="1896341" y="5038"/>
                          <a:pt x="2349071" y="402697"/>
                          <a:pt x="2412460" y="894945"/>
                        </a:cubicBezTo>
                        <a:cubicBezTo>
                          <a:pt x="2273720" y="1524696"/>
                          <a:pt x="1847977" y="1924952"/>
                          <a:pt x="1206230" y="1789890"/>
                        </a:cubicBezTo>
                        <a:cubicBezTo>
                          <a:pt x="530942" y="1784908"/>
                          <a:pt x="16642" y="1397161"/>
                          <a:pt x="0" y="89494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614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1580-AE73-4F5B-8A13-D6039902605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Workforce Transition Plan</a:t>
            </a:r>
          </a:p>
        </p:txBody>
      </p:sp>
      <p:sp>
        <p:nvSpPr>
          <p:cNvPr id="5" name="Title 1">
            <a:extLst>
              <a:ext uri="{FF2B5EF4-FFF2-40B4-BE49-F238E27FC236}">
                <a16:creationId xmlns:a16="http://schemas.microsoft.com/office/drawing/2014/main" id="{F2120C78-2FAE-4341-93C2-8938BEB92320}"/>
              </a:ext>
            </a:extLst>
          </p:cNvPr>
          <p:cNvSpPr txBox="1">
            <a:spLocks/>
          </p:cNvSpPr>
          <p:nvPr/>
        </p:nvSpPr>
        <p:spPr>
          <a:xfrm>
            <a:off x="1738625" y="3231329"/>
            <a:ext cx="3014081" cy="731520"/>
          </a:xfrm>
          <a:prstGeom prst="rect">
            <a:avLst/>
          </a:prstGeom>
          <a:solidFill>
            <a:srgbClr val="092F61"/>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800" b="0" i="0" u="none" strike="noStrike" kern="1200" cap="none" spc="-50" normalizeH="0" baseline="0" noProof="0" dirty="0">
                <a:ln>
                  <a:noFill/>
                </a:ln>
                <a:solidFill>
                  <a:prstClr val="white"/>
                </a:solidFill>
                <a:effectLst/>
                <a:uLnTx/>
                <a:uFillTx/>
                <a:latin typeface="Gill Sans MT" panose="020B0502020104020203"/>
                <a:ea typeface="+mj-ea"/>
                <a:cs typeface="Aharoni" panose="02010803020104030203" pitchFamily="2" charset="-79"/>
              </a:rPr>
              <a:t>MANAGER’S AWARENESS SESSIONS</a:t>
            </a:r>
          </a:p>
        </p:txBody>
      </p:sp>
      <p:pic>
        <p:nvPicPr>
          <p:cNvPr id="6" name="Graphic 5" descr="Briefcase">
            <a:extLst>
              <a:ext uri="{FF2B5EF4-FFF2-40B4-BE49-F238E27FC236}">
                <a16:creationId xmlns:a16="http://schemas.microsoft.com/office/drawing/2014/main" id="{8ACD6ACA-F8B8-4123-8228-2982414035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64328" y="2021542"/>
            <a:ext cx="1317374" cy="1317374"/>
          </a:xfrm>
          <a:prstGeom prst="rect">
            <a:avLst/>
          </a:prstGeom>
        </p:spPr>
      </p:pic>
      <p:sp>
        <p:nvSpPr>
          <p:cNvPr id="9" name="Title 1">
            <a:extLst>
              <a:ext uri="{FF2B5EF4-FFF2-40B4-BE49-F238E27FC236}">
                <a16:creationId xmlns:a16="http://schemas.microsoft.com/office/drawing/2014/main" id="{F16876CF-58EE-4A0F-8813-0356A5490F05}"/>
              </a:ext>
            </a:extLst>
          </p:cNvPr>
          <p:cNvSpPr txBox="1">
            <a:spLocks/>
          </p:cNvSpPr>
          <p:nvPr/>
        </p:nvSpPr>
        <p:spPr>
          <a:xfrm>
            <a:off x="6627233" y="3231329"/>
            <a:ext cx="3123586" cy="731520"/>
          </a:xfrm>
          <a:prstGeom prst="rect">
            <a:avLst/>
          </a:prstGeom>
          <a:solidFill>
            <a:srgbClr val="092F61"/>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800" b="0" i="0" u="none" strike="noStrike" kern="1200" cap="none" spc="-50" normalizeH="0" baseline="0" noProof="0" dirty="0">
                <a:ln>
                  <a:noFill/>
                </a:ln>
                <a:solidFill>
                  <a:prstClr val="white"/>
                </a:solidFill>
                <a:effectLst/>
                <a:uLnTx/>
                <a:uFillTx/>
                <a:latin typeface="Gill Sans MT" panose="020B0502020104020203"/>
                <a:ea typeface="+mj-ea"/>
                <a:cs typeface="Aharoni" panose="02010803020104030203" pitchFamily="2" charset="-79"/>
              </a:rPr>
              <a:t>LUMA LEARNING LABS</a:t>
            </a:r>
          </a:p>
        </p:txBody>
      </p:sp>
      <p:pic>
        <p:nvPicPr>
          <p:cNvPr id="4" name="Graphic 3" descr="Teacher">
            <a:extLst>
              <a:ext uri="{FF2B5EF4-FFF2-40B4-BE49-F238E27FC236}">
                <a16:creationId xmlns:a16="http://schemas.microsoft.com/office/drawing/2014/main" id="{347F931F-01CA-4BAA-82A7-E524383302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38655" y="1931458"/>
            <a:ext cx="1497542" cy="1497542"/>
          </a:xfrm>
          <a:prstGeom prst="rect">
            <a:avLst/>
          </a:prstGeom>
        </p:spPr>
      </p:pic>
      <p:sp>
        <p:nvSpPr>
          <p:cNvPr id="11" name="Title 1">
            <a:extLst>
              <a:ext uri="{FF2B5EF4-FFF2-40B4-BE49-F238E27FC236}">
                <a16:creationId xmlns:a16="http://schemas.microsoft.com/office/drawing/2014/main" id="{D7CDDE3F-3773-423F-AE01-15D7F3A83828}"/>
              </a:ext>
            </a:extLst>
          </p:cNvPr>
          <p:cNvSpPr txBox="1">
            <a:spLocks/>
          </p:cNvSpPr>
          <p:nvPr/>
        </p:nvSpPr>
        <p:spPr>
          <a:xfrm>
            <a:off x="1738625" y="5706087"/>
            <a:ext cx="3014081" cy="731520"/>
          </a:xfrm>
          <a:prstGeom prst="rect">
            <a:avLst/>
          </a:prstGeom>
          <a:solidFill>
            <a:srgbClr val="092F61"/>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800" b="0" i="0" u="none" strike="noStrike" kern="1200" cap="none" spc="-50" normalizeH="0" baseline="0" noProof="0" dirty="0">
                <a:ln>
                  <a:noFill/>
                </a:ln>
                <a:solidFill>
                  <a:prstClr val="white"/>
                </a:solidFill>
                <a:effectLst/>
                <a:uLnTx/>
                <a:uFillTx/>
                <a:latin typeface="Gill Sans MT" panose="020B0502020104020203"/>
                <a:ea typeface="+mj-ea"/>
                <a:cs typeface="Aharoni" panose="02010803020104030203" pitchFamily="2" charset="-79"/>
              </a:rPr>
              <a:t>LUMA ROLE MATRIX</a:t>
            </a:r>
          </a:p>
        </p:txBody>
      </p:sp>
      <p:pic>
        <p:nvPicPr>
          <p:cNvPr id="12" name="Graphic 11" descr="Target Audience">
            <a:extLst>
              <a:ext uri="{FF2B5EF4-FFF2-40B4-BE49-F238E27FC236}">
                <a16:creationId xmlns:a16="http://schemas.microsoft.com/office/drawing/2014/main" id="{66D7EE64-00C3-4ABE-AF28-C89B18C26D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41922" y="4087776"/>
            <a:ext cx="1762187" cy="1762187"/>
          </a:xfrm>
          <a:prstGeom prst="rect">
            <a:avLst/>
          </a:prstGeom>
        </p:spPr>
      </p:pic>
      <p:pic>
        <p:nvPicPr>
          <p:cNvPr id="13" name="Graphic 12" descr="Business Growth">
            <a:extLst>
              <a:ext uri="{FF2B5EF4-FFF2-40B4-BE49-F238E27FC236}">
                <a16:creationId xmlns:a16="http://schemas.microsoft.com/office/drawing/2014/main" id="{0DB4CEB4-8DD3-4C2A-85B3-6BC248494C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36181" y="4128637"/>
            <a:ext cx="1661052" cy="1661052"/>
          </a:xfrm>
          <a:prstGeom prst="rect">
            <a:avLst/>
          </a:prstGeom>
        </p:spPr>
      </p:pic>
      <p:sp>
        <p:nvSpPr>
          <p:cNvPr id="14" name="Title 1">
            <a:extLst>
              <a:ext uri="{FF2B5EF4-FFF2-40B4-BE49-F238E27FC236}">
                <a16:creationId xmlns:a16="http://schemas.microsoft.com/office/drawing/2014/main" id="{12B624A8-7C49-4B05-843D-7BBA24EBCF65}"/>
              </a:ext>
            </a:extLst>
          </p:cNvPr>
          <p:cNvSpPr txBox="1">
            <a:spLocks/>
          </p:cNvSpPr>
          <p:nvPr/>
        </p:nvSpPr>
        <p:spPr>
          <a:xfrm>
            <a:off x="6779035" y="5706087"/>
            <a:ext cx="3123586" cy="731520"/>
          </a:xfrm>
          <a:prstGeom prst="rect">
            <a:avLst/>
          </a:prstGeom>
          <a:solidFill>
            <a:srgbClr val="092F61"/>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800" b="0" i="0" u="none" strike="noStrike" kern="1200" cap="none" spc="-50" normalizeH="0" baseline="0" noProof="0" dirty="0">
                <a:ln>
                  <a:noFill/>
                </a:ln>
                <a:solidFill>
                  <a:prstClr val="white"/>
                </a:solidFill>
                <a:effectLst/>
                <a:uLnTx/>
                <a:uFillTx/>
                <a:latin typeface="Gill Sans MT" panose="020B0502020104020203"/>
                <a:ea typeface="+mj-ea"/>
                <a:cs typeface="Aharoni" panose="02010803020104030203" pitchFamily="2" charset="-79"/>
              </a:rPr>
              <a:t>BUSINESS READINESS ASSESSMENT</a:t>
            </a:r>
          </a:p>
        </p:txBody>
      </p:sp>
    </p:spTree>
    <p:extLst>
      <p:ext uri="{BB962C8B-B14F-4D97-AF65-F5344CB8AC3E}">
        <p14:creationId xmlns:p14="http://schemas.microsoft.com/office/powerpoint/2010/main" val="91240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1580-AE73-4F5B-8A13-D6039902605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Workforce Transition Plan</a:t>
            </a:r>
          </a:p>
        </p:txBody>
      </p:sp>
      <p:sp>
        <p:nvSpPr>
          <p:cNvPr id="3" name="Title 1">
            <a:extLst>
              <a:ext uri="{FF2B5EF4-FFF2-40B4-BE49-F238E27FC236}">
                <a16:creationId xmlns:a16="http://schemas.microsoft.com/office/drawing/2014/main" id="{8A8EEED9-E86F-4A50-AD68-13017B92BAED}"/>
              </a:ext>
            </a:extLst>
          </p:cNvPr>
          <p:cNvSpPr txBox="1">
            <a:spLocks/>
          </p:cNvSpPr>
          <p:nvPr/>
        </p:nvSpPr>
        <p:spPr>
          <a:xfrm>
            <a:off x="1232799" y="3428999"/>
            <a:ext cx="3981227" cy="534307"/>
          </a:xfrm>
          <a:prstGeom prst="rect">
            <a:avLst/>
          </a:prstGeom>
          <a:solidFill>
            <a:srgbClr val="092F61"/>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600" b="0" i="0" u="none" strike="noStrike" kern="1200" cap="none" spc="-50" normalizeH="0" baseline="0" noProof="0" dirty="0">
                <a:ln>
                  <a:noFill/>
                </a:ln>
                <a:solidFill>
                  <a:prstClr val="white"/>
                </a:solidFill>
                <a:effectLst/>
                <a:uLnTx/>
                <a:uFillTx/>
                <a:latin typeface="Gill Sans MT" panose="020B0502020104020203"/>
                <a:ea typeface="+mj-ea"/>
                <a:cs typeface="Aharoni" panose="02010803020104030203" pitchFamily="2" charset="-79"/>
              </a:rPr>
              <a:t>MANAGER’S AWARENESS SESSIONS</a:t>
            </a:r>
          </a:p>
        </p:txBody>
      </p:sp>
      <p:pic>
        <p:nvPicPr>
          <p:cNvPr id="4" name="Graphic 3" descr="Briefcase">
            <a:extLst>
              <a:ext uri="{FF2B5EF4-FFF2-40B4-BE49-F238E27FC236}">
                <a16:creationId xmlns:a16="http://schemas.microsoft.com/office/drawing/2014/main" id="{C559426D-7B91-4065-B1F4-81940C6477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71019" y="2014401"/>
            <a:ext cx="1414598" cy="1414598"/>
          </a:xfrm>
          <a:prstGeom prst="rect">
            <a:avLst/>
          </a:prstGeom>
        </p:spPr>
      </p:pic>
      <p:sp>
        <p:nvSpPr>
          <p:cNvPr id="5" name="Title 1">
            <a:extLst>
              <a:ext uri="{FF2B5EF4-FFF2-40B4-BE49-F238E27FC236}">
                <a16:creationId xmlns:a16="http://schemas.microsoft.com/office/drawing/2014/main" id="{4CE4467E-328D-4145-922B-5CF0B23165A5}"/>
              </a:ext>
            </a:extLst>
          </p:cNvPr>
          <p:cNvSpPr txBox="1">
            <a:spLocks/>
          </p:cNvSpPr>
          <p:nvPr/>
        </p:nvSpPr>
        <p:spPr>
          <a:xfrm>
            <a:off x="1232799" y="4014106"/>
            <a:ext cx="3981227" cy="2549253"/>
          </a:xfrm>
          <a:prstGeom prst="rect">
            <a:avLst/>
          </a:prstGeom>
          <a:solidFill>
            <a:srgbClr val="092F61">
              <a:alpha val="72000"/>
            </a:srgb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285750" marR="0" lvl="0" indent="-171450" algn="l" defTabSz="914400" rtl="0" eaLnBrk="1" fontAlgn="auto" latinLnBrk="0" hangingPunct="1">
              <a:lnSpc>
                <a:spcPct val="85000"/>
              </a:lnSpc>
              <a:spcBef>
                <a:spcPts val="1200"/>
              </a:spcBef>
              <a:spcAft>
                <a:spcPts val="0"/>
              </a:spcAft>
              <a:buClrTx/>
              <a:buSzTx/>
              <a:buFont typeface="Arial" panose="020B0604020202020204" pitchFamily="34" charset="0"/>
              <a:buChar char="•"/>
              <a:tabLst/>
              <a:defRPr/>
            </a:pPr>
            <a:r>
              <a:rPr kumimoji="0" lang="en-US" sz="1600" b="0" i="0" u="none" strike="noStrike" kern="1200" cap="none" spc="-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Describe upcoming changes based on their workstream.</a:t>
            </a:r>
          </a:p>
          <a:p>
            <a:pPr marL="285750" marR="0" lvl="0" indent="-171450" algn="l" defTabSz="914400" rtl="0" eaLnBrk="1" fontAlgn="auto" latinLnBrk="0" hangingPunct="1">
              <a:lnSpc>
                <a:spcPct val="85000"/>
              </a:lnSpc>
              <a:spcBef>
                <a:spcPts val="1200"/>
              </a:spcBef>
              <a:spcAft>
                <a:spcPts val="0"/>
              </a:spcAft>
              <a:buClrTx/>
              <a:buSzTx/>
              <a:buFont typeface="Arial" panose="020B0604020202020204" pitchFamily="34" charset="0"/>
              <a:buChar char="•"/>
              <a:tabLst/>
              <a:defRPr/>
            </a:pPr>
            <a:r>
              <a:rPr kumimoji="0" lang="en-US" sz="1600" b="0" i="0" u="none" strike="noStrike" kern="1200" cap="none" spc="-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Explain the benefits of changes.</a:t>
            </a:r>
          </a:p>
          <a:p>
            <a:pPr marL="285750" marR="0" lvl="0" indent="-171450" algn="l" defTabSz="914400" rtl="0" eaLnBrk="1" fontAlgn="auto" latinLnBrk="0" hangingPunct="1">
              <a:lnSpc>
                <a:spcPct val="85000"/>
              </a:lnSpc>
              <a:spcBef>
                <a:spcPts val="1200"/>
              </a:spcBef>
              <a:spcAft>
                <a:spcPts val="0"/>
              </a:spcAft>
              <a:buClrTx/>
              <a:buSzTx/>
              <a:buFont typeface="Arial" panose="020B0604020202020204" pitchFamily="34" charset="0"/>
              <a:buChar char="•"/>
              <a:tabLst/>
              <a:defRPr/>
            </a:pPr>
            <a:r>
              <a:rPr kumimoji="0" lang="en-US" sz="1600" b="0" i="0" u="none" strike="noStrike" kern="1200" cap="none" spc="-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Identify changes as having low, medium, or high impact.</a:t>
            </a:r>
          </a:p>
          <a:p>
            <a:pPr marL="285750" marR="0" lvl="0" indent="-171450" algn="l" defTabSz="914400" rtl="0" eaLnBrk="1" fontAlgn="auto" latinLnBrk="0" hangingPunct="1">
              <a:lnSpc>
                <a:spcPct val="85000"/>
              </a:lnSpc>
              <a:spcBef>
                <a:spcPts val="1200"/>
              </a:spcBef>
              <a:spcAft>
                <a:spcPts val="0"/>
              </a:spcAft>
              <a:buClrTx/>
              <a:buSzTx/>
              <a:buFont typeface="Arial" panose="020B0604020202020204" pitchFamily="34" charset="0"/>
              <a:buChar char="•"/>
              <a:tabLst/>
              <a:defRPr/>
            </a:pPr>
            <a:r>
              <a:rPr kumimoji="0" lang="en-US" sz="1600" b="0" i="0" u="none" strike="noStrike" kern="1200" cap="none" spc="-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Utilize information to facilitate business readiness within your agency. </a:t>
            </a:r>
          </a:p>
          <a:p>
            <a:pPr marL="285750" marR="0" lvl="0" indent="-171450" algn="l" defTabSz="914400" rtl="0" eaLnBrk="1" fontAlgn="auto" latinLnBrk="0" hangingPunct="1">
              <a:lnSpc>
                <a:spcPct val="85000"/>
              </a:lnSpc>
              <a:spcBef>
                <a:spcPts val="1200"/>
              </a:spcBef>
              <a:spcAft>
                <a:spcPts val="0"/>
              </a:spcAft>
              <a:buClrTx/>
              <a:buSzTx/>
              <a:buFont typeface="Arial" panose="020B0604020202020204" pitchFamily="34" charset="0"/>
              <a:buChar char="•"/>
              <a:tabLst/>
              <a:defRPr/>
            </a:pPr>
            <a:r>
              <a:rPr kumimoji="0" lang="en-US" sz="1600" b="0" i="0" u="none" strike="noStrike" kern="1200" cap="none" spc="-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Execute Role Assignments.</a:t>
            </a:r>
          </a:p>
        </p:txBody>
      </p:sp>
      <p:sp>
        <p:nvSpPr>
          <p:cNvPr id="12" name="Rectangle 11">
            <a:extLst>
              <a:ext uri="{FF2B5EF4-FFF2-40B4-BE49-F238E27FC236}">
                <a16:creationId xmlns:a16="http://schemas.microsoft.com/office/drawing/2014/main" id="{990A4C84-651B-469F-8B94-F3F012753E5A}"/>
              </a:ext>
            </a:extLst>
          </p:cNvPr>
          <p:cNvSpPr/>
          <p:nvPr/>
        </p:nvSpPr>
        <p:spPr>
          <a:xfrm>
            <a:off x="5781690" y="2534755"/>
            <a:ext cx="5823820" cy="3816429"/>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nchor="b">
            <a:spAutoFit/>
          </a:bodyPr>
          <a:lstStyle/>
          <a:p>
            <a:pPr marL="233363" marR="0" lvl="0" indent="0" algn="l" defTabSz="914400" rtl="0" eaLnBrk="1" fontAlgn="auto" latinLnBrk="0" hangingPunct="1">
              <a:lnSpc>
                <a:spcPct val="100000"/>
              </a:lnSpc>
              <a:spcBef>
                <a:spcPts val="1200"/>
              </a:spcBef>
              <a:spcAft>
                <a:spcPts val="0"/>
              </a:spcAft>
              <a:buClr>
                <a:srgbClr val="FFB81C"/>
              </a:buClr>
              <a:buSzTx/>
              <a:buFontTx/>
              <a:buNone/>
              <a:tabLst/>
              <a:defRPr/>
            </a:pPr>
            <a:r>
              <a:rPr kumimoji="0" lang="en-US" sz="2800" b="1" i="0" u="none" strike="noStrike" kern="1200" cap="small"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Change Liaison Ask</a:t>
            </a:r>
          </a:p>
          <a:p>
            <a:pPr marL="233363" marR="0" lvl="0" indent="0"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looking for directors, managers, or other department supervisors to join us in Manager Awareness Sessions.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0" algn="l"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We Are Looking For</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 to senior-level employees</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Employees who supervise teams</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Minimum of one person from each workstream: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Budget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Procurement</a:t>
            </a:r>
          </a:p>
          <a:p>
            <a:pPr marL="0" marR="0" lvl="0" indent="0" algn="l" defTabSz="914400" rtl="0" eaLnBrk="1" fontAlgn="auto" latinLnBrk="0" hangingPunct="1">
              <a:lnSpc>
                <a:spcPct val="100000"/>
              </a:lnSpc>
              <a:spcBef>
                <a:spcPts val="0"/>
              </a:spcBef>
              <a:spcAft>
                <a:spcPts val="0"/>
              </a:spcAft>
              <a:buClr>
                <a:srgbClr val="FFB81C"/>
              </a:buClr>
              <a:buSzTx/>
              <a:buFontTx/>
              <a:buNone/>
              <a:tabLst/>
              <a:defRPr/>
            </a:pPr>
            <a:endParaRPr kumimoji="0" lang="en-US" sz="2800" b="0" i="0" u="none" strike="noStrike" kern="1200" cap="small"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C9AEE463-5CC1-4EA3-A3E9-4C23EC470087}"/>
              </a:ext>
            </a:extLst>
          </p:cNvPr>
          <p:cNvSpPr/>
          <p:nvPr/>
        </p:nvSpPr>
        <p:spPr>
          <a:xfrm>
            <a:off x="8117840" y="5476240"/>
            <a:ext cx="3261360" cy="652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Submit names via Workbook</a:t>
            </a:r>
          </a:p>
        </p:txBody>
      </p:sp>
    </p:spTree>
    <p:extLst>
      <p:ext uri="{BB962C8B-B14F-4D97-AF65-F5344CB8AC3E}">
        <p14:creationId xmlns:p14="http://schemas.microsoft.com/office/powerpoint/2010/main" val="288178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1580-AE73-4F5B-8A13-D6039902605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Workforce Transition Plan</a:t>
            </a:r>
          </a:p>
        </p:txBody>
      </p:sp>
      <p:sp>
        <p:nvSpPr>
          <p:cNvPr id="3" name="Title 1">
            <a:extLst>
              <a:ext uri="{FF2B5EF4-FFF2-40B4-BE49-F238E27FC236}">
                <a16:creationId xmlns:a16="http://schemas.microsoft.com/office/drawing/2014/main" id="{8A8EEED9-E86F-4A50-AD68-13017B92BAED}"/>
              </a:ext>
            </a:extLst>
          </p:cNvPr>
          <p:cNvSpPr txBox="1">
            <a:spLocks/>
          </p:cNvSpPr>
          <p:nvPr/>
        </p:nvSpPr>
        <p:spPr>
          <a:xfrm>
            <a:off x="930454" y="4818660"/>
            <a:ext cx="2709326" cy="642702"/>
          </a:xfrm>
          <a:prstGeom prst="rect">
            <a:avLst/>
          </a:prstGeom>
          <a:solidFill>
            <a:srgbClr val="092F61"/>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600" b="0" i="0" u="none" strike="noStrike" kern="1200" cap="none" spc="-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LUMA ROLE MATRIX</a:t>
            </a:r>
          </a:p>
        </p:txBody>
      </p:sp>
      <p:pic>
        <p:nvPicPr>
          <p:cNvPr id="7" name="Graphic 6" descr="Target Audience">
            <a:extLst>
              <a:ext uri="{FF2B5EF4-FFF2-40B4-BE49-F238E27FC236}">
                <a16:creationId xmlns:a16="http://schemas.microsoft.com/office/drawing/2014/main" id="{121842AC-4161-4497-82C7-4ED89C3C50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715" y="2764502"/>
            <a:ext cx="2250288" cy="2250288"/>
          </a:xfrm>
          <a:prstGeom prst="rect">
            <a:avLst/>
          </a:prstGeom>
        </p:spPr>
      </p:pic>
      <p:pic>
        <p:nvPicPr>
          <p:cNvPr id="22" name="Picture 21">
            <a:extLst>
              <a:ext uri="{FF2B5EF4-FFF2-40B4-BE49-F238E27FC236}">
                <a16:creationId xmlns:a16="http://schemas.microsoft.com/office/drawing/2014/main" id="{B4BE6ECC-7D84-4BDC-B627-37CE26D67ABD}"/>
              </a:ext>
            </a:extLst>
          </p:cNvPr>
          <p:cNvPicPr>
            <a:picLocks noChangeAspect="1"/>
          </p:cNvPicPr>
          <p:nvPr/>
        </p:nvPicPr>
        <p:blipFill>
          <a:blip r:embed="rId5"/>
          <a:stretch>
            <a:fillRect/>
          </a:stretch>
        </p:blipFill>
        <p:spPr>
          <a:xfrm>
            <a:off x="5154834" y="2442090"/>
            <a:ext cx="5643910" cy="3949903"/>
          </a:xfrm>
          <a:prstGeom prst="rect">
            <a:avLst/>
          </a:prstGeom>
        </p:spPr>
      </p:pic>
      <p:grpSp>
        <p:nvGrpSpPr>
          <p:cNvPr id="23" name="Group 22">
            <a:extLst>
              <a:ext uri="{FF2B5EF4-FFF2-40B4-BE49-F238E27FC236}">
                <a16:creationId xmlns:a16="http://schemas.microsoft.com/office/drawing/2014/main" id="{C4C0053B-30CA-4BA2-AA45-EFAFA31637E8}"/>
              </a:ext>
            </a:extLst>
          </p:cNvPr>
          <p:cNvGrpSpPr/>
          <p:nvPr/>
        </p:nvGrpSpPr>
        <p:grpSpPr>
          <a:xfrm>
            <a:off x="5340866" y="2246618"/>
            <a:ext cx="816898" cy="470172"/>
            <a:chOff x="5997559" y="1826714"/>
            <a:chExt cx="816898" cy="470172"/>
          </a:xfrm>
        </p:grpSpPr>
        <p:sp>
          <p:nvSpPr>
            <p:cNvPr id="24" name="Rectangle 23">
              <a:extLst>
                <a:ext uri="{FF2B5EF4-FFF2-40B4-BE49-F238E27FC236}">
                  <a16:creationId xmlns:a16="http://schemas.microsoft.com/office/drawing/2014/main" id="{AC831080-C035-4152-90FC-AD3F339E27C9}"/>
                </a:ext>
              </a:extLst>
            </p:cNvPr>
            <p:cNvSpPr/>
            <p:nvPr/>
          </p:nvSpPr>
          <p:spPr>
            <a:xfrm>
              <a:off x="5997559" y="2101034"/>
              <a:ext cx="621681" cy="195852"/>
            </a:xfrm>
            <a:prstGeom prst="rect">
              <a:avLst/>
            </a:prstGeom>
            <a:noFill/>
            <a:ln w="28575" cap="flat" cmpd="sng" algn="ctr">
              <a:solidFill>
                <a:srgbClr val="E14504"/>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92F57"/>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8FA0347A-3DE1-483D-BAD4-46B46B2F67AE}"/>
                </a:ext>
              </a:extLst>
            </p:cNvPr>
            <p:cNvSpPr/>
            <p:nvPr/>
          </p:nvSpPr>
          <p:spPr>
            <a:xfrm>
              <a:off x="6540137" y="1826714"/>
              <a:ext cx="274320" cy="274320"/>
            </a:xfrm>
            <a:prstGeom prst="ellipse">
              <a:avLst/>
            </a:prstGeom>
            <a:solidFill>
              <a:srgbClr val="E14504"/>
            </a:solidFill>
            <a:ln w="15875" cap="flat" cmpd="sng" algn="ctr">
              <a:solidFill>
                <a:srgbClr val="E14504">
                  <a:shade val="50000"/>
                </a:srgb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panose="020B0604020202020204"/>
                  <a:ea typeface="+mn-ea"/>
                  <a:cs typeface="+mn-cs"/>
                </a:rPr>
                <a:t>2</a:t>
              </a:r>
            </a:p>
          </p:txBody>
        </p:sp>
      </p:grpSp>
      <p:grpSp>
        <p:nvGrpSpPr>
          <p:cNvPr id="26" name="Group 25">
            <a:extLst>
              <a:ext uri="{FF2B5EF4-FFF2-40B4-BE49-F238E27FC236}">
                <a16:creationId xmlns:a16="http://schemas.microsoft.com/office/drawing/2014/main" id="{3824DCFB-E444-43ED-8858-C15E6C911DCC}"/>
              </a:ext>
            </a:extLst>
          </p:cNvPr>
          <p:cNvGrpSpPr/>
          <p:nvPr/>
        </p:nvGrpSpPr>
        <p:grpSpPr>
          <a:xfrm>
            <a:off x="6879535" y="2579630"/>
            <a:ext cx="3304429" cy="3498430"/>
            <a:chOff x="7527235" y="2120492"/>
            <a:chExt cx="3304429" cy="3498430"/>
          </a:xfrm>
        </p:grpSpPr>
        <p:sp>
          <p:nvSpPr>
            <p:cNvPr id="27" name="Rectangle 26">
              <a:extLst>
                <a:ext uri="{FF2B5EF4-FFF2-40B4-BE49-F238E27FC236}">
                  <a16:creationId xmlns:a16="http://schemas.microsoft.com/office/drawing/2014/main" id="{BDB1EEE9-BF1A-40A9-A7C8-6E60B6F30305}"/>
                </a:ext>
              </a:extLst>
            </p:cNvPr>
            <p:cNvSpPr/>
            <p:nvPr/>
          </p:nvSpPr>
          <p:spPr>
            <a:xfrm>
              <a:off x="7527235" y="2296886"/>
              <a:ext cx="3167269" cy="3322036"/>
            </a:xfrm>
            <a:prstGeom prst="rect">
              <a:avLst/>
            </a:prstGeom>
            <a:noFill/>
            <a:ln w="28575" cap="flat" cmpd="sng" algn="ctr">
              <a:solidFill>
                <a:srgbClr val="E14504"/>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92F57"/>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B1C6D6F2-702B-4408-9A1C-2658729E14DD}"/>
                </a:ext>
              </a:extLst>
            </p:cNvPr>
            <p:cNvSpPr/>
            <p:nvPr/>
          </p:nvSpPr>
          <p:spPr>
            <a:xfrm>
              <a:off x="10557344" y="2120492"/>
              <a:ext cx="274320" cy="274320"/>
            </a:xfrm>
            <a:prstGeom prst="ellipse">
              <a:avLst/>
            </a:prstGeom>
            <a:solidFill>
              <a:srgbClr val="E14504"/>
            </a:solidFill>
            <a:ln w="15875" cap="flat" cmpd="sng" algn="ctr">
              <a:solidFill>
                <a:srgbClr val="E14504">
                  <a:shade val="50000"/>
                </a:srgb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panose="020B0604020202020204"/>
                  <a:ea typeface="+mn-ea"/>
                  <a:cs typeface="+mn-cs"/>
                </a:rPr>
                <a:t>3</a:t>
              </a:r>
            </a:p>
          </p:txBody>
        </p:sp>
      </p:grpSp>
      <p:grpSp>
        <p:nvGrpSpPr>
          <p:cNvPr id="29" name="Group 28">
            <a:extLst>
              <a:ext uri="{FF2B5EF4-FFF2-40B4-BE49-F238E27FC236}">
                <a16:creationId xmlns:a16="http://schemas.microsoft.com/office/drawing/2014/main" id="{BFB68C69-DE2D-4376-9A04-EEB3E4BE38ED}"/>
              </a:ext>
            </a:extLst>
          </p:cNvPr>
          <p:cNvGrpSpPr/>
          <p:nvPr/>
        </p:nvGrpSpPr>
        <p:grpSpPr>
          <a:xfrm>
            <a:off x="9602334" y="5961400"/>
            <a:ext cx="1323410" cy="405155"/>
            <a:chOff x="7599680" y="5106645"/>
            <a:chExt cx="1323410" cy="405155"/>
          </a:xfrm>
        </p:grpSpPr>
        <p:sp>
          <p:nvSpPr>
            <p:cNvPr id="30" name="Rectangle 29">
              <a:extLst>
                <a:ext uri="{FF2B5EF4-FFF2-40B4-BE49-F238E27FC236}">
                  <a16:creationId xmlns:a16="http://schemas.microsoft.com/office/drawing/2014/main" id="{1217EDDF-1A20-4C21-A997-D6A51DEBFB6E}"/>
                </a:ext>
              </a:extLst>
            </p:cNvPr>
            <p:cNvSpPr/>
            <p:nvPr/>
          </p:nvSpPr>
          <p:spPr>
            <a:xfrm>
              <a:off x="7599680" y="5311503"/>
              <a:ext cx="1174724" cy="200297"/>
            </a:xfrm>
            <a:prstGeom prst="rect">
              <a:avLst/>
            </a:prstGeom>
            <a:noFill/>
            <a:ln w="28575" cap="flat" cmpd="sng" algn="ctr">
              <a:solidFill>
                <a:srgbClr val="E14504"/>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92F57"/>
                </a:solidFill>
                <a:effectLst/>
                <a:uLnTx/>
                <a:uFillTx/>
                <a:latin typeface="Arial" panose="020B0604020202020204"/>
                <a:ea typeface="+mn-ea"/>
                <a:cs typeface="+mn-cs"/>
              </a:endParaRPr>
            </a:p>
          </p:txBody>
        </p:sp>
        <p:sp>
          <p:nvSpPr>
            <p:cNvPr id="31" name="Oval 30">
              <a:extLst>
                <a:ext uri="{FF2B5EF4-FFF2-40B4-BE49-F238E27FC236}">
                  <a16:creationId xmlns:a16="http://schemas.microsoft.com/office/drawing/2014/main" id="{337F1460-0995-4C32-95D5-F746CB496380}"/>
                </a:ext>
              </a:extLst>
            </p:cNvPr>
            <p:cNvSpPr/>
            <p:nvPr/>
          </p:nvSpPr>
          <p:spPr>
            <a:xfrm>
              <a:off x="8648770" y="5106645"/>
              <a:ext cx="274320" cy="274320"/>
            </a:xfrm>
            <a:prstGeom prst="ellipse">
              <a:avLst/>
            </a:prstGeom>
            <a:solidFill>
              <a:srgbClr val="E14504"/>
            </a:solidFill>
            <a:ln w="15875" cap="flat" cmpd="sng" algn="ctr">
              <a:solidFill>
                <a:srgbClr val="E14504">
                  <a:shade val="50000"/>
                </a:srgb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panose="020B0604020202020204"/>
                  <a:ea typeface="+mn-ea"/>
                  <a:cs typeface="+mn-cs"/>
                </a:rPr>
                <a:t>4</a:t>
              </a:r>
            </a:p>
          </p:txBody>
        </p:sp>
      </p:grpSp>
      <p:grpSp>
        <p:nvGrpSpPr>
          <p:cNvPr id="32" name="Group 31">
            <a:extLst>
              <a:ext uri="{FF2B5EF4-FFF2-40B4-BE49-F238E27FC236}">
                <a16:creationId xmlns:a16="http://schemas.microsoft.com/office/drawing/2014/main" id="{B8E513C7-CFE2-4BC3-AA2D-32F3F117127B}"/>
              </a:ext>
            </a:extLst>
          </p:cNvPr>
          <p:cNvGrpSpPr/>
          <p:nvPr/>
        </p:nvGrpSpPr>
        <p:grpSpPr>
          <a:xfrm>
            <a:off x="8153290" y="5945716"/>
            <a:ext cx="1429688" cy="427199"/>
            <a:chOff x="7462520" y="5084601"/>
            <a:chExt cx="1429688" cy="427199"/>
          </a:xfrm>
        </p:grpSpPr>
        <p:sp>
          <p:nvSpPr>
            <p:cNvPr id="33" name="Rectangle 32">
              <a:extLst>
                <a:ext uri="{FF2B5EF4-FFF2-40B4-BE49-F238E27FC236}">
                  <a16:creationId xmlns:a16="http://schemas.microsoft.com/office/drawing/2014/main" id="{1501E4CA-7EBA-4323-B975-64A42C5A1895}"/>
                </a:ext>
              </a:extLst>
            </p:cNvPr>
            <p:cNvSpPr/>
            <p:nvPr/>
          </p:nvSpPr>
          <p:spPr>
            <a:xfrm>
              <a:off x="7599680" y="5311503"/>
              <a:ext cx="1292528" cy="200297"/>
            </a:xfrm>
            <a:prstGeom prst="rect">
              <a:avLst/>
            </a:prstGeom>
            <a:noFill/>
            <a:ln w="28575" cap="flat" cmpd="sng" algn="ctr">
              <a:solidFill>
                <a:srgbClr val="E14504"/>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92F57"/>
                </a:solidFill>
                <a:effectLst/>
                <a:uLnTx/>
                <a:uFillTx/>
                <a:latin typeface="Arial" panose="020B0604020202020204"/>
                <a:ea typeface="+mn-ea"/>
                <a:cs typeface="+mn-cs"/>
              </a:endParaRPr>
            </a:p>
          </p:txBody>
        </p:sp>
        <p:sp>
          <p:nvSpPr>
            <p:cNvPr id="34" name="Oval 33">
              <a:extLst>
                <a:ext uri="{FF2B5EF4-FFF2-40B4-BE49-F238E27FC236}">
                  <a16:creationId xmlns:a16="http://schemas.microsoft.com/office/drawing/2014/main" id="{E615B296-4062-4665-8D1F-E96376F52745}"/>
                </a:ext>
              </a:extLst>
            </p:cNvPr>
            <p:cNvSpPr/>
            <p:nvPr/>
          </p:nvSpPr>
          <p:spPr>
            <a:xfrm>
              <a:off x="7462520" y="5084601"/>
              <a:ext cx="274320" cy="274320"/>
            </a:xfrm>
            <a:prstGeom prst="ellipse">
              <a:avLst/>
            </a:prstGeom>
            <a:solidFill>
              <a:srgbClr val="E14504"/>
            </a:solidFill>
            <a:ln w="15875" cap="flat" cmpd="sng" algn="ctr">
              <a:solidFill>
                <a:srgbClr val="E14504">
                  <a:shade val="50000"/>
                </a:srgb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panose="020B0604020202020204"/>
                  <a:ea typeface="+mn-ea"/>
                  <a:cs typeface="+mn-cs"/>
                </a:rPr>
                <a:t>1</a:t>
              </a:r>
            </a:p>
          </p:txBody>
        </p:sp>
      </p:grpSp>
      <p:grpSp>
        <p:nvGrpSpPr>
          <p:cNvPr id="6" name="Group 5">
            <a:extLst>
              <a:ext uri="{FF2B5EF4-FFF2-40B4-BE49-F238E27FC236}">
                <a16:creationId xmlns:a16="http://schemas.microsoft.com/office/drawing/2014/main" id="{58C8B492-A562-4951-80D6-7E8349958E39}"/>
              </a:ext>
            </a:extLst>
          </p:cNvPr>
          <p:cNvGrpSpPr/>
          <p:nvPr/>
        </p:nvGrpSpPr>
        <p:grpSpPr>
          <a:xfrm>
            <a:off x="4797406" y="2832100"/>
            <a:ext cx="6561173" cy="977513"/>
            <a:chOff x="5305406" y="3429000"/>
            <a:chExt cx="6561173" cy="977513"/>
          </a:xfrm>
        </p:grpSpPr>
        <p:pic>
          <p:nvPicPr>
            <p:cNvPr id="40" name="Picture 39">
              <a:extLst>
                <a:ext uri="{FF2B5EF4-FFF2-40B4-BE49-F238E27FC236}">
                  <a16:creationId xmlns:a16="http://schemas.microsoft.com/office/drawing/2014/main" id="{01B36BD4-519A-4587-BAC5-69B6D003C09A}"/>
                </a:ext>
              </a:extLst>
            </p:cNvPr>
            <p:cNvPicPr>
              <a:picLocks noChangeAspect="1"/>
            </p:cNvPicPr>
            <p:nvPr/>
          </p:nvPicPr>
          <p:blipFill>
            <a:blip r:embed="rId6"/>
            <a:stretch>
              <a:fillRect/>
            </a:stretch>
          </p:blipFill>
          <p:spPr>
            <a:xfrm>
              <a:off x="5305406" y="3429000"/>
              <a:ext cx="6424013" cy="965749"/>
            </a:xfrm>
            <a:prstGeom prst="rect">
              <a:avLst/>
            </a:prstGeom>
          </p:spPr>
        </p:pic>
        <p:grpSp>
          <p:nvGrpSpPr>
            <p:cNvPr id="41" name="Group 40">
              <a:extLst>
                <a:ext uri="{FF2B5EF4-FFF2-40B4-BE49-F238E27FC236}">
                  <a16:creationId xmlns:a16="http://schemas.microsoft.com/office/drawing/2014/main" id="{2E5D24D4-6552-4C61-B4F5-8A82E12E57CE}"/>
                </a:ext>
              </a:extLst>
            </p:cNvPr>
            <p:cNvGrpSpPr/>
            <p:nvPr/>
          </p:nvGrpSpPr>
          <p:grpSpPr>
            <a:xfrm>
              <a:off x="5487870" y="3862029"/>
              <a:ext cx="6378709" cy="544484"/>
              <a:chOff x="5997559" y="2422338"/>
              <a:chExt cx="6378709" cy="544484"/>
            </a:xfrm>
          </p:grpSpPr>
          <p:sp>
            <p:nvSpPr>
              <p:cNvPr id="42" name="Rectangle 41">
                <a:extLst>
                  <a:ext uri="{FF2B5EF4-FFF2-40B4-BE49-F238E27FC236}">
                    <a16:creationId xmlns:a16="http://schemas.microsoft.com/office/drawing/2014/main" id="{57E4B000-602B-4864-A694-3406BE47A9E1}"/>
                  </a:ext>
                </a:extLst>
              </p:cNvPr>
              <p:cNvSpPr/>
              <p:nvPr/>
            </p:nvSpPr>
            <p:spPr>
              <a:xfrm>
                <a:off x="5997559" y="2559498"/>
                <a:ext cx="6241549" cy="407324"/>
              </a:xfrm>
              <a:prstGeom prst="rect">
                <a:avLst/>
              </a:prstGeom>
              <a:noFill/>
              <a:ln w="28575" cap="flat" cmpd="sng" algn="ctr">
                <a:solidFill>
                  <a:srgbClr val="E14504"/>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92F57"/>
                  </a:solidFill>
                  <a:effectLst/>
                  <a:uLnTx/>
                  <a:uFillTx/>
                  <a:latin typeface="Arial" panose="020B0604020202020204"/>
                  <a:ea typeface="+mn-ea"/>
                  <a:cs typeface="+mn-cs"/>
                </a:endParaRPr>
              </a:p>
            </p:txBody>
          </p:sp>
          <p:sp>
            <p:nvSpPr>
              <p:cNvPr id="43" name="Oval 42">
                <a:extLst>
                  <a:ext uri="{FF2B5EF4-FFF2-40B4-BE49-F238E27FC236}">
                    <a16:creationId xmlns:a16="http://schemas.microsoft.com/office/drawing/2014/main" id="{7B30AE0E-08F5-49E3-A4AF-E4AB5332CE0A}"/>
                  </a:ext>
                </a:extLst>
              </p:cNvPr>
              <p:cNvSpPr/>
              <p:nvPr/>
            </p:nvSpPr>
            <p:spPr>
              <a:xfrm>
                <a:off x="12101948" y="2422338"/>
                <a:ext cx="274320" cy="274320"/>
              </a:xfrm>
              <a:prstGeom prst="ellipse">
                <a:avLst/>
              </a:prstGeom>
              <a:solidFill>
                <a:srgbClr val="E14504"/>
              </a:solidFill>
              <a:ln w="15875" cap="flat" cmpd="sng" algn="ctr">
                <a:solidFill>
                  <a:srgbClr val="E14504">
                    <a:shade val="50000"/>
                  </a:srgb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panose="020B0604020202020204"/>
                    <a:ea typeface="+mn-ea"/>
                    <a:cs typeface="+mn-cs"/>
                  </a:rPr>
                  <a:t>5</a:t>
                </a:r>
              </a:p>
            </p:txBody>
          </p:sp>
        </p:grpSp>
      </p:grpSp>
      <p:sp>
        <p:nvSpPr>
          <p:cNvPr id="45" name="Rectangle 44">
            <a:extLst>
              <a:ext uri="{FF2B5EF4-FFF2-40B4-BE49-F238E27FC236}">
                <a16:creationId xmlns:a16="http://schemas.microsoft.com/office/drawing/2014/main" id="{5C8D15B1-E6E8-41A1-9E23-7886E3B271DE}"/>
              </a:ext>
            </a:extLst>
          </p:cNvPr>
          <p:cNvSpPr/>
          <p:nvPr/>
        </p:nvSpPr>
        <p:spPr>
          <a:xfrm>
            <a:off x="4797406" y="4417991"/>
            <a:ext cx="6490469" cy="1200329"/>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nchor="b">
            <a:spAutoFit/>
          </a:bodyPr>
          <a:lstStyle/>
          <a:p>
            <a:pPr marL="233363" marR="0" lvl="0" indent="0" algn="l" defTabSz="914400" rtl="0" eaLnBrk="1" fontAlgn="auto" latinLnBrk="0" hangingPunct="1">
              <a:lnSpc>
                <a:spcPct val="100000"/>
              </a:lnSpc>
              <a:spcBef>
                <a:spcPts val="1200"/>
              </a:spcBef>
              <a:spcAft>
                <a:spcPts val="0"/>
              </a:spcAft>
              <a:buClr>
                <a:srgbClr val="FFB81C"/>
              </a:buClr>
              <a:buSzTx/>
              <a:buFontTx/>
              <a:buNone/>
              <a:tabLst/>
              <a:defRPr/>
            </a:pPr>
            <a:r>
              <a:rPr kumimoji="0" lang="en-US" sz="2800" b="1" i="0" u="none" strike="noStrike" kern="1200" cap="small"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Change Liaison Ask</a:t>
            </a:r>
          </a:p>
          <a:p>
            <a:pPr marL="233363" marR="0" lvl="0" indent="0"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Consolidate your agency’s role mapping into one Excel File.</a:t>
            </a:r>
          </a:p>
          <a:p>
            <a:pPr marL="22860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small"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401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ntr" presetSubtype="0" fill="hold"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5D08-F994-400C-921C-3D79F3D8EE5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Workforce Transition TimeLine</a:t>
            </a:r>
          </a:p>
        </p:txBody>
      </p:sp>
      <p:grpSp>
        <p:nvGrpSpPr>
          <p:cNvPr id="6" name="Group 5">
            <a:extLst>
              <a:ext uri="{FF2B5EF4-FFF2-40B4-BE49-F238E27FC236}">
                <a16:creationId xmlns:a16="http://schemas.microsoft.com/office/drawing/2014/main" id="{37CE7EDA-54D9-48EF-816E-7BF48BDFCEE5}"/>
              </a:ext>
            </a:extLst>
          </p:cNvPr>
          <p:cNvGrpSpPr/>
          <p:nvPr/>
        </p:nvGrpSpPr>
        <p:grpSpPr>
          <a:xfrm>
            <a:off x="825962" y="2145431"/>
            <a:ext cx="10779548" cy="4639032"/>
            <a:chOff x="575894" y="2002425"/>
            <a:chExt cx="11906766" cy="5124136"/>
          </a:xfrm>
        </p:grpSpPr>
        <p:grpSp>
          <p:nvGrpSpPr>
            <p:cNvPr id="5" name="Group 4">
              <a:extLst>
                <a:ext uri="{FF2B5EF4-FFF2-40B4-BE49-F238E27FC236}">
                  <a16:creationId xmlns:a16="http://schemas.microsoft.com/office/drawing/2014/main" id="{39A31E1F-FB21-4E59-9A48-7AE2BAA7B611}"/>
                </a:ext>
              </a:extLst>
            </p:cNvPr>
            <p:cNvGrpSpPr/>
            <p:nvPr/>
          </p:nvGrpSpPr>
          <p:grpSpPr>
            <a:xfrm>
              <a:off x="575894" y="2002425"/>
              <a:ext cx="9581445" cy="4671861"/>
              <a:chOff x="665303" y="1370247"/>
              <a:chExt cx="9581445" cy="4671861"/>
            </a:xfrm>
          </p:grpSpPr>
          <p:sp>
            <p:nvSpPr>
              <p:cNvPr id="35" name="Text Box 2">
                <a:extLst>
                  <a:ext uri="{FF2B5EF4-FFF2-40B4-BE49-F238E27FC236}">
                    <a16:creationId xmlns:a16="http://schemas.microsoft.com/office/drawing/2014/main" id="{5A4D1FA6-D529-4096-8475-602B0E7A15CA}"/>
                  </a:ext>
                </a:extLst>
              </p:cNvPr>
              <p:cNvSpPr txBox="1">
                <a:spLocks noChangeArrowheads="1"/>
              </p:cNvSpPr>
              <p:nvPr/>
            </p:nvSpPr>
            <p:spPr bwMode="auto">
              <a:xfrm>
                <a:off x="8512266" y="3412341"/>
                <a:ext cx="1237367" cy="43311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Staff attend Luma Learning Labs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8" name="Freeform: Shape 37">
                <a:extLst>
                  <a:ext uri="{FF2B5EF4-FFF2-40B4-BE49-F238E27FC236}">
                    <a16:creationId xmlns:a16="http://schemas.microsoft.com/office/drawing/2014/main" id="{2D630DEB-880E-4A92-89DC-6ABDE7BC51FC}"/>
                  </a:ext>
                </a:extLst>
              </p:cNvPr>
              <p:cNvSpPr/>
              <p:nvPr/>
            </p:nvSpPr>
            <p:spPr>
              <a:xfrm>
                <a:off x="3013422" y="2156720"/>
                <a:ext cx="5949863" cy="2707105"/>
              </a:xfrm>
              <a:custGeom>
                <a:avLst/>
                <a:gdLst>
                  <a:gd name="connsiteX0" fmla="*/ 6446170 w 9684726"/>
                  <a:gd name="connsiteY0" fmla="*/ 67195 h 2734195"/>
                  <a:gd name="connsiteX1" fmla="*/ 9557670 w 9684726"/>
                  <a:gd name="connsiteY1" fmla="*/ 181495 h 2734195"/>
                  <a:gd name="connsiteX2" fmla="*/ 8198770 w 9684726"/>
                  <a:gd name="connsiteY2" fmla="*/ 1616595 h 2734195"/>
                  <a:gd name="connsiteX3" fmla="*/ 362870 w 9684726"/>
                  <a:gd name="connsiteY3" fmla="*/ 1616595 h 2734195"/>
                  <a:gd name="connsiteX4" fmla="*/ 1340770 w 9684726"/>
                  <a:gd name="connsiteY4" fmla="*/ 2734195 h 2734195"/>
                  <a:gd name="connsiteX0" fmla="*/ 5200058 w 8397664"/>
                  <a:gd name="connsiteY0" fmla="*/ 67195 h 2734195"/>
                  <a:gd name="connsiteX1" fmla="*/ 8311558 w 8397664"/>
                  <a:gd name="connsiteY1" fmla="*/ 181495 h 2734195"/>
                  <a:gd name="connsiteX2" fmla="*/ 6952658 w 8397664"/>
                  <a:gd name="connsiteY2" fmla="*/ 1616595 h 2734195"/>
                  <a:gd name="connsiteX3" fmla="*/ 1109187 w 8397664"/>
                  <a:gd name="connsiteY3" fmla="*/ 1857226 h 2734195"/>
                  <a:gd name="connsiteX4" fmla="*/ 94658 w 8397664"/>
                  <a:gd name="connsiteY4" fmla="*/ 2734195 h 2734195"/>
                  <a:gd name="connsiteX0" fmla="*/ 5200058 w 7782971"/>
                  <a:gd name="connsiteY0" fmla="*/ 13529 h 2680529"/>
                  <a:gd name="connsiteX1" fmla="*/ 7560787 w 7782971"/>
                  <a:gd name="connsiteY1" fmla="*/ 426212 h 2680529"/>
                  <a:gd name="connsiteX2" fmla="*/ 6952658 w 7782971"/>
                  <a:gd name="connsiteY2" fmla="*/ 1562929 h 2680529"/>
                  <a:gd name="connsiteX3" fmla="*/ 1109187 w 7782971"/>
                  <a:gd name="connsiteY3" fmla="*/ 1803560 h 2680529"/>
                  <a:gd name="connsiteX4" fmla="*/ 94658 w 7782971"/>
                  <a:gd name="connsiteY4" fmla="*/ 2680529 h 2680529"/>
                  <a:gd name="connsiteX0" fmla="*/ 5200058 w 7782971"/>
                  <a:gd name="connsiteY0" fmla="*/ 14024 h 2681024"/>
                  <a:gd name="connsiteX1" fmla="*/ 7560787 w 7782971"/>
                  <a:gd name="connsiteY1" fmla="*/ 426707 h 2681024"/>
                  <a:gd name="connsiteX2" fmla="*/ 6952658 w 7782971"/>
                  <a:gd name="connsiteY2" fmla="*/ 1630800 h 2681024"/>
                  <a:gd name="connsiteX3" fmla="*/ 1109187 w 7782971"/>
                  <a:gd name="connsiteY3" fmla="*/ 1804055 h 2681024"/>
                  <a:gd name="connsiteX4" fmla="*/ 94658 w 7782971"/>
                  <a:gd name="connsiteY4" fmla="*/ 2681024 h 2681024"/>
                  <a:gd name="connsiteX0" fmla="*/ 5201585 w 7811064"/>
                  <a:gd name="connsiteY0" fmla="*/ 13952 h 2680952"/>
                  <a:gd name="connsiteX1" fmla="*/ 7562314 w 7811064"/>
                  <a:gd name="connsiteY1" fmla="*/ 426635 h 2680952"/>
                  <a:gd name="connsiteX2" fmla="*/ 7011936 w 7811064"/>
                  <a:gd name="connsiteY2" fmla="*/ 1621103 h 2680952"/>
                  <a:gd name="connsiteX3" fmla="*/ 1110714 w 7811064"/>
                  <a:gd name="connsiteY3" fmla="*/ 1803983 h 2680952"/>
                  <a:gd name="connsiteX4" fmla="*/ 96185 w 7811064"/>
                  <a:gd name="connsiteY4" fmla="*/ 2680952 h 2680952"/>
                  <a:gd name="connsiteX0" fmla="*/ 5211211 w 7810398"/>
                  <a:gd name="connsiteY0" fmla="*/ 26571 h 2520316"/>
                  <a:gd name="connsiteX1" fmla="*/ 7562314 w 7810398"/>
                  <a:gd name="connsiteY1" fmla="*/ 265999 h 2520316"/>
                  <a:gd name="connsiteX2" fmla="*/ 7011936 w 7810398"/>
                  <a:gd name="connsiteY2" fmla="*/ 1460467 h 2520316"/>
                  <a:gd name="connsiteX3" fmla="*/ 1110714 w 7810398"/>
                  <a:gd name="connsiteY3" fmla="*/ 1643347 h 2520316"/>
                  <a:gd name="connsiteX4" fmla="*/ 96185 w 7810398"/>
                  <a:gd name="connsiteY4" fmla="*/ 2520316 h 2520316"/>
                  <a:gd name="connsiteX0" fmla="*/ 5211211 w 7810398"/>
                  <a:gd name="connsiteY0" fmla="*/ 0 h 2493745"/>
                  <a:gd name="connsiteX1" fmla="*/ 7562314 w 7810398"/>
                  <a:gd name="connsiteY1" fmla="*/ 239428 h 2493745"/>
                  <a:gd name="connsiteX2" fmla="*/ 7011936 w 7810398"/>
                  <a:gd name="connsiteY2" fmla="*/ 1433896 h 2493745"/>
                  <a:gd name="connsiteX3" fmla="*/ 1110714 w 7810398"/>
                  <a:gd name="connsiteY3" fmla="*/ 1616776 h 2493745"/>
                  <a:gd name="connsiteX4" fmla="*/ 96185 w 7810398"/>
                  <a:gd name="connsiteY4" fmla="*/ 2493745 h 2493745"/>
                  <a:gd name="connsiteX0" fmla="*/ 5196115 w 7603559"/>
                  <a:gd name="connsiteY0" fmla="*/ 0 h 2493745"/>
                  <a:gd name="connsiteX1" fmla="*/ 7547218 w 7603559"/>
                  <a:gd name="connsiteY1" fmla="*/ 239428 h 2493745"/>
                  <a:gd name="connsiteX2" fmla="*/ 6371198 w 7603559"/>
                  <a:gd name="connsiteY2" fmla="*/ 1549399 h 2493745"/>
                  <a:gd name="connsiteX3" fmla="*/ 1095618 w 7603559"/>
                  <a:gd name="connsiteY3" fmla="*/ 1616776 h 2493745"/>
                  <a:gd name="connsiteX4" fmla="*/ 81089 w 7603559"/>
                  <a:gd name="connsiteY4" fmla="*/ 2493745 h 2493745"/>
                  <a:gd name="connsiteX0" fmla="*/ 5196115 w 7132294"/>
                  <a:gd name="connsiteY0" fmla="*/ 0 h 2493745"/>
                  <a:gd name="connsiteX1" fmla="*/ 6979328 w 7132294"/>
                  <a:gd name="connsiteY1" fmla="*/ 229803 h 2493745"/>
                  <a:gd name="connsiteX2" fmla="*/ 6371198 w 7132294"/>
                  <a:gd name="connsiteY2" fmla="*/ 1549399 h 2493745"/>
                  <a:gd name="connsiteX3" fmla="*/ 1095618 w 7132294"/>
                  <a:gd name="connsiteY3" fmla="*/ 1616776 h 2493745"/>
                  <a:gd name="connsiteX4" fmla="*/ 81089 w 7132294"/>
                  <a:gd name="connsiteY4" fmla="*/ 2493745 h 2493745"/>
                  <a:gd name="connsiteX0" fmla="*/ 5340145 w 7301783"/>
                  <a:gd name="connsiteY0" fmla="*/ 0 h 2493745"/>
                  <a:gd name="connsiteX1" fmla="*/ 7123358 w 7301783"/>
                  <a:gd name="connsiteY1" fmla="*/ 229803 h 2493745"/>
                  <a:gd name="connsiteX2" fmla="*/ 6515228 w 7301783"/>
                  <a:gd name="connsiteY2" fmla="*/ 1549399 h 2493745"/>
                  <a:gd name="connsiteX3" fmla="*/ 729509 w 7301783"/>
                  <a:gd name="connsiteY3" fmla="*/ 1308768 h 2493745"/>
                  <a:gd name="connsiteX4" fmla="*/ 225119 w 7301783"/>
                  <a:gd name="connsiteY4" fmla="*/ 2493745 h 2493745"/>
                  <a:gd name="connsiteX0" fmla="*/ 5124360 w 7085998"/>
                  <a:gd name="connsiteY0" fmla="*/ 0 h 3042385"/>
                  <a:gd name="connsiteX1" fmla="*/ 6907573 w 7085998"/>
                  <a:gd name="connsiteY1" fmla="*/ 229803 h 3042385"/>
                  <a:gd name="connsiteX2" fmla="*/ 6299443 w 7085998"/>
                  <a:gd name="connsiteY2" fmla="*/ 1549399 h 3042385"/>
                  <a:gd name="connsiteX3" fmla="*/ 513724 w 7085998"/>
                  <a:gd name="connsiteY3" fmla="*/ 1308768 h 3042385"/>
                  <a:gd name="connsiteX4" fmla="*/ 432845 w 7085998"/>
                  <a:gd name="connsiteY4" fmla="*/ 3042385 h 3042385"/>
                  <a:gd name="connsiteX0" fmla="*/ 4803121 w 6723177"/>
                  <a:gd name="connsiteY0" fmla="*/ 0 h 3042385"/>
                  <a:gd name="connsiteX1" fmla="*/ 6586334 w 6723177"/>
                  <a:gd name="connsiteY1" fmla="*/ 229803 h 3042385"/>
                  <a:gd name="connsiteX2" fmla="*/ 5978204 w 6723177"/>
                  <a:gd name="connsiteY2" fmla="*/ 1549399 h 3042385"/>
                  <a:gd name="connsiteX3" fmla="*/ 1052523 w 6723177"/>
                  <a:gd name="connsiteY3" fmla="*/ 1530467 h 3042385"/>
                  <a:gd name="connsiteX4" fmla="*/ 192485 w 6723177"/>
                  <a:gd name="connsiteY4" fmla="*/ 1308768 h 3042385"/>
                  <a:gd name="connsiteX5" fmla="*/ 111606 w 6723177"/>
                  <a:gd name="connsiteY5" fmla="*/ 3042385 h 3042385"/>
                  <a:gd name="connsiteX0" fmla="*/ 4942418 w 6862474"/>
                  <a:gd name="connsiteY0" fmla="*/ 0 h 3042385"/>
                  <a:gd name="connsiteX1" fmla="*/ 6725631 w 6862474"/>
                  <a:gd name="connsiteY1" fmla="*/ 229803 h 3042385"/>
                  <a:gd name="connsiteX2" fmla="*/ 6117501 w 6862474"/>
                  <a:gd name="connsiteY2" fmla="*/ 1549399 h 3042385"/>
                  <a:gd name="connsiteX3" fmla="*/ 1191820 w 6862474"/>
                  <a:gd name="connsiteY3" fmla="*/ 1530467 h 3042385"/>
                  <a:gd name="connsiteX4" fmla="*/ 71900 w 6862474"/>
                  <a:gd name="connsiteY4" fmla="*/ 1751530 h 3042385"/>
                  <a:gd name="connsiteX5" fmla="*/ 250903 w 6862474"/>
                  <a:gd name="connsiteY5" fmla="*/ 3042385 h 3042385"/>
                  <a:gd name="connsiteX0" fmla="*/ 4942418 w 6862474"/>
                  <a:gd name="connsiteY0" fmla="*/ 0 h 3042385"/>
                  <a:gd name="connsiteX1" fmla="*/ 6725631 w 6862474"/>
                  <a:gd name="connsiteY1" fmla="*/ 229803 h 3042385"/>
                  <a:gd name="connsiteX2" fmla="*/ 6117501 w 6862474"/>
                  <a:gd name="connsiteY2" fmla="*/ 1414646 h 3042385"/>
                  <a:gd name="connsiteX3" fmla="*/ 1191820 w 6862474"/>
                  <a:gd name="connsiteY3" fmla="*/ 1530467 h 3042385"/>
                  <a:gd name="connsiteX4" fmla="*/ 71900 w 6862474"/>
                  <a:gd name="connsiteY4" fmla="*/ 1751530 h 3042385"/>
                  <a:gd name="connsiteX5" fmla="*/ 250903 w 6862474"/>
                  <a:gd name="connsiteY5" fmla="*/ 3042385 h 3042385"/>
                  <a:gd name="connsiteX0" fmla="*/ 4887805 w 6807861"/>
                  <a:gd name="connsiteY0" fmla="*/ 0 h 2707105"/>
                  <a:gd name="connsiteX1" fmla="*/ 6671018 w 6807861"/>
                  <a:gd name="connsiteY1" fmla="*/ 229803 h 2707105"/>
                  <a:gd name="connsiteX2" fmla="*/ 6062888 w 6807861"/>
                  <a:gd name="connsiteY2" fmla="*/ 1414646 h 2707105"/>
                  <a:gd name="connsiteX3" fmla="*/ 1137207 w 6807861"/>
                  <a:gd name="connsiteY3" fmla="*/ 1530467 h 2707105"/>
                  <a:gd name="connsiteX4" fmla="*/ 17287 w 6807861"/>
                  <a:gd name="connsiteY4" fmla="*/ 1751530 h 2707105"/>
                  <a:gd name="connsiteX5" fmla="*/ 1034490 w 6807861"/>
                  <a:gd name="connsiteY5" fmla="*/ 2707105 h 2707105"/>
                  <a:gd name="connsiteX0" fmla="*/ 4113626 w 6033682"/>
                  <a:gd name="connsiteY0" fmla="*/ 0 h 2707105"/>
                  <a:gd name="connsiteX1" fmla="*/ 5896839 w 6033682"/>
                  <a:gd name="connsiteY1" fmla="*/ 229803 h 2707105"/>
                  <a:gd name="connsiteX2" fmla="*/ 5288709 w 6033682"/>
                  <a:gd name="connsiteY2" fmla="*/ 1414646 h 2707105"/>
                  <a:gd name="connsiteX3" fmla="*/ 363028 w 6033682"/>
                  <a:gd name="connsiteY3" fmla="*/ 1530467 h 2707105"/>
                  <a:gd name="connsiteX4" fmla="*/ 264188 w 6033682"/>
                  <a:gd name="connsiteY4" fmla="*/ 1660090 h 2707105"/>
                  <a:gd name="connsiteX5" fmla="*/ 260311 w 6033682"/>
                  <a:gd name="connsiteY5" fmla="*/ 2707105 h 2707105"/>
                  <a:gd name="connsiteX0" fmla="*/ 3993112 w 5917602"/>
                  <a:gd name="connsiteY0" fmla="*/ 0 h 2707105"/>
                  <a:gd name="connsiteX1" fmla="*/ 5776325 w 5917602"/>
                  <a:gd name="connsiteY1" fmla="*/ 229803 h 2707105"/>
                  <a:gd name="connsiteX2" fmla="*/ 5168195 w 5917602"/>
                  <a:gd name="connsiteY2" fmla="*/ 1414646 h 2707105"/>
                  <a:gd name="connsiteX3" fmla="*/ 143674 w 5917602"/>
                  <a:gd name="connsiteY3" fmla="*/ 1660090 h 2707105"/>
                  <a:gd name="connsiteX4" fmla="*/ 139797 w 5917602"/>
                  <a:gd name="connsiteY4" fmla="*/ 2707105 h 2707105"/>
                  <a:gd name="connsiteX0" fmla="*/ 3993112 w 5917602"/>
                  <a:gd name="connsiteY0" fmla="*/ 0 h 2707105"/>
                  <a:gd name="connsiteX1" fmla="*/ 5776325 w 5917602"/>
                  <a:gd name="connsiteY1" fmla="*/ 229803 h 2707105"/>
                  <a:gd name="connsiteX2" fmla="*/ 5168195 w 5917602"/>
                  <a:gd name="connsiteY2" fmla="*/ 1414646 h 2707105"/>
                  <a:gd name="connsiteX3" fmla="*/ 143674 w 5917602"/>
                  <a:gd name="connsiteY3" fmla="*/ 1627070 h 2707105"/>
                  <a:gd name="connsiteX4" fmla="*/ 139797 w 5917602"/>
                  <a:gd name="connsiteY4" fmla="*/ 2707105 h 2707105"/>
                  <a:gd name="connsiteX0" fmla="*/ 3979816 w 5902814"/>
                  <a:gd name="connsiteY0" fmla="*/ 0 h 2707105"/>
                  <a:gd name="connsiteX1" fmla="*/ 5763029 w 5902814"/>
                  <a:gd name="connsiteY1" fmla="*/ 229803 h 2707105"/>
                  <a:gd name="connsiteX2" fmla="*/ 5154899 w 5902814"/>
                  <a:gd name="connsiteY2" fmla="*/ 1414646 h 2707105"/>
                  <a:gd name="connsiteX3" fmla="*/ 163398 w 5902814"/>
                  <a:gd name="connsiteY3" fmla="*/ 1662630 h 2707105"/>
                  <a:gd name="connsiteX4" fmla="*/ 126501 w 5902814"/>
                  <a:gd name="connsiteY4" fmla="*/ 2707105 h 2707105"/>
                  <a:gd name="connsiteX0" fmla="*/ 3979816 w 5902814"/>
                  <a:gd name="connsiteY0" fmla="*/ 0 h 2707105"/>
                  <a:gd name="connsiteX1" fmla="*/ 5763029 w 5902814"/>
                  <a:gd name="connsiteY1" fmla="*/ 229803 h 2707105"/>
                  <a:gd name="connsiteX2" fmla="*/ 5154899 w 5902814"/>
                  <a:gd name="connsiteY2" fmla="*/ 1414646 h 2707105"/>
                  <a:gd name="connsiteX3" fmla="*/ 163398 w 5902814"/>
                  <a:gd name="connsiteY3" fmla="*/ 1662630 h 2707105"/>
                  <a:gd name="connsiteX4" fmla="*/ 126501 w 5902814"/>
                  <a:gd name="connsiteY4" fmla="*/ 2707105 h 2707105"/>
                  <a:gd name="connsiteX0" fmla="*/ 3964069 w 5887067"/>
                  <a:gd name="connsiteY0" fmla="*/ 0 h 2707105"/>
                  <a:gd name="connsiteX1" fmla="*/ 5747282 w 5887067"/>
                  <a:gd name="connsiteY1" fmla="*/ 229803 h 2707105"/>
                  <a:gd name="connsiteX2" fmla="*/ 5139152 w 5887067"/>
                  <a:gd name="connsiteY2" fmla="*/ 1414646 h 2707105"/>
                  <a:gd name="connsiteX3" fmla="*/ 147651 w 5887067"/>
                  <a:gd name="connsiteY3" fmla="*/ 1662630 h 2707105"/>
                  <a:gd name="connsiteX4" fmla="*/ 110754 w 5887067"/>
                  <a:gd name="connsiteY4" fmla="*/ 2707105 h 2707105"/>
                  <a:gd name="connsiteX0" fmla="*/ 4019307 w 5942305"/>
                  <a:gd name="connsiteY0" fmla="*/ 0 h 2707105"/>
                  <a:gd name="connsiteX1" fmla="*/ 5802520 w 5942305"/>
                  <a:gd name="connsiteY1" fmla="*/ 229803 h 2707105"/>
                  <a:gd name="connsiteX2" fmla="*/ 5194390 w 5942305"/>
                  <a:gd name="connsiteY2" fmla="*/ 1414646 h 2707105"/>
                  <a:gd name="connsiteX3" fmla="*/ 202889 w 5942305"/>
                  <a:gd name="connsiteY3" fmla="*/ 1662630 h 2707105"/>
                  <a:gd name="connsiteX4" fmla="*/ 165992 w 5942305"/>
                  <a:gd name="connsiteY4" fmla="*/ 2707105 h 2707105"/>
                  <a:gd name="connsiteX0" fmla="*/ 4026865 w 5949863"/>
                  <a:gd name="connsiteY0" fmla="*/ 0 h 2707105"/>
                  <a:gd name="connsiteX1" fmla="*/ 5810078 w 5949863"/>
                  <a:gd name="connsiteY1" fmla="*/ 229803 h 2707105"/>
                  <a:gd name="connsiteX2" fmla="*/ 5201948 w 5949863"/>
                  <a:gd name="connsiteY2" fmla="*/ 1414646 h 2707105"/>
                  <a:gd name="connsiteX3" fmla="*/ 210447 w 5949863"/>
                  <a:gd name="connsiteY3" fmla="*/ 1662630 h 2707105"/>
                  <a:gd name="connsiteX4" fmla="*/ 173550 w 5949863"/>
                  <a:gd name="connsiteY4" fmla="*/ 2707105 h 270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863" h="2707105">
                    <a:moveTo>
                      <a:pt x="4026865" y="0"/>
                    </a:moveTo>
                    <a:cubicBezTo>
                      <a:pt x="5417315" y="24286"/>
                      <a:pt x="5614231" y="-5971"/>
                      <a:pt x="5810078" y="229803"/>
                    </a:cubicBezTo>
                    <a:cubicBezTo>
                      <a:pt x="6005925" y="465577"/>
                      <a:pt x="6135220" y="1175842"/>
                      <a:pt x="5201948" y="1414646"/>
                    </a:cubicBezTo>
                    <a:cubicBezTo>
                      <a:pt x="4268676" y="1653450"/>
                      <a:pt x="504426" y="1502084"/>
                      <a:pt x="210447" y="1662630"/>
                    </a:cubicBezTo>
                    <a:cubicBezTo>
                      <a:pt x="-83532" y="1823176"/>
                      <a:pt x="-44467" y="2548355"/>
                      <a:pt x="173550" y="2707105"/>
                    </a:cubicBezTo>
                  </a:path>
                </a:pathLst>
              </a:custGeom>
              <a:ln w="177800">
                <a:solidFill>
                  <a:srgbClr val="092F5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cxnSp>
            <p:nvCxnSpPr>
              <p:cNvPr id="34" name="Straight Connector 33">
                <a:extLst>
                  <a:ext uri="{FF2B5EF4-FFF2-40B4-BE49-F238E27FC236}">
                    <a16:creationId xmlns:a16="http://schemas.microsoft.com/office/drawing/2014/main" id="{BB486372-EA95-4EC7-870F-8BA6773AB49C}"/>
                  </a:ext>
                </a:extLst>
              </p:cNvPr>
              <p:cNvCxnSpPr>
                <a:cxnSpLocks/>
              </p:cNvCxnSpPr>
              <p:nvPr/>
            </p:nvCxnSpPr>
            <p:spPr>
              <a:xfrm>
                <a:off x="2585775" y="4692353"/>
                <a:ext cx="7660973" cy="0"/>
              </a:xfrm>
              <a:prstGeom prst="line">
                <a:avLst/>
              </a:prstGeom>
              <a:ln w="177800">
                <a:solidFill>
                  <a:srgbClr val="092F5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2C0078D-2467-4D72-9098-375869B89188}"/>
                  </a:ext>
                </a:extLst>
              </p:cNvPr>
              <p:cNvCxnSpPr>
                <a:cxnSpLocks/>
              </p:cNvCxnSpPr>
              <p:nvPr/>
            </p:nvCxnSpPr>
            <p:spPr>
              <a:xfrm flipV="1">
                <a:off x="1509395" y="2191150"/>
                <a:ext cx="5039678" cy="0"/>
              </a:xfrm>
              <a:prstGeom prst="line">
                <a:avLst/>
              </a:prstGeom>
              <a:ln w="177800">
                <a:solidFill>
                  <a:srgbClr val="092F57"/>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539052B-5D8D-49D1-9CF7-C2BFFF906387}"/>
                  </a:ext>
                </a:extLst>
              </p:cNvPr>
              <p:cNvSpPr/>
              <p:nvPr/>
            </p:nvSpPr>
            <p:spPr>
              <a:xfrm>
                <a:off x="665303" y="1512342"/>
                <a:ext cx="1371600" cy="1371600"/>
              </a:xfrm>
              <a:prstGeom prst="ellipse">
                <a:avLst/>
              </a:prstGeom>
              <a:solidFill>
                <a:srgbClr val="092F57"/>
              </a:solidFill>
              <a:ln w="57150">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START</a:t>
                </a:r>
                <a:endParaRPr kumimoji="0" lang="en-US" sz="1100" b="0" i="0" u="none" strike="noStrike" kern="1200" cap="none" spc="0" normalizeH="0" baseline="0" noProof="0" dirty="0">
                  <a:ln>
                    <a:noFill/>
                  </a:ln>
                  <a:solidFill>
                    <a:prstClr val="white"/>
                  </a:solidFill>
                  <a:effectLst/>
                  <a:uLnTx/>
                  <a:uFillTx/>
                  <a:latin typeface="Gill Sans MT" panose="020B0502020104020203"/>
                  <a:ea typeface="Calibri" panose="020F0502020204030204" pitchFamily="34" charset="0"/>
                  <a:cs typeface="Times New Roman" panose="02020603050405020304" pitchFamily="18" charset="0"/>
                </a:endParaRPr>
              </a:p>
            </p:txBody>
          </p:sp>
          <p:grpSp>
            <p:nvGrpSpPr>
              <p:cNvPr id="31" name="Group 30">
                <a:extLst>
                  <a:ext uri="{FF2B5EF4-FFF2-40B4-BE49-F238E27FC236}">
                    <a16:creationId xmlns:a16="http://schemas.microsoft.com/office/drawing/2014/main" id="{B2EBB6D7-3A74-4067-B314-2764C520D5A0}"/>
                  </a:ext>
                </a:extLst>
              </p:cNvPr>
              <p:cNvGrpSpPr/>
              <p:nvPr/>
            </p:nvGrpSpPr>
            <p:grpSpPr>
              <a:xfrm>
                <a:off x="2699732" y="1370247"/>
                <a:ext cx="1917700" cy="2005965"/>
                <a:chOff x="2787650" y="1651000"/>
                <a:chExt cx="1917700" cy="2005965"/>
              </a:xfrm>
            </p:grpSpPr>
            <p:sp>
              <p:nvSpPr>
                <p:cNvPr id="9" name="Oval 8">
                  <a:extLst>
                    <a:ext uri="{FF2B5EF4-FFF2-40B4-BE49-F238E27FC236}">
                      <a16:creationId xmlns:a16="http://schemas.microsoft.com/office/drawing/2014/main" id="{47FB9769-ABB0-45A0-9F11-15A4F7DDF93B}"/>
                    </a:ext>
                  </a:extLst>
                </p:cNvPr>
                <p:cNvSpPr/>
                <p:nvPr/>
              </p:nvSpPr>
              <p:spPr>
                <a:xfrm>
                  <a:off x="3101340" y="1651000"/>
                  <a:ext cx="1371600" cy="1371600"/>
                </a:xfrm>
                <a:prstGeom prst="ellipse">
                  <a:avLst/>
                </a:prstGeom>
                <a:solidFill>
                  <a:schemeClr val="bg1"/>
                </a:solidFill>
                <a:ln w="57150">
                  <a:noFill/>
                </a:ln>
                <a:effectLst>
                  <a:outerShdw blurRad="165100" sx="103000" sy="103000" algn="ctr"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white"/>
                    </a:solidFill>
                    <a:effectLst/>
                    <a:uLnTx/>
                    <a:uFillTx/>
                    <a:latin typeface="Gill Sans MT" panose="020B0502020104020203"/>
                    <a:ea typeface="Calibri" panose="020F0502020204030204" pitchFamily="34" charset="0"/>
                    <a:cs typeface="Times New Roman" panose="02020603050405020304" pitchFamily="18" charset="0"/>
                  </a:endParaRPr>
                </a:p>
              </p:txBody>
            </p:sp>
            <p:pic>
              <p:nvPicPr>
                <p:cNvPr id="10" name="Graphic 31" descr="Briefcase">
                  <a:extLst>
                    <a:ext uri="{FF2B5EF4-FFF2-40B4-BE49-F238E27FC236}">
                      <a16:creationId xmlns:a16="http://schemas.microsoft.com/office/drawing/2014/main" id="{B026C3DC-77AF-47D5-80C6-5F3452D8374F}"/>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4555" y="1965960"/>
                  <a:ext cx="696595" cy="696595"/>
                </a:xfrm>
                <a:prstGeom prst="rect">
                  <a:avLst/>
                </a:prstGeom>
              </p:spPr>
            </p:pic>
            <p:sp>
              <p:nvSpPr>
                <p:cNvPr id="11" name="Text Box 2">
                  <a:extLst>
                    <a:ext uri="{FF2B5EF4-FFF2-40B4-BE49-F238E27FC236}">
                      <a16:creationId xmlns:a16="http://schemas.microsoft.com/office/drawing/2014/main" id="{046806DD-EEF7-4751-8431-34EAA9171D92}"/>
                    </a:ext>
                  </a:extLst>
                </p:cNvPr>
                <p:cNvSpPr txBox="1">
                  <a:spLocks noChangeArrowheads="1"/>
                </p:cNvSpPr>
                <p:nvPr/>
              </p:nvSpPr>
              <p:spPr bwMode="auto">
                <a:xfrm>
                  <a:off x="2787650" y="3148965"/>
                  <a:ext cx="1917700" cy="50800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Attend Manager Awareness Workshop.</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95629491-807F-4D4F-BBBA-D20CE9C30F85}"/>
                  </a:ext>
                </a:extLst>
              </p:cNvPr>
              <p:cNvGrpSpPr/>
              <p:nvPr/>
            </p:nvGrpSpPr>
            <p:grpSpPr>
              <a:xfrm>
                <a:off x="5494836" y="1413185"/>
                <a:ext cx="2118734" cy="2097088"/>
                <a:chOff x="5306796" y="1651000"/>
                <a:chExt cx="2118734" cy="2097088"/>
              </a:xfrm>
            </p:grpSpPr>
            <p:sp>
              <p:nvSpPr>
                <p:cNvPr id="12" name="Text Box 2">
                  <a:extLst>
                    <a:ext uri="{FF2B5EF4-FFF2-40B4-BE49-F238E27FC236}">
                      <a16:creationId xmlns:a16="http://schemas.microsoft.com/office/drawing/2014/main" id="{6F39EC89-6E4C-4F74-8FED-A6779093EA9E}"/>
                    </a:ext>
                  </a:extLst>
                </p:cNvPr>
                <p:cNvSpPr txBox="1">
                  <a:spLocks noChangeArrowheads="1"/>
                </p:cNvSpPr>
                <p:nvPr/>
              </p:nvSpPr>
              <p:spPr bwMode="auto">
                <a:xfrm>
                  <a:off x="5306796" y="3115310"/>
                  <a:ext cx="2118734" cy="63277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Meet with staff to answer any Luma questions.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4E0616B7-72AD-4B3A-8224-7C56E7174EF2}"/>
                    </a:ext>
                  </a:extLst>
                </p:cNvPr>
                <p:cNvSpPr/>
                <p:nvPr/>
              </p:nvSpPr>
              <p:spPr>
                <a:xfrm>
                  <a:off x="5681980" y="1651000"/>
                  <a:ext cx="1371600" cy="1371600"/>
                </a:xfrm>
                <a:prstGeom prst="ellipse">
                  <a:avLst/>
                </a:prstGeom>
                <a:solidFill>
                  <a:schemeClr val="bg1"/>
                </a:solidFill>
                <a:ln w="57150">
                  <a:noFill/>
                </a:ln>
                <a:effectLst>
                  <a:outerShdw blurRad="165100" sx="103000" sy="103000" algn="ctr"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white"/>
                    </a:solidFill>
                    <a:effectLst/>
                    <a:uLnTx/>
                    <a:uFillTx/>
                    <a:latin typeface="Gill Sans MT" panose="020B0502020104020203"/>
                    <a:ea typeface="Calibri" panose="020F0502020204030204" pitchFamily="34" charset="0"/>
                    <a:cs typeface="Times New Roman" panose="02020603050405020304" pitchFamily="18" charset="0"/>
                  </a:endParaRPr>
                </a:p>
              </p:txBody>
            </p:sp>
            <p:pic>
              <p:nvPicPr>
                <p:cNvPr id="14" name="Graphic 33" descr="Boardroom">
                  <a:extLst>
                    <a:ext uri="{FF2B5EF4-FFF2-40B4-BE49-F238E27FC236}">
                      <a16:creationId xmlns:a16="http://schemas.microsoft.com/office/drawing/2014/main" id="{E0A021FA-BA18-4E21-A418-39DD51371949}"/>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9630" y="1892300"/>
                  <a:ext cx="914400" cy="914400"/>
                </a:xfrm>
                <a:prstGeom prst="rect">
                  <a:avLst/>
                </a:prstGeom>
              </p:spPr>
            </p:pic>
          </p:grpSp>
          <p:grpSp>
            <p:nvGrpSpPr>
              <p:cNvPr id="29" name="Group 28">
                <a:extLst>
                  <a:ext uri="{FF2B5EF4-FFF2-40B4-BE49-F238E27FC236}">
                    <a16:creationId xmlns:a16="http://schemas.microsoft.com/office/drawing/2014/main" id="{AEE88AC8-7CAA-409C-B62F-0853FF9118AE}"/>
                  </a:ext>
                </a:extLst>
              </p:cNvPr>
              <p:cNvGrpSpPr/>
              <p:nvPr/>
            </p:nvGrpSpPr>
            <p:grpSpPr>
              <a:xfrm>
                <a:off x="1676517" y="3830584"/>
                <a:ext cx="2184400" cy="1960504"/>
                <a:chOff x="8210705" y="1651000"/>
                <a:chExt cx="2184400" cy="1960504"/>
              </a:xfrm>
            </p:grpSpPr>
            <p:sp>
              <p:nvSpPr>
                <p:cNvPr id="15" name="Text Box 2">
                  <a:extLst>
                    <a:ext uri="{FF2B5EF4-FFF2-40B4-BE49-F238E27FC236}">
                      <a16:creationId xmlns:a16="http://schemas.microsoft.com/office/drawing/2014/main" id="{F30292E4-D221-4E81-97B7-07876B4DEA2D}"/>
                    </a:ext>
                  </a:extLst>
                </p:cNvPr>
                <p:cNvSpPr txBox="1">
                  <a:spLocks noChangeArrowheads="1"/>
                </p:cNvSpPr>
                <p:nvPr/>
              </p:nvSpPr>
              <p:spPr bwMode="auto">
                <a:xfrm>
                  <a:off x="8210705" y="3178392"/>
                  <a:ext cx="2184400" cy="43311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Use the Luma Role Matrix to map your staff to roles.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DEB13E0E-9FE2-42DE-9C9F-94A2F094A365}"/>
                    </a:ext>
                  </a:extLst>
                </p:cNvPr>
                <p:cNvSpPr/>
                <p:nvPr/>
              </p:nvSpPr>
              <p:spPr>
                <a:xfrm>
                  <a:off x="8680450" y="1651000"/>
                  <a:ext cx="1371600" cy="1371600"/>
                </a:xfrm>
                <a:prstGeom prst="ellipse">
                  <a:avLst/>
                </a:prstGeom>
                <a:solidFill>
                  <a:schemeClr val="bg1"/>
                </a:solidFill>
                <a:ln w="57150">
                  <a:noFill/>
                </a:ln>
                <a:effectLst>
                  <a:outerShdw blurRad="165100" sx="103000" sy="103000" algn="ctr"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white"/>
                    </a:solidFill>
                    <a:effectLst/>
                    <a:uLnTx/>
                    <a:uFillTx/>
                    <a:latin typeface="Gill Sans MT" panose="020B0502020104020203"/>
                    <a:ea typeface="Calibri" panose="020F0502020204030204" pitchFamily="34"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DE038653-171E-4FD9-A60A-1EE35CF9CCF4}"/>
                  </a:ext>
                </a:extLst>
              </p:cNvPr>
              <p:cNvGrpSpPr/>
              <p:nvPr/>
            </p:nvGrpSpPr>
            <p:grpSpPr>
              <a:xfrm>
                <a:off x="4236337" y="4213100"/>
                <a:ext cx="2514123" cy="1829008"/>
                <a:chOff x="129143" y="4036378"/>
                <a:chExt cx="2514123" cy="1829008"/>
              </a:xfrm>
            </p:grpSpPr>
            <p:sp>
              <p:nvSpPr>
                <p:cNvPr id="18" name="Text Box 2">
                  <a:extLst>
                    <a:ext uri="{FF2B5EF4-FFF2-40B4-BE49-F238E27FC236}">
                      <a16:creationId xmlns:a16="http://schemas.microsoft.com/office/drawing/2014/main" id="{0F553182-26B6-45B4-AB1A-C3A48A7917C3}"/>
                    </a:ext>
                  </a:extLst>
                </p:cNvPr>
                <p:cNvSpPr txBox="1">
                  <a:spLocks noChangeArrowheads="1"/>
                </p:cNvSpPr>
                <p:nvPr/>
              </p:nvSpPr>
              <p:spPr bwMode="auto">
                <a:xfrm>
                  <a:off x="129143" y="5469782"/>
                  <a:ext cx="2514123" cy="3956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Sign up for training and encourage your staff to participate in training.</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Oval 18">
                  <a:extLst>
                    <a:ext uri="{FF2B5EF4-FFF2-40B4-BE49-F238E27FC236}">
                      <a16:creationId xmlns:a16="http://schemas.microsoft.com/office/drawing/2014/main" id="{FDA2BF94-1B70-403C-8121-4660AB180BEE}"/>
                    </a:ext>
                  </a:extLst>
                </p:cNvPr>
                <p:cNvSpPr/>
                <p:nvPr/>
              </p:nvSpPr>
              <p:spPr>
                <a:xfrm>
                  <a:off x="700405" y="4036378"/>
                  <a:ext cx="1371600" cy="1371600"/>
                </a:xfrm>
                <a:prstGeom prst="ellipse">
                  <a:avLst/>
                </a:prstGeom>
                <a:solidFill>
                  <a:schemeClr val="bg1"/>
                </a:solidFill>
                <a:ln w="57150">
                  <a:noFill/>
                </a:ln>
                <a:effectLst>
                  <a:outerShdw blurRad="165100" sx="103000" sy="103000" algn="ctr"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white"/>
                    </a:solidFill>
                    <a:effectLst/>
                    <a:uLnTx/>
                    <a:uFillTx/>
                    <a:latin typeface="Gill Sans MT" panose="020B0502020104020203"/>
                    <a:ea typeface="Calibri" panose="020F0502020204030204" pitchFamily="34" charset="0"/>
                    <a:cs typeface="Times New Roman" panose="02020603050405020304" pitchFamily="18" charset="0"/>
                  </a:endParaRPr>
                </a:p>
              </p:txBody>
            </p:sp>
            <p:pic>
              <p:nvPicPr>
                <p:cNvPr id="20" name="Graphic 41" descr="Laptop">
                  <a:extLst>
                    <a:ext uri="{FF2B5EF4-FFF2-40B4-BE49-F238E27FC236}">
                      <a16:creationId xmlns:a16="http://schemas.microsoft.com/office/drawing/2014/main" id="{BC7AC8D6-77E6-4D6D-9EB7-CC896AAA5B64}"/>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9005" y="4264978"/>
                  <a:ext cx="914400" cy="914400"/>
                </a:xfrm>
                <a:prstGeom prst="rect">
                  <a:avLst/>
                </a:prstGeom>
              </p:spPr>
            </p:pic>
          </p:grpSp>
          <p:grpSp>
            <p:nvGrpSpPr>
              <p:cNvPr id="27" name="Group 26">
                <a:extLst>
                  <a:ext uri="{FF2B5EF4-FFF2-40B4-BE49-F238E27FC236}">
                    <a16:creationId xmlns:a16="http://schemas.microsoft.com/office/drawing/2014/main" id="{A90CA28A-9D40-429F-A75F-912EDCA99145}"/>
                  </a:ext>
                </a:extLst>
              </p:cNvPr>
              <p:cNvGrpSpPr/>
              <p:nvPr/>
            </p:nvGrpSpPr>
            <p:grpSpPr>
              <a:xfrm>
                <a:off x="7340193" y="4141413"/>
                <a:ext cx="1752600" cy="1873249"/>
                <a:chOff x="4170045" y="4036378"/>
                <a:chExt cx="1752600" cy="1873249"/>
              </a:xfrm>
            </p:grpSpPr>
            <p:sp>
              <p:nvSpPr>
                <p:cNvPr id="21" name="Oval 20">
                  <a:extLst>
                    <a:ext uri="{FF2B5EF4-FFF2-40B4-BE49-F238E27FC236}">
                      <a16:creationId xmlns:a16="http://schemas.microsoft.com/office/drawing/2014/main" id="{7BC0FC15-59AF-4942-989C-EFA975C658D1}"/>
                    </a:ext>
                  </a:extLst>
                </p:cNvPr>
                <p:cNvSpPr/>
                <p:nvPr/>
              </p:nvSpPr>
              <p:spPr>
                <a:xfrm>
                  <a:off x="4489450" y="4036378"/>
                  <a:ext cx="1371600" cy="1371600"/>
                </a:xfrm>
                <a:prstGeom prst="ellipse">
                  <a:avLst/>
                </a:prstGeom>
                <a:solidFill>
                  <a:schemeClr val="bg1"/>
                </a:solidFill>
                <a:ln w="57150">
                  <a:noFill/>
                </a:ln>
                <a:effectLst>
                  <a:outerShdw blurRad="165100" sx="103000" sy="103000" algn="ctr"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white"/>
                    </a:solidFill>
                    <a:effectLst/>
                    <a:uLnTx/>
                    <a:uFillTx/>
                    <a:latin typeface="Gill Sans MT" panose="020B0502020104020203"/>
                    <a:ea typeface="Calibri" panose="020F0502020204030204" pitchFamily="34" charset="0"/>
                    <a:cs typeface="Times New Roman" panose="02020603050405020304" pitchFamily="18" charset="0"/>
                  </a:endParaRPr>
                </a:p>
              </p:txBody>
            </p:sp>
            <p:pic>
              <p:nvPicPr>
                <p:cNvPr id="22" name="Graphic 43" descr="Classroom">
                  <a:extLst>
                    <a:ext uri="{FF2B5EF4-FFF2-40B4-BE49-F238E27FC236}">
                      <a16:creationId xmlns:a16="http://schemas.microsoft.com/office/drawing/2014/main" id="{C10EC7B6-F1E1-4F25-8C44-4CE3DA651808}"/>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56150" y="4360228"/>
                  <a:ext cx="749300" cy="749300"/>
                </a:xfrm>
                <a:prstGeom prst="rect">
                  <a:avLst/>
                </a:prstGeom>
              </p:spPr>
            </p:pic>
            <p:sp>
              <p:nvSpPr>
                <p:cNvPr id="23" name="Text Box 2">
                  <a:extLst>
                    <a:ext uri="{FF2B5EF4-FFF2-40B4-BE49-F238E27FC236}">
                      <a16:creationId xmlns:a16="http://schemas.microsoft.com/office/drawing/2014/main" id="{C1240425-626D-4DAE-B6E4-5CA5E8DDE8CE}"/>
                    </a:ext>
                  </a:extLst>
                </p:cNvPr>
                <p:cNvSpPr txBox="1">
                  <a:spLocks noChangeArrowheads="1"/>
                </p:cNvSpPr>
                <p:nvPr/>
              </p:nvSpPr>
              <p:spPr bwMode="auto">
                <a:xfrm>
                  <a:off x="4170045" y="5514023"/>
                  <a:ext cx="1752600" cy="395604"/>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A7A8AA">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Attend training.</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36" name="Oval 35">
                <a:extLst>
                  <a:ext uri="{FF2B5EF4-FFF2-40B4-BE49-F238E27FC236}">
                    <a16:creationId xmlns:a16="http://schemas.microsoft.com/office/drawing/2014/main" id="{D12C4205-601E-41A6-B77A-C5235EFF8E10}"/>
                  </a:ext>
                </a:extLst>
              </p:cNvPr>
              <p:cNvSpPr/>
              <p:nvPr/>
            </p:nvSpPr>
            <p:spPr>
              <a:xfrm>
                <a:off x="8294339" y="1917701"/>
                <a:ext cx="1371600" cy="1371600"/>
              </a:xfrm>
              <a:prstGeom prst="ellipse">
                <a:avLst/>
              </a:prstGeom>
              <a:solidFill>
                <a:schemeClr val="bg1"/>
              </a:solidFill>
              <a:ln w="57150">
                <a:noFill/>
              </a:ln>
              <a:effectLst>
                <a:outerShdw blurRad="165100" sx="103000" sy="103000" algn="ctr"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white"/>
                  </a:solidFill>
                  <a:effectLst/>
                  <a:uLnTx/>
                  <a:uFillTx/>
                  <a:latin typeface="Gill Sans MT" panose="020B0502020104020203"/>
                  <a:ea typeface="Calibri" panose="020F0502020204030204" pitchFamily="34" charset="0"/>
                  <a:cs typeface="Times New Roman" panose="02020603050405020304" pitchFamily="18" charset="0"/>
                </a:endParaRPr>
              </a:p>
            </p:txBody>
          </p:sp>
          <p:pic>
            <p:nvPicPr>
              <p:cNvPr id="37" name="Graphic 36" descr="Teacher">
                <a:extLst>
                  <a:ext uri="{FF2B5EF4-FFF2-40B4-BE49-F238E27FC236}">
                    <a16:creationId xmlns:a16="http://schemas.microsoft.com/office/drawing/2014/main" id="{64C2FDBD-5654-4D98-9FED-BACEC404C3E3}"/>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41989" y="2222501"/>
                <a:ext cx="812800" cy="812800"/>
              </a:xfrm>
              <a:prstGeom prst="rect">
                <a:avLst/>
              </a:prstGeom>
            </p:spPr>
          </p:pic>
          <p:pic>
            <p:nvPicPr>
              <p:cNvPr id="3" name="Graphic 2" descr="Target Audience">
                <a:extLst>
                  <a:ext uri="{FF2B5EF4-FFF2-40B4-BE49-F238E27FC236}">
                    <a16:creationId xmlns:a16="http://schemas.microsoft.com/office/drawing/2014/main" id="{3332CAEF-8C86-4B91-A975-A384CF26F9F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24062" y="4118631"/>
                <a:ext cx="914400" cy="914400"/>
              </a:xfrm>
              <a:prstGeom prst="rect">
                <a:avLst/>
              </a:prstGeom>
            </p:spPr>
          </p:pic>
        </p:grpSp>
        <p:grpSp>
          <p:nvGrpSpPr>
            <p:cNvPr id="28" name="Group 27">
              <a:extLst>
                <a:ext uri="{FF2B5EF4-FFF2-40B4-BE49-F238E27FC236}">
                  <a16:creationId xmlns:a16="http://schemas.microsoft.com/office/drawing/2014/main" id="{5B33F131-3778-46E9-B576-EB1BBF8E36ED}"/>
                </a:ext>
              </a:extLst>
            </p:cNvPr>
            <p:cNvGrpSpPr/>
            <p:nvPr/>
          </p:nvGrpSpPr>
          <p:grpSpPr>
            <a:xfrm>
              <a:off x="9301522" y="4542163"/>
              <a:ext cx="3181138" cy="2584398"/>
              <a:chOff x="6412390" y="3932238"/>
              <a:chExt cx="3181138" cy="2584398"/>
            </a:xfrm>
          </p:grpSpPr>
          <p:sp>
            <p:nvSpPr>
              <p:cNvPr id="24" name="Oval 23">
                <a:extLst>
                  <a:ext uri="{FF2B5EF4-FFF2-40B4-BE49-F238E27FC236}">
                    <a16:creationId xmlns:a16="http://schemas.microsoft.com/office/drawing/2014/main" id="{AB693EEA-FC19-412F-A236-9B7F212AC398}"/>
                  </a:ext>
                </a:extLst>
              </p:cNvPr>
              <p:cNvSpPr/>
              <p:nvPr/>
            </p:nvSpPr>
            <p:spPr>
              <a:xfrm>
                <a:off x="7290435" y="3932238"/>
                <a:ext cx="1371600" cy="1371600"/>
              </a:xfrm>
              <a:prstGeom prst="ellipse">
                <a:avLst/>
              </a:prstGeom>
              <a:solidFill>
                <a:srgbClr val="092F57"/>
              </a:solidFill>
              <a:ln w="57150">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FINISH</a:t>
                </a:r>
                <a:endParaRPr kumimoji="0" lang="en-US" sz="1100" b="0" i="0" u="none" strike="noStrike" kern="1200" cap="none" spc="0" normalizeH="0" baseline="0" noProof="0" dirty="0">
                  <a:ln>
                    <a:noFill/>
                  </a:ln>
                  <a:solidFill>
                    <a:prstClr val="white"/>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25" name="Text Box 2">
                <a:extLst>
                  <a:ext uri="{FF2B5EF4-FFF2-40B4-BE49-F238E27FC236}">
                    <a16:creationId xmlns:a16="http://schemas.microsoft.com/office/drawing/2014/main" id="{21A3A4CA-42ED-474D-88B7-4DB7AA1E9CD0}"/>
                  </a:ext>
                </a:extLst>
              </p:cNvPr>
              <p:cNvSpPr txBox="1">
                <a:spLocks noChangeArrowheads="1"/>
              </p:cNvSpPr>
              <p:nvPr/>
            </p:nvSpPr>
            <p:spPr bwMode="auto">
              <a:xfrm>
                <a:off x="6412390" y="5438698"/>
                <a:ext cx="3181138" cy="107793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Luma Phase I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Go-Live (Budget): May 17, 2021</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Go-Live (Finance/Procurement): TBD</a:t>
                </a:r>
              </a:p>
            </p:txBody>
          </p:sp>
        </p:grpSp>
      </p:grpSp>
    </p:spTree>
    <p:extLst>
      <p:ext uri="{BB962C8B-B14F-4D97-AF65-F5344CB8AC3E}">
        <p14:creationId xmlns:p14="http://schemas.microsoft.com/office/powerpoint/2010/main" val="206700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EA8C99-C68A-4CEC-B204-3E99105C4DB5}"/>
              </a:ext>
            </a:extLst>
          </p:cNvPr>
          <p:cNvPicPr>
            <a:picLocks noChangeAspect="1"/>
          </p:cNvPicPr>
          <p:nvPr/>
        </p:nvPicPr>
        <p:blipFill>
          <a:blip r:embed="rId3"/>
          <a:stretch>
            <a:fillRect/>
          </a:stretch>
        </p:blipFill>
        <p:spPr>
          <a:xfrm>
            <a:off x="4336245" y="2121939"/>
            <a:ext cx="7412790" cy="37833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50DB1580-AE73-4F5B-8A13-D6039902605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Workforce Transition Plan</a:t>
            </a:r>
          </a:p>
        </p:txBody>
      </p:sp>
      <p:sp>
        <p:nvSpPr>
          <p:cNvPr id="45" name="Rectangle 44">
            <a:extLst>
              <a:ext uri="{FF2B5EF4-FFF2-40B4-BE49-F238E27FC236}">
                <a16:creationId xmlns:a16="http://schemas.microsoft.com/office/drawing/2014/main" id="{5C8D15B1-E6E8-41A1-9E23-7886E3B271DE}"/>
              </a:ext>
            </a:extLst>
          </p:cNvPr>
          <p:cNvSpPr/>
          <p:nvPr/>
        </p:nvSpPr>
        <p:spPr>
          <a:xfrm>
            <a:off x="4645006" y="5181988"/>
            <a:ext cx="6490469" cy="144655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nchor="b">
            <a:spAutoFit/>
          </a:bodyPr>
          <a:lstStyle/>
          <a:p>
            <a:pPr marL="233363" marR="0" lvl="0" indent="0" algn="l" defTabSz="914400" rtl="0" eaLnBrk="1" fontAlgn="auto" latinLnBrk="0" hangingPunct="1">
              <a:lnSpc>
                <a:spcPct val="100000"/>
              </a:lnSpc>
              <a:spcBef>
                <a:spcPts val="1200"/>
              </a:spcBef>
              <a:spcAft>
                <a:spcPts val="0"/>
              </a:spcAft>
              <a:buClr>
                <a:srgbClr val="FFB81C"/>
              </a:buClr>
              <a:buSzTx/>
              <a:buFontTx/>
              <a:buNone/>
              <a:tabLst/>
              <a:defRPr/>
            </a:pPr>
            <a:r>
              <a:rPr kumimoji="0" lang="en-US" sz="2800" b="1" i="0" u="none" strike="noStrike" kern="1200" cap="small"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Change Liaison Ask</a:t>
            </a:r>
          </a:p>
          <a:p>
            <a:pPr marL="233363" marR="0" lvl="0" indent="0"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Update  and submit the Business Readiness Assessment to your Agency Advocate. </a:t>
            </a:r>
          </a:p>
          <a:p>
            <a:pPr marL="22860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small"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pic>
        <p:nvPicPr>
          <p:cNvPr id="35" name="Graphic 34" descr="Business Growth">
            <a:extLst>
              <a:ext uri="{FF2B5EF4-FFF2-40B4-BE49-F238E27FC236}">
                <a16:creationId xmlns:a16="http://schemas.microsoft.com/office/drawing/2014/main" id="{1CDA9743-E078-4A13-8821-28E1677493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4661" y="2756939"/>
            <a:ext cx="1661052" cy="1661052"/>
          </a:xfrm>
          <a:prstGeom prst="rect">
            <a:avLst/>
          </a:prstGeom>
        </p:spPr>
      </p:pic>
      <p:sp>
        <p:nvSpPr>
          <p:cNvPr id="36" name="Title 1">
            <a:extLst>
              <a:ext uri="{FF2B5EF4-FFF2-40B4-BE49-F238E27FC236}">
                <a16:creationId xmlns:a16="http://schemas.microsoft.com/office/drawing/2014/main" id="{529579C6-A273-40CF-AA22-851E6060E6D5}"/>
              </a:ext>
            </a:extLst>
          </p:cNvPr>
          <p:cNvSpPr txBox="1">
            <a:spLocks/>
          </p:cNvSpPr>
          <p:nvPr/>
        </p:nvSpPr>
        <p:spPr>
          <a:xfrm>
            <a:off x="967515" y="4334389"/>
            <a:ext cx="3123586" cy="731520"/>
          </a:xfrm>
          <a:prstGeom prst="rect">
            <a:avLst/>
          </a:prstGeom>
          <a:solidFill>
            <a:srgbClr val="092F61"/>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800" b="0" i="0" u="none" strike="noStrike" kern="1200" cap="none" spc="-50" normalizeH="0" baseline="0" noProof="0" dirty="0">
                <a:ln>
                  <a:noFill/>
                </a:ln>
                <a:solidFill>
                  <a:prstClr val="white"/>
                </a:solidFill>
                <a:effectLst/>
                <a:uLnTx/>
                <a:uFillTx/>
                <a:latin typeface="Gill Sans MT" panose="020B0502020104020203"/>
                <a:ea typeface="+mj-ea"/>
                <a:cs typeface="Aharoni" panose="02010803020104030203" pitchFamily="2" charset="-79"/>
              </a:rPr>
              <a:t>BUSINESS READINESS ASSESSMENT</a:t>
            </a:r>
          </a:p>
        </p:txBody>
      </p:sp>
    </p:spTree>
    <p:extLst>
      <p:ext uri="{BB962C8B-B14F-4D97-AF65-F5344CB8AC3E}">
        <p14:creationId xmlns:p14="http://schemas.microsoft.com/office/powerpoint/2010/main" val="289026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A748-8361-4359-BEBE-1E41457CCCFA}"/>
              </a:ext>
            </a:extLst>
          </p:cNvPr>
          <p:cNvSpPr txBox="1">
            <a:spLocks/>
          </p:cNvSpPr>
          <p:nvPr/>
        </p:nvSpPr>
        <p:spPr>
          <a:xfrm>
            <a:off x="5501228" y="2474586"/>
            <a:ext cx="6226278" cy="817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92F57"/>
                </a:solidFill>
                <a:latin typeface="Arial" panose="020B0604020202020204" pitchFamily="34" charset="0"/>
                <a:cs typeface="Arial" panose="020B0604020202020204" pitchFamily="34" charset="0"/>
              </a:rPr>
              <a:t>Luma </a:t>
            </a:r>
            <a:br>
              <a:rPr lang="en-US" sz="4000" dirty="0">
                <a:solidFill>
                  <a:srgbClr val="092F57"/>
                </a:solidFill>
                <a:latin typeface="Arial" panose="020B0604020202020204" pitchFamily="34" charset="0"/>
                <a:cs typeface="Arial" panose="020B0604020202020204" pitchFamily="34" charset="0"/>
              </a:rPr>
            </a:br>
            <a:r>
              <a:rPr lang="en-US" sz="4000" dirty="0">
                <a:solidFill>
                  <a:srgbClr val="092F57"/>
                </a:solidFill>
                <a:latin typeface="Arial" panose="020B0604020202020204" pitchFamily="34" charset="0"/>
                <a:cs typeface="Arial" panose="020B0604020202020204" pitchFamily="34" charset="0"/>
              </a:rPr>
              <a:t>Showcases</a:t>
            </a:r>
          </a:p>
        </p:txBody>
      </p:sp>
      <p:cxnSp>
        <p:nvCxnSpPr>
          <p:cNvPr id="3" name="Straight Connector 2">
            <a:extLst>
              <a:ext uri="{FF2B5EF4-FFF2-40B4-BE49-F238E27FC236}">
                <a16:creationId xmlns:a16="http://schemas.microsoft.com/office/drawing/2014/main" id="{85218220-8827-4B4D-A622-BE2FE44F6D58}"/>
              </a:ext>
            </a:extLst>
          </p:cNvPr>
          <p:cNvCxnSpPr/>
          <p:nvPr/>
        </p:nvCxnSpPr>
        <p:spPr>
          <a:xfrm>
            <a:off x="5579203" y="3870063"/>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0F367FF-8255-4B04-9A23-50CE2B6168AE}"/>
              </a:ext>
            </a:extLst>
          </p:cNvPr>
          <p:cNvGrpSpPr/>
          <p:nvPr/>
        </p:nvGrpSpPr>
        <p:grpSpPr>
          <a:xfrm>
            <a:off x="1309175" y="2006024"/>
            <a:ext cx="2268460" cy="2265003"/>
            <a:chOff x="495522" y="1730030"/>
            <a:chExt cx="2725594" cy="2659090"/>
          </a:xfrm>
        </p:grpSpPr>
        <p:grpSp>
          <p:nvGrpSpPr>
            <p:cNvPr id="5" name="Group 4">
              <a:extLst>
                <a:ext uri="{FF2B5EF4-FFF2-40B4-BE49-F238E27FC236}">
                  <a16:creationId xmlns:a16="http://schemas.microsoft.com/office/drawing/2014/main" id="{681B7FD3-0B46-45D3-826B-3CD7D31BE7E8}"/>
                </a:ext>
              </a:extLst>
            </p:cNvPr>
            <p:cNvGrpSpPr/>
            <p:nvPr/>
          </p:nvGrpSpPr>
          <p:grpSpPr>
            <a:xfrm>
              <a:off x="1944759" y="2394727"/>
              <a:ext cx="1276357" cy="1994393"/>
              <a:chOff x="2754313" y="703263"/>
              <a:chExt cx="598487" cy="919163"/>
            </a:xfrm>
          </p:grpSpPr>
          <p:sp>
            <p:nvSpPr>
              <p:cNvPr id="9" name="Freeform 10">
                <a:extLst>
                  <a:ext uri="{FF2B5EF4-FFF2-40B4-BE49-F238E27FC236}">
                    <a16:creationId xmlns:a16="http://schemas.microsoft.com/office/drawing/2014/main" id="{C4EBAAB6-E263-4194-81DE-BFF6BF6AEFD5}"/>
                  </a:ext>
                </a:extLst>
              </p:cNvPr>
              <p:cNvSpPr>
                <a:spLocks/>
              </p:cNvSpPr>
              <p:nvPr/>
            </p:nvSpPr>
            <p:spPr bwMode="auto">
              <a:xfrm>
                <a:off x="2976563" y="889000"/>
                <a:ext cx="20637" cy="68263"/>
              </a:xfrm>
              <a:custGeom>
                <a:avLst/>
                <a:gdLst>
                  <a:gd name="T0" fmla="*/ 2 w 7"/>
                  <a:gd name="T1" fmla="*/ 24 h 24"/>
                  <a:gd name="T2" fmla="*/ 5 w 7"/>
                  <a:gd name="T3" fmla="*/ 24 h 24"/>
                  <a:gd name="T4" fmla="*/ 7 w 7"/>
                  <a:gd name="T5" fmla="*/ 21 h 24"/>
                  <a:gd name="T6" fmla="*/ 7 w 7"/>
                  <a:gd name="T7" fmla="*/ 1 h 24"/>
                  <a:gd name="T8" fmla="*/ 7 w 7"/>
                  <a:gd name="T9" fmla="*/ 0 h 24"/>
                  <a:gd name="T10" fmla="*/ 2 w 7"/>
                  <a:gd name="T11" fmla="*/ 4 h 24"/>
                  <a:gd name="T12" fmla="*/ 0 w 7"/>
                  <a:gd name="T13" fmla="*/ 3 h 24"/>
                  <a:gd name="T14" fmla="*/ 0 w 7"/>
                  <a:gd name="T15" fmla="*/ 21 h 24"/>
                  <a:gd name="T16" fmla="*/ 2 w 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4">
                    <a:moveTo>
                      <a:pt x="2" y="24"/>
                    </a:moveTo>
                    <a:cubicBezTo>
                      <a:pt x="5" y="24"/>
                      <a:pt x="5" y="24"/>
                      <a:pt x="5" y="24"/>
                    </a:cubicBezTo>
                    <a:cubicBezTo>
                      <a:pt x="6" y="24"/>
                      <a:pt x="7" y="23"/>
                      <a:pt x="7" y="21"/>
                    </a:cubicBezTo>
                    <a:cubicBezTo>
                      <a:pt x="7" y="1"/>
                      <a:pt x="7" y="1"/>
                      <a:pt x="7" y="1"/>
                    </a:cubicBezTo>
                    <a:cubicBezTo>
                      <a:pt x="7" y="1"/>
                      <a:pt x="7" y="0"/>
                      <a:pt x="7" y="0"/>
                    </a:cubicBezTo>
                    <a:cubicBezTo>
                      <a:pt x="4" y="2"/>
                      <a:pt x="2" y="4"/>
                      <a:pt x="2" y="4"/>
                    </a:cubicBezTo>
                    <a:cubicBezTo>
                      <a:pt x="1" y="4"/>
                      <a:pt x="0" y="4"/>
                      <a:pt x="0" y="3"/>
                    </a:cubicBezTo>
                    <a:cubicBezTo>
                      <a:pt x="0" y="21"/>
                      <a:pt x="0" y="21"/>
                      <a:pt x="0" y="21"/>
                    </a:cubicBezTo>
                    <a:cubicBezTo>
                      <a:pt x="0" y="23"/>
                      <a:pt x="1" y="24"/>
                      <a:pt x="2"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A53233B1-1CB7-4933-879E-C289A70F129D}"/>
                  </a:ext>
                </a:extLst>
              </p:cNvPr>
              <p:cNvSpPr>
                <a:spLocks/>
              </p:cNvSpPr>
              <p:nvPr/>
            </p:nvSpPr>
            <p:spPr bwMode="auto">
              <a:xfrm>
                <a:off x="2954338" y="779463"/>
                <a:ext cx="260350" cy="212725"/>
              </a:xfrm>
              <a:custGeom>
                <a:avLst/>
                <a:gdLst>
                  <a:gd name="T0" fmla="*/ 2 w 91"/>
                  <a:gd name="T1" fmla="*/ 74 h 74"/>
                  <a:gd name="T2" fmla="*/ 90 w 91"/>
                  <a:gd name="T3" fmla="*/ 74 h 74"/>
                  <a:gd name="T4" fmla="*/ 91 w 91"/>
                  <a:gd name="T5" fmla="*/ 72 h 74"/>
                  <a:gd name="T6" fmla="*/ 90 w 91"/>
                  <a:gd name="T7" fmla="*/ 69 h 74"/>
                  <a:gd name="T8" fmla="*/ 5 w 91"/>
                  <a:gd name="T9" fmla="*/ 69 h 74"/>
                  <a:gd name="T10" fmla="*/ 4 w 91"/>
                  <a:gd name="T11" fmla="*/ 67 h 74"/>
                  <a:gd name="T12" fmla="*/ 4 w 91"/>
                  <a:gd name="T13" fmla="*/ 2 h 74"/>
                  <a:gd name="T14" fmla="*/ 2 w 91"/>
                  <a:gd name="T15" fmla="*/ 0 h 74"/>
                  <a:gd name="T16" fmla="*/ 0 w 91"/>
                  <a:gd name="T17" fmla="*/ 2 h 74"/>
                  <a:gd name="T18" fmla="*/ 0 w 91"/>
                  <a:gd name="T19" fmla="*/ 72 h 74"/>
                  <a:gd name="T20" fmla="*/ 2 w 91"/>
                  <a:gd name="T2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4">
                    <a:moveTo>
                      <a:pt x="2" y="74"/>
                    </a:moveTo>
                    <a:cubicBezTo>
                      <a:pt x="90" y="74"/>
                      <a:pt x="90" y="74"/>
                      <a:pt x="90" y="74"/>
                    </a:cubicBezTo>
                    <a:cubicBezTo>
                      <a:pt x="91" y="74"/>
                      <a:pt x="91" y="73"/>
                      <a:pt x="91" y="72"/>
                    </a:cubicBezTo>
                    <a:cubicBezTo>
                      <a:pt x="91" y="70"/>
                      <a:pt x="91" y="69"/>
                      <a:pt x="90" y="69"/>
                    </a:cubicBezTo>
                    <a:cubicBezTo>
                      <a:pt x="5" y="69"/>
                      <a:pt x="5" y="69"/>
                      <a:pt x="5" y="69"/>
                    </a:cubicBezTo>
                    <a:cubicBezTo>
                      <a:pt x="4" y="69"/>
                      <a:pt x="4" y="68"/>
                      <a:pt x="4" y="67"/>
                    </a:cubicBezTo>
                    <a:cubicBezTo>
                      <a:pt x="4" y="2"/>
                      <a:pt x="4" y="2"/>
                      <a:pt x="4" y="2"/>
                    </a:cubicBezTo>
                    <a:cubicBezTo>
                      <a:pt x="4" y="1"/>
                      <a:pt x="3" y="0"/>
                      <a:pt x="2" y="0"/>
                    </a:cubicBezTo>
                    <a:cubicBezTo>
                      <a:pt x="1" y="0"/>
                      <a:pt x="0" y="1"/>
                      <a:pt x="0" y="2"/>
                    </a:cubicBezTo>
                    <a:cubicBezTo>
                      <a:pt x="0" y="72"/>
                      <a:pt x="0" y="72"/>
                      <a:pt x="0" y="72"/>
                    </a:cubicBezTo>
                    <a:cubicBezTo>
                      <a:pt x="0" y="73"/>
                      <a:pt x="1" y="74"/>
                      <a:pt x="2" y="74"/>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3FCC6FE6-86D2-401F-B078-E2DFB181F5F6}"/>
                  </a:ext>
                </a:extLst>
              </p:cNvPr>
              <p:cNvSpPr>
                <a:spLocks/>
              </p:cNvSpPr>
              <p:nvPr/>
            </p:nvSpPr>
            <p:spPr bwMode="auto">
              <a:xfrm>
                <a:off x="2779713" y="703263"/>
                <a:ext cx="573087" cy="919163"/>
              </a:xfrm>
              <a:custGeom>
                <a:avLst/>
                <a:gdLst>
                  <a:gd name="T0" fmla="*/ 199 w 200"/>
                  <a:gd name="T1" fmla="*/ 310 h 321"/>
                  <a:gd name="T2" fmla="*/ 155 w 200"/>
                  <a:gd name="T3" fmla="*/ 190 h 321"/>
                  <a:gd name="T4" fmla="*/ 172 w 200"/>
                  <a:gd name="T5" fmla="*/ 190 h 321"/>
                  <a:gd name="T6" fmla="*/ 185 w 200"/>
                  <a:gd name="T7" fmla="*/ 177 h 321"/>
                  <a:gd name="T8" fmla="*/ 185 w 200"/>
                  <a:gd name="T9" fmla="*/ 14 h 321"/>
                  <a:gd name="T10" fmla="*/ 172 w 200"/>
                  <a:gd name="T11" fmla="*/ 0 h 321"/>
                  <a:gd name="T12" fmla="*/ 0 w 200"/>
                  <a:gd name="T13" fmla="*/ 0 h 321"/>
                  <a:gd name="T14" fmla="*/ 8 w 200"/>
                  <a:gd name="T15" fmla="*/ 14 h 321"/>
                  <a:gd name="T16" fmla="*/ 172 w 200"/>
                  <a:gd name="T17" fmla="*/ 14 h 321"/>
                  <a:gd name="T18" fmla="*/ 172 w 200"/>
                  <a:gd name="T19" fmla="*/ 177 h 321"/>
                  <a:gd name="T20" fmla="*/ 57 w 200"/>
                  <a:gd name="T21" fmla="*/ 177 h 321"/>
                  <a:gd name="T22" fmla="*/ 57 w 200"/>
                  <a:gd name="T23" fmla="*/ 185 h 321"/>
                  <a:gd name="T24" fmla="*/ 57 w 200"/>
                  <a:gd name="T25" fmla="*/ 190 h 321"/>
                  <a:gd name="T26" fmla="*/ 58 w 200"/>
                  <a:gd name="T27" fmla="*/ 190 h 321"/>
                  <a:gd name="T28" fmla="*/ 58 w 200"/>
                  <a:gd name="T29" fmla="*/ 264 h 321"/>
                  <a:gd name="T30" fmla="*/ 64 w 200"/>
                  <a:gd name="T31" fmla="*/ 267 h 321"/>
                  <a:gd name="T32" fmla="*/ 69 w 200"/>
                  <a:gd name="T33" fmla="*/ 267 h 321"/>
                  <a:gd name="T34" fmla="*/ 76 w 200"/>
                  <a:gd name="T35" fmla="*/ 264 h 321"/>
                  <a:gd name="T36" fmla="*/ 76 w 200"/>
                  <a:gd name="T37" fmla="*/ 190 h 321"/>
                  <a:gd name="T38" fmla="*/ 136 w 200"/>
                  <a:gd name="T39" fmla="*/ 190 h 321"/>
                  <a:gd name="T40" fmla="*/ 182 w 200"/>
                  <a:gd name="T41" fmla="*/ 316 h 321"/>
                  <a:gd name="T42" fmla="*/ 191 w 200"/>
                  <a:gd name="T43" fmla="*/ 320 h 321"/>
                  <a:gd name="T44" fmla="*/ 195 w 200"/>
                  <a:gd name="T45" fmla="*/ 318 h 321"/>
                  <a:gd name="T46" fmla="*/ 199 w 200"/>
                  <a:gd name="T47" fmla="*/ 3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321">
                    <a:moveTo>
                      <a:pt x="199" y="310"/>
                    </a:moveTo>
                    <a:cubicBezTo>
                      <a:pt x="155" y="190"/>
                      <a:pt x="155" y="190"/>
                      <a:pt x="155" y="190"/>
                    </a:cubicBezTo>
                    <a:cubicBezTo>
                      <a:pt x="172" y="190"/>
                      <a:pt x="172" y="190"/>
                      <a:pt x="172" y="190"/>
                    </a:cubicBezTo>
                    <a:cubicBezTo>
                      <a:pt x="179" y="190"/>
                      <a:pt x="185" y="184"/>
                      <a:pt x="185" y="177"/>
                    </a:cubicBezTo>
                    <a:cubicBezTo>
                      <a:pt x="185" y="14"/>
                      <a:pt x="185" y="14"/>
                      <a:pt x="185" y="14"/>
                    </a:cubicBezTo>
                    <a:cubicBezTo>
                      <a:pt x="185" y="6"/>
                      <a:pt x="179" y="0"/>
                      <a:pt x="172" y="0"/>
                    </a:cubicBezTo>
                    <a:cubicBezTo>
                      <a:pt x="0" y="0"/>
                      <a:pt x="0" y="0"/>
                      <a:pt x="0" y="0"/>
                    </a:cubicBezTo>
                    <a:cubicBezTo>
                      <a:pt x="3" y="4"/>
                      <a:pt x="6" y="9"/>
                      <a:pt x="8" y="14"/>
                    </a:cubicBezTo>
                    <a:cubicBezTo>
                      <a:pt x="172" y="14"/>
                      <a:pt x="172" y="14"/>
                      <a:pt x="172" y="14"/>
                    </a:cubicBezTo>
                    <a:cubicBezTo>
                      <a:pt x="172" y="177"/>
                      <a:pt x="172" y="177"/>
                      <a:pt x="172" y="177"/>
                    </a:cubicBezTo>
                    <a:cubicBezTo>
                      <a:pt x="57" y="177"/>
                      <a:pt x="57" y="177"/>
                      <a:pt x="57" y="177"/>
                    </a:cubicBezTo>
                    <a:cubicBezTo>
                      <a:pt x="57" y="185"/>
                      <a:pt x="57" y="185"/>
                      <a:pt x="57" y="185"/>
                    </a:cubicBezTo>
                    <a:cubicBezTo>
                      <a:pt x="57" y="187"/>
                      <a:pt x="57" y="188"/>
                      <a:pt x="57" y="190"/>
                    </a:cubicBezTo>
                    <a:cubicBezTo>
                      <a:pt x="58" y="190"/>
                      <a:pt x="58" y="190"/>
                      <a:pt x="58" y="190"/>
                    </a:cubicBezTo>
                    <a:cubicBezTo>
                      <a:pt x="58" y="264"/>
                      <a:pt x="58" y="264"/>
                      <a:pt x="58" y="264"/>
                    </a:cubicBezTo>
                    <a:cubicBezTo>
                      <a:pt x="58" y="266"/>
                      <a:pt x="61" y="267"/>
                      <a:pt x="64" y="267"/>
                    </a:cubicBezTo>
                    <a:cubicBezTo>
                      <a:pt x="69" y="267"/>
                      <a:pt x="69" y="267"/>
                      <a:pt x="69" y="267"/>
                    </a:cubicBezTo>
                    <a:cubicBezTo>
                      <a:pt x="73" y="267"/>
                      <a:pt x="76" y="266"/>
                      <a:pt x="76" y="264"/>
                    </a:cubicBezTo>
                    <a:cubicBezTo>
                      <a:pt x="76" y="190"/>
                      <a:pt x="76" y="190"/>
                      <a:pt x="76" y="190"/>
                    </a:cubicBezTo>
                    <a:cubicBezTo>
                      <a:pt x="136" y="190"/>
                      <a:pt x="136" y="190"/>
                      <a:pt x="136" y="190"/>
                    </a:cubicBezTo>
                    <a:cubicBezTo>
                      <a:pt x="182" y="316"/>
                      <a:pt x="182" y="316"/>
                      <a:pt x="182" y="316"/>
                    </a:cubicBezTo>
                    <a:cubicBezTo>
                      <a:pt x="183" y="319"/>
                      <a:pt x="187" y="321"/>
                      <a:pt x="191" y="320"/>
                    </a:cubicBezTo>
                    <a:cubicBezTo>
                      <a:pt x="195" y="318"/>
                      <a:pt x="195" y="318"/>
                      <a:pt x="195" y="318"/>
                    </a:cubicBezTo>
                    <a:cubicBezTo>
                      <a:pt x="198" y="317"/>
                      <a:pt x="200" y="313"/>
                      <a:pt x="199" y="3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3">
                <a:extLst>
                  <a:ext uri="{FF2B5EF4-FFF2-40B4-BE49-F238E27FC236}">
                    <a16:creationId xmlns:a16="http://schemas.microsoft.com/office/drawing/2014/main" id="{54C76A18-7387-4354-BA0E-E4269FE3D78B}"/>
                  </a:ext>
                </a:extLst>
              </p:cNvPr>
              <p:cNvSpPr>
                <a:spLocks/>
              </p:cNvSpPr>
              <p:nvPr/>
            </p:nvSpPr>
            <p:spPr bwMode="auto">
              <a:xfrm>
                <a:off x="2825750" y="857250"/>
                <a:ext cx="71437" cy="34925"/>
              </a:xfrm>
              <a:custGeom>
                <a:avLst/>
                <a:gdLst>
                  <a:gd name="T0" fmla="*/ 19 w 25"/>
                  <a:gd name="T1" fmla="*/ 12 h 12"/>
                  <a:gd name="T2" fmla="*/ 25 w 25"/>
                  <a:gd name="T3" fmla="*/ 6 h 12"/>
                  <a:gd name="T4" fmla="*/ 19 w 25"/>
                  <a:gd name="T5" fmla="*/ 0 h 12"/>
                  <a:gd name="T6" fmla="*/ 1 w 25"/>
                  <a:gd name="T7" fmla="*/ 0 h 12"/>
                  <a:gd name="T8" fmla="*/ 0 w 25"/>
                  <a:gd name="T9" fmla="*/ 12 h 12"/>
                  <a:gd name="T10" fmla="*/ 19 w 25"/>
                  <a:gd name="T11" fmla="*/ 12 h 12"/>
                </a:gdLst>
                <a:ahLst/>
                <a:cxnLst>
                  <a:cxn ang="0">
                    <a:pos x="T0" y="T1"/>
                  </a:cxn>
                  <a:cxn ang="0">
                    <a:pos x="T2" y="T3"/>
                  </a:cxn>
                  <a:cxn ang="0">
                    <a:pos x="T4" y="T5"/>
                  </a:cxn>
                  <a:cxn ang="0">
                    <a:pos x="T6" y="T7"/>
                  </a:cxn>
                  <a:cxn ang="0">
                    <a:pos x="T8" y="T9"/>
                  </a:cxn>
                  <a:cxn ang="0">
                    <a:pos x="T10" y="T11"/>
                  </a:cxn>
                </a:cxnLst>
                <a:rect l="0" t="0" r="r" b="b"/>
                <a:pathLst>
                  <a:path w="25" h="12">
                    <a:moveTo>
                      <a:pt x="19" y="12"/>
                    </a:moveTo>
                    <a:cubicBezTo>
                      <a:pt x="23" y="12"/>
                      <a:pt x="25" y="9"/>
                      <a:pt x="25" y="6"/>
                    </a:cubicBezTo>
                    <a:cubicBezTo>
                      <a:pt x="25" y="2"/>
                      <a:pt x="23" y="0"/>
                      <a:pt x="19" y="0"/>
                    </a:cubicBezTo>
                    <a:cubicBezTo>
                      <a:pt x="1" y="0"/>
                      <a:pt x="1" y="0"/>
                      <a:pt x="1" y="0"/>
                    </a:cubicBezTo>
                    <a:cubicBezTo>
                      <a:pt x="1" y="4"/>
                      <a:pt x="1" y="8"/>
                      <a:pt x="0" y="12"/>
                    </a:cubicBezTo>
                    <a:lnTo>
                      <a:pt x="19" y="12"/>
                    </a:ln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4">
                <a:extLst>
                  <a:ext uri="{FF2B5EF4-FFF2-40B4-BE49-F238E27FC236}">
                    <a16:creationId xmlns:a16="http://schemas.microsoft.com/office/drawing/2014/main" id="{632343D0-4FB1-43F1-9677-799A6AE41985}"/>
                  </a:ext>
                </a:extLst>
              </p:cNvPr>
              <p:cNvSpPr>
                <a:spLocks/>
              </p:cNvSpPr>
              <p:nvPr/>
            </p:nvSpPr>
            <p:spPr bwMode="auto">
              <a:xfrm>
                <a:off x="2803525" y="923925"/>
                <a:ext cx="93662" cy="33338"/>
              </a:xfrm>
              <a:custGeom>
                <a:avLst/>
                <a:gdLst>
                  <a:gd name="T0" fmla="*/ 27 w 33"/>
                  <a:gd name="T1" fmla="*/ 12 h 12"/>
                  <a:gd name="T2" fmla="*/ 33 w 33"/>
                  <a:gd name="T3" fmla="*/ 6 h 12"/>
                  <a:gd name="T4" fmla="*/ 27 w 33"/>
                  <a:gd name="T5" fmla="*/ 0 h 12"/>
                  <a:gd name="T6" fmla="*/ 5 w 33"/>
                  <a:gd name="T7" fmla="*/ 0 h 12"/>
                  <a:gd name="T8" fmla="*/ 0 w 33"/>
                  <a:gd name="T9" fmla="*/ 12 h 12"/>
                  <a:gd name="T10" fmla="*/ 27 w 33"/>
                  <a:gd name="T11" fmla="*/ 12 h 12"/>
                </a:gdLst>
                <a:ahLst/>
                <a:cxnLst>
                  <a:cxn ang="0">
                    <a:pos x="T0" y="T1"/>
                  </a:cxn>
                  <a:cxn ang="0">
                    <a:pos x="T2" y="T3"/>
                  </a:cxn>
                  <a:cxn ang="0">
                    <a:pos x="T4" y="T5"/>
                  </a:cxn>
                  <a:cxn ang="0">
                    <a:pos x="T6" y="T7"/>
                  </a:cxn>
                  <a:cxn ang="0">
                    <a:pos x="T8" y="T9"/>
                  </a:cxn>
                  <a:cxn ang="0">
                    <a:pos x="T10" y="T11"/>
                  </a:cxn>
                </a:cxnLst>
                <a:rect l="0" t="0" r="r" b="b"/>
                <a:pathLst>
                  <a:path w="33" h="12">
                    <a:moveTo>
                      <a:pt x="27" y="12"/>
                    </a:moveTo>
                    <a:cubicBezTo>
                      <a:pt x="31" y="12"/>
                      <a:pt x="33" y="10"/>
                      <a:pt x="33" y="6"/>
                    </a:cubicBezTo>
                    <a:cubicBezTo>
                      <a:pt x="33" y="3"/>
                      <a:pt x="31" y="0"/>
                      <a:pt x="27" y="0"/>
                    </a:cubicBezTo>
                    <a:cubicBezTo>
                      <a:pt x="5" y="0"/>
                      <a:pt x="5" y="0"/>
                      <a:pt x="5" y="0"/>
                    </a:cubicBezTo>
                    <a:cubicBezTo>
                      <a:pt x="4" y="4"/>
                      <a:pt x="2" y="8"/>
                      <a:pt x="0" y="12"/>
                    </a:cubicBezTo>
                    <a:lnTo>
                      <a:pt x="27" y="12"/>
                    </a:ln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5">
                <a:extLst>
                  <a:ext uri="{FF2B5EF4-FFF2-40B4-BE49-F238E27FC236}">
                    <a16:creationId xmlns:a16="http://schemas.microsoft.com/office/drawing/2014/main" id="{6152B3E7-5A5A-40E4-B2CF-F06DEB7A0795}"/>
                  </a:ext>
                </a:extLst>
              </p:cNvPr>
              <p:cNvSpPr>
                <a:spLocks/>
              </p:cNvSpPr>
              <p:nvPr/>
            </p:nvSpPr>
            <p:spPr bwMode="auto">
              <a:xfrm>
                <a:off x="3194050" y="803275"/>
                <a:ext cx="20637" cy="153988"/>
              </a:xfrm>
              <a:custGeom>
                <a:avLst/>
                <a:gdLst>
                  <a:gd name="T0" fmla="*/ 6 w 7"/>
                  <a:gd name="T1" fmla="*/ 0 h 54"/>
                  <a:gd name="T2" fmla="*/ 2 w 7"/>
                  <a:gd name="T3" fmla="*/ 5 h 54"/>
                  <a:gd name="T4" fmla="*/ 0 w 7"/>
                  <a:gd name="T5" fmla="*/ 6 h 54"/>
                  <a:gd name="T6" fmla="*/ 0 w 7"/>
                  <a:gd name="T7" fmla="*/ 49 h 54"/>
                  <a:gd name="T8" fmla="*/ 2 w 7"/>
                  <a:gd name="T9" fmla="*/ 54 h 54"/>
                  <a:gd name="T10" fmla="*/ 5 w 7"/>
                  <a:gd name="T11" fmla="*/ 54 h 54"/>
                  <a:gd name="T12" fmla="*/ 7 w 7"/>
                  <a:gd name="T13" fmla="*/ 49 h 54"/>
                  <a:gd name="T14" fmla="*/ 7 w 7"/>
                  <a:gd name="T15" fmla="*/ 5 h 54"/>
                  <a:gd name="T16" fmla="*/ 6 w 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4">
                    <a:moveTo>
                      <a:pt x="6" y="0"/>
                    </a:moveTo>
                    <a:cubicBezTo>
                      <a:pt x="2" y="5"/>
                      <a:pt x="2" y="5"/>
                      <a:pt x="2" y="5"/>
                    </a:cubicBezTo>
                    <a:cubicBezTo>
                      <a:pt x="1" y="6"/>
                      <a:pt x="1" y="6"/>
                      <a:pt x="0" y="6"/>
                    </a:cubicBezTo>
                    <a:cubicBezTo>
                      <a:pt x="0" y="49"/>
                      <a:pt x="0" y="49"/>
                      <a:pt x="0" y="49"/>
                    </a:cubicBezTo>
                    <a:cubicBezTo>
                      <a:pt x="0" y="51"/>
                      <a:pt x="1" y="54"/>
                      <a:pt x="2" y="54"/>
                    </a:cubicBezTo>
                    <a:cubicBezTo>
                      <a:pt x="5" y="54"/>
                      <a:pt x="5" y="54"/>
                      <a:pt x="5" y="54"/>
                    </a:cubicBezTo>
                    <a:cubicBezTo>
                      <a:pt x="6" y="54"/>
                      <a:pt x="7" y="51"/>
                      <a:pt x="7" y="49"/>
                    </a:cubicBezTo>
                    <a:cubicBezTo>
                      <a:pt x="7" y="5"/>
                      <a:pt x="7" y="5"/>
                      <a:pt x="7" y="5"/>
                    </a:cubicBezTo>
                    <a:cubicBezTo>
                      <a:pt x="7" y="2"/>
                      <a:pt x="7" y="0"/>
                      <a:pt x="6" y="0"/>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a:extLst>
                  <a:ext uri="{FF2B5EF4-FFF2-40B4-BE49-F238E27FC236}">
                    <a16:creationId xmlns:a16="http://schemas.microsoft.com/office/drawing/2014/main" id="{8A1AC990-454F-464F-8530-AB4152F708AB}"/>
                  </a:ext>
                </a:extLst>
              </p:cNvPr>
              <p:cNvSpPr>
                <a:spLocks/>
              </p:cNvSpPr>
              <p:nvPr/>
            </p:nvSpPr>
            <p:spPr bwMode="auto">
              <a:xfrm>
                <a:off x="2819400" y="788988"/>
                <a:ext cx="77787" cy="33338"/>
              </a:xfrm>
              <a:custGeom>
                <a:avLst/>
                <a:gdLst>
                  <a:gd name="T0" fmla="*/ 3 w 27"/>
                  <a:gd name="T1" fmla="*/ 12 h 12"/>
                  <a:gd name="T2" fmla="*/ 21 w 27"/>
                  <a:gd name="T3" fmla="*/ 12 h 12"/>
                  <a:gd name="T4" fmla="*/ 27 w 27"/>
                  <a:gd name="T5" fmla="*/ 6 h 12"/>
                  <a:gd name="T6" fmla="*/ 21 w 27"/>
                  <a:gd name="T7" fmla="*/ 0 h 12"/>
                  <a:gd name="T8" fmla="*/ 0 w 27"/>
                  <a:gd name="T9" fmla="*/ 0 h 12"/>
                  <a:gd name="T10" fmla="*/ 1 w 27"/>
                  <a:gd name="T11" fmla="*/ 2 h 12"/>
                  <a:gd name="T12" fmla="*/ 3 w 2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3" y="12"/>
                    </a:moveTo>
                    <a:cubicBezTo>
                      <a:pt x="21" y="12"/>
                      <a:pt x="21" y="12"/>
                      <a:pt x="21" y="12"/>
                    </a:cubicBezTo>
                    <a:cubicBezTo>
                      <a:pt x="25" y="12"/>
                      <a:pt x="27" y="9"/>
                      <a:pt x="27" y="6"/>
                    </a:cubicBezTo>
                    <a:cubicBezTo>
                      <a:pt x="27" y="3"/>
                      <a:pt x="25" y="0"/>
                      <a:pt x="21" y="0"/>
                    </a:cubicBezTo>
                    <a:cubicBezTo>
                      <a:pt x="0" y="0"/>
                      <a:pt x="0" y="0"/>
                      <a:pt x="0" y="0"/>
                    </a:cubicBezTo>
                    <a:cubicBezTo>
                      <a:pt x="1" y="1"/>
                      <a:pt x="1" y="1"/>
                      <a:pt x="1" y="2"/>
                    </a:cubicBezTo>
                    <a:cubicBezTo>
                      <a:pt x="2" y="5"/>
                      <a:pt x="2" y="9"/>
                      <a:pt x="3" y="12"/>
                    </a:cubicBezTo>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7">
                <a:extLst>
                  <a:ext uri="{FF2B5EF4-FFF2-40B4-BE49-F238E27FC236}">
                    <a16:creationId xmlns:a16="http://schemas.microsoft.com/office/drawing/2014/main" id="{5E210A4A-470D-4086-A6B4-AF46CD18CC61}"/>
                  </a:ext>
                </a:extLst>
              </p:cNvPr>
              <p:cNvSpPr>
                <a:spLocks/>
              </p:cNvSpPr>
              <p:nvPr/>
            </p:nvSpPr>
            <p:spPr bwMode="auto">
              <a:xfrm>
                <a:off x="2976563" y="774700"/>
                <a:ext cx="241300" cy="117475"/>
              </a:xfrm>
              <a:custGeom>
                <a:avLst/>
                <a:gdLst>
                  <a:gd name="T0" fmla="*/ 0 w 84"/>
                  <a:gd name="T1" fmla="*/ 40 h 41"/>
                  <a:gd name="T2" fmla="*/ 2 w 84"/>
                  <a:gd name="T3" fmla="*/ 40 h 41"/>
                  <a:gd name="T4" fmla="*/ 33 w 84"/>
                  <a:gd name="T5" fmla="*/ 18 h 41"/>
                  <a:gd name="T6" fmla="*/ 34 w 84"/>
                  <a:gd name="T7" fmla="*/ 19 h 41"/>
                  <a:gd name="T8" fmla="*/ 39 w 84"/>
                  <a:gd name="T9" fmla="*/ 33 h 41"/>
                  <a:gd name="T10" fmla="*/ 41 w 84"/>
                  <a:gd name="T11" fmla="*/ 33 h 41"/>
                  <a:gd name="T12" fmla="*/ 77 w 84"/>
                  <a:gd name="T13" fmla="*/ 7 h 41"/>
                  <a:gd name="T14" fmla="*/ 75 w 84"/>
                  <a:gd name="T15" fmla="*/ 10 h 41"/>
                  <a:gd name="T16" fmla="*/ 75 w 84"/>
                  <a:gd name="T17" fmla="*/ 12 h 41"/>
                  <a:gd name="T18" fmla="*/ 76 w 84"/>
                  <a:gd name="T19" fmla="*/ 12 h 41"/>
                  <a:gd name="T20" fmla="*/ 77 w 84"/>
                  <a:gd name="T21" fmla="*/ 12 h 41"/>
                  <a:gd name="T22" fmla="*/ 83 w 84"/>
                  <a:gd name="T23" fmla="*/ 3 h 41"/>
                  <a:gd name="T24" fmla="*/ 83 w 84"/>
                  <a:gd name="T25" fmla="*/ 1 h 41"/>
                  <a:gd name="T26" fmla="*/ 82 w 84"/>
                  <a:gd name="T27" fmla="*/ 0 h 41"/>
                  <a:gd name="T28" fmla="*/ 73 w 84"/>
                  <a:gd name="T29" fmla="*/ 2 h 41"/>
                  <a:gd name="T30" fmla="*/ 72 w 84"/>
                  <a:gd name="T31" fmla="*/ 4 h 41"/>
                  <a:gd name="T32" fmla="*/ 72 w 84"/>
                  <a:gd name="T33" fmla="*/ 4 h 41"/>
                  <a:gd name="T34" fmla="*/ 73 w 84"/>
                  <a:gd name="T35" fmla="*/ 5 h 41"/>
                  <a:gd name="T36" fmla="*/ 76 w 84"/>
                  <a:gd name="T37" fmla="*/ 5 h 41"/>
                  <a:gd name="T38" fmla="*/ 42 w 84"/>
                  <a:gd name="T39" fmla="*/ 29 h 41"/>
                  <a:gd name="T40" fmla="*/ 40 w 84"/>
                  <a:gd name="T41" fmla="*/ 29 h 41"/>
                  <a:gd name="T42" fmla="*/ 36 w 84"/>
                  <a:gd name="T43" fmla="*/ 17 h 41"/>
                  <a:gd name="T44" fmla="*/ 35 w 84"/>
                  <a:gd name="T45" fmla="*/ 14 h 41"/>
                  <a:gd name="T46" fmla="*/ 34 w 84"/>
                  <a:gd name="T47" fmla="*/ 14 h 41"/>
                  <a:gd name="T48" fmla="*/ 0 w 84"/>
                  <a:gd name="T49" fmla="*/ 38 h 41"/>
                  <a:gd name="T50" fmla="*/ 0 w 84"/>
                  <a:gd name="T51" fmla="*/ 39 h 41"/>
                  <a:gd name="T52" fmla="*/ 0 w 84"/>
                  <a:gd name="T5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41">
                    <a:moveTo>
                      <a:pt x="0" y="40"/>
                    </a:moveTo>
                    <a:cubicBezTo>
                      <a:pt x="0" y="40"/>
                      <a:pt x="1" y="41"/>
                      <a:pt x="2" y="40"/>
                    </a:cubicBezTo>
                    <a:cubicBezTo>
                      <a:pt x="33" y="18"/>
                      <a:pt x="33" y="18"/>
                      <a:pt x="33" y="18"/>
                    </a:cubicBezTo>
                    <a:cubicBezTo>
                      <a:pt x="33" y="18"/>
                      <a:pt x="34" y="18"/>
                      <a:pt x="34" y="19"/>
                    </a:cubicBezTo>
                    <a:cubicBezTo>
                      <a:pt x="39" y="33"/>
                      <a:pt x="39" y="33"/>
                      <a:pt x="39" y="33"/>
                    </a:cubicBezTo>
                    <a:cubicBezTo>
                      <a:pt x="40" y="33"/>
                      <a:pt x="40" y="34"/>
                      <a:pt x="41" y="33"/>
                    </a:cubicBezTo>
                    <a:cubicBezTo>
                      <a:pt x="77" y="7"/>
                      <a:pt x="77" y="7"/>
                      <a:pt x="77" y="7"/>
                    </a:cubicBezTo>
                    <a:cubicBezTo>
                      <a:pt x="75" y="10"/>
                      <a:pt x="75" y="10"/>
                      <a:pt x="75" y="10"/>
                    </a:cubicBezTo>
                    <a:cubicBezTo>
                      <a:pt x="75" y="11"/>
                      <a:pt x="75" y="12"/>
                      <a:pt x="75" y="12"/>
                    </a:cubicBezTo>
                    <a:cubicBezTo>
                      <a:pt x="76" y="12"/>
                      <a:pt x="76" y="12"/>
                      <a:pt x="76" y="12"/>
                    </a:cubicBezTo>
                    <a:cubicBezTo>
                      <a:pt x="76" y="13"/>
                      <a:pt x="77" y="13"/>
                      <a:pt x="77" y="12"/>
                    </a:cubicBezTo>
                    <a:cubicBezTo>
                      <a:pt x="83" y="3"/>
                      <a:pt x="83" y="3"/>
                      <a:pt x="83" y="3"/>
                    </a:cubicBezTo>
                    <a:cubicBezTo>
                      <a:pt x="84" y="2"/>
                      <a:pt x="84" y="2"/>
                      <a:pt x="83" y="1"/>
                    </a:cubicBezTo>
                    <a:cubicBezTo>
                      <a:pt x="83" y="1"/>
                      <a:pt x="83" y="0"/>
                      <a:pt x="82" y="0"/>
                    </a:cubicBezTo>
                    <a:cubicBezTo>
                      <a:pt x="73" y="2"/>
                      <a:pt x="73" y="2"/>
                      <a:pt x="73" y="2"/>
                    </a:cubicBezTo>
                    <a:cubicBezTo>
                      <a:pt x="73" y="2"/>
                      <a:pt x="72" y="3"/>
                      <a:pt x="72" y="4"/>
                    </a:cubicBezTo>
                    <a:cubicBezTo>
                      <a:pt x="72" y="4"/>
                      <a:pt x="72" y="4"/>
                      <a:pt x="72" y="4"/>
                    </a:cubicBezTo>
                    <a:cubicBezTo>
                      <a:pt x="72" y="5"/>
                      <a:pt x="73" y="5"/>
                      <a:pt x="73" y="5"/>
                    </a:cubicBezTo>
                    <a:cubicBezTo>
                      <a:pt x="76" y="5"/>
                      <a:pt x="76" y="5"/>
                      <a:pt x="76" y="5"/>
                    </a:cubicBezTo>
                    <a:cubicBezTo>
                      <a:pt x="42" y="29"/>
                      <a:pt x="42" y="29"/>
                      <a:pt x="42" y="29"/>
                    </a:cubicBezTo>
                    <a:cubicBezTo>
                      <a:pt x="41" y="29"/>
                      <a:pt x="41" y="29"/>
                      <a:pt x="40" y="29"/>
                    </a:cubicBezTo>
                    <a:cubicBezTo>
                      <a:pt x="36" y="17"/>
                      <a:pt x="36" y="17"/>
                      <a:pt x="36" y="17"/>
                    </a:cubicBezTo>
                    <a:cubicBezTo>
                      <a:pt x="36" y="16"/>
                      <a:pt x="35" y="15"/>
                      <a:pt x="35" y="14"/>
                    </a:cubicBezTo>
                    <a:cubicBezTo>
                      <a:pt x="35" y="14"/>
                      <a:pt x="34" y="14"/>
                      <a:pt x="34" y="14"/>
                    </a:cubicBezTo>
                    <a:cubicBezTo>
                      <a:pt x="0" y="38"/>
                      <a:pt x="0" y="38"/>
                      <a:pt x="0" y="38"/>
                    </a:cubicBezTo>
                    <a:cubicBezTo>
                      <a:pt x="0" y="38"/>
                      <a:pt x="0" y="39"/>
                      <a:pt x="0" y="39"/>
                    </a:cubicBezTo>
                    <a:lnTo>
                      <a:pt x="0" y="4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a:extLst>
                  <a:ext uri="{FF2B5EF4-FFF2-40B4-BE49-F238E27FC236}">
                    <a16:creationId xmlns:a16="http://schemas.microsoft.com/office/drawing/2014/main" id="{A912B760-258C-49D9-A156-2326F4839129}"/>
                  </a:ext>
                </a:extLst>
              </p:cNvPr>
              <p:cNvSpPr>
                <a:spLocks/>
              </p:cNvSpPr>
              <p:nvPr/>
            </p:nvSpPr>
            <p:spPr bwMode="auto">
              <a:xfrm>
                <a:off x="2965450" y="1060450"/>
                <a:ext cx="255587" cy="34925"/>
              </a:xfrm>
              <a:custGeom>
                <a:avLst/>
                <a:gdLst>
                  <a:gd name="T0" fmla="*/ 80 w 89"/>
                  <a:gd name="T1" fmla="*/ 0 h 12"/>
                  <a:gd name="T2" fmla="*/ 9 w 89"/>
                  <a:gd name="T3" fmla="*/ 0 h 12"/>
                  <a:gd name="T4" fmla="*/ 0 w 89"/>
                  <a:gd name="T5" fmla="*/ 6 h 12"/>
                  <a:gd name="T6" fmla="*/ 9 w 89"/>
                  <a:gd name="T7" fmla="*/ 12 h 12"/>
                  <a:gd name="T8" fmla="*/ 80 w 89"/>
                  <a:gd name="T9" fmla="*/ 12 h 12"/>
                  <a:gd name="T10" fmla="*/ 89 w 89"/>
                  <a:gd name="T11" fmla="*/ 6 h 12"/>
                  <a:gd name="T12" fmla="*/ 80 w 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9" h="12">
                    <a:moveTo>
                      <a:pt x="80" y="0"/>
                    </a:moveTo>
                    <a:cubicBezTo>
                      <a:pt x="9" y="0"/>
                      <a:pt x="9" y="0"/>
                      <a:pt x="9" y="0"/>
                    </a:cubicBezTo>
                    <a:cubicBezTo>
                      <a:pt x="4" y="0"/>
                      <a:pt x="0" y="2"/>
                      <a:pt x="0" y="6"/>
                    </a:cubicBezTo>
                    <a:cubicBezTo>
                      <a:pt x="0" y="9"/>
                      <a:pt x="4" y="12"/>
                      <a:pt x="9" y="12"/>
                    </a:cubicBezTo>
                    <a:cubicBezTo>
                      <a:pt x="80" y="12"/>
                      <a:pt x="80" y="12"/>
                      <a:pt x="80" y="12"/>
                    </a:cubicBezTo>
                    <a:cubicBezTo>
                      <a:pt x="85" y="12"/>
                      <a:pt x="89" y="9"/>
                      <a:pt x="89" y="6"/>
                    </a:cubicBezTo>
                    <a:cubicBezTo>
                      <a:pt x="89" y="2"/>
                      <a:pt x="85" y="0"/>
                      <a:pt x="80" y="0"/>
                    </a:cubicBez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9">
                <a:extLst>
                  <a:ext uri="{FF2B5EF4-FFF2-40B4-BE49-F238E27FC236}">
                    <a16:creationId xmlns:a16="http://schemas.microsoft.com/office/drawing/2014/main" id="{286B8659-9B08-4A9B-B7A6-7EC2D710FA83}"/>
                  </a:ext>
                </a:extLst>
              </p:cNvPr>
              <p:cNvSpPr>
                <a:spLocks/>
              </p:cNvSpPr>
              <p:nvPr/>
            </p:nvSpPr>
            <p:spPr bwMode="auto">
              <a:xfrm>
                <a:off x="2965450" y="1127125"/>
                <a:ext cx="255587" cy="33338"/>
              </a:xfrm>
              <a:custGeom>
                <a:avLst/>
                <a:gdLst>
                  <a:gd name="T0" fmla="*/ 80 w 89"/>
                  <a:gd name="T1" fmla="*/ 0 h 12"/>
                  <a:gd name="T2" fmla="*/ 9 w 89"/>
                  <a:gd name="T3" fmla="*/ 0 h 12"/>
                  <a:gd name="T4" fmla="*/ 0 w 89"/>
                  <a:gd name="T5" fmla="*/ 6 h 12"/>
                  <a:gd name="T6" fmla="*/ 9 w 89"/>
                  <a:gd name="T7" fmla="*/ 12 h 12"/>
                  <a:gd name="T8" fmla="*/ 80 w 89"/>
                  <a:gd name="T9" fmla="*/ 12 h 12"/>
                  <a:gd name="T10" fmla="*/ 89 w 89"/>
                  <a:gd name="T11" fmla="*/ 6 h 12"/>
                  <a:gd name="T12" fmla="*/ 80 w 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9" h="12">
                    <a:moveTo>
                      <a:pt x="80" y="0"/>
                    </a:moveTo>
                    <a:cubicBezTo>
                      <a:pt x="9" y="0"/>
                      <a:pt x="9" y="0"/>
                      <a:pt x="9" y="0"/>
                    </a:cubicBezTo>
                    <a:cubicBezTo>
                      <a:pt x="4" y="0"/>
                      <a:pt x="0" y="3"/>
                      <a:pt x="0" y="6"/>
                    </a:cubicBezTo>
                    <a:cubicBezTo>
                      <a:pt x="0" y="10"/>
                      <a:pt x="4" y="12"/>
                      <a:pt x="9" y="12"/>
                    </a:cubicBezTo>
                    <a:cubicBezTo>
                      <a:pt x="80" y="12"/>
                      <a:pt x="80" y="12"/>
                      <a:pt x="80" y="12"/>
                    </a:cubicBezTo>
                    <a:cubicBezTo>
                      <a:pt x="85" y="12"/>
                      <a:pt x="89" y="10"/>
                      <a:pt x="89" y="6"/>
                    </a:cubicBezTo>
                    <a:cubicBezTo>
                      <a:pt x="89" y="3"/>
                      <a:pt x="85" y="0"/>
                      <a:pt x="80" y="0"/>
                    </a:cubicBez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0">
                <a:extLst>
                  <a:ext uri="{FF2B5EF4-FFF2-40B4-BE49-F238E27FC236}">
                    <a16:creationId xmlns:a16="http://schemas.microsoft.com/office/drawing/2014/main" id="{29CA5823-7780-487F-AD6D-ED6303BB1078}"/>
                  </a:ext>
                </a:extLst>
              </p:cNvPr>
              <p:cNvSpPr>
                <a:spLocks/>
              </p:cNvSpPr>
              <p:nvPr/>
            </p:nvSpPr>
            <p:spPr bwMode="auto">
              <a:xfrm>
                <a:off x="3049588" y="836613"/>
                <a:ext cx="22225" cy="120650"/>
              </a:xfrm>
              <a:custGeom>
                <a:avLst/>
                <a:gdLst>
                  <a:gd name="T0" fmla="*/ 0 w 8"/>
                  <a:gd name="T1" fmla="*/ 38 h 42"/>
                  <a:gd name="T2" fmla="*/ 3 w 8"/>
                  <a:gd name="T3" fmla="*/ 42 h 42"/>
                  <a:gd name="T4" fmla="*/ 5 w 8"/>
                  <a:gd name="T5" fmla="*/ 42 h 42"/>
                  <a:gd name="T6" fmla="*/ 8 w 8"/>
                  <a:gd name="T7" fmla="*/ 38 h 42"/>
                  <a:gd name="T8" fmla="*/ 8 w 8"/>
                  <a:gd name="T9" fmla="*/ 2 h 42"/>
                  <a:gd name="T10" fmla="*/ 7 w 8"/>
                  <a:gd name="T11" fmla="*/ 0 h 42"/>
                  <a:gd name="T12" fmla="*/ 0 w 8"/>
                  <a:gd name="T13" fmla="*/ 5 h 42"/>
                  <a:gd name="T14" fmla="*/ 0 w 8"/>
                  <a:gd name="T15" fmla="*/ 3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2">
                    <a:moveTo>
                      <a:pt x="0" y="38"/>
                    </a:moveTo>
                    <a:cubicBezTo>
                      <a:pt x="0" y="40"/>
                      <a:pt x="1" y="42"/>
                      <a:pt x="3" y="42"/>
                    </a:cubicBezTo>
                    <a:cubicBezTo>
                      <a:pt x="5" y="42"/>
                      <a:pt x="5" y="42"/>
                      <a:pt x="5" y="42"/>
                    </a:cubicBezTo>
                    <a:cubicBezTo>
                      <a:pt x="7" y="42"/>
                      <a:pt x="8" y="40"/>
                      <a:pt x="8" y="38"/>
                    </a:cubicBezTo>
                    <a:cubicBezTo>
                      <a:pt x="8" y="2"/>
                      <a:pt x="8" y="2"/>
                      <a:pt x="8" y="2"/>
                    </a:cubicBezTo>
                    <a:cubicBezTo>
                      <a:pt x="8" y="2"/>
                      <a:pt x="7" y="1"/>
                      <a:pt x="7" y="0"/>
                    </a:cubicBezTo>
                    <a:cubicBezTo>
                      <a:pt x="6" y="1"/>
                      <a:pt x="3" y="3"/>
                      <a:pt x="0" y="5"/>
                    </a:cubicBezTo>
                    <a:lnTo>
                      <a:pt x="0" y="38"/>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BF346ABF-38F4-429D-923A-5E15F9D474F0}"/>
                  </a:ext>
                </a:extLst>
              </p:cNvPr>
              <p:cNvSpPr>
                <a:spLocks/>
              </p:cNvSpPr>
              <p:nvPr/>
            </p:nvSpPr>
            <p:spPr bwMode="auto">
              <a:xfrm>
                <a:off x="2754313" y="992188"/>
                <a:ext cx="142875" cy="33338"/>
              </a:xfrm>
              <a:custGeom>
                <a:avLst/>
                <a:gdLst>
                  <a:gd name="T0" fmla="*/ 0 w 50"/>
                  <a:gd name="T1" fmla="*/ 12 h 12"/>
                  <a:gd name="T2" fmla="*/ 44 w 50"/>
                  <a:gd name="T3" fmla="*/ 12 h 12"/>
                  <a:gd name="T4" fmla="*/ 50 w 50"/>
                  <a:gd name="T5" fmla="*/ 6 h 12"/>
                  <a:gd name="T6" fmla="*/ 44 w 50"/>
                  <a:gd name="T7" fmla="*/ 0 h 12"/>
                  <a:gd name="T8" fmla="*/ 10 w 50"/>
                  <a:gd name="T9" fmla="*/ 0 h 12"/>
                  <a:gd name="T10" fmla="*/ 0 w 50"/>
                  <a:gd name="T11" fmla="*/ 12 h 12"/>
                </a:gdLst>
                <a:ahLst/>
                <a:cxnLst>
                  <a:cxn ang="0">
                    <a:pos x="T0" y="T1"/>
                  </a:cxn>
                  <a:cxn ang="0">
                    <a:pos x="T2" y="T3"/>
                  </a:cxn>
                  <a:cxn ang="0">
                    <a:pos x="T4" y="T5"/>
                  </a:cxn>
                  <a:cxn ang="0">
                    <a:pos x="T6" y="T7"/>
                  </a:cxn>
                  <a:cxn ang="0">
                    <a:pos x="T8" y="T9"/>
                  </a:cxn>
                  <a:cxn ang="0">
                    <a:pos x="T10" y="T11"/>
                  </a:cxn>
                </a:cxnLst>
                <a:rect l="0" t="0" r="r" b="b"/>
                <a:pathLst>
                  <a:path w="50" h="12">
                    <a:moveTo>
                      <a:pt x="0" y="12"/>
                    </a:moveTo>
                    <a:cubicBezTo>
                      <a:pt x="44" y="12"/>
                      <a:pt x="44" y="12"/>
                      <a:pt x="44" y="12"/>
                    </a:cubicBezTo>
                    <a:cubicBezTo>
                      <a:pt x="48" y="12"/>
                      <a:pt x="50" y="9"/>
                      <a:pt x="50" y="6"/>
                    </a:cubicBezTo>
                    <a:cubicBezTo>
                      <a:pt x="50" y="3"/>
                      <a:pt x="48" y="0"/>
                      <a:pt x="44" y="0"/>
                    </a:cubicBezTo>
                    <a:cubicBezTo>
                      <a:pt x="10" y="0"/>
                      <a:pt x="10" y="0"/>
                      <a:pt x="10" y="0"/>
                    </a:cubicBezTo>
                    <a:cubicBezTo>
                      <a:pt x="7" y="4"/>
                      <a:pt x="3" y="8"/>
                      <a:pt x="0" y="12"/>
                    </a:cubicBez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2">
                <a:extLst>
                  <a:ext uri="{FF2B5EF4-FFF2-40B4-BE49-F238E27FC236}">
                    <a16:creationId xmlns:a16="http://schemas.microsoft.com/office/drawing/2014/main" id="{9AF5FCFA-C44C-422F-AA60-DC9E3693C383}"/>
                  </a:ext>
                </a:extLst>
              </p:cNvPr>
              <p:cNvSpPr>
                <a:spLocks/>
              </p:cNvSpPr>
              <p:nvPr/>
            </p:nvSpPr>
            <p:spPr bwMode="auto">
              <a:xfrm>
                <a:off x="3086100" y="871538"/>
                <a:ext cx="20637" cy="85725"/>
              </a:xfrm>
              <a:custGeom>
                <a:avLst/>
                <a:gdLst>
                  <a:gd name="T0" fmla="*/ 0 w 7"/>
                  <a:gd name="T1" fmla="*/ 1 h 30"/>
                  <a:gd name="T2" fmla="*/ 0 w 7"/>
                  <a:gd name="T3" fmla="*/ 0 h 30"/>
                  <a:gd name="T4" fmla="*/ 0 w 7"/>
                  <a:gd name="T5" fmla="*/ 0 h 30"/>
                  <a:gd name="T6" fmla="*/ 0 w 7"/>
                  <a:gd name="T7" fmla="*/ 27 h 30"/>
                  <a:gd name="T8" fmla="*/ 2 w 7"/>
                  <a:gd name="T9" fmla="*/ 30 h 30"/>
                  <a:gd name="T10" fmla="*/ 5 w 7"/>
                  <a:gd name="T11" fmla="*/ 30 h 30"/>
                  <a:gd name="T12" fmla="*/ 7 w 7"/>
                  <a:gd name="T13" fmla="*/ 27 h 30"/>
                  <a:gd name="T14" fmla="*/ 7 w 7"/>
                  <a:gd name="T15" fmla="*/ 0 h 30"/>
                  <a:gd name="T16" fmla="*/ 7 w 7"/>
                  <a:gd name="T17" fmla="*/ 0 h 30"/>
                  <a:gd name="T18" fmla="*/ 3 w 7"/>
                  <a:gd name="T19" fmla="*/ 3 h 30"/>
                  <a:gd name="T20" fmla="*/ 0 w 7"/>
                  <a:gd name="T2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0">
                    <a:moveTo>
                      <a:pt x="0" y="1"/>
                    </a:moveTo>
                    <a:cubicBezTo>
                      <a:pt x="0" y="1"/>
                      <a:pt x="0" y="1"/>
                      <a:pt x="0" y="0"/>
                    </a:cubicBezTo>
                    <a:cubicBezTo>
                      <a:pt x="0" y="0"/>
                      <a:pt x="0" y="0"/>
                      <a:pt x="0" y="0"/>
                    </a:cubicBezTo>
                    <a:cubicBezTo>
                      <a:pt x="0" y="27"/>
                      <a:pt x="0" y="27"/>
                      <a:pt x="0" y="27"/>
                    </a:cubicBezTo>
                    <a:cubicBezTo>
                      <a:pt x="0" y="28"/>
                      <a:pt x="1" y="30"/>
                      <a:pt x="2" y="30"/>
                    </a:cubicBezTo>
                    <a:cubicBezTo>
                      <a:pt x="5" y="30"/>
                      <a:pt x="5" y="30"/>
                      <a:pt x="5" y="30"/>
                    </a:cubicBezTo>
                    <a:cubicBezTo>
                      <a:pt x="6" y="30"/>
                      <a:pt x="7" y="28"/>
                      <a:pt x="7" y="27"/>
                    </a:cubicBezTo>
                    <a:cubicBezTo>
                      <a:pt x="7" y="0"/>
                      <a:pt x="7" y="0"/>
                      <a:pt x="7" y="0"/>
                    </a:cubicBezTo>
                    <a:cubicBezTo>
                      <a:pt x="7" y="0"/>
                      <a:pt x="7" y="0"/>
                      <a:pt x="7" y="0"/>
                    </a:cubicBezTo>
                    <a:cubicBezTo>
                      <a:pt x="5" y="1"/>
                      <a:pt x="3" y="3"/>
                      <a:pt x="3" y="3"/>
                    </a:cubicBezTo>
                    <a:cubicBezTo>
                      <a:pt x="2" y="3"/>
                      <a:pt x="1" y="3"/>
                      <a:pt x="0" y="1"/>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3">
                <a:extLst>
                  <a:ext uri="{FF2B5EF4-FFF2-40B4-BE49-F238E27FC236}">
                    <a16:creationId xmlns:a16="http://schemas.microsoft.com/office/drawing/2014/main" id="{F4B276F6-BB7F-430C-9C24-1681405F54B2}"/>
                  </a:ext>
                </a:extLst>
              </p:cNvPr>
              <p:cNvSpPr>
                <a:spLocks/>
              </p:cNvSpPr>
              <p:nvPr/>
            </p:nvSpPr>
            <p:spPr bwMode="auto">
              <a:xfrm>
                <a:off x="3011488" y="863600"/>
                <a:ext cx="23812" cy="93663"/>
              </a:xfrm>
              <a:custGeom>
                <a:avLst/>
                <a:gdLst>
                  <a:gd name="T0" fmla="*/ 0 w 8"/>
                  <a:gd name="T1" fmla="*/ 30 h 33"/>
                  <a:gd name="T2" fmla="*/ 3 w 8"/>
                  <a:gd name="T3" fmla="*/ 33 h 33"/>
                  <a:gd name="T4" fmla="*/ 6 w 8"/>
                  <a:gd name="T5" fmla="*/ 33 h 33"/>
                  <a:gd name="T6" fmla="*/ 8 w 8"/>
                  <a:gd name="T7" fmla="*/ 30 h 33"/>
                  <a:gd name="T8" fmla="*/ 8 w 8"/>
                  <a:gd name="T9" fmla="*/ 2 h 33"/>
                  <a:gd name="T10" fmla="*/ 8 w 8"/>
                  <a:gd name="T11" fmla="*/ 0 h 33"/>
                  <a:gd name="T12" fmla="*/ 0 w 8"/>
                  <a:gd name="T13" fmla="*/ 5 h 33"/>
                  <a:gd name="T14" fmla="*/ 0 w 8"/>
                  <a:gd name="T15" fmla="*/ 3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3">
                    <a:moveTo>
                      <a:pt x="0" y="30"/>
                    </a:moveTo>
                    <a:cubicBezTo>
                      <a:pt x="0" y="31"/>
                      <a:pt x="2" y="33"/>
                      <a:pt x="3" y="33"/>
                    </a:cubicBezTo>
                    <a:cubicBezTo>
                      <a:pt x="6" y="33"/>
                      <a:pt x="6" y="33"/>
                      <a:pt x="6" y="33"/>
                    </a:cubicBezTo>
                    <a:cubicBezTo>
                      <a:pt x="7" y="33"/>
                      <a:pt x="8" y="31"/>
                      <a:pt x="8" y="30"/>
                    </a:cubicBezTo>
                    <a:cubicBezTo>
                      <a:pt x="8" y="2"/>
                      <a:pt x="8" y="2"/>
                      <a:pt x="8" y="2"/>
                    </a:cubicBezTo>
                    <a:cubicBezTo>
                      <a:pt x="8" y="1"/>
                      <a:pt x="8" y="1"/>
                      <a:pt x="8" y="0"/>
                    </a:cubicBezTo>
                    <a:cubicBezTo>
                      <a:pt x="5" y="2"/>
                      <a:pt x="3" y="4"/>
                      <a:pt x="0" y="5"/>
                    </a:cubicBezTo>
                    <a:lnTo>
                      <a:pt x="0" y="3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4">
                <a:extLst>
                  <a:ext uri="{FF2B5EF4-FFF2-40B4-BE49-F238E27FC236}">
                    <a16:creationId xmlns:a16="http://schemas.microsoft.com/office/drawing/2014/main" id="{0A9E6EFC-CC9D-444A-BFF8-9910C7FFD05B}"/>
                  </a:ext>
                </a:extLst>
              </p:cNvPr>
              <p:cNvSpPr>
                <a:spLocks/>
              </p:cNvSpPr>
              <p:nvPr/>
            </p:nvSpPr>
            <p:spPr bwMode="auto">
              <a:xfrm>
                <a:off x="3157538" y="820738"/>
                <a:ext cx="22225" cy="136525"/>
              </a:xfrm>
              <a:custGeom>
                <a:avLst/>
                <a:gdLst>
                  <a:gd name="T0" fmla="*/ 0 w 8"/>
                  <a:gd name="T1" fmla="*/ 43 h 48"/>
                  <a:gd name="T2" fmla="*/ 3 w 8"/>
                  <a:gd name="T3" fmla="*/ 48 h 48"/>
                  <a:gd name="T4" fmla="*/ 5 w 8"/>
                  <a:gd name="T5" fmla="*/ 48 h 48"/>
                  <a:gd name="T6" fmla="*/ 8 w 8"/>
                  <a:gd name="T7" fmla="*/ 43 h 48"/>
                  <a:gd name="T8" fmla="*/ 8 w 8"/>
                  <a:gd name="T9" fmla="*/ 3 h 48"/>
                  <a:gd name="T10" fmla="*/ 7 w 8"/>
                  <a:gd name="T11" fmla="*/ 0 h 48"/>
                  <a:gd name="T12" fmla="*/ 0 w 8"/>
                  <a:gd name="T13" fmla="*/ 5 h 48"/>
                  <a:gd name="T14" fmla="*/ 0 w 8"/>
                  <a:gd name="T15" fmla="*/ 43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8">
                    <a:moveTo>
                      <a:pt x="0" y="43"/>
                    </a:moveTo>
                    <a:cubicBezTo>
                      <a:pt x="0" y="46"/>
                      <a:pt x="1" y="48"/>
                      <a:pt x="3" y="48"/>
                    </a:cubicBezTo>
                    <a:cubicBezTo>
                      <a:pt x="5" y="48"/>
                      <a:pt x="5" y="48"/>
                      <a:pt x="5" y="48"/>
                    </a:cubicBezTo>
                    <a:cubicBezTo>
                      <a:pt x="7" y="48"/>
                      <a:pt x="8" y="46"/>
                      <a:pt x="8" y="43"/>
                    </a:cubicBezTo>
                    <a:cubicBezTo>
                      <a:pt x="8" y="3"/>
                      <a:pt x="8" y="3"/>
                      <a:pt x="8" y="3"/>
                    </a:cubicBezTo>
                    <a:cubicBezTo>
                      <a:pt x="8" y="2"/>
                      <a:pt x="8" y="1"/>
                      <a:pt x="7" y="0"/>
                    </a:cubicBezTo>
                    <a:cubicBezTo>
                      <a:pt x="5" y="1"/>
                      <a:pt x="3" y="3"/>
                      <a:pt x="0" y="5"/>
                    </a:cubicBezTo>
                    <a:lnTo>
                      <a:pt x="0" y="43"/>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5">
                <a:extLst>
                  <a:ext uri="{FF2B5EF4-FFF2-40B4-BE49-F238E27FC236}">
                    <a16:creationId xmlns:a16="http://schemas.microsoft.com/office/drawing/2014/main" id="{78FD275F-3222-488D-BA9C-8C58917D843B}"/>
                  </a:ext>
                </a:extLst>
              </p:cNvPr>
              <p:cNvSpPr>
                <a:spLocks/>
              </p:cNvSpPr>
              <p:nvPr/>
            </p:nvSpPr>
            <p:spPr bwMode="auto">
              <a:xfrm>
                <a:off x="3122613" y="846138"/>
                <a:ext cx="20637" cy="111125"/>
              </a:xfrm>
              <a:custGeom>
                <a:avLst/>
                <a:gdLst>
                  <a:gd name="T0" fmla="*/ 0 w 7"/>
                  <a:gd name="T1" fmla="*/ 35 h 39"/>
                  <a:gd name="T2" fmla="*/ 2 w 7"/>
                  <a:gd name="T3" fmla="*/ 39 h 39"/>
                  <a:gd name="T4" fmla="*/ 5 w 7"/>
                  <a:gd name="T5" fmla="*/ 39 h 39"/>
                  <a:gd name="T6" fmla="*/ 7 w 7"/>
                  <a:gd name="T7" fmla="*/ 35 h 39"/>
                  <a:gd name="T8" fmla="*/ 7 w 7"/>
                  <a:gd name="T9" fmla="*/ 2 h 39"/>
                  <a:gd name="T10" fmla="*/ 7 w 7"/>
                  <a:gd name="T11" fmla="*/ 0 h 39"/>
                  <a:gd name="T12" fmla="*/ 0 w 7"/>
                  <a:gd name="T13" fmla="*/ 5 h 39"/>
                  <a:gd name="T14" fmla="*/ 0 w 7"/>
                  <a:gd name="T15" fmla="*/ 35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9">
                    <a:moveTo>
                      <a:pt x="0" y="35"/>
                    </a:moveTo>
                    <a:cubicBezTo>
                      <a:pt x="0" y="37"/>
                      <a:pt x="1" y="39"/>
                      <a:pt x="2" y="39"/>
                    </a:cubicBezTo>
                    <a:cubicBezTo>
                      <a:pt x="5" y="39"/>
                      <a:pt x="5" y="39"/>
                      <a:pt x="5" y="39"/>
                    </a:cubicBezTo>
                    <a:cubicBezTo>
                      <a:pt x="6" y="39"/>
                      <a:pt x="7" y="37"/>
                      <a:pt x="7" y="35"/>
                    </a:cubicBezTo>
                    <a:cubicBezTo>
                      <a:pt x="7" y="2"/>
                      <a:pt x="7" y="2"/>
                      <a:pt x="7" y="2"/>
                    </a:cubicBezTo>
                    <a:cubicBezTo>
                      <a:pt x="7" y="1"/>
                      <a:pt x="7" y="1"/>
                      <a:pt x="7" y="0"/>
                    </a:cubicBezTo>
                    <a:cubicBezTo>
                      <a:pt x="4" y="2"/>
                      <a:pt x="2" y="3"/>
                      <a:pt x="0" y="5"/>
                    </a:cubicBezTo>
                    <a:lnTo>
                      <a:pt x="0" y="35"/>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5">
              <a:extLst>
                <a:ext uri="{FF2B5EF4-FFF2-40B4-BE49-F238E27FC236}">
                  <a16:creationId xmlns:a16="http://schemas.microsoft.com/office/drawing/2014/main" id="{ECAC4C28-99C4-41B1-B773-4689978A1E2D}"/>
                </a:ext>
              </a:extLst>
            </p:cNvPr>
            <p:cNvGrpSpPr/>
            <p:nvPr/>
          </p:nvGrpSpPr>
          <p:grpSpPr>
            <a:xfrm>
              <a:off x="495522" y="1730030"/>
              <a:ext cx="1674362" cy="2431647"/>
              <a:chOff x="1430579" y="2704736"/>
              <a:chExt cx="382588" cy="555626"/>
            </a:xfrm>
            <a:solidFill>
              <a:schemeClr val="bg1"/>
            </a:solidFill>
          </p:grpSpPr>
          <p:sp>
            <p:nvSpPr>
              <p:cNvPr id="7" name="Freeform 12">
                <a:extLst>
                  <a:ext uri="{FF2B5EF4-FFF2-40B4-BE49-F238E27FC236}">
                    <a16:creationId xmlns:a16="http://schemas.microsoft.com/office/drawing/2014/main" id="{8FB901CF-035C-4E2A-81A1-17CE3AC6C47D}"/>
                  </a:ext>
                </a:extLst>
              </p:cNvPr>
              <p:cNvSpPr>
                <a:spLocks/>
              </p:cNvSpPr>
              <p:nvPr/>
            </p:nvSpPr>
            <p:spPr bwMode="auto">
              <a:xfrm>
                <a:off x="1430579" y="3114312"/>
                <a:ext cx="382588" cy="146050"/>
              </a:xfrm>
              <a:custGeom>
                <a:avLst/>
                <a:gdLst>
                  <a:gd name="T0" fmla="*/ 134 w 176"/>
                  <a:gd name="T1" fmla="*/ 2 h 67"/>
                  <a:gd name="T2" fmla="*/ 129 w 176"/>
                  <a:gd name="T3" fmla="*/ 0 h 67"/>
                  <a:gd name="T4" fmla="*/ 88 w 176"/>
                  <a:gd name="T5" fmla="*/ 46 h 67"/>
                  <a:gd name="T6" fmla="*/ 48 w 176"/>
                  <a:gd name="T7" fmla="*/ 0 h 67"/>
                  <a:gd name="T8" fmla="*/ 43 w 176"/>
                  <a:gd name="T9" fmla="*/ 2 h 67"/>
                  <a:gd name="T10" fmla="*/ 0 w 176"/>
                  <a:gd name="T11" fmla="*/ 67 h 67"/>
                  <a:gd name="T12" fmla="*/ 176 w 176"/>
                  <a:gd name="T13" fmla="*/ 67 h 67"/>
                  <a:gd name="T14" fmla="*/ 134 w 176"/>
                  <a:gd name="T15" fmla="*/ 2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67">
                    <a:moveTo>
                      <a:pt x="134" y="2"/>
                    </a:moveTo>
                    <a:cubicBezTo>
                      <a:pt x="129" y="0"/>
                      <a:pt x="129" y="0"/>
                      <a:pt x="129" y="0"/>
                    </a:cubicBezTo>
                    <a:cubicBezTo>
                      <a:pt x="88" y="46"/>
                      <a:pt x="88" y="46"/>
                      <a:pt x="88" y="46"/>
                    </a:cubicBezTo>
                    <a:cubicBezTo>
                      <a:pt x="48" y="0"/>
                      <a:pt x="48" y="0"/>
                      <a:pt x="48" y="0"/>
                    </a:cubicBezTo>
                    <a:cubicBezTo>
                      <a:pt x="43" y="2"/>
                      <a:pt x="43" y="2"/>
                      <a:pt x="43" y="2"/>
                    </a:cubicBezTo>
                    <a:cubicBezTo>
                      <a:pt x="17" y="14"/>
                      <a:pt x="0" y="39"/>
                      <a:pt x="0" y="67"/>
                    </a:cubicBezTo>
                    <a:cubicBezTo>
                      <a:pt x="176" y="67"/>
                      <a:pt x="176" y="67"/>
                      <a:pt x="176" y="67"/>
                    </a:cubicBezTo>
                    <a:cubicBezTo>
                      <a:pt x="176" y="39"/>
                      <a:pt x="160" y="14"/>
                      <a:pt x="1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3">
                <a:extLst>
                  <a:ext uri="{FF2B5EF4-FFF2-40B4-BE49-F238E27FC236}">
                    <a16:creationId xmlns:a16="http://schemas.microsoft.com/office/drawing/2014/main" id="{0FF65BEE-A000-46F1-AD30-FC2C468B14B8}"/>
                  </a:ext>
                </a:extLst>
              </p:cNvPr>
              <p:cNvSpPr>
                <a:spLocks noEditPoints="1"/>
              </p:cNvSpPr>
              <p:nvPr/>
            </p:nvSpPr>
            <p:spPr bwMode="auto">
              <a:xfrm>
                <a:off x="1476617" y="2704736"/>
                <a:ext cx="296863" cy="374650"/>
              </a:xfrm>
              <a:custGeom>
                <a:avLst/>
                <a:gdLst>
                  <a:gd name="T0" fmla="*/ 109 w 137"/>
                  <a:gd name="T1" fmla="*/ 50 h 173"/>
                  <a:gd name="T2" fmla="*/ 111 w 137"/>
                  <a:gd name="T3" fmla="*/ 37 h 173"/>
                  <a:gd name="T4" fmla="*/ 65 w 137"/>
                  <a:gd name="T5" fmla="*/ 1 h 173"/>
                  <a:gd name="T6" fmla="*/ 25 w 137"/>
                  <a:gd name="T7" fmla="*/ 42 h 173"/>
                  <a:gd name="T8" fmla="*/ 26 w 137"/>
                  <a:gd name="T9" fmla="*/ 51 h 173"/>
                  <a:gd name="T10" fmla="*/ 0 w 137"/>
                  <a:gd name="T11" fmla="*/ 105 h 173"/>
                  <a:gd name="T12" fmla="*/ 51 w 137"/>
                  <a:gd name="T13" fmla="*/ 170 h 173"/>
                  <a:gd name="T14" fmla="*/ 68 w 137"/>
                  <a:gd name="T15" fmla="*/ 173 h 173"/>
                  <a:gd name="T16" fmla="*/ 86 w 137"/>
                  <a:gd name="T17" fmla="*/ 170 h 173"/>
                  <a:gd name="T18" fmla="*/ 137 w 137"/>
                  <a:gd name="T19" fmla="*/ 105 h 173"/>
                  <a:gd name="T20" fmla="*/ 109 w 137"/>
                  <a:gd name="T21" fmla="*/ 50 h 173"/>
                  <a:gd name="T22" fmla="*/ 49 w 137"/>
                  <a:gd name="T23" fmla="*/ 77 h 173"/>
                  <a:gd name="T24" fmla="*/ 77 w 137"/>
                  <a:gd name="T25" fmla="*/ 101 h 173"/>
                  <a:gd name="T26" fmla="*/ 114 w 137"/>
                  <a:gd name="T27" fmla="*/ 131 h 173"/>
                  <a:gd name="T28" fmla="*/ 68 w 137"/>
                  <a:gd name="T29" fmla="*/ 157 h 173"/>
                  <a:gd name="T30" fmla="*/ 17 w 137"/>
                  <a:gd name="T31" fmla="*/ 118 h 173"/>
                  <a:gd name="T32" fmla="*/ 49 w 137"/>
                  <a:gd name="T33" fmla="*/ 7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73">
                    <a:moveTo>
                      <a:pt x="109" y="50"/>
                    </a:moveTo>
                    <a:cubicBezTo>
                      <a:pt x="110" y="46"/>
                      <a:pt x="111" y="41"/>
                      <a:pt x="111" y="37"/>
                    </a:cubicBezTo>
                    <a:cubicBezTo>
                      <a:pt x="110" y="16"/>
                      <a:pt x="89" y="0"/>
                      <a:pt x="65" y="1"/>
                    </a:cubicBezTo>
                    <a:cubicBezTo>
                      <a:pt x="42" y="2"/>
                      <a:pt x="23" y="21"/>
                      <a:pt x="25" y="42"/>
                    </a:cubicBezTo>
                    <a:cubicBezTo>
                      <a:pt x="25" y="45"/>
                      <a:pt x="25" y="48"/>
                      <a:pt x="26" y="51"/>
                    </a:cubicBezTo>
                    <a:cubicBezTo>
                      <a:pt x="10" y="63"/>
                      <a:pt x="0" y="83"/>
                      <a:pt x="0" y="105"/>
                    </a:cubicBezTo>
                    <a:cubicBezTo>
                      <a:pt x="0" y="136"/>
                      <a:pt x="21" y="162"/>
                      <a:pt x="51" y="170"/>
                    </a:cubicBezTo>
                    <a:cubicBezTo>
                      <a:pt x="56" y="172"/>
                      <a:pt x="62" y="173"/>
                      <a:pt x="68" y="173"/>
                    </a:cubicBezTo>
                    <a:cubicBezTo>
                      <a:pt x="75" y="173"/>
                      <a:pt x="81" y="172"/>
                      <a:pt x="86" y="170"/>
                    </a:cubicBezTo>
                    <a:cubicBezTo>
                      <a:pt x="115" y="162"/>
                      <a:pt x="137" y="136"/>
                      <a:pt x="137" y="105"/>
                    </a:cubicBezTo>
                    <a:cubicBezTo>
                      <a:pt x="137" y="82"/>
                      <a:pt x="126" y="62"/>
                      <a:pt x="109" y="50"/>
                    </a:cubicBezTo>
                    <a:close/>
                    <a:moveTo>
                      <a:pt x="49" y="77"/>
                    </a:moveTo>
                    <a:cubicBezTo>
                      <a:pt x="49" y="77"/>
                      <a:pt x="53" y="100"/>
                      <a:pt x="77" y="101"/>
                    </a:cubicBezTo>
                    <a:cubicBezTo>
                      <a:pt x="105" y="102"/>
                      <a:pt x="116" y="114"/>
                      <a:pt x="114" y="131"/>
                    </a:cubicBezTo>
                    <a:cubicBezTo>
                      <a:pt x="105" y="146"/>
                      <a:pt x="88" y="157"/>
                      <a:pt x="68" y="157"/>
                    </a:cubicBezTo>
                    <a:cubicBezTo>
                      <a:pt x="44" y="157"/>
                      <a:pt x="23" y="140"/>
                      <a:pt x="17" y="118"/>
                    </a:cubicBezTo>
                    <a:cubicBezTo>
                      <a:pt x="20" y="97"/>
                      <a:pt x="32" y="84"/>
                      <a:pt x="4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55495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C98511-0278-4982-B0B6-37A96358BCE3}"/>
              </a:ext>
            </a:extLst>
          </p:cNvPr>
          <p:cNvGraphicFramePr>
            <a:graphicFrameLocks noGrp="1"/>
          </p:cNvGraphicFramePr>
          <p:nvPr>
            <p:extLst>
              <p:ext uri="{D42A27DB-BD31-4B8C-83A1-F6EECF244321}">
                <p14:modId xmlns:p14="http://schemas.microsoft.com/office/powerpoint/2010/main" val="4251335196"/>
              </p:ext>
            </p:extLst>
          </p:nvPr>
        </p:nvGraphicFramePr>
        <p:xfrm>
          <a:off x="1294040" y="3959782"/>
          <a:ext cx="9053725" cy="1578696"/>
        </p:xfrm>
        <a:graphic>
          <a:graphicData uri="http://schemas.openxmlformats.org/drawingml/2006/table">
            <a:tbl>
              <a:tblPr firstRow="1" bandRow="1">
                <a:tableStyleId>{21E4AEA4-8DFA-4A89-87EB-49C32662AFE0}</a:tableStyleId>
              </a:tblPr>
              <a:tblGrid>
                <a:gridCol w="4516451">
                  <a:extLst>
                    <a:ext uri="{9D8B030D-6E8A-4147-A177-3AD203B41FA5}">
                      <a16:colId xmlns:a16="http://schemas.microsoft.com/office/drawing/2014/main" val="2786905575"/>
                    </a:ext>
                  </a:extLst>
                </a:gridCol>
                <a:gridCol w="4537274">
                  <a:extLst>
                    <a:ext uri="{9D8B030D-6E8A-4147-A177-3AD203B41FA5}">
                      <a16:colId xmlns:a16="http://schemas.microsoft.com/office/drawing/2014/main" val="1031165784"/>
                    </a:ext>
                  </a:extLst>
                </a:gridCol>
              </a:tblGrid>
              <a:tr h="526232">
                <a:tc>
                  <a:txBody>
                    <a:bodyPr/>
                    <a:lstStyle/>
                    <a:p>
                      <a:r>
                        <a:rPr lang="en-US" dirty="0">
                          <a:latin typeface="Arial" panose="020B0604020202020204" pitchFamily="34" charset="0"/>
                          <a:cs typeface="Arial" panose="020B0604020202020204" pitchFamily="34" charset="0"/>
                        </a:rPr>
                        <a:t>Upcoming Statewide Showcases  </a:t>
                      </a:r>
                    </a:p>
                  </a:txBody>
                  <a:tcPr anchor="ctr">
                    <a:solidFill>
                      <a:srgbClr val="092F57"/>
                    </a:solidFill>
                  </a:tcPr>
                </a:tc>
                <a:tc>
                  <a:txBody>
                    <a:bodyPr/>
                    <a:lstStyle/>
                    <a:p>
                      <a:r>
                        <a:rPr lang="en-US" dirty="0">
                          <a:latin typeface="Arial" panose="020B0604020202020204" pitchFamily="34" charset="0"/>
                          <a:cs typeface="Arial" panose="020B0604020202020204" pitchFamily="34" charset="0"/>
                        </a:rPr>
                        <a:t>Engagement Topics</a:t>
                      </a:r>
                    </a:p>
                  </a:txBody>
                  <a:tcPr anchor="ctr">
                    <a:solidFill>
                      <a:srgbClr val="092F57"/>
                    </a:solidFill>
                  </a:tcPr>
                </a:tc>
                <a:extLst>
                  <a:ext uri="{0D108BD9-81ED-4DB2-BD59-A6C34878D82A}">
                    <a16:rowId xmlns:a16="http://schemas.microsoft.com/office/drawing/2014/main" val="1557540212"/>
                  </a:ext>
                </a:extLst>
              </a:tr>
              <a:tr h="526232">
                <a:tc>
                  <a:txBody>
                    <a:bodyPr/>
                    <a:lstStyle/>
                    <a:p>
                      <a:r>
                        <a:rPr lang="en-US" sz="1600" strike="sngStrike" dirty="0">
                          <a:solidFill>
                            <a:srgbClr val="C00000"/>
                          </a:solidFill>
                          <a:latin typeface="Arial" panose="020B0604020202020204" pitchFamily="34" charset="0"/>
                          <a:cs typeface="Arial" panose="020B0604020202020204" pitchFamily="34" charset="0"/>
                        </a:rPr>
                        <a:t>April 13</a:t>
                      </a:r>
                      <a:r>
                        <a:rPr lang="en-US" sz="1600" strike="sngStrike" baseline="30000" dirty="0">
                          <a:solidFill>
                            <a:srgbClr val="C00000"/>
                          </a:solidFill>
                          <a:latin typeface="Arial" panose="020B0604020202020204" pitchFamily="34" charset="0"/>
                          <a:cs typeface="Arial" panose="020B0604020202020204" pitchFamily="34" charset="0"/>
                        </a:rPr>
                        <a:t>th</a:t>
                      </a:r>
                      <a:r>
                        <a:rPr lang="en-US" sz="1600" strike="sngStrike" dirty="0">
                          <a:solidFill>
                            <a:srgbClr val="C00000"/>
                          </a:solidFill>
                          <a:latin typeface="Arial" panose="020B0604020202020204" pitchFamily="34" charset="0"/>
                          <a:cs typeface="Arial" panose="020B0604020202020204" pitchFamily="34" charset="0"/>
                        </a:rPr>
                        <a:t> &amp; 15</a:t>
                      </a:r>
                      <a:r>
                        <a:rPr lang="en-US" sz="1600" strike="sngStrike" baseline="30000" dirty="0">
                          <a:solidFill>
                            <a:srgbClr val="C00000"/>
                          </a:solidFill>
                          <a:latin typeface="Arial" panose="020B0604020202020204" pitchFamily="34" charset="0"/>
                          <a:cs typeface="Arial" panose="020B0604020202020204" pitchFamily="34" charset="0"/>
                        </a:rPr>
                        <a:t>th</a:t>
                      </a:r>
                      <a:r>
                        <a:rPr lang="en-US" sz="1600" strike="sngStrike" dirty="0">
                          <a:solidFill>
                            <a:srgbClr val="C00000"/>
                          </a:solidFill>
                          <a:latin typeface="Arial" panose="020B0604020202020204" pitchFamily="34" charset="0"/>
                          <a:cs typeface="Arial" panose="020B0604020202020204" pitchFamily="34" charset="0"/>
                        </a:rPr>
                        <a:t> </a:t>
                      </a:r>
                      <a:r>
                        <a:rPr lang="en-US" sz="1600" strike="noStrike" dirty="0">
                          <a:solidFill>
                            <a:srgbClr val="C00000"/>
                          </a:solidFill>
                          <a:latin typeface="Arial" panose="020B0604020202020204" pitchFamily="34" charset="0"/>
                          <a:cs typeface="Arial" panose="020B0604020202020204" pitchFamily="34" charset="0"/>
                        </a:rPr>
                        <a:t>TBD</a:t>
                      </a:r>
                    </a:p>
                  </a:txBody>
                  <a:tcPr anchor="ctr">
                    <a:solidFill>
                      <a:schemeClr val="bg1">
                        <a:lumMod val="95000"/>
                      </a:schemeClr>
                    </a:solidFill>
                  </a:tcPr>
                </a:tc>
                <a:tc>
                  <a:txBody>
                    <a:bodyPr/>
                    <a:lstStyle/>
                    <a:p>
                      <a:r>
                        <a:rPr lang="en-US" sz="1600" strike="sngStrike" dirty="0">
                          <a:solidFill>
                            <a:srgbClr val="C00000"/>
                          </a:solidFill>
                          <a:latin typeface="Arial" panose="020B0604020202020204" pitchFamily="34" charset="0"/>
                          <a:cs typeface="Arial" panose="020B0604020202020204" pitchFamily="34" charset="0"/>
                        </a:rPr>
                        <a:t>Reporting &amp; Cutover Plan Overview</a:t>
                      </a:r>
                    </a:p>
                  </a:txBody>
                  <a:tcPr anchor="ctr">
                    <a:solidFill>
                      <a:schemeClr val="bg1">
                        <a:lumMod val="95000"/>
                      </a:schemeClr>
                    </a:solidFill>
                  </a:tcPr>
                </a:tc>
                <a:extLst>
                  <a:ext uri="{0D108BD9-81ED-4DB2-BD59-A6C34878D82A}">
                    <a16:rowId xmlns:a16="http://schemas.microsoft.com/office/drawing/2014/main" val="2171428128"/>
                  </a:ext>
                </a:extLst>
              </a:tr>
              <a:tr h="526232">
                <a:tc>
                  <a:txBody>
                    <a:bodyPr/>
                    <a:lstStyle/>
                    <a:p>
                      <a:r>
                        <a:rPr lang="en-US" sz="1600" dirty="0">
                          <a:solidFill>
                            <a:srgbClr val="092F57"/>
                          </a:solidFill>
                          <a:latin typeface="Arial" panose="020B0604020202020204" pitchFamily="34" charset="0"/>
                          <a:cs typeface="Arial" panose="020B0604020202020204" pitchFamily="34" charset="0"/>
                        </a:rPr>
                        <a:t>May 11</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&amp; 13</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t>
                      </a:r>
                    </a:p>
                  </a:txBody>
                  <a:tcPr anchor="ctr">
                    <a:solidFill>
                      <a:schemeClr val="bg1">
                        <a:lumMod val="95000"/>
                      </a:schemeClr>
                    </a:solidFill>
                  </a:tcPr>
                </a:tc>
                <a:tc>
                  <a:txBody>
                    <a:bodyPr/>
                    <a:lstStyle/>
                    <a:p>
                      <a:r>
                        <a:rPr lang="en-US" sz="1600" dirty="0">
                          <a:solidFill>
                            <a:srgbClr val="092F57"/>
                          </a:solidFill>
                          <a:latin typeface="Arial" panose="020B0604020202020204" pitchFamily="34" charset="0"/>
                          <a:cs typeface="Arial" panose="020B0604020202020204" pitchFamily="34" charset="0"/>
                        </a:rPr>
                        <a:t>Expense Management</a:t>
                      </a:r>
                    </a:p>
                  </a:txBody>
                  <a:tcPr anchor="ctr">
                    <a:solidFill>
                      <a:schemeClr val="bg1">
                        <a:lumMod val="95000"/>
                      </a:schemeClr>
                    </a:solidFill>
                  </a:tcPr>
                </a:tc>
                <a:extLst>
                  <a:ext uri="{0D108BD9-81ED-4DB2-BD59-A6C34878D82A}">
                    <a16:rowId xmlns:a16="http://schemas.microsoft.com/office/drawing/2014/main" val="1123040849"/>
                  </a:ext>
                </a:extLst>
              </a:tr>
            </a:tbl>
          </a:graphicData>
        </a:graphic>
      </p:graphicFrame>
      <p:grpSp>
        <p:nvGrpSpPr>
          <p:cNvPr id="2" name="Group 1">
            <a:extLst>
              <a:ext uri="{FF2B5EF4-FFF2-40B4-BE49-F238E27FC236}">
                <a16:creationId xmlns:a16="http://schemas.microsoft.com/office/drawing/2014/main" id="{1407E1F4-C71D-4705-9662-74CC33497AF7}"/>
              </a:ext>
            </a:extLst>
          </p:cNvPr>
          <p:cNvGrpSpPr/>
          <p:nvPr/>
        </p:nvGrpSpPr>
        <p:grpSpPr>
          <a:xfrm>
            <a:off x="1017847" y="2105560"/>
            <a:ext cx="10392297" cy="1323440"/>
            <a:chOff x="1017847" y="1977931"/>
            <a:chExt cx="10392297" cy="1323440"/>
          </a:xfrm>
        </p:grpSpPr>
        <p:sp>
          <p:nvSpPr>
            <p:cNvPr id="3" name="TextBox 2">
              <a:extLst>
                <a:ext uri="{FF2B5EF4-FFF2-40B4-BE49-F238E27FC236}">
                  <a16:creationId xmlns:a16="http://schemas.microsoft.com/office/drawing/2014/main" id="{5537B3A5-5EB9-498E-9D93-0DEB6BAC701D}"/>
                </a:ext>
              </a:extLst>
            </p:cNvPr>
            <p:cNvSpPr txBox="1"/>
            <p:nvPr/>
          </p:nvSpPr>
          <p:spPr>
            <a:xfrm>
              <a:off x="1178490" y="1977932"/>
              <a:ext cx="10231654"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An opportunity for an overview of Luma topics and demonstrations of modules. Each statewide showcase will be done twice a month from 1:00 – 2:00 PM. The link to RSVP for these </a:t>
              </a:r>
              <a:r>
                <a:rPr lang="en-US" sz="1600" dirty="0">
                  <a:solidFill>
                    <a:srgbClr val="092F57"/>
                  </a:solidFill>
                  <a:latin typeface="Arial" panose="020B0604020202020204" pitchFamily="34" charset="0"/>
                  <a:cs typeface="Arial" panose="020B0604020202020204" pitchFamily="34" charset="0"/>
                </a:rPr>
                <a:t>showcase</a:t>
              </a: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s will be sent to agency change liaisons from distribution within the agencies as well as in upcoming newsletters. Each statewide engagement/showcase will be recorded. The materials from the meeting will be sent out to agency change liaisons for distribution. </a:t>
              </a:r>
            </a:p>
          </p:txBody>
        </p:sp>
        <p:cxnSp>
          <p:nvCxnSpPr>
            <p:cNvPr id="5" name="Straight Connector 4">
              <a:extLst>
                <a:ext uri="{FF2B5EF4-FFF2-40B4-BE49-F238E27FC236}">
                  <a16:creationId xmlns:a16="http://schemas.microsoft.com/office/drawing/2014/main" id="{93D95E3A-B3CC-46B8-9A5E-9C0B580F140D}"/>
                </a:ext>
              </a:extLst>
            </p:cNvPr>
            <p:cNvCxnSpPr>
              <a:cxnSpLocks/>
            </p:cNvCxnSpPr>
            <p:nvPr/>
          </p:nvCxnSpPr>
          <p:spPr>
            <a:xfrm>
              <a:off x="1017847" y="1977931"/>
              <a:ext cx="0" cy="1323439"/>
            </a:xfrm>
            <a:prstGeom prst="line">
              <a:avLst/>
            </a:prstGeom>
            <a:ln w="38100">
              <a:solidFill>
                <a:srgbClr val="E14504"/>
              </a:solidFill>
            </a:ln>
          </p:spPr>
          <p:style>
            <a:lnRef idx="1">
              <a:schemeClr val="accent2"/>
            </a:lnRef>
            <a:fillRef idx="0">
              <a:schemeClr val="accent2"/>
            </a:fillRef>
            <a:effectRef idx="0">
              <a:schemeClr val="accent2"/>
            </a:effectRef>
            <a:fontRef idx="minor">
              <a:schemeClr val="tx1"/>
            </a:fontRef>
          </p:style>
        </p:cxnSp>
      </p:grpSp>
      <p:sp>
        <p:nvSpPr>
          <p:cNvPr id="6" name="Title 5">
            <a:extLst>
              <a:ext uri="{FF2B5EF4-FFF2-40B4-BE49-F238E27FC236}">
                <a16:creationId xmlns:a16="http://schemas.microsoft.com/office/drawing/2014/main" id="{5A962F24-6865-44DA-B0D6-4C3ABD315EB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Statewide Showcases</a:t>
            </a:r>
          </a:p>
        </p:txBody>
      </p:sp>
    </p:spTree>
    <p:extLst>
      <p:ext uri="{BB962C8B-B14F-4D97-AF65-F5344CB8AC3E}">
        <p14:creationId xmlns:p14="http://schemas.microsoft.com/office/powerpoint/2010/main" val="374163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A81AFEF-D88D-4853-8579-411099F22827}"/>
              </a:ext>
            </a:extLst>
          </p:cNvPr>
          <p:cNvGrpSpPr/>
          <p:nvPr/>
        </p:nvGrpSpPr>
        <p:grpSpPr>
          <a:xfrm>
            <a:off x="0" y="0"/>
            <a:ext cx="4850780" cy="6337301"/>
            <a:chOff x="0" y="0"/>
            <a:chExt cx="4850780" cy="6337301"/>
          </a:xfrm>
        </p:grpSpPr>
        <p:pic>
          <p:nvPicPr>
            <p:cNvPr id="2" name="Picture 1">
              <a:extLst>
                <a:ext uri="{FF2B5EF4-FFF2-40B4-BE49-F238E27FC236}">
                  <a16:creationId xmlns:a16="http://schemas.microsoft.com/office/drawing/2014/main" id="{B76DB9A8-E3BF-4836-84C4-818AC39EF4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155" t="15260" b="26998"/>
            <a:stretch/>
          </p:blipFill>
          <p:spPr>
            <a:xfrm>
              <a:off x="0" y="1"/>
              <a:ext cx="4850780" cy="6337300"/>
            </a:xfrm>
            <a:prstGeom prst="rect">
              <a:avLst/>
            </a:prstGeom>
          </p:spPr>
        </p:pic>
        <p:sp>
          <p:nvSpPr>
            <p:cNvPr id="3" name="Rectangle 2">
              <a:extLst>
                <a:ext uri="{FF2B5EF4-FFF2-40B4-BE49-F238E27FC236}">
                  <a16:creationId xmlns:a16="http://schemas.microsoft.com/office/drawing/2014/main" id="{C7739D29-AC37-46BB-8D4F-5884D0842756}"/>
                </a:ext>
              </a:extLst>
            </p:cNvPr>
            <p:cNvSpPr/>
            <p:nvPr/>
          </p:nvSpPr>
          <p:spPr>
            <a:xfrm>
              <a:off x="1" y="0"/>
              <a:ext cx="4850779" cy="6337301"/>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2A7212C1-E25E-4CB2-B791-89A3BA092208}"/>
              </a:ext>
            </a:extLst>
          </p:cNvPr>
          <p:cNvSpPr txBox="1"/>
          <p:nvPr/>
        </p:nvSpPr>
        <p:spPr>
          <a:xfrm>
            <a:off x="1078725" y="2799315"/>
            <a:ext cx="2693330" cy="738664"/>
          </a:xfrm>
          <a:prstGeom prst="rect">
            <a:avLst/>
          </a:prstGeom>
          <a:noFill/>
        </p:spPr>
        <p:txBody>
          <a:bodyPr wrap="square" rtlCol="0">
            <a:spAutoFit/>
          </a:bodyPr>
          <a:lstStyle/>
          <a:p>
            <a:r>
              <a:rPr lang="en-US" sz="4200" b="1" dirty="0">
                <a:solidFill>
                  <a:schemeClr val="bg1"/>
                </a:solidFill>
                <a:latin typeface="Arial" panose="020B0604020202020204" pitchFamily="34" charset="0"/>
                <a:cs typeface="Arial" panose="020B0604020202020204" pitchFamily="34" charset="0"/>
              </a:rPr>
              <a:t>AGENDA</a:t>
            </a:r>
          </a:p>
        </p:txBody>
      </p:sp>
      <p:sp>
        <p:nvSpPr>
          <p:cNvPr id="5" name="TextBox 4">
            <a:extLst>
              <a:ext uri="{FF2B5EF4-FFF2-40B4-BE49-F238E27FC236}">
                <a16:creationId xmlns:a16="http://schemas.microsoft.com/office/drawing/2014/main" id="{0D98AFF5-910B-4929-9DCD-366D214D294C}"/>
              </a:ext>
            </a:extLst>
          </p:cNvPr>
          <p:cNvSpPr txBox="1"/>
          <p:nvPr/>
        </p:nvSpPr>
        <p:spPr>
          <a:xfrm>
            <a:off x="6096001" y="1693885"/>
            <a:ext cx="4850778" cy="2949525"/>
          </a:xfrm>
          <a:prstGeom prst="rect">
            <a:avLst/>
          </a:prstGeom>
          <a:noFill/>
        </p:spPr>
        <p:txBody>
          <a:bodyPr wrap="square" rtlCol="0" anchor="t">
            <a:spAutoFit/>
          </a:bodyPr>
          <a:lstStyle/>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Re-defining Phase 1</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On-going Activities &amp; Upcoming Activities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Workforce Transition Plan</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Showcases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Know Do Share Report (K.D.S.R.)</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Resources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156478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249"/>
                                          </p:stCondLst>
                                        </p:cTn>
                                        <p:tgtEl>
                                          <p:spTgt spid="5">
                                            <p:txEl>
                                              <p:pRg st="0" end="0"/>
                                            </p:txEl>
                                          </p:spTgt>
                                        </p:tgtEl>
                                        <p:attrNameLst>
                                          <p:attrName>style.visibility</p:attrName>
                                        </p:attrNameLst>
                                      </p:cBhvr>
                                      <p:to>
                                        <p:strVal val="visible"/>
                                      </p:to>
                                    </p:set>
                                  </p:childTnLst>
                                </p:cTn>
                              </p:par>
                            </p:childTnLst>
                          </p:cTn>
                        </p:par>
                        <p:par>
                          <p:cTn id="15" fill="hold">
                            <p:stCondLst>
                              <p:cond delay="1250"/>
                            </p:stCondLst>
                            <p:childTnLst>
                              <p:par>
                                <p:cTn id="16" presetID="1" presetClass="entr" presetSubtype="0" fill="hold" grpId="0" nodeType="afterEffect">
                                  <p:stCondLst>
                                    <p:cond delay="0"/>
                                  </p:stCondLst>
                                  <p:childTnLst>
                                    <p:set>
                                      <p:cBhvr>
                                        <p:cTn id="17" dur="1" fill="hold">
                                          <p:stCondLst>
                                            <p:cond delay="249"/>
                                          </p:stCondLst>
                                        </p:cTn>
                                        <p:tgtEl>
                                          <p:spTgt spid="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249"/>
                                          </p:stCondLst>
                                        </p:cTn>
                                        <p:tgtEl>
                                          <p:spTgt spid="5">
                                            <p:txEl>
                                              <p:pRg st="2" end="2"/>
                                            </p:txEl>
                                          </p:spTgt>
                                        </p:tgtEl>
                                        <p:attrNameLst>
                                          <p:attrName>style.visibility</p:attrName>
                                        </p:attrNameLst>
                                      </p:cBhvr>
                                      <p:to>
                                        <p:strVal val="visible"/>
                                      </p:to>
                                    </p:set>
                                  </p:childTnLst>
                                </p:cTn>
                              </p:par>
                            </p:childTnLst>
                          </p:cTn>
                        </p:par>
                        <p:par>
                          <p:cTn id="22" fill="hold">
                            <p:stCondLst>
                              <p:cond delay="250"/>
                            </p:stCondLst>
                            <p:childTnLst>
                              <p:par>
                                <p:cTn id="23" presetID="1" presetClass="entr" presetSubtype="0" fill="hold" grpId="0" nodeType="afterEffect">
                                  <p:stCondLst>
                                    <p:cond delay="0"/>
                                  </p:stCondLst>
                                  <p:childTnLst>
                                    <p:set>
                                      <p:cBhvr>
                                        <p:cTn id="24" dur="1" fill="hold">
                                          <p:stCondLst>
                                            <p:cond delay="249"/>
                                          </p:stCondLst>
                                        </p:cTn>
                                        <p:tgtEl>
                                          <p:spTgt spid="5">
                                            <p:txEl>
                                              <p:pRg st="3" end="3"/>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249"/>
                                          </p:stCondLst>
                                        </p:cTn>
                                        <p:tgtEl>
                                          <p:spTgt spid="5">
                                            <p:txEl>
                                              <p:pRg st="4" end="4"/>
                                            </p:txEl>
                                          </p:spTgt>
                                        </p:tgtEl>
                                        <p:attrNameLst>
                                          <p:attrName>style.visibility</p:attrName>
                                        </p:attrNameLst>
                                      </p:cBhvr>
                                      <p:to>
                                        <p:strVal val="visible"/>
                                      </p:to>
                                    </p:set>
                                  </p:childTnLst>
                                </p:cTn>
                              </p:par>
                            </p:childTnLst>
                          </p:cTn>
                        </p:par>
                        <p:par>
                          <p:cTn id="28" fill="hold">
                            <p:stCondLst>
                              <p:cond delay="750"/>
                            </p:stCondLst>
                            <p:childTnLst>
                              <p:par>
                                <p:cTn id="29" presetID="1" presetClass="entr" presetSubtype="0" fill="hold" grpId="0" nodeType="afterEffect">
                                  <p:stCondLst>
                                    <p:cond delay="0"/>
                                  </p:stCondLst>
                                  <p:childTnLst>
                                    <p:set>
                                      <p:cBhvr>
                                        <p:cTn id="30" dur="1" fill="hold">
                                          <p:stCondLst>
                                            <p:cond delay="249"/>
                                          </p:stCondLst>
                                        </p:cTn>
                                        <p:tgtEl>
                                          <p:spTgt spid="5">
                                            <p:txEl>
                                              <p:pRg st="5" end="5"/>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249"/>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9D1720-B0F2-4D83-8FEE-5DE418E931FA}"/>
              </a:ext>
            </a:extLst>
          </p:cNvPr>
          <p:cNvSpPr txBox="1"/>
          <p:nvPr/>
        </p:nvSpPr>
        <p:spPr>
          <a:xfrm>
            <a:off x="7057396" y="2566732"/>
            <a:ext cx="3132051" cy="784830"/>
          </a:xfrm>
          <a:prstGeom prst="rect">
            <a:avLst/>
          </a:prstGeom>
          <a:noFill/>
        </p:spPr>
        <p:txBody>
          <a:bodyPr wrap="square" rtlCol="0" anchor="t">
            <a:spAutoFit/>
          </a:bodyPr>
          <a:lstStyle/>
          <a:p>
            <a:pPr algn="ctr"/>
            <a:r>
              <a:rPr lang="EN-US" sz="4500" dirty="0">
                <a:solidFill>
                  <a:srgbClr val="092F57"/>
                </a:solidFill>
                <a:latin typeface="Arial" panose="020B0604020202020204" pitchFamily="34" charset="0"/>
                <a:cs typeface="Arial" panose="020B0604020202020204" pitchFamily="34" charset="0"/>
              </a:rPr>
              <a:t>K</a:t>
            </a:r>
            <a:r>
              <a:rPr lang="en-US" sz="4500" dirty="0">
                <a:solidFill>
                  <a:srgbClr val="092F57"/>
                </a:solidFill>
                <a:latin typeface="Arial" panose="020B0604020202020204" pitchFamily="34" charset="0"/>
                <a:cs typeface="Arial" panose="020B0604020202020204" pitchFamily="34" charset="0"/>
              </a:rPr>
              <a:t>.</a:t>
            </a:r>
            <a:r>
              <a:rPr lang="EN-US" sz="4500" dirty="0">
                <a:solidFill>
                  <a:srgbClr val="092F57"/>
                </a:solidFill>
                <a:latin typeface="Arial" panose="020B0604020202020204" pitchFamily="34" charset="0"/>
                <a:cs typeface="Arial" panose="020B0604020202020204" pitchFamily="34" charset="0"/>
              </a:rPr>
              <a:t>D</a:t>
            </a:r>
            <a:r>
              <a:rPr lang="en-US" sz="4500" dirty="0">
                <a:solidFill>
                  <a:srgbClr val="092F57"/>
                </a:solidFill>
                <a:latin typeface="Arial" panose="020B0604020202020204" pitchFamily="34" charset="0"/>
                <a:cs typeface="Arial" panose="020B0604020202020204" pitchFamily="34" charset="0"/>
              </a:rPr>
              <a:t>.</a:t>
            </a:r>
            <a:r>
              <a:rPr lang="EN-US" sz="4500" dirty="0">
                <a:solidFill>
                  <a:srgbClr val="092F57"/>
                </a:solidFill>
                <a:latin typeface="Arial" panose="020B0604020202020204" pitchFamily="34" charset="0"/>
                <a:cs typeface="Arial" panose="020B0604020202020204" pitchFamily="34" charset="0"/>
              </a:rPr>
              <a:t>S</a:t>
            </a:r>
            <a:r>
              <a:rPr lang="en-US" sz="4500" dirty="0">
                <a:solidFill>
                  <a:srgbClr val="092F57"/>
                </a:solidFill>
                <a:latin typeface="Arial" panose="020B0604020202020204" pitchFamily="34" charset="0"/>
                <a:cs typeface="Arial" panose="020B0604020202020204" pitchFamily="34" charset="0"/>
              </a:rPr>
              <a:t>.</a:t>
            </a:r>
            <a:r>
              <a:rPr lang="EN-US" sz="4500" dirty="0">
                <a:solidFill>
                  <a:srgbClr val="092F57"/>
                </a:solidFill>
                <a:latin typeface="Arial" panose="020B0604020202020204" pitchFamily="34" charset="0"/>
                <a:cs typeface="Arial" panose="020B0604020202020204" pitchFamily="34" charset="0"/>
              </a:rPr>
              <a:t>R</a:t>
            </a:r>
            <a:r>
              <a:rPr lang="en-US" sz="4500" dirty="0">
                <a:solidFill>
                  <a:srgbClr val="092F57"/>
                </a:solidFill>
                <a:latin typeface="Arial" panose="020B0604020202020204" pitchFamily="34" charset="0"/>
                <a:cs typeface="Arial" panose="020B0604020202020204" pitchFamily="34" charset="0"/>
              </a:rPr>
              <a:t>.</a:t>
            </a:r>
          </a:p>
        </p:txBody>
      </p:sp>
      <p:cxnSp>
        <p:nvCxnSpPr>
          <p:cNvPr id="4" name="Straight Connector 3">
            <a:extLst>
              <a:ext uri="{FF2B5EF4-FFF2-40B4-BE49-F238E27FC236}">
                <a16:creationId xmlns:a16="http://schemas.microsoft.com/office/drawing/2014/main" id="{04DB3BCB-BF52-4779-82AF-7F9131004331}"/>
              </a:ext>
            </a:extLst>
          </p:cNvPr>
          <p:cNvCxnSpPr>
            <a:cxnSpLocks/>
          </p:cNvCxnSpPr>
          <p:nvPr/>
        </p:nvCxnSpPr>
        <p:spPr>
          <a:xfrm>
            <a:off x="5885632" y="3429000"/>
            <a:ext cx="547558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C1C39E-4CED-40FE-B279-AFC628A4C721}"/>
              </a:ext>
            </a:extLst>
          </p:cNvPr>
          <p:cNvCxnSpPr/>
          <p:nvPr/>
        </p:nvCxnSpPr>
        <p:spPr>
          <a:xfrm>
            <a:off x="2344366" y="2042809"/>
            <a:ext cx="0" cy="2363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AEC8B3D-60B9-435F-B283-329518542D16}"/>
              </a:ext>
            </a:extLst>
          </p:cNvPr>
          <p:cNvCxnSpPr>
            <a:cxnSpLocks/>
          </p:cNvCxnSpPr>
          <p:nvPr/>
        </p:nvCxnSpPr>
        <p:spPr>
          <a:xfrm rot="16200000" flipH="1" flipV="1">
            <a:off x="2428672" y="2039568"/>
            <a:ext cx="0" cy="2363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descr="Lightbulb">
            <a:extLst>
              <a:ext uri="{FF2B5EF4-FFF2-40B4-BE49-F238E27FC236}">
                <a16:creationId xmlns:a16="http://schemas.microsoft.com/office/drawing/2014/main" id="{0A5427AA-1EDD-40A1-90B7-D0D398154D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3870" y="2115038"/>
            <a:ext cx="903388" cy="903388"/>
          </a:xfrm>
          <a:prstGeom prst="rect">
            <a:avLst/>
          </a:prstGeom>
        </p:spPr>
      </p:pic>
      <p:pic>
        <p:nvPicPr>
          <p:cNvPr id="10" name="Graphic 9" descr="Run">
            <a:extLst>
              <a:ext uri="{FF2B5EF4-FFF2-40B4-BE49-F238E27FC236}">
                <a16:creationId xmlns:a16="http://schemas.microsoft.com/office/drawing/2014/main" id="{15CFFEB9-AEEA-4FA7-9ECD-92F2D74375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08390" y="2281953"/>
            <a:ext cx="736473" cy="736473"/>
          </a:xfrm>
          <a:prstGeom prst="rect">
            <a:avLst/>
          </a:prstGeom>
        </p:spPr>
      </p:pic>
      <p:pic>
        <p:nvPicPr>
          <p:cNvPr id="12" name="Graphic 11" descr="Speech">
            <a:extLst>
              <a:ext uri="{FF2B5EF4-FFF2-40B4-BE49-F238E27FC236}">
                <a16:creationId xmlns:a16="http://schemas.microsoft.com/office/drawing/2014/main" id="{6AAC8D48-4F4D-4E5F-98C9-A4E84BEB9B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3695" y="3351562"/>
            <a:ext cx="743738" cy="743738"/>
          </a:xfrm>
          <a:prstGeom prst="rect">
            <a:avLst/>
          </a:prstGeom>
        </p:spPr>
      </p:pic>
      <p:pic>
        <p:nvPicPr>
          <p:cNvPr id="13" name="Graphic 12" descr="Paper">
            <a:extLst>
              <a:ext uri="{FF2B5EF4-FFF2-40B4-BE49-F238E27FC236}">
                <a16:creationId xmlns:a16="http://schemas.microsoft.com/office/drawing/2014/main" id="{9FEA93CF-3B72-4F7E-9FF0-8A8099C23E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08390" y="3338829"/>
            <a:ext cx="756471" cy="756471"/>
          </a:xfrm>
          <a:prstGeom prst="rect">
            <a:avLst/>
          </a:prstGeom>
        </p:spPr>
      </p:pic>
    </p:spTree>
    <p:extLst>
      <p:ext uri="{BB962C8B-B14F-4D97-AF65-F5344CB8AC3E}">
        <p14:creationId xmlns:p14="http://schemas.microsoft.com/office/powerpoint/2010/main" val="3697590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39C1F-7DE0-43EB-9466-7E2DEC6A38A4}"/>
              </a:ext>
            </a:extLst>
          </p:cNvPr>
          <p:cNvSpPr txBox="1"/>
          <p:nvPr/>
        </p:nvSpPr>
        <p:spPr>
          <a:xfrm>
            <a:off x="6582004" y="1483583"/>
            <a:ext cx="2407945" cy="600164"/>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Please share this information or engagement opportunities with your Agency </a:t>
            </a:r>
          </a:p>
        </p:txBody>
      </p:sp>
      <p:pic>
        <p:nvPicPr>
          <p:cNvPr id="3" name="Picture 2">
            <a:extLst>
              <a:ext uri="{FF2B5EF4-FFF2-40B4-BE49-F238E27FC236}">
                <a16:creationId xmlns:a16="http://schemas.microsoft.com/office/drawing/2014/main" id="{4319AF6A-FC3C-41AF-B1AF-22F9063D6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62" y="125576"/>
            <a:ext cx="1897681" cy="551940"/>
          </a:xfrm>
          <a:prstGeom prst="rect">
            <a:avLst/>
          </a:prstGeom>
        </p:spPr>
      </p:pic>
      <p:sp>
        <p:nvSpPr>
          <p:cNvPr id="4" name="Rectangle 3">
            <a:extLst>
              <a:ext uri="{FF2B5EF4-FFF2-40B4-BE49-F238E27FC236}">
                <a16:creationId xmlns:a16="http://schemas.microsoft.com/office/drawing/2014/main" id="{DB2FEC5C-A229-4685-86AE-89510B29BDEA}"/>
              </a:ext>
            </a:extLst>
          </p:cNvPr>
          <p:cNvSpPr/>
          <p:nvPr/>
        </p:nvSpPr>
        <p:spPr>
          <a:xfrm>
            <a:off x="2310063" y="0"/>
            <a:ext cx="9881937" cy="713677"/>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Preparing Agencies for Success Before and After Infor </a:t>
            </a:r>
            <a:r>
              <a:rPr lang="en-US" sz="2000" b="1" dirty="0" err="1">
                <a:latin typeface="Arial" panose="020B0604020202020204" pitchFamily="34" charset="0"/>
                <a:cs typeface="Arial" panose="020B0604020202020204" pitchFamily="34" charset="0"/>
              </a:rPr>
              <a:t>CloudSuite</a:t>
            </a:r>
            <a:r>
              <a:rPr lang="en-US" sz="2000" b="1" dirty="0">
                <a:latin typeface="Arial" panose="020B0604020202020204" pitchFamily="34" charset="0"/>
                <a:cs typeface="Arial" panose="020B0604020202020204" pitchFamily="34" charset="0"/>
              </a:rPr>
              <a:t> Go-Live</a:t>
            </a:r>
          </a:p>
        </p:txBody>
      </p:sp>
      <p:pic>
        <p:nvPicPr>
          <p:cNvPr id="5" name="Graphic 4" descr="Lightbulb">
            <a:extLst>
              <a:ext uri="{FF2B5EF4-FFF2-40B4-BE49-F238E27FC236}">
                <a16:creationId xmlns:a16="http://schemas.microsoft.com/office/drawing/2014/main" id="{D0E3BA02-6D09-44B2-A9F1-711305117D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61" y="875229"/>
            <a:ext cx="478711" cy="478711"/>
          </a:xfrm>
          <a:prstGeom prst="rect">
            <a:avLst/>
          </a:prstGeom>
        </p:spPr>
      </p:pic>
      <p:sp>
        <p:nvSpPr>
          <p:cNvPr id="6" name="Rectangle 5">
            <a:extLst>
              <a:ext uri="{FF2B5EF4-FFF2-40B4-BE49-F238E27FC236}">
                <a16:creationId xmlns:a16="http://schemas.microsoft.com/office/drawing/2014/main" id="{FF59CD9C-BB17-4C35-8B92-F776A5B23AB4}"/>
              </a:ext>
            </a:extLst>
          </p:cNvPr>
          <p:cNvSpPr/>
          <p:nvPr/>
        </p:nvSpPr>
        <p:spPr>
          <a:xfrm>
            <a:off x="649940" y="933147"/>
            <a:ext cx="2222132"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KNOW</a:t>
            </a:r>
          </a:p>
        </p:txBody>
      </p:sp>
      <p:sp>
        <p:nvSpPr>
          <p:cNvPr id="7" name="Rectangle 6">
            <a:extLst>
              <a:ext uri="{FF2B5EF4-FFF2-40B4-BE49-F238E27FC236}">
                <a16:creationId xmlns:a16="http://schemas.microsoft.com/office/drawing/2014/main" id="{2B72A879-1C9F-43A2-B123-6909580AD653}"/>
              </a:ext>
            </a:extLst>
          </p:cNvPr>
          <p:cNvSpPr/>
          <p:nvPr/>
        </p:nvSpPr>
        <p:spPr>
          <a:xfrm>
            <a:off x="3594130" y="950579"/>
            <a:ext cx="2234187"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DO</a:t>
            </a:r>
          </a:p>
        </p:txBody>
      </p:sp>
      <p:sp>
        <p:nvSpPr>
          <p:cNvPr id="8" name="Rectangle 7">
            <a:extLst>
              <a:ext uri="{FF2B5EF4-FFF2-40B4-BE49-F238E27FC236}">
                <a16:creationId xmlns:a16="http://schemas.microsoft.com/office/drawing/2014/main" id="{7D4F22AB-EE50-44F4-941E-8E1BC29DF158}"/>
              </a:ext>
            </a:extLst>
          </p:cNvPr>
          <p:cNvSpPr/>
          <p:nvPr/>
        </p:nvSpPr>
        <p:spPr>
          <a:xfrm>
            <a:off x="6576003" y="950579"/>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SHARE</a:t>
            </a:r>
          </a:p>
        </p:txBody>
      </p:sp>
      <p:sp>
        <p:nvSpPr>
          <p:cNvPr id="9" name="Rectangle 8">
            <a:extLst>
              <a:ext uri="{FF2B5EF4-FFF2-40B4-BE49-F238E27FC236}">
                <a16:creationId xmlns:a16="http://schemas.microsoft.com/office/drawing/2014/main" id="{D35AEF19-0E38-43BF-9A40-64A00657A713}"/>
              </a:ext>
            </a:extLst>
          </p:cNvPr>
          <p:cNvSpPr/>
          <p:nvPr/>
        </p:nvSpPr>
        <p:spPr>
          <a:xfrm>
            <a:off x="9510838" y="935614"/>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REPORT</a:t>
            </a:r>
          </a:p>
        </p:txBody>
      </p:sp>
      <p:sp>
        <p:nvSpPr>
          <p:cNvPr id="10" name="TextBox 9">
            <a:extLst>
              <a:ext uri="{FF2B5EF4-FFF2-40B4-BE49-F238E27FC236}">
                <a16:creationId xmlns:a16="http://schemas.microsoft.com/office/drawing/2014/main" id="{EFCA569F-EC9C-4182-8933-16EF66DC5A73}"/>
              </a:ext>
            </a:extLst>
          </p:cNvPr>
          <p:cNvSpPr txBox="1"/>
          <p:nvPr/>
        </p:nvSpPr>
        <p:spPr>
          <a:xfrm>
            <a:off x="566838" y="1506125"/>
            <a:ext cx="2407945" cy="430887"/>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Read Luma Project news and updates in this column.</a:t>
            </a:r>
          </a:p>
        </p:txBody>
      </p:sp>
      <p:sp>
        <p:nvSpPr>
          <p:cNvPr id="11" name="TextBox 10">
            <a:extLst>
              <a:ext uri="{FF2B5EF4-FFF2-40B4-BE49-F238E27FC236}">
                <a16:creationId xmlns:a16="http://schemas.microsoft.com/office/drawing/2014/main" id="{18A4EB57-20F9-4E32-8241-1EEA7739EEC1}"/>
              </a:ext>
            </a:extLst>
          </p:cNvPr>
          <p:cNvSpPr txBox="1"/>
          <p:nvPr/>
        </p:nvSpPr>
        <p:spPr>
          <a:xfrm>
            <a:off x="3512218" y="1486824"/>
            <a:ext cx="2407945"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Meet with employees and leadership in your agency to discuss these messages or action items.</a:t>
            </a:r>
          </a:p>
        </p:txBody>
      </p:sp>
      <p:sp>
        <p:nvSpPr>
          <p:cNvPr id="12" name="TextBox 11">
            <a:extLst>
              <a:ext uri="{FF2B5EF4-FFF2-40B4-BE49-F238E27FC236}">
                <a16:creationId xmlns:a16="http://schemas.microsoft.com/office/drawing/2014/main" id="{58DF5548-0191-46F2-BE5F-17AC61ABF68A}"/>
              </a:ext>
            </a:extLst>
          </p:cNvPr>
          <p:cNvSpPr txBox="1"/>
          <p:nvPr/>
        </p:nvSpPr>
        <p:spPr>
          <a:xfrm>
            <a:off x="3345864" y="2425170"/>
            <a:ext cx="2928181" cy="3057247"/>
          </a:xfrm>
          <a:prstGeom prst="rect">
            <a:avLst/>
          </a:prstGeom>
          <a:noFill/>
        </p:spPr>
        <p:txBody>
          <a:bodyPr wrap="square" lIns="91440" rIns="0" rtlCol="0">
            <a:spAutoFit/>
          </a:bodyPr>
          <a:lstStyle/>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Workforce Transition Plan</a:t>
            </a: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Budget Staging &amp; Workflow Workbook </a:t>
            </a: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Budget B11 &amp; B12 Crosswalk Workbook </a:t>
            </a: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Projects &amp; Grants Workbooks </a:t>
            </a: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COA Default and Payroll Crosswalk Workbooks </a:t>
            </a: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Agency Leases Workbook </a:t>
            </a: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MHC Workbook </a:t>
            </a: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Asset Clean-up </a:t>
            </a: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P-Card Clean-up</a:t>
            </a:r>
          </a:p>
          <a:p>
            <a:pPr>
              <a:spcBef>
                <a:spcPts val="409"/>
              </a:spcBef>
              <a:spcAft>
                <a:spcPts val="409"/>
              </a:spcAft>
            </a:pPr>
            <a:endParaRPr lang="en-US" sz="105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50" b="1" dirty="0">
              <a:solidFill>
                <a:srgbClr val="092F57"/>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810D87A-BA26-492E-A473-C67B033B2D98}"/>
              </a:ext>
            </a:extLst>
          </p:cNvPr>
          <p:cNvSpPr txBox="1"/>
          <p:nvPr/>
        </p:nvSpPr>
        <p:spPr>
          <a:xfrm>
            <a:off x="6627680" y="2072354"/>
            <a:ext cx="2407945" cy="4478149"/>
          </a:xfrm>
          <a:prstGeom prst="rect">
            <a:avLst/>
          </a:prstGeom>
          <a:noFill/>
        </p:spPr>
        <p:txBody>
          <a:bodyPr wrap="square" rtlCol="0">
            <a:spAutoFit/>
          </a:bodyPr>
          <a:lstStyle/>
          <a:p>
            <a:pPr>
              <a:spcBef>
                <a:spcPts val="409"/>
              </a:spcBef>
              <a:spcAft>
                <a:spcPts val="409"/>
              </a:spcAft>
            </a:pPr>
            <a:r>
              <a:rPr lang="en-US" sz="1000" b="1" dirty="0">
                <a:solidFill>
                  <a:srgbClr val="092F57"/>
                </a:solidFill>
                <a:latin typeface="Arial" panose="020B0604020202020204" pitchFamily="34" charset="0"/>
                <a:cs typeface="Arial" panose="020B0604020202020204" pitchFamily="34" charset="0"/>
              </a:rPr>
              <a:t>Newsletter: </a:t>
            </a:r>
            <a:r>
              <a:rPr lang="en-US" sz="1000" dirty="0">
                <a:solidFill>
                  <a:srgbClr val="092F57"/>
                </a:solidFill>
                <a:latin typeface="Arial" panose="020B0604020202020204" pitchFamily="34" charset="0"/>
                <a:cs typeface="Arial" panose="020B0604020202020204" pitchFamily="34" charset="0"/>
              </a:rPr>
              <a:t>Please share the monthly newsletter with your colleagues!</a:t>
            </a: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0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00" b="1" dirty="0">
                <a:solidFill>
                  <a:srgbClr val="092F57"/>
                </a:solidFill>
                <a:latin typeface="Arial" panose="020B0604020202020204" pitchFamily="34" charset="0"/>
                <a:cs typeface="Arial" panose="020B0604020202020204" pitchFamily="34" charset="0"/>
              </a:rPr>
              <a:t>Welcome to Luma:  </a:t>
            </a:r>
            <a:r>
              <a:rPr lang="en-US" sz="1000" dirty="0">
                <a:solidFill>
                  <a:srgbClr val="092F57"/>
                </a:solidFill>
                <a:latin typeface="Arial" panose="020B0604020202020204" pitchFamily="34" charset="0"/>
                <a:cs typeface="Arial" panose="020B0604020202020204" pitchFamily="34" charset="0"/>
              </a:rPr>
              <a:t>Please distribute the Welcome to Luma infographics to your agency staff. Find them here:</a:t>
            </a: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00" b="1" dirty="0">
                <a:solidFill>
                  <a:srgbClr val="092F57"/>
                </a:solidFill>
                <a:latin typeface="Arial" panose="020B0604020202020204" pitchFamily="34" charset="0"/>
                <a:cs typeface="Arial" panose="020B0604020202020204" pitchFamily="34" charset="0"/>
              </a:rPr>
              <a:t>Luma YouTube Channel:</a:t>
            </a:r>
          </a:p>
          <a:p>
            <a:pPr>
              <a:spcBef>
                <a:spcPts val="409"/>
              </a:spcBef>
              <a:spcAft>
                <a:spcPts val="409"/>
              </a:spcAft>
            </a:pPr>
            <a:r>
              <a:rPr lang="en-US" sz="1000" dirty="0">
                <a:solidFill>
                  <a:srgbClr val="092F57"/>
                </a:solidFill>
                <a:latin typeface="Arial" panose="020B0604020202020204" pitchFamily="34" charset="0"/>
                <a:cs typeface="Arial" panose="020B0604020202020204" pitchFamily="34" charset="0"/>
              </a:rPr>
              <a:t>Can’t make it to a Luma meeting? Don’t worry! Check out the Luma YouTube Channel!</a:t>
            </a:r>
          </a:p>
          <a:p>
            <a:pPr>
              <a:spcBef>
                <a:spcPts val="409"/>
              </a:spcBef>
              <a:spcAft>
                <a:spcPts val="409"/>
              </a:spcAft>
            </a:pPr>
            <a:r>
              <a:rPr lang="en-US" sz="1100" dirty="0">
                <a:latin typeface="Arial" panose="020B0604020202020204" pitchFamily="34" charset="0"/>
                <a:cs typeface="Arial" panose="020B0604020202020204" pitchFamily="34" charset="0"/>
              </a:rPr>
              <a:t> </a:t>
            </a:r>
          </a:p>
          <a:p>
            <a:pPr>
              <a:spcBef>
                <a:spcPts val="600"/>
              </a:spcBef>
            </a:pPr>
            <a:endParaRPr lang="en-US" sz="1600" dirty="0">
              <a:latin typeface="Arial" panose="020B0604020202020204" pitchFamily="34" charset="0"/>
              <a:cs typeface="Arial" panose="020B0604020202020204" pitchFamily="34" charset="0"/>
            </a:endParaRPr>
          </a:p>
          <a:p>
            <a:pPr>
              <a:spcBef>
                <a:spcPts val="600"/>
              </a:spcBef>
            </a:pPr>
            <a:endParaRPr lang="en-US" sz="1600" dirty="0">
              <a:latin typeface="Arial" panose="020B0604020202020204" pitchFamily="34" charset="0"/>
              <a:cs typeface="Arial" panose="020B0604020202020204" pitchFamily="34" charset="0"/>
            </a:endParaRPr>
          </a:p>
          <a:p>
            <a:pPr>
              <a:spcBef>
                <a:spcPts val="600"/>
              </a:spcBef>
            </a:pPr>
            <a:endParaRPr lang="en-US"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02ED3F8-81C3-46FD-8778-D15772BE8DF9}"/>
              </a:ext>
            </a:extLst>
          </p:cNvPr>
          <p:cNvSpPr txBox="1"/>
          <p:nvPr/>
        </p:nvSpPr>
        <p:spPr>
          <a:xfrm>
            <a:off x="9510838" y="1478461"/>
            <a:ext cx="2534966"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Report feedback to the project team or complete action items the Luma project team is requesting from your agency.</a:t>
            </a:r>
          </a:p>
        </p:txBody>
      </p:sp>
      <p:sp>
        <p:nvSpPr>
          <p:cNvPr id="15" name="TextBox 14">
            <a:extLst>
              <a:ext uri="{FF2B5EF4-FFF2-40B4-BE49-F238E27FC236}">
                <a16:creationId xmlns:a16="http://schemas.microsoft.com/office/drawing/2014/main" id="{CCD3EDAE-5FAE-4629-A52E-D658791A760C}"/>
              </a:ext>
            </a:extLst>
          </p:cNvPr>
          <p:cNvSpPr txBox="1"/>
          <p:nvPr/>
        </p:nvSpPr>
        <p:spPr>
          <a:xfrm>
            <a:off x="9510838" y="2291922"/>
            <a:ext cx="2407945" cy="3323987"/>
          </a:xfrm>
          <a:prstGeom prst="rect">
            <a:avLst/>
          </a:prstGeom>
          <a:noFill/>
        </p:spPr>
        <p:txBody>
          <a:bodyPr wrap="square" rtlCol="0">
            <a:spAutoFit/>
          </a:bodyPr>
          <a:lstStyle/>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Workforce Transition Plan – Manager’s Awareness Sessions: </a:t>
            </a:r>
            <a:r>
              <a:rPr lang="en-US" sz="1050" dirty="0">
                <a:solidFill>
                  <a:srgbClr val="092F57"/>
                </a:solidFill>
                <a:latin typeface="Arial" panose="020B0604020202020204" pitchFamily="34" charset="0"/>
                <a:cs typeface="Arial" panose="020B0604020202020204" pitchFamily="34" charset="0"/>
              </a:rPr>
              <a:t>We are looking for directors, managers, or other department supervisors who supervise teams to have a minimum of one person from each workstream below join us for the Manager’s Awareness Sessions :</a:t>
            </a:r>
          </a:p>
          <a:p>
            <a:pPr marL="171450" indent="-171450">
              <a:buFont typeface="Arial" panose="020B0604020202020204" pitchFamily="34" charset="0"/>
              <a:buChar char="•"/>
            </a:pPr>
            <a:r>
              <a:rPr lang="en-US" sz="1050" dirty="0">
                <a:solidFill>
                  <a:srgbClr val="092F57"/>
                </a:solidFill>
                <a:latin typeface="Arial" panose="020B0604020202020204" pitchFamily="34" charset="0"/>
                <a:cs typeface="Arial" panose="020B0604020202020204" pitchFamily="34" charset="0"/>
              </a:rPr>
              <a:t>Budget </a:t>
            </a:r>
          </a:p>
          <a:p>
            <a:pPr marL="171450" indent="-171450">
              <a:buFont typeface="Arial" panose="020B0604020202020204" pitchFamily="34" charset="0"/>
              <a:buChar char="•"/>
            </a:pPr>
            <a:r>
              <a:rPr lang="en-US" sz="1050" dirty="0">
                <a:solidFill>
                  <a:srgbClr val="092F57"/>
                </a:solidFill>
                <a:latin typeface="Arial" panose="020B0604020202020204" pitchFamily="34" charset="0"/>
                <a:cs typeface="Arial" panose="020B0604020202020204" pitchFamily="34" charset="0"/>
              </a:rPr>
              <a:t>Procurement </a:t>
            </a:r>
          </a:p>
          <a:p>
            <a:pPr marL="171450" indent="-171450">
              <a:buFont typeface="Arial" panose="020B0604020202020204" pitchFamily="34" charset="0"/>
              <a:buChar char="•"/>
            </a:pPr>
            <a:r>
              <a:rPr lang="en-US" sz="1050" dirty="0">
                <a:solidFill>
                  <a:srgbClr val="092F57"/>
                </a:solidFill>
                <a:latin typeface="Arial" panose="020B0604020202020204" pitchFamily="34" charset="0"/>
                <a:cs typeface="Arial" panose="020B0604020202020204" pitchFamily="34" charset="0"/>
              </a:rPr>
              <a:t>Finance</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Internal Meetings: </a:t>
            </a:r>
            <a:r>
              <a:rPr lang="en-US" sz="1050" dirty="0">
                <a:solidFill>
                  <a:srgbClr val="092F57"/>
                </a:solidFill>
                <a:latin typeface="Arial" panose="020B0604020202020204" pitchFamily="34" charset="0"/>
                <a:cs typeface="Arial" panose="020B0604020202020204" pitchFamily="34" charset="0"/>
              </a:rPr>
              <a:t>Please let us know if you have an upcoming internal meetings that we can present to your staff! We want every state employee to know about the Luma, the changes coming, and exciting benefits of a modern system.</a:t>
            </a:r>
          </a:p>
        </p:txBody>
      </p:sp>
      <p:sp>
        <p:nvSpPr>
          <p:cNvPr id="17" name="Rectangle: Rounded Corners 16">
            <a:hlinkClick r:id="rId6"/>
            <a:extLst>
              <a:ext uri="{FF2B5EF4-FFF2-40B4-BE49-F238E27FC236}">
                <a16:creationId xmlns:a16="http://schemas.microsoft.com/office/drawing/2014/main" id="{349A1A58-ABB5-4562-990E-83ABECB35A2E}"/>
              </a:ext>
            </a:extLst>
          </p:cNvPr>
          <p:cNvSpPr/>
          <p:nvPr/>
        </p:nvSpPr>
        <p:spPr>
          <a:xfrm>
            <a:off x="6798039" y="2500262"/>
            <a:ext cx="1975874" cy="483772"/>
          </a:xfrm>
          <a:prstGeom prst="round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Luma Newsletter #24</a:t>
            </a:r>
            <a:endParaRPr lang="en-US" sz="1400" u="sng" dirty="0">
              <a:solidFill>
                <a:schemeClr val="bg1"/>
              </a:solidFill>
              <a:latin typeface="Arial" panose="020B0604020202020204" pitchFamily="34" charset="0"/>
              <a:cs typeface="Arial" panose="020B0604020202020204" pitchFamily="34" charset="0"/>
            </a:endParaRPr>
          </a:p>
        </p:txBody>
      </p:sp>
      <p:sp>
        <p:nvSpPr>
          <p:cNvPr id="18" name="Rectangle: Rounded Corners 17">
            <a:hlinkClick r:id="rId8"/>
            <a:extLst>
              <a:ext uri="{FF2B5EF4-FFF2-40B4-BE49-F238E27FC236}">
                <a16:creationId xmlns:a16="http://schemas.microsoft.com/office/drawing/2014/main" id="{D500D566-2B8D-41F1-8F66-CFE4E450BB7E}"/>
              </a:ext>
            </a:extLst>
          </p:cNvPr>
          <p:cNvSpPr/>
          <p:nvPr/>
        </p:nvSpPr>
        <p:spPr>
          <a:xfrm>
            <a:off x="6798038" y="3715953"/>
            <a:ext cx="1975873" cy="483772"/>
          </a:xfrm>
          <a:prstGeom prst="round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latin typeface="Arial" panose="020B0604020202020204" pitchFamily="34" charset="0"/>
                <a:cs typeface="Arial" panose="020B0604020202020204" pitchFamily="34" charset="0"/>
              </a:rPr>
              <a:t>Infographics</a:t>
            </a:r>
            <a:endParaRPr lang="en-US" sz="1600" u="sng"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EE6544E-36A8-4EF9-859D-33A01A5A1839}"/>
              </a:ext>
            </a:extLst>
          </p:cNvPr>
          <p:cNvSpPr txBox="1"/>
          <p:nvPr/>
        </p:nvSpPr>
        <p:spPr>
          <a:xfrm>
            <a:off x="4320886" y="5897254"/>
            <a:ext cx="3693035" cy="338554"/>
          </a:xfrm>
          <a:prstGeom prst="rect">
            <a:avLst/>
          </a:prstGeom>
          <a:noFill/>
        </p:spPr>
        <p:txBody>
          <a:bodyPr wrap="square" rtlCol="0">
            <a:spAutoFit/>
          </a:bodyPr>
          <a:lstStyle/>
          <a:p>
            <a:pPr algn="ctr"/>
            <a:r>
              <a:rPr lang="en-US" sz="1600" dirty="0">
                <a:solidFill>
                  <a:srgbClr val="092F57"/>
                </a:solidFill>
                <a:latin typeface="Arial" panose="020B0604020202020204" pitchFamily="34" charset="0"/>
                <a:cs typeface="Arial" panose="020B0604020202020204" pitchFamily="34" charset="0"/>
              </a:rPr>
              <a:t>April 7</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2021 </a:t>
            </a:r>
          </a:p>
        </p:txBody>
      </p:sp>
      <p:sp>
        <p:nvSpPr>
          <p:cNvPr id="20" name="TextBox 19">
            <a:extLst>
              <a:ext uri="{FF2B5EF4-FFF2-40B4-BE49-F238E27FC236}">
                <a16:creationId xmlns:a16="http://schemas.microsoft.com/office/drawing/2014/main" id="{DF32A6B5-AB7A-460C-B118-398AF2F1497D}"/>
              </a:ext>
            </a:extLst>
          </p:cNvPr>
          <p:cNvSpPr txBox="1"/>
          <p:nvPr/>
        </p:nvSpPr>
        <p:spPr>
          <a:xfrm>
            <a:off x="690450" y="4939151"/>
            <a:ext cx="457842" cy="369332"/>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EB76601-D936-4853-BC6F-F9E2BDE66944}"/>
              </a:ext>
            </a:extLst>
          </p:cNvPr>
          <p:cNvSpPr/>
          <p:nvPr/>
        </p:nvSpPr>
        <p:spPr>
          <a:xfrm>
            <a:off x="108996" y="86399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5BFB317-650C-4FC4-AC47-1BD5AE55FFFE}"/>
              </a:ext>
            </a:extLst>
          </p:cNvPr>
          <p:cNvGrpSpPr/>
          <p:nvPr/>
        </p:nvGrpSpPr>
        <p:grpSpPr>
          <a:xfrm>
            <a:off x="8989949" y="875229"/>
            <a:ext cx="457842" cy="501191"/>
            <a:chOff x="2209192" y="6123420"/>
            <a:chExt cx="457842" cy="501191"/>
          </a:xfrm>
        </p:grpSpPr>
        <p:pic>
          <p:nvPicPr>
            <p:cNvPr id="23" name="Graphic 22" descr="Paper">
              <a:extLst>
                <a:ext uri="{FF2B5EF4-FFF2-40B4-BE49-F238E27FC236}">
                  <a16:creationId xmlns:a16="http://schemas.microsoft.com/office/drawing/2014/main" id="{FAE2C8B3-1079-49C4-9BAB-3854A992031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09192" y="6155264"/>
              <a:ext cx="457842" cy="457842"/>
            </a:xfrm>
            <a:prstGeom prst="rect">
              <a:avLst/>
            </a:prstGeom>
          </p:spPr>
        </p:pic>
        <p:sp>
          <p:nvSpPr>
            <p:cNvPr id="24" name="Rectangle 23">
              <a:extLst>
                <a:ext uri="{FF2B5EF4-FFF2-40B4-BE49-F238E27FC236}">
                  <a16:creationId xmlns:a16="http://schemas.microsoft.com/office/drawing/2014/main" id="{EFFA8137-CF38-4F8B-A8B9-A4E774630A88}"/>
                </a:ext>
              </a:extLst>
            </p:cNvPr>
            <p:cNvSpPr/>
            <p:nvPr/>
          </p:nvSpPr>
          <p:spPr>
            <a:xfrm>
              <a:off x="2209192" y="612342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5134EA02-A0C7-44FB-B258-D612A73A9796}"/>
              </a:ext>
            </a:extLst>
          </p:cNvPr>
          <p:cNvGrpSpPr/>
          <p:nvPr/>
        </p:nvGrpSpPr>
        <p:grpSpPr>
          <a:xfrm>
            <a:off x="6045124" y="857802"/>
            <a:ext cx="457842" cy="501191"/>
            <a:chOff x="1980271" y="5396036"/>
            <a:chExt cx="457842" cy="501191"/>
          </a:xfrm>
        </p:grpSpPr>
        <p:pic>
          <p:nvPicPr>
            <p:cNvPr id="26" name="Graphic 25" descr="Speech">
              <a:extLst>
                <a:ext uri="{FF2B5EF4-FFF2-40B4-BE49-F238E27FC236}">
                  <a16:creationId xmlns:a16="http://schemas.microsoft.com/office/drawing/2014/main" id="{ECDCF044-A2B2-49AA-9B0A-17E9E7AB2A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91202" y="5455633"/>
              <a:ext cx="435981" cy="435981"/>
            </a:xfrm>
            <a:prstGeom prst="rect">
              <a:avLst/>
            </a:prstGeom>
          </p:spPr>
        </p:pic>
        <p:sp>
          <p:nvSpPr>
            <p:cNvPr id="27" name="Rectangle 26">
              <a:extLst>
                <a:ext uri="{FF2B5EF4-FFF2-40B4-BE49-F238E27FC236}">
                  <a16:creationId xmlns:a16="http://schemas.microsoft.com/office/drawing/2014/main" id="{38D2E834-53BD-410F-BCD1-E2E786CA1D62}"/>
                </a:ext>
              </a:extLst>
            </p:cNvPr>
            <p:cNvSpPr/>
            <p:nvPr/>
          </p:nvSpPr>
          <p:spPr>
            <a:xfrm>
              <a:off x="1980271" y="5396036"/>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AAB49347-0185-49CB-9D9D-C5725223AED0}"/>
              </a:ext>
            </a:extLst>
          </p:cNvPr>
          <p:cNvGrpSpPr/>
          <p:nvPr/>
        </p:nvGrpSpPr>
        <p:grpSpPr>
          <a:xfrm>
            <a:off x="3054376" y="883286"/>
            <a:ext cx="457842" cy="501191"/>
            <a:chOff x="914369" y="5423662"/>
            <a:chExt cx="457842" cy="501191"/>
          </a:xfrm>
        </p:grpSpPr>
        <p:pic>
          <p:nvPicPr>
            <p:cNvPr id="29" name="Graphic 28" descr="Run">
              <a:extLst>
                <a:ext uri="{FF2B5EF4-FFF2-40B4-BE49-F238E27FC236}">
                  <a16:creationId xmlns:a16="http://schemas.microsoft.com/office/drawing/2014/main" id="{D6CD4E10-991D-4F06-B9F0-6BB4157CA03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6082" y="5477049"/>
              <a:ext cx="394416" cy="394416"/>
            </a:xfrm>
            <a:prstGeom prst="rect">
              <a:avLst/>
            </a:prstGeom>
          </p:spPr>
        </p:pic>
        <p:sp>
          <p:nvSpPr>
            <p:cNvPr id="30" name="Rectangle 29">
              <a:extLst>
                <a:ext uri="{FF2B5EF4-FFF2-40B4-BE49-F238E27FC236}">
                  <a16:creationId xmlns:a16="http://schemas.microsoft.com/office/drawing/2014/main" id="{10A4C29D-742C-456B-9630-C73D7FAD67F4}"/>
                </a:ext>
              </a:extLst>
            </p:cNvPr>
            <p:cNvSpPr/>
            <p:nvPr/>
          </p:nvSpPr>
          <p:spPr>
            <a:xfrm>
              <a:off x="914369" y="5423662"/>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1" name="Rectangle: Rounded Corners 30">
            <a:hlinkClick r:id="rId8"/>
            <a:extLst>
              <a:ext uri="{FF2B5EF4-FFF2-40B4-BE49-F238E27FC236}">
                <a16:creationId xmlns:a16="http://schemas.microsoft.com/office/drawing/2014/main" id="{99F453F0-0F01-4AF2-ACFF-7810FCD40480}"/>
              </a:ext>
            </a:extLst>
          </p:cNvPr>
          <p:cNvSpPr/>
          <p:nvPr/>
        </p:nvSpPr>
        <p:spPr>
          <a:xfrm>
            <a:off x="6798038" y="5175285"/>
            <a:ext cx="1975873" cy="507366"/>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Luma YouTube Channel</a:t>
            </a:r>
            <a:endParaRPr lang="en-US" sz="1400"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2BD662E-104A-492C-ABAC-811D0493EFA8}"/>
              </a:ext>
            </a:extLst>
          </p:cNvPr>
          <p:cNvSpPr txBox="1"/>
          <p:nvPr/>
        </p:nvSpPr>
        <p:spPr>
          <a:xfrm>
            <a:off x="485900" y="5351875"/>
            <a:ext cx="2298583" cy="900246"/>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Statewide Showcase:</a:t>
            </a:r>
          </a:p>
          <a:p>
            <a:r>
              <a:rPr lang="en-US" sz="1050" dirty="0">
                <a:solidFill>
                  <a:srgbClr val="092F57"/>
                </a:solidFill>
                <a:latin typeface="Arial" panose="020B0604020202020204" pitchFamily="34" charset="0"/>
                <a:cs typeface="Arial" panose="020B0604020202020204" pitchFamily="34" charset="0"/>
              </a:rPr>
              <a:t>This month’s showcase has been cancelled in order to give our team ample time to focus on redefining go-live.</a:t>
            </a:r>
          </a:p>
        </p:txBody>
      </p:sp>
      <p:sp>
        <p:nvSpPr>
          <p:cNvPr id="34" name="TextBox 33">
            <a:extLst>
              <a:ext uri="{FF2B5EF4-FFF2-40B4-BE49-F238E27FC236}">
                <a16:creationId xmlns:a16="http://schemas.microsoft.com/office/drawing/2014/main" id="{F40CD7BF-C71D-4A76-AC9C-C4B6579D1AA2}"/>
              </a:ext>
            </a:extLst>
          </p:cNvPr>
          <p:cNvSpPr txBox="1"/>
          <p:nvPr/>
        </p:nvSpPr>
        <p:spPr>
          <a:xfrm>
            <a:off x="488976" y="4731402"/>
            <a:ext cx="2298583" cy="577081"/>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Luma Budget Module Training: </a:t>
            </a:r>
            <a:r>
              <a:rPr lang="en-US" sz="1050" dirty="0">
                <a:solidFill>
                  <a:srgbClr val="092F57"/>
                </a:solidFill>
                <a:latin typeface="Arial" panose="020B0604020202020204" pitchFamily="34" charset="0"/>
                <a:cs typeface="Arial" panose="020B0604020202020204" pitchFamily="34" charset="0"/>
              </a:rPr>
              <a:t>Training for the Luma Budget Module will begin April 12</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71DFB115-890A-40D1-8DBC-D2FCBB7FF7B3}"/>
              </a:ext>
            </a:extLst>
          </p:cNvPr>
          <p:cNvSpPr txBox="1"/>
          <p:nvPr/>
        </p:nvSpPr>
        <p:spPr>
          <a:xfrm>
            <a:off x="485900" y="1911459"/>
            <a:ext cx="2572773" cy="3000821"/>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Redefining Phase 1: </a:t>
            </a:r>
            <a:r>
              <a:rPr lang="en-US" sz="1050" dirty="0">
                <a:solidFill>
                  <a:srgbClr val="092F57"/>
                </a:solidFill>
                <a:latin typeface="Arial" panose="020B0604020202020204" pitchFamily="34" charset="0"/>
                <a:cs typeface="Arial" panose="020B0604020202020204" pitchFamily="34" charset="0"/>
              </a:rPr>
              <a:t>Due to the many hardships the pandemic has placed upon the Luma project and state agencies, Luma project leadership has concluded there is no longer adequate time to meet the planned July 1</a:t>
            </a:r>
            <a:r>
              <a:rPr lang="en-US" sz="1050" baseline="30000" dirty="0">
                <a:solidFill>
                  <a:srgbClr val="092F57"/>
                </a:solidFill>
                <a:latin typeface="Arial" panose="020B0604020202020204" pitchFamily="34" charset="0"/>
                <a:cs typeface="Arial" panose="020B0604020202020204" pitchFamily="34" charset="0"/>
              </a:rPr>
              <a:t>st</a:t>
            </a:r>
            <a:r>
              <a:rPr lang="en-US" sz="1050" dirty="0">
                <a:solidFill>
                  <a:srgbClr val="092F57"/>
                </a:solidFill>
                <a:latin typeface="Arial" panose="020B0604020202020204" pitchFamily="34" charset="0"/>
                <a:cs typeface="Arial" panose="020B0604020202020204" pitchFamily="34" charset="0"/>
              </a:rPr>
              <a:t> launch for the Luma finance and procurement modules. With the approval of our Governance Board, the launch of the finance and procurement modules will be delayed. Extensive planning has already begun and will span the next three weeks as project leadership redefines our path to launch. We expect to publish revised plans with a new go-live date immediately following this planning period. </a:t>
            </a:r>
          </a:p>
          <a:p>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680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EC4B-0B29-4414-8686-0379FDDA0FA9}"/>
              </a:ext>
            </a:extLst>
          </p:cNvPr>
          <p:cNvSpPr txBox="1">
            <a:spLocks/>
          </p:cNvSpPr>
          <p:nvPr/>
        </p:nvSpPr>
        <p:spPr>
          <a:xfrm>
            <a:off x="7179232" y="2147756"/>
            <a:ext cx="2865747" cy="1185421"/>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92F57"/>
                </a:solidFill>
                <a:latin typeface="Arial" panose="020B0604020202020204" pitchFamily="34" charset="0"/>
                <a:ea typeface="+mj-ea"/>
                <a:cs typeface="Arial" panose="020B0604020202020204" pitchFamily="34" charset="0"/>
              </a:defRPr>
            </a:lvl1pPr>
          </a:lstStyle>
          <a:p>
            <a:r>
              <a:rPr lang="en-US" dirty="0"/>
              <a:t>Resources</a:t>
            </a:r>
          </a:p>
        </p:txBody>
      </p:sp>
      <p:cxnSp>
        <p:nvCxnSpPr>
          <p:cNvPr id="3" name="Straight Connector 2">
            <a:extLst>
              <a:ext uri="{FF2B5EF4-FFF2-40B4-BE49-F238E27FC236}">
                <a16:creationId xmlns:a16="http://schemas.microsoft.com/office/drawing/2014/main" id="{4EA7B3D8-B065-4076-9822-1E456DA86857}"/>
              </a:ext>
            </a:extLst>
          </p:cNvPr>
          <p:cNvCxnSpPr/>
          <p:nvPr/>
        </p:nvCxnSpPr>
        <p:spPr>
          <a:xfrm>
            <a:off x="5621256" y="2948009"/>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BC0ABA7-F456-458F-A8D4-4D5601F4353A}"/>
              </a:ext>
            </a:extLst>
          </p:cNvPr>
          <p:cNvSpPr txBox="1"/>
          <p:nvPr/>
        </p:nvSpPr>
        <p:spPr>
          <a:xfrm>
            <a:off x="5702537" y="2848078"/>
            <a:ext cx="6260864" cy="2646878"/>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endParaRPr lang="en-US" dirty="0"/>
          </a:p>
          <a:p>
            <a:r>
              <a:rPr lang="en-US" sz="1400" dirty="0">
                <a:latin typeface="Arial" panose="020B0604020202020204" pitchFamily="34" charset="0"/>
                <a:cs typeface="Arial" panose="020B0604020202020204" pitchFamily="34" charset="0"/>
              </a:rPr>
              <a:t>Luma Newsletter:</a:t>
            </a:r>
          </a:p>
          <a:p>
            <a:r>
              <a:rPr lang="en-US" sz="1400" dirty="0">
                <a:latin typeface="Arial" panose="020B0604020202020204" pitchFamily="34" charset="0"/>
                <a:cs typeface="Arial" panose="020B0604020202020204" pitchFamily="34" charset="0"/>
                <a:hlinkClick r:id="rId2"/>
              </a:rPr>
              <a:t>https://mailchi.mp/0f598f6296ee/luma-system-testing-update</a:t>
            </a:r>
            <a:r>
              <a:rPr lang="en-US" sz="1400" dirty="0">
                <a:latin typeface="Arial" panose="020B0604020202020204" pitchFamily="34" charset="0"/>
                <a:cs typeface="Arial" panose="020B0604020202020204" pitchFamily="34" charset="0"/>
              </a:rPr>
              <a:t> </a:t>
            </a:r>
          </a:p>
          <a:p>
            <a:endParaRPr lang="en-US" dirty="0"/>
          </a:p>
          <a:p>
            <a:r>
              <a:rPr lang="en-US" sz="1400" dirty="0">
                <a:latin typeface="Arial" panose="020B0604020202020204" pitchFamily="34" charset="0"/>
                <a:cs typeface="Arial" panose="020B0604020202020204" pitchFamily="34" charset="0"/>
              </a:rPr>
              <a:t>Welcome to Luma Series:</a:t>
            </a:r>
          </a:p>
          <a:p>
            <a:r>
              <a:rPr lang="en-US" sz="1400" dirty="0">
                <a:latin typeface="Arial" panose="020B0604020202020204" pitchFamily="34" charset="0"/>
                <a:cs typeface="Arial" panose="020B0604020202020204" pitchFamily="34" charset="0"/>
                <a:hlinkClick r:id="rId3"/>
              </a:rPr>
              <a:t>https://www.sco.idaho.gov/LivePages/luma_-welcome-to-luma-series.aspx</a:t>
            </a:r>
            <a:endParaRPr lang="en-US" sz="1400" dirty="0">
              <a:latin typeface="Arial" panose="020B0604020202020204" pitchFamily="34" charset="0"/>
              <a:cs typeface="Arial" panose="020B0604020202020204" pitchFamily="34" charset="0"/>
            </a:endParaRPr>
          </a:p>
          <a:p>
            <a:endParaRPr lang="en-US" sz="1600" dirty="0"/>
          </a:p>
          <a:p>
            <a:endParaRPr lang="en-US" dirty="0"/>
          </a:p>
        </p:txBody>
      </p:sp>
      <p:grpSp>
        <p:nvGrpSpPr>
          <p:cNvPr id="5" name="Group 4">
            <a:extLst>
              <a:ext uri="{FF2B5EF4-FFF2-40B4-BE49-F238E27FC236}">
                <a16:creationId xmlns:a16="http://schemas.microsoft.com/office/drawing/2014/main" id="{CE408EC0-BA37-4D74-8665-18937A8C4D96}"/>
              </a:ext>
            </a:extLst>
          </p:cNvPr>
          <p:cNvGrpSpPr/>
          <p:nvPr/>
        </p:nvGrpSpPr>
        <p:grpSpPr>
          <a:xfrm>
            <a:off x="711335" y="2542799"/>
            <a:ext cx="3296804" cy="1731305"/>
            <a:chOff x="5781675" y="2324100"/>
            <a:chExt cx="1206500" cy="657226"/>
          </a:xfrm>
          <a:solidFill>
            <a:schemeClr val="bg1"/>
          </a:solidFill>
        </p:grpSpPr>
        <p:sp>
          <p:nvSpPr>
            <p:cNvPr id="6" name="Freeform 61">
              <a:extLst>
                <a:ext uri="{FF2B5EF4-FFF2-40B4-BE49-F238E27FC236}">
                  <a16:creationId xmlns:a16="http://schemas.microsoft.com/office/drawing/2014/main" id="{5D2368D5-EC7E-4130-ACFA-2CA3665C13EE}"/>
                </a:ext>
              </a:extLst>
            </p:cNvPr>
            <p:cNvSpPr>
              <a:spLocks noEditPoints="1"/>
            </p:cNvSpPr>
            <p:nvPr/>
          </p:nvSpPr>
          <p:spPr bwMode="auto">
            <a:xfrm>
              <a:off x="5937250" y="2624138"/>
              <a:ext cx="939800" cy="357188"/>
            </a:xfrm>
            <a:custGeom>
              <a:avLst/>
              <a:gdLst>
                <a:gd name="T0" fmla="*/ 0 w 386"/>
                <a:gd name="T1" fmla="*/ 0 h 146"/>
                <a:gd name="T2" fmla="*/ 0 w 386"/>
                <a:gd name="T3" fmla="*/ 30 h 146"/>
                <a:gd name="T4" fmla="*/ 176 w 386"/>
                <a:gd name="T5" fmla="*/ 30 h 146"/>
                <a:gd name="T6" fmla="*/ 176 w 386"/>
                <a:gd name="T7" fmla="*/ 16 h 146"/>
                <a:gd name="T8" fmla="*/ 179 w 386"/>
                <a:gd name="T9" fmla="*/ 13 h 146"/>
                <a:gd name="T10" fmla="*/ 205 w 386"/>
                <a:gd name="T11" fmla="*/ 13 h 146"/>
                <a:gd name="T12" fmla="*/ 207 w 386"/>
                <a:gd name="T13" fmla="*/ 16 h 146"/>
                <a:gd name="T14" fmla="*/ 207 w 386"/>
                <a:gd name="T15" fmla="*/ 30 h 146"/>
                <a:gd name="T16" fmla="*/ 386 w 386"/>
                <a:gd name="T17" fmla="*/ 30 h 146"/>
                <a:gd name="T18" fmla="*/ 386 w 386"/>
                <a:gd name="T19" fmla="*/ 0 h 146"/>
                <a:gd name="T20" fmla="*/ 0 w 386"/>
                <a:gd name="T21" fmla="*/ 0 h 146"/>
                <a:gd name="T22" fmla="*/ 181 w 386"/>
                <a:gd name="T23" fmla="*/ 18 h 146"/>
                <a:gd name="T24" fmla="*/ 181 w 386"/>
                <a:gd name="T25" fmla="*/ 51 h 146"/>
                <a:gd name="T26" fmla="*/ 192 w 386"/>
                <a:gd name="T27" fmla="*/ 65 h 146"/>
                <a:gd name="T28" fmla="*/ 203 w 386"/>
                <a:gd name="T29" fmla="*/ 51 h 146"/>
                <a:gd name="T30" fmla="*/ 203 w 386"/>
                <a:gd name="T31" fmla="*/ 18 h 146"/>
                <a:gd name="T32" fmla="*/ 181 w 386"/>
                <a:gd name="T33" fmla="*/ 18 h 146"/>
                <a:gd name="T34" fmla="*/ 0 w 386"/>
                <a:gd name="T35" fmla="*/ 36 h 146"/>
                <a:gd name="T36" fmla="*/ 0 w 386"/>
                <a:gd name="T37" fmla="*/ 146 h 146"/>
                <a:gd name="T38" fmla="*/ 386 w 386"/>
                <a:gd name="T39" fmla="*/ 146 h 146"/>
                <a:gd name="T40" fmla="*/ 386 w 386"/>
                <a:gd name="T41" fmla="*/ 36 h 146"/>
                <a:gd name="T42" fmla="*/ 207 w 386"/>
                <a:gd name="T43" fmla="*/ 36 h 146"/>
                <a:gd name="T44" fmla="*/ 207 w 386"/>
                <a:gd name="T45" fmla="*/ 51 h 146"/>
                <a:gd name="T46" fmla="*/ 192 w 386"/>
                <a:gd name="T47" fmla="*/ 70 h 146"/>
                <a:gd name="T48" fmla="*/ 176 w 386"/>
                <a:gd name="T49" fmla="*/ 51 h 146"/>
                <a:gd name="T50" fmla="*/ 176 w 386"/>
                <a:gd name="T51" fmla="*/ 36 h 146"/>
                <a:gd name="T52" fmla="*/ 0 w 386"/>
                <a:gd name="T53" fmla="*/ 36 h 146"/>
                <a:gd name="T54" fmla="*/ 192 w 386"/>
                <a:gd name="T55" fmla="*/ 38 h 146"/>
                <a:gd name="T56" fmla="*/ 194 w 386"/>
                <a:gd name="T57" fmla="*/ 39 h 146"/>
                <a:gd name="T58" fmla="*/ 195 w 386"/>
                <a:gd name="T59" fmla="*/ 41 h 146"/>
                <a:gd name="T60" fmla="*/ 195 w 386"/>
                <a:gd name="T61" fmla="*/ 56 h 146"/>
                <a:gd name="T62" fmla="*/ 193 w 386"/>
                <a:gd name="T63" fmla="*/ 58 h 146"/>
                <a:gd name="T64" fmla="*/ 190 w 386"/>
                <a:gd name="T65" fmla="*/ 58 h 146"/>
                <a:gd name="T66" fmla="*/ 189 w 386"/>
                <a:gd name="T67" fmla="*/ 56 h 146"/>
                <a:gd name="T68" fmla="*/ 189 w 386"/>
                <a:gd name="T69" fmla="*/ 41 h 146"/>
                <a:gd name="T70" fmla="*/ 192 w 386"/>
                <a:gd name="T71" fmla="*/ 38 h 146"/>
                <a:gd name="T72" fmla="*/ 17 w 386"/>
                <a:gd name="T73" fmla="*/ 93 h 146"/>
                <a:gd name="T74" fmla="*/ 367 w 386"/>
                <a:gd name="T75" fmla="*/ 93 h 146"/>
                <a:gd name="T76" fmla="*/ 370 w 386"/>
                <a:gd name="T77" fmla="*/ 96 h 146"/>
                <a:gd name="T78" fmla="*/ 370 w 386"/>
                <a:gd name="T79" fmla="*/ 128 h 146"/>
                <a:gd name="T80" fmla="*/ 367 w 386"/>
                <a:gd name="T81" fmla="*/ 131 h 146"/>
                <a:gd name="T82" fmla="*/ 17 w 386"/>
                <a:gd name="T83" fmla="*/ 131 h 146"/>
                <a:gd name="T84" fmla="*/ 14 w 386"/>
                <a:gd name="T85" fmla="*/ 128 h 146"/>
                <a:gd name="T86" fmla="*/ 14 w 386"/>
                <a:gd name="T87" fmla="*/ 96 h 146"/>
                <a:gd name="T88" fmla="*/ 17 w 386"/>
                <a:gd name="T89" fmla="*/ 93 h 146"/>
                <a:gd name="T90" fmla="*/ 20 w 386"/>
                <a:gd name="T91" fmla="*/ 99 h 146"/>
                <a:gd name="T92" fmla="*/ 20 w 386"/>
                <a:gd name="T93" fmla="*/ 126 h 146"/>
                <a:gd name="T94" fmla="*/ 364 w 386"/>
                <a:gd name="T95" fmla="*/ 126 h 146"/>
                <a:gd name="T96" fmla="*/ 364 w 386"/>
                <a:gd name="T97" fmla="*/ 99 h 146"/>
                <a:gd name="T98" fmla="*/ 20 w 386"/>
                <a:gd name="T99" fmla="*/ 9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 h="146">
                  <a:moveTo>
                    <a:pt x="0" y="0"/>
                  </a:moveTo>
                  <a:cubicBezTo>
                    <a:pt x="0" y="30"/>
                    <a:pt x="0" y="30"/>
                    <a:pt x="0" y="30"/>
                  </a:cubicBezTo>
                  <a:cubicBezTo>
                    <a:pt x="176" y="30"/>
                    <a:pt x="176" y="30"/>
                    <a:pt x="176" y="30"/>
                  </a:cubicBezTo>
                  <a:cubicBezTo>
                    <a:pt x="176" y="16"/>
                    <a:pt x="176" y="16"/>
                    <a:pt x="176" y="16"/>
                  </a:cubicBezTo>
                  <a:cubicBezTo>
                    <a:pt x="176" y="14"/>
                    <a:pt x="177" y="13"/>
                    <a:pt x="179" y="13"/>
                  </a:cubicBezTo>
                  <a:cubicBezTo>
                    <a:pt x="205" y="13"/>
                    <a:pt x="205" y="13"/>
                    <a:pt x="205" y="13"/>
                  </a:cubicBezTo>
                  <a:cubicBezTo>
                    <a:pt x="206" y="13"/>
                    <a:pt x="207" y="14"/>
                    <a:pt x="207" y="16"/>
                  </a:cubicBezTo>
                  <a:cubicBezTo>
                    <a:pt x="207" y="30"/>
                    <a:pt x="207" y="30"/>
                    <a:pt x="207" y="30"/>
                  </a:cubicBezTo>
                  <a:cubicBezTo>
                    <a:pt x="386" y="30"/>
                    <a:pt x="386" y="30"/>
                    <a:pt x="386" y="30"/>
                  </a:cubicBezTo>
                  <a:cubicBezTo>
                    <a:pt x="386" y="0"/>
                    <a:pt x="386" y="0"/>
                    <a:pt x="386" y="0"/>
                  </a:cubicBezTo>
                  <a:lnTo>
                    <a:pt x="0" y="0"/>
                  </a:lnTo>
                  <a:close/>
                  <a:moveTo>
                    <a:pt x="181" y="18"/>
                  </a:moveTo>
                  <a:cubicBezTo>
                    <a:pt x="181" y="51"/>
                    <a:pt x="181" y="51"/>
                    <a:pt x="181" y="51"/>
                  </a:cubicBezTo>
                  <a:cubicBezTo>
                    <a:pt x="181" y="59"/>
                    <a:pt x="186" y="65"/>
                    <a:pt x="192" y="65"/>
                  </a:cubicBezTo>
                  <a:cubicBezTo>
                    <a:pt x="198" y="65"/>
                    <a:pt x="203" y="59"/>
                    <a:pt x="203" y="51"/>
                  </a:cubicBezTo>
                  <a:cubicBezTo>
                    <a:pt x="203" y="18"/>
                    <a:pt x="203" y="18"/>
                    <a:pt x="203" y="18"/>
                  </a:cubicBezTo>
                  <a:lnTo>
                    <a:pt x="181" y="18"/>
                  </a:lnTo>
                  <a:close/>
                  <a:moveTo>
                    <a:pt x="0" y="36"/>
                  </a:moveTo>
                  <a:cubicBezTo>
                    <a:pt x="0" y="146"/>
                    <a:pt x="0" y="146"/>
                    <a:pt x="0" y="146"/>
                  </a:cubicBezTo>
                  <a:cubicBezTo>
                    <a:pt x="386" y="146"/>
                    <a:pt x="386" y="146"/>
                    <a:pt x="386" y="146"/>
                  </a:cubicBezTo>
                  <a:cubicBezTo>
                    <a:pt x="386" y="36"/>
                    <a:pt x="386" y="36"/>
                    <a:pt x="386" y="36"/>
                  </a:cubicBezTo>
                  <a:cubicBezTo>
                    <a:pt x="207" y="36"/>
                    <a:pt x="207" y="36"/>
                    <a:pt x="207" y="36"/>
                  </a:cubicBezTo>
                  <a:cubicBezTo>
                    <a:pt x="207" y="51"/>
                    <a:pt x="207" y="51"/>
                    <a:pt x="207" y="51"/>
                  </a:cubicBezTo>
                  <a:cubicBezTo>
                    <a:pt x="207" y="61"/>
                    <a:pt x="201" y="70"/>
                    <a:pt x="192" y="70"/>
                  </a:cubicBezTo>
                  <a:cubicBezTo>
                    <a:pt x="183" y="70"/>
                    <a:pt x="176" y="61"/>
                    <a:pt x="176" y="51"/>
                  </a:cubicBezTo>
                  <a:cubicBezTo>
                    <a:pt x="176" y="36"/>
                    <a:pt x="176" y="36"/>
                    <a:pt x="176" y="36"/>
                  </a:cubicBezTo>
                  <a:lnTo>
                    <a:pt x="0" y="36"/>
                  </a:lnTo>
                  <a:close/>
                  <a:moveTo>
                    <a:pt x="192" y="38"/>
                  </a:moveTo>
                  <a:cubicBezTo>
                    <a:pt x="193" y="38"/>
                    <a:pt x="193" y="38"/>
                    <a:pt x="194" y="39"/>
                  </a:cubicBezTo>
                  <a:cubicBezTo>
                    <a:pt x="194" y="39"/>
                    <a:pt x="195" y="40"/>
                    <a:pt x="195" y="41"/>
                  </a:cubicBezTo>
                  <a:cubicBezTo>
                    <a:pt x="195" y="56"/>
                    <a:pt x="195" y="56"/>
                    <a:pt x="195" y="56"/>
                  </a:cubicBezTo>
                  <a:cubicBezTo>
                    <a:pt x="195" y="57"/>
                    <a:pt x="194" y="58"/>
                    <a:pt x="193" y="58"/>
                  </a:cubicBezTo>
                  <a:cubicBezTo>
                    <a:pt x="192" y="59"/>
                    <a:pt x="191" y="59"/>
                    <a:pt x="190" y="58"/>
                  </a:cubicBezTo>
                  <a:cubicBezTo>
                    <a:pt x="189" y="58"/>
                    <a:pt x="189" y="57"/>
                    <a:pt x="189" y="56"/>
                  </a:cubicBezTo>
                  <a:cubicBezTo>
                    <a:pt x="189" y="41"/>
                    <a:pt x="189" y="41"/>
                    <a:pt x="189" y="41"/>
                  </a:cubicBezTo>
                  <a:cubicBezTo>
                    <a:pt x="189" y="39"/>
                    <a:pt x="190" y="38"/>
                    <a:pt x="192" y="38"/>
                  </a:cubicBezTo>
                  <a:close/>
                  <a:moveTo>
                    <a:pt x="17" y="93"/>
                  </a:moveTo>
                  <a:cubicBezTo>
                    <a:pt x="367" y="93"/>
                    <a:pt x="367" y="93"/>
                    <a:pt x="367" y="93"/>
                  </a:cubicBezTo>
                  <a:cubicBezTo>
                    <a:pt x="369" y="93"/>
                    <a:pt x="370" y="94"/>
                    <a:pt x="370" y="96"/>
                  </a:cubicBezTo>
                  <a:cubicBezTo>
                    <a:pt x="370" y="128"/>
                    <a:pt x="370" y="128"/>
                    <a:pt x="370" y="128"/>
                  </a:cubicBezTo>
                  <a:cubicBezTo>
                    <a:pt x="370" y="130"/>
                    <a:pt x="369" y="131"/>
                    <a:pt x="367" y="131"/>
                  </a:cubicBezTo>
                  <a:cubicBezTo>
                    <a:pt x="17" y="131"/>
                    <a:pt x="17" y="131"/>
                    <a:pt x="17" y="131"/>
                  </a:cubicBezTo>
                  <a:cubicBezTo>
                    <a:pt x="15" y="131"/>
                    <a:pt x="14" y="130"/>
                    <a:pt x="14" y="128"/>
                  </a:cubicBezTo>
                  <a:cubicBezTo>
                    <a:pt x="14" y="96"/>
                    <a:pt x="14" y="96"/>
                    <a:pt x="14" y="96"/>
                  </a:cubicBezTo>
                  <a:cubicBezTo>
                    <a:pt x="14" y="94"/>
                    <a:pt x="15" y="93"/>
                    <a:pt x="17" y="93"/>
                  </a:cubicBezTo>
                  <a:close/>
                  <a:moveTo>
                    <a:pt x="20" y="99"/>
                  </a:moveTo>
                  <a:cubicBezTo>
                    <a:pt x="20" y="126"/>
                    <a:pt x="20" y="126"/>
                    <a:pt x="20" y="126"/>
                  </a:cubicBezTo>
                  <a:cubicBezTo>
                    <a:pt x="364" y="126"/>
                    <a:pt x="364" y="126"/>
                    <a:pt x="364" y="126"/>
                  </a:cubicBezTo>
                  <a:cubicBezTo>
                    <a:pt x="364" y="99"/>
                    <a:pt x="364" y="99"/>
                    <a:pt x="364" y="99"/>
                  </a:cubicBezTo>
                  <a:lnTo>
                    <a:pt x="2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2">
              <a:extLst>
                <a:ext uri="{FF2B5EF4-FFF2-40B4-BE49-F238E27FC236}">
                  <a16:creationId xmlns:a16="http://schemas.microsoft.com/office/drawing/2014/main" id="{368D41FD-4E75-4AC7-A4D0-FF00A2E1C2DD}"/>
                </a:ext>
              </a:extLst>
            </p:cNvPr>
            <p:cNvSpPr>
              <a:spLocks/>
            </p:cNvSpPr>
            <p:nvPr/>
          </p:nvSpPr>
          <p:spPr bwMode="auto">
            <a:xfrm>
              <a:off x="5781675" y="2324100"/>
              <a:ext cx="319087" cy="284163"/>
            </a:xfrm>
            <a:custGeom>
              <a:avLst/>
              <a:gdLst>
                <a:gd name="T0" fmla="*/ 99 w 131"/>
                <a:gd name="T1" fmla="*/ 0 h 116"/>
                <a:gd name="T2" fmla="*/ 77 w 131"/>
                <a:gd name="T3" fmla="*/ 13 h 116"/>
                <a:gd name="T4" fmla="*/ 83 w 131"/>
                <a:gd name="T5" fmla="*/ 23 h 116"/>
                <a:gd name="T6" fmla="*/ 65 w 131"/>
                <a:gd name="T7" fmla="*/ 17 h 116"/>
                <a:gd name="T8" fmla="*/ 36 w 131"/>
                <a:gd name="T9" fmla="*/ 43 h 116"/>
                <a:gd name="T10" fmla="*/ 0 w 131"/>
                <a:gd name="T11" fmla="*/ 90 h 116"/>
                <a:gd name="T12" fmla="*/ 43 w 131"/>
                <a:gd name="T13" fmla="*/ 55 h 116"/>
                <a:gd name="T14" fmla="*/ 57 w 131"/>
                <a:gd name="T15" fmla="*/ 64 h 116"/>
                <a:gd name="T16" fmla="*/ 70 w 131"/>
                <a:gd name="T17" fmla="*/ 60 h 116"/>
                <a:gd name="T18" fmla="*/ 70 w 131"/>
                <a:gd name="T19" fmla="*/ 61 h 116"/>
                <a:gd name="T20" fmla="*/ 79 w 131"/>
                <a:gd name="T21" fmla="*/ 77 h 116"/>
                <a:gd name="T22" fmla="*/ 74 w 131"/>
                <a:gd name="T23" fmla="*/ 80 h 116"/>
                <a:gd name="T24" fmla="*/ 96 w 131"/>
                <a:gd name="T25" fmla="*/ 116 h 116"/>
                <a:gd name="T26" fmla="*/ 131 w 131"/>
                <a:gd name="T27" fmla="*/ 116 h 116"/>
                <a:gd name="T28" fmla="*/ 101 w 131"/>
                <a:gd name="T29" fmla="*/ 64 h 116"/>
                <a:gd name="T30" fmla="*/ 96 w 131"/>
                <a:gd name="T31" fmla="*/ 67 h 116"/>
                <a:gd name="T32" fmla="*/ 88 w 131"/>
                <a:gd name="T33" fmla="*/ 53 h 116"/>
                <a:gd name="T34" fmla="*/ 92 w 131"/>
                <a:gd name="T35" fmla="*/ 37 h 116"/>
                <a:gd name="T36" fmla="*/ 97 w 131"/>
                <a:gd name="T37" fmla="*/ 47 h 116"/>
                <a:gd name="T38" fmla="*/ 119 w 131"/>
                <a:gd name="T39" fmla="*/ 34 h 116"/>
                <a:gd name="T40" fmla="*/ 99 w 131"/>
                <a:gd name="T4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16">
                  <a:moveTo>
                    <a:pt x="99" y="0"/>
                  </a:moveTo>
                  <a:cubicBezTo>
                    <a:pt x="77" y="13"/>
                    <a:pt x="77" y="13"/>
                    <a:pt x="77" y="13"/>
                  </a:cubicBezTo>
                  <a:cubicBezTo>
                    <a:pt x="83" y="23"/>
                    <a:pt x="83" y="23"/>
                    <a:pt x="83" y="23"/>
                  </a:cubicBezTo>
                  <a:cubicBezTo>
                    <a:pt x="65" y="17"/>
                    <a:pt x="65" y="17"/>
                    <a:pt x="65" y="17"/>
                  </a:cubicBezTo>
                  <a:cubicBezTo>
                    <a:pt x="36" y="43"/>
                    <a:pt x="36" y="43"/>
                    <a:pt x="36" y="43"/>
                  </a:cubicBezTo>
                  <a:cubicBezTo>
                    <a:pt x="36" y="43"/>
                    <a:pt x="14" y="68"/>
                    <a:pt x="0" y="90"/>
                  </a:cubicBezTo>
                  <a:cubicBezTo>
                    <a:pt x="0" y="90"/>
                    <a:pt x="33" y="56"/>
                    <a:pt x="43" y="55"/>
                  </a:cubicBezTo>
                  <a:cubicBezTo>
                    <a:pt x="43" y="55"/>
                    <a:pt x="47" y="52"/>
                    <a:pt x="57" y="64"/>
                  </a:cubicBezTo>
                  <a:cubicBezTo>
                    <a:pt x="70" y="60"/>
                    <a:pt x="70" y="60"/>
                    <a:pt x="70" y="60"/>
                  </a:cubicBezTo>
                  <a:cubicBezTo>
                    <a:pt x="70" y="61"/>
                    <a:pt x="70" y="61"/>
                    <a:pt x="70" y="61"/>
                  </a:cubicBezTo>
                  <a:cubicBezTo>
                    <a:pt x="79" y="77"/>
                    <a:pt x="79" y="77"/>
                    <a:pt x="79" y="77"/>
                  </a:cubicBezTo>
                  <a:cubicBezTo>
                    <a:pt x="74" y="80"/>
                    <a:pt x="74" y="80"/>
                    <a:pt x="74" y="80"/>
                  </a:cubicBezTo>
                  <a:cubicBezTo>
                    <a:pt x="96" y="116"/>
                    <a:pt x="96" y="116"/>
                    <a:pt x="96" y="116"/>
                  </a:cubicBezTo>
                  <a:cubicBezTo>
                    <a:pt x="131" y="116"/>
                    <a:pt x="131" y="116"/>
                    <a:pt x="131" y="116"/>
                  </a:cubicBezTo>
                  <a:cubicBezTo>
                    <a:pt x="101" y="64"/>
                    <a:pt x="101" y="64"/>
                    <a:pt x="101" y="64"/>
                  </a:cubicBezTo>
                  <a:cubicBezTo>
                    <a:pt x="96" y="67"/>
                    <a:pt x="96" y="67"/>
                    <a:pt x="96" y="67"/>
                  </a:cubicBezTo>
                  <a:cubicBezTo>
                    <a:pt x="88" y="53"/>
                    <a:pt x="88" y="53"/>
                    <a:pt x="88" y="53"/>
                  </a:cubicBezTo>
                  <a:cubicBezTo>
                    <a:pt x="92" y="37"/>
                    <a:pt x="92" y="37"/>
                    <a:pt x="92" y="37"/>
                  </a:cubicBezTo>
                  <a:cubicBezTo>
                    <a:pt x="97" y="47"/>
                    <a:pt x="97" y="47"/>
                    <a:pt x="97" y="47"/>
                  </a:cubicBezTo>
                  <a:cubicBezTo>
                    <a:pt x="119" y="34"/>
                    <a:pt x="119" y="34"/>
                    <a:pt x="119" y="34"/>
                  </a:cubicBezTo>
                  <a:lnTo>
                    <a:pt x="99" y="0"/>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3">
              <a:extLst>
                <a:ext uri="{FF2B5EF4-FFF2-40B4-BE49-F238E27FC236}">
                  <a16:creationId xmlns:a16="http://schemas.microsoft.com/office/drawing/2014/main" id="{C7DD4F86-1E69-4563-B854-300AD8AE195D}"/>
                </a:ext>
              </a:extLst>
            </p:cNvPr>
            <p:cNvSpPr>
              <a:spLocks/>
            </p:cNvSpPr>
            <p:nvPr/>
          </p:nvSpPr>
          <p:spPr bwMode="auto">
            <a:xfrm>
              <a:off x="6146800" y="2446338"/>
              <a:ext cx="163512" cy="158750"/>
            </a:xfrm>
            <a:custGeom>
              <a:avLst/>
              <a:gdLst>
                <a:gd name="T0" fmla="*/ 42 w 67"/>
                <a:gd name="T1" fmla="*/ 0 h 65"/>
                <a:gd name="T2" fmla="*/ 23 w 67"/>
                <a:gd name="T3" fmla="*/ 9 h 65"/>
                <a:gd name="T4" fmla="*/ 22 w 67"/>
                <a:gd name="T5" fmla="*/ 35 h 65"/>
                <a:gd name="T6" fmla="*/ 0 w 67"/>
                <a:gd name="T7" fmla="*/ 65 h 65"/>
                <a:gd name="T8" fmla="*/ 22 w 67"/>
                <a:gd name="T9" fmla="*/ 65 h 65"/>
                <a:gd name="T10" fmla="*/ 36 w 67"/>
                <a:gd name="T11" fmla="*/ 46 h 65"/>
                <a:gd name="T12" fmla="*/ 61 w 67"/>
                <a:gd name="T13" fmla="*/ 37 h 65"/>
                <a:gd name="T14" fmla="*/ 62 w 67"/>
                <a:gd name="T15" fmla="*/ 11 h 65"/>
                <a:gd name="T16" fmla="*/ 48 w 67"/>
                <a:gd name="T17" fmla="*/ 30 h 65"/>
                <a:gd name="T18" fmla="*/ 34 w 67"/>
                <a:gd name="T19" fmla="*/ 19 h 65"/>
                <a:gd name="T20" fmla="*/ 48 w 67"/>
                <a:gd name="T21" fmla="*/ 1 h 65"/>
                <a:gd name="T22" fmla="*/ 42 w 67"/>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5">
                  <a:moveTo>
                    <a:pt x="42" y="0"/>
                  </a:moveTo>
                  <a:cubicBezTo>
                    <a:pt x="35" y="0"/>
                    <a:pt x="28" y="3"/>
                    <a:pt x="23" y="9"/>
                  </a:cubicBezTo>
                  <a:cubicBezTo>
                    <a:pt x="18" y="17"/>
                    <a:pt x="17" y="27"/>
                    <a:pt x="22" y="35"/>
                  </a:cubicBezTo>
                  <a:cubicBezTo>
                    <a:pt x="0" y="65"/>
                    <a:pt x="0" y="65"/>
                    <a:pt x="0" y="65"/>
                  </a:cubicBezTo>
                  <a:cubicBezTo>
                    <a:pt x="22" y="65"/>
                    <a:pt x="22" y="65"/>
                    <a:pt x="22" y="65"/>
                  </a:cubicBezTo>
                  <a:cubicBezTo>
                    <a:pt x="36" y="46"/>
                    <a:pt x="36" y="46"/>
                    <a:pt x="36" y="46"/>
                  </a:cubicBezTo>
                  <a:cubicBezTo>
                    <a:pt x="45" y="48"/>
                    <a:pt x="55" y="45"/>
                    <a:pt x="61" y="37"/>
                  </a:cubicBezTo>
                  <a:cubicBezTo>
                    <a:pt x="66" y="29"/>
                    <a:pt x="67" y="19"/>
                    <a:pt x="62" y="11"/>
                  </a:cubicBezTo>
                  <a:cubicBezTo>
                    <a:pt x="48" y="30"/>
                    <a:pt x="48" y="30"/>
                    <a:pt x="48" y="30"/>
                  </a:cubicBezTo>
                  <a:cubicBezTo>
                    <a:pt x="34" y="19"/>
                    <a:pt x="34" y="19"/>
                    <a:pt x="34" y="19"/>
                  </a:cubicBezTo>
                  <a:cubicBezTo>
                    <a:pt x="48" y="1"/>
                    <a:pt x="48" y="1"/>
                    <a:pt x="48" y="1"/>
                  </a:cubicBezTo>
                  <a:cubicBezTo>
                    <a:pt x="46" y="0"/>
                    <a:pt x="44"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4">
              <a:extLst>
                <a:ext uri="{FF2B5EF4-FFF2-40B4-BE49-F238E27FC236}">
                  <a16:creationId xmlns:a16="http://schemas.microsoft.com/office/drawing/2014/main" id="{2CE0E8D2-4894-4ADD-8D3A-BFECA899A7B3}"/>
                </a:ext>
              </a:extLst>
            </p:cNvPr>
            <p:cNvSpPr>
              <a:spLocks noEditPoints="1"/>
            </p:cNvSpPr>
            <p:nvPr/>
          </p:nvSpPr>
          <p:spPr bwMode="auto">
            <a:xfrm>
              <a:off x="6348413" y="2463800"/>
              <a:ext cx="66675" cy="144463"/>
            </a:xfrm>
            <a:custGeom>
              <a:avLst/>
              <a:gdLst>
                <a:gd name="T0" fmla="*/ 3 w 27"/>
                <a:gd name="T1" fmla="*/ 0 h 59"/>
                <a:gd name="T2" fmla="*/ 2 w 27"/>
                <a:gd name="T3" fmla="*/ 1 h 59"/>
                <a:gd name="T4" fmla="*/ 4 w 27"/>
                <a:gd name="T5" fmla="*/ 10 h 59"/>
                <a:gd name="T6" fmla="*/ 3 w 27"/>
                <a:gd name="T7" fmla="*/ 17 h 59"/>
                <a:gd name="T8" fmla="*/ 2 w 27"/>
                <a:gd name="T9" fmla="*/ 19 h 59"/>
                <a:gd name="T10" fmla="*/ 0 w 27"/>
                <a:gd name="T11" fmla="*/ 19 h 59"/>
                <a:gd name="T12" fmla="*/ 11 w 27"/>
                <a:gd name="T13" fmla="*/ 59 h 59"/>
                <a:gd name="T14" fmla="*/ 27 w 27"/>
                <a:gd name="T15" fmla="*/ 59 h 59"/>
                <a:gd name="T16" fmla="*/ 15 w 27"/>
                <a:gd name="T17" fmla="*/ 15 h 59"/>
                <a:gd name="T18" fmla="*/ 14 w 27"/>
                <a:gd name="T19" fmla="*/ 15 h 59"/>
                <a:gd name="T20" fmla="*/ 12 w 27"/>
                <a:gd name="T21" fmla="*/ 15 h 59"/>
                <a:gd name="T22" fmla="*/ 7 w 27"/>
                <a:gd name="T23" fmla="*/ 9 h 59"/>
                <a:gd name="T24" fmla="*/ 5 w 27"/>
                <a:gd name="T25" fmla="*/ 1 h 59"/>
                <a:gd name="T26" fmla="*/ 3 w 27"/>
                <a:gd name="T27" fmla="*/ 0 h 59"/>
                <a:gd name="T28" fmla="*/ 7 w 27"/>
                <a:gd name="T29" fmla="*/ 4 h 59"/>
                <a:gd name="T30" fmla="*/ 9 w 27"/>
                <a:gd name="T31" fmla="*/ 8 h 59"/>
                <a:gd name="T32" fmla="*/ 13 w 27"/>
                <a:gd name="T33" fmla="*/ 13 h 59"/>
                <a:gd name="T34" fmla="*/ 14 w 27"/>
                <a:gd name="T35" fmla="*/ 14 h 59"/>
                <a:gd name="T36" fmla="*/ 14 w 27"/>
                <a:gd name="T37" fmla="*/ 14 h 59"/>
                <a:gd name="T38" fmla="*/ 14 w 27"/>
                <a:gd name="T39" fmla="*/ 13 h 59"/>
                <a:gd name="T40" fmla="*/ 7 w 27"/>
                <a:gd name="T41" fmla="*/ 4 h 59"/>
                <a:gd name="T42" fmla="*/ 2 w 27"/>
                <a:gd name="T43" fmla="*/ 4 h 59"/>
                <a:gd name="T44" fmla="*/ 0 w 27"/>
                <a:gd name="T45" fmla="*/ 17 h 59"/>
                <a:gd name="T46" fmla="*/ 1 w 27"/>
                <a:gd name="T47" fmla="*/ 17 h 59"/>
                <a:gd name="T48" fmla="*/ 1 w 27"/>
                <a:gd name="T49" fmla="*/ 17 h 59"/>
                <a:gd name="T50" fmla="*/ 2 w 27"/>
                <a:gd name="T51" fmla="*/ 16 h 59"/>
                <a:gd name="T52" fmla="*/ 3 w 27"/>
                <a:gd name="T53" fmla="*/ 10 h 59"/>
                <a:gd name="T54" fmla="*/ 2 w 27"/>
                <a:gd name="T55"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59">
                  <a:moveTo>
                    <a:pt x="3" y="0"/>
                  </a:moveTo>
                  <a:cubicBezTo>
                    <a:pt x="3" y="0"/>
                    <a:pt x="3" y="0"/>
                    <a:pt x="2" y="1"/>
                  </a:cubicBezTo>
                  <a:cubicBezTo>
                    <a:pt x="3" y="4"/>
                    <a:pt x="4" y="8"/>
                    <a:pt x="4" y="10"/>
                  </a:cubicBezTo>
                  <a:cubicBezTo>
                    <a:pt x="5" y="13"/>
                    <a:pt x="4" y="16"/>
                    <a:pt x="3" y="17"/>
                  </a:cubicBezTo>
                  <a:cubicBezTo>
                    <a:pt x="3" y="18"/>
                    <a:pt x="2" y="18"/>
                    <a:pt x="2" y="19"/>
                  </a:cubicBezTo>
                  <a:cubicBezTo>
                    <a:pt x="1" y="19"/>
                    <a:pt x="1" y="19"/>
                    <a:pt x="0" y="19"/>
                  </a:cubicBezTo>
                  <a:cubicBezTo>
                    <a:pt x="11" y="59"/>
                    <a:pt x="11" y="59"/>
                    <a:pt x="11" y="59"/>
                  </a:cubicBezTo>
                  <a:cubicBezTo>
                    <a:pt x="27" y="59"/>
                    <a:pt x="27" y="59"/>
                    <a:pt x="27" y="59"/>
                  </a:cubicBezTo>
                  <a:cubicBezTo>
                    <a:pt x="15" y="15"/>
                    <a:pt x="15" y="15"/>
                    <a:pt x="15" y="15"/>
                  </a:cubicBezTo>
                  <a:cubicBezTo>
                    <a:pt x="15" y="15"/>
                    <a:pt x="14" y="15"/>
                    <a:pt x="14" y="15"/>
                  </a:cubicBezTo>
                  <a:cubicBezTo>
                    <a:pt x="13" y="15"/>
                    <a:pt x="13" y="15"/>
                    <a:pt x="12" y="15"/>
                  </a:cubicBezTo>
                  <a:cubicBezTo>
                    <a:pt x="10" y="14"/>
                    <a:pt x="9" y="12"/>
                    <a:pt x="7" y="9"/>
                  </a:cubicBezTo>
                  <a:cubicBezTo>
                    <a:pt x="6" y="7"/>
                    <a:pt x="5" y="4"/>
                    <a:pt x="5" y="1"/>
                  </a:cubicBezTo>
                  <a:cubicBezTo>
                    <a:pt x="4" y="0"/>
                    <a:pt x="3" y="0"/>
                    <a:pt x="3" y="0"/>
                  </a:cubicBezTo>
                  <a:close/>
                  <a:moveTo>
                    <a:pt x="7" y="4"/>
                  </a:moveTo>
                  <a:cubicBezTo>
                    <a:pt x="8" y="6"/>
                    <a:pt x="8" y="7"/>
                    <a:pt x="9" y="8"/>
                  </a:cubicBezTo>
                  <a:cubicBezTo>
                    <a:pt x="10" y="11"/>
                    <a:pt x="12" y="13"/>
                    <a:pt x="13" y="13"/>
                  </a:cubicBezTo>
                  <a:cubicBezTo>
                    <a:pt x="13" y="14"/>
                    <a:pt x="14" y="14"/>
                    <a:pt x="14" y="14"/>
                  </a:cubicBezTo>
                  <a:cubicBezTo>
                    <a:pt x="14" y="14"/>
                    <a:pt x="14" y="14"/>
                    <a:pt x="14" y="14"/>
                  </a:cubicBezTo>
                  <a:cubicBezTo>
                    <a:pt x="14" y="14"/>
                    <a:pt x="14" y="13"/>
                    <a:pt x="14" y="13"/>
                  </a:cubicBezTo>
                  <a:cubicBezTo>
                    <a:pt x="14" y="12"/>
                    <a:pt x="10" y="8"/>
                    <a:pt x="7" y="4"/>
                  </a:cubicBezTo>
                  <a:close/>
                  <a:moveTo>
                    <a:pt x="2" y="4"/>
                  </a:moveTo>
                  <a:cubicBezTo>
                    <a:pt x="1" y="9"/>
                    <a:pt x="0" y="16"/>
                    <a:pt x="0" y="17"/>
                  </a:cubicBezTo>
                  <a:cubicBezTo>
                    <a:pt x="0" y="17"/>
                    <a:pt x="0" y="17"/>
                    <a:pt x="1" y="17"/>
                  </a:cubicBezTo>
                  <a:cubicBezTo>
                    <a:pt x="1" y="17"/>
                    <a:pt x="1" y="17"/>
                    <a:pt x="1" y="17"/>
                  </a:cubicBezTo>
                  <a:cubicBezTo>
                    <a:pt x="1" y="17"/>
                    <a:pt x="1" y="17"/>
                    <a:pt x="2" y="16"/>
                  </a:cubicBezTo>
                  <a:cubicBezTo>
                    <a:pt x="2" y="15"/>
                    <a:pt x="3" y="13"/>
                    <a:pt x="3" y="10"/>
                  </a:cubicBezTo>
                  <a:cubicBezTo>
                    <a:pt x="2" y="9"/>
                    <a:pt x="2" y="7"/>
                    <a:pt x="2" y="4"/>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5">
              <a:extLst>
                <a:ext uri="{FF2B5EF4-FFF2-40B4-BE49-F238E27FC236}">
                  <a16:creationId xmlns:a16="http://schemas.microsoft.com/office/drawing/2014/main" id="{57E323F1-FF58-41CD-8B44-2329E2951D26}"/>
                </a:ext>
              </a:extLst>
            </p:cNvPr>
            <p:cNvSpPr>
              <a:spLocks/>
            </p:cNvSpPr>
            <p:nvPr/>
          </p:nvSpPr>
          <p:spPr bwMode="auto">
            <a:xfrm>
              <a:off x="6489700" y="2349500"/>
              <a:ext cx="195262" cy="258763"/>
            </a:xfrm>
            <a:custGeom>
              <a:avLst/>
              <a:gdLst>
                <a:gd name="T0" fmla="*/ 60 w 80"/>
                <a:gd name="T1" fmla="*/ 0 h 106"/>
                <a:gd name="T2" fmla="*/ 44 w 80"/>
                <a:gd name="T3" fmla="*/ 9 h 106"/>
                <a:gd name="T4" fmla="*/ 14 w 80"/>
                <a:gd name="T5" fmla="*/ 60 h 106"/>
                <a:gd name="T6" fmla="*/ 9 w 80"/>
                <a:gd name="T7" fmla="*/ 57 h 106"/>
                <a:gd name="T8" fmla="*/ 0 w 80"/>
                <a:gd name="T9" fmla="*/ 72 h 106"/>
                <a:gd name="T10" fmla="*/ 15 w 80"/>
                <a:gd name="T11" fmla="*/ 80 h 106"/>
                <a:gd name="T12" fmla="*/ 0 w 80"/>
                <a:gd name="T13" fmla="*/ 106 h 106"/>
                <a:gd name="T14" fmla="*/ 15 w 80"/>
                <a:gd name="T15" fmla="*/ 106 h 106"/>
                <a:gd name="T16" fmla="*/ 26 w 80"/>
                <a:gd name="T17" fmla="*/ 87 h 106"/>
                <a:gd name="T18" fmla="*/ 43 w 80"/>
                <a:gd name="T19" fmla="*/ 96 h 106"/>
                <a:gd name="T20" fmla="*/ 51 w 80"/>
                <a:gd name="T21" fmla="*/ 82 h 106"/>
                <a:gd name="T22" fmla="*/ 45 w 80"/>
                <a:gd name="T23" fmla="*/ 78 h 106"/>
                <a:gd name="T24" fmla="*/ 75 w 80"/>
                <a:gd name="T25" fmla="*/ 27 h 106"/>
                <a:gd name="T26" fmla="*/ 69 w 80"/>
                <a:gd name="T27" fmla="*/ 2 h 106"/>
                <a:gd name="T28" fmla="*/ 60 w 80"/>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6">
                  <a:moveTo>
                    <a:pt x="60" y="0"/>
                  </a:moveTo>
                  <a:cubicBezTo>
                    <a:pt x="54" y="0"/>
                    <a:pt x="47" y="3"/>
                    <a:pt x="44" y="9"/>
                  </a:cubicBezTo>
                  <a:cubicBezTo>
                    <a:pt x="14" y="60"/>
                    <a:pt x="14" y="60"/>
                    <a:pt x="14" y="60"/>
                  </a:cubicBezTo>
                  <a:cubicBezTo>
                    <a:pt x="9" y="57"/>
                    <a:pt x="9" y="57"/>
                    <a:pt x="9" y="57"/>
                  </a:cubicBezTo>
                  <a:cubicBezTo>
                    <a:pt x="0" y="72"/>
                    <a:pt x="0" y="72"/>
                    <a:pt x="0" y="72"/>
                  </a:cubicBezTo>
                  <a:cubicBezTo>
                    <a:pt x="15" y="80"/>
                    <a:pt x="15" y="80"/>
                    <a:pt x="15" y="80"/>
                  </a:cubicBezTo>
                  <a:cubicBezTo>
                    <a:pt x="0" y="106"/>
                    <a:pt x="0" y="106"/>
                    <a:pt x="0" y="106"/>
                  </a:cubicBezTo>
                  <a:cubicBezTo>
                    <a:pt x="15" y="106"/>
                    <a:pt x="15" y="106"/>
                    <a:pt x="15" y="106"/>
                  </a:cubicBezTo>
                  <a:cubicBezTo>
                    <a:pt x="26" y="87"/>
                    <a:pt x="26" y="87"/>
                    <a:pt x="26" y="87"/>
                  </a:cubicBezTo>
                  <a:cubicBezTo>
                    <a:pt x="43" y="96"/>
                    <a:pt x="43" y="96"/>
                    <a:pt x="43" y="96"/>
                  </a:cubicBezTo>
                  <a:cubicBezTo>
                    <a:pt x="51" y="82"/>
                    <a:pt x="51" y="82"/>
                    <a:pt x="51" y="82"/>
                  </a:cubicBezTo>
                  <a:cubicBezTo>
                    <a:pt x="45" y="78"/>
                    <a:pt x="45" y="78"/>
                    <a:pt x="45" y="78"/>
                  </a:cubicBezTo>
                  <a:cubicBezTo>
                    <a:pt x="48" y="74"/>
                    <a:pt x="75" y="28"/>
                    <a:pt x="75" y="27"/>
                  </a:cubicBezTo>
                  <a:cubicBezTo>
                    <a:pt x="80" y="18"/>
                    <a:pt x="77" y="7"/>
                    <a:pt x="69" y="2"/>
                  </a:cubicBezTo>
                  <a:cubicBezTo>
                    <a:pt x="66" y="1"/>
                    <a:pt x="6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6">
              <a:extLst>
                <a:ext uri="{FF2B5EF4-FFF2-40B4-BE49-F238E27FC236}">
                  <a16:creationId xmlns:a16="http://schemas.microsoft.com/office/drawing/2014/main" id="{03B819E0-39E6-4968-9F82-70C2FC464FEE}"/>
                </a:ext>
              </a:extLst>
            </p:cNvPr>
            <p:cNvSpPr>
              <a:spLocks/>
            </p:cNvSpPr>
            <p:nvPr/>
          </p:nvSpPr>
          <p:spPr bwMode="auto">
            <a:xfrm>
              <a:off x="6645275" y="2359025"/>
              <a:ext cx="260350" cy="249238"/>
            </a:xfrm>
            <a:custGeom>
              <a:avLst/>
              <a:gdLst>
                <a:gd name="T0" fmla="*/ 158 w 164"/>
                <a:gd name="T1" fmla="*/ 0 h 157"/>
                <a:gd name="T2" fmla="*/ 0 w 164"/>
                <a:gd name="T3" fmla="*/ 157 h 157"/>
                <a:gd name="T4" fmla="*/ 16 w 164"/>
                <a:gd name="T5" fmla="*/ 157 h 157"/>
                <a:gd name="T6" fmla="*/ 164 w 164"/>
                <a:gd name="T7" fmla="*/ 8 h 157"/>
                <a:gd name="T8" fmla="*/ 158 w 164"/>
                <a:gd name="T9" fmla="*/ 0 h 157"/>
              </a:gdLst>
              <a:ahLst/>
              <a:cxnLst>
                <a:cxn ang="0">
                  <a:pos x="T0" y="T1"/>
                </a:cxn>
                <a:cxn ang="0">
                  <a:pos x="T2" y="T3"/>
                </a:cxn>
                <a:cxn ang="0">
                  <a:pos x="T4" y="T5"/>
                </a:cxn>
                <a:cxn ang="0">
                  <a:pos x="T6" y="T7"/>
                </a:cxn>
                <a:cxn ang="0">
                  <a:pos x="T8" y="T9"/>
                </a:cxn>
              </a:cxnLst>
              <a:rect l="0" t="0" r="r" b="b"/>
              <a:pathLst>
                <a:path w="164" h="157">
                  <a:moveTo>
                    <a:pt x="158" y="0"/>
                  </a:moveTo>
                  <a:lnTo>
                    <a:pt x="0" y="157"/>
                  </a:lnTo>
                  <a:lnTo>
                    <a:pt x="16" y="157"/>
                  </a:lnTo>
                  <a:lnTo>
                    <a:pt x="164" y="8"/>
                  </a:lnTo>
                  <a:lnTo>
                    <a:pt x="158"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7">
              <a:extLst>
                <a:ext uri="{FF2B5EF4-FFF2-40B4-BE49-F238E27FC236}">
                  <a16:creationId xmlns:a16="http://schemas.microsoft.com/office/drawing/2014/main" id="{92FD8EDD-8A5C-4F40-8A82-0D4FA5D3E351}"/>
                </a:ext>
              </a:extLst>
            </p:cNvPr>
            <p:cNvSpPr>
              <a:spLocks/>
            </p:cNvSpPr>
            <p:nvPr/>
          </p:nvSpPr>
          <p:spPr bwMode="auto">
            <a:xfrm>
              <a:off x="6807200" y="2439988"/>
              <a:ext cx="180975" cy="168275"/>
            </a:xfrm>
            <a:custGeom>
              <a:avLst/>
              <a:gdLst>
                <a:gd name="T0" fmla="*/ 107 w 114"/>
                <a:gd name="T1" fmla="*/ 0 h 106"/>
                <a:gd name="T2" fmla="*/ 0 w 114"/>
                <a:gd name="T3" fmla="*/ 106 h 106"/>
                <a:gd name="T4" fmla="*/ 15 w 114"/>
                <a:gd name="T5" fmla="*/ 106 h 106"/>
                <a:gd name="T6" fmla="*/ 114 w 114"/>
                <a:gd name="T7" fmla="*/ 7 h 106"/>
                <a:gd name="T8" fmla="*/ 107 w 114"/>
                <a:gd name="T9" fmla="*/ 0 h 106"/>
              </a:gdLst>
              <a:ahLst/>
              <a:cxnLst>
                <a:cxn ang="0">
                  <a:pos x="T0" y="T1"/>
                </a:cxn>
                <a:cxn ang="0">
                  <a:pos x="T2" y="T3"/>
                </a:cxn>
                <a:cxn ang="0">
                  <a:pos x="T4" y="T5"/>
                </a:cxn>
                <a:cxn ang="0">
                  <a:pos x="T6" y="T7"/>
                </a:cxn>
                <a:cxn ang="0">
                  <a:pos x="T8" y="T9"/>
                </a:cxn>
              </a:cxnLst>
              <a:rect l="0" t="0" r="r" b="b"/>
              <a:pathLst>
                <a:path w="114" h="106">
                  <a:moveTo>
                    <a:pt x="107" y="0"/>
                  </a:moveTo>
                  <a:lnTo>
                    <a:pt x="0" y="106"/>
                  </a:lnTo>
                  <a:lnTo>
                    <a:pt x="15" y="106"/>
                  </a:lnTo>
                  <a:lnTo>
                    <a:pt x="114" y="7"/>
                  </a:lnTo>
                  <a:lnTo>
                    <a:pt x="107"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8">
              <a:extLst>
                <a:ext uri="{FF2B5EF4-FFF2-40B4-BE49-F238E27FC236}">
                  <a16:creationId xmlns:a16="http://schemas.microsoft.com/office/drawing/2014/main" id="{17FDEA6E-E19E-41C8-A005-47B7069509C1}"/>
                </a:ext>
              </a:extLst>
            </p:cNvPr>
            <p:cNvSpPr>
              <a:spLocks/>
            </p:cNvSpPr>
            <p:nvPr/>
          </p:nvSpPr>
          <p:spPr bwMode="auto">
            <a:xfrm>
              <a:off x="6680200" y="2376488"/>
              <a:ext cx="288925" cy="231775"/>
            </a:xfrm>
            <a:custGeom>
              <a:avLst/>
              <a:gdLst>
                <a:gd name="T0" fmla="*/ 147 w 182"/>
                <a:gd name="T1" fmla="*/ 0 h 146"/>
                <a:gd name="T2" fmla="*/ 0 w 182"/>
                <a:gd name="T3" fmla="*/ 146 h 146"/>
                <a:gd name="T4" fmla="*/ 73 w 182"/>
                <a:gd name="T5" fmla="*/ 146 h 146"/>
                <a:gd name="T6" fmla="*/ 182 w 182"/>
                <a:gd name="T7" fmla="*/ 37 h 146"/>
                <a:gd name="T8" fmla="*/ 147 w 182"/>
                <a:gd name="T9" fmla="*/ 0 h 146"/>
              </a:gdLst>
              <a:ahLst/>
              <a:cxnLst>
                <a:cxn ang="0">
                  <a:pos x="T0" y="T1"/>
                </a:cxn>
                <a:cxn ang="0">
                  <a:pos x="T2" y="T3"/>
                </a:cxn>
                <a:cxn ang="0">
                  <a:pos x="T4" y="T5"/>
                </a:cxn>
                <a:cxn ang="0">
                  <a:pos x="T6" y="T7"/>
                </a:cxn>
                <a:cxn ang="0">
                  <a:pos x="T8" y="T9"/>
                </a:cxn>
              </a:cxnLst>
              <a:rect l="0" t="0" r="r" b="b"/>
              <a:pathLst>
                <a:path w="182" h="146">
                  <a:moveTo>
                    <a:pt x="147" y="0"/>
                  </a:moveTo>
                  <a:lnTo>
                    <a:pt x="0" y="146"/>
                  </a:lnTo>
                  <a:lnTo>
                    <a:pt x="73" y="146"/>
                  </a:lnTo>
                  <a:lnTo>
                    <a:pt x="182" y="37"/>
                  </a:lnTo>
                  <a:lnTo>
                    <a:pt x="147"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3237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53B16AE-45DE-48FB-8B92-5C2759689096}"/>
              </a:ext>
            </a:extLst>
          </p:cNvPr>
          <p:cNvSpPr txBox="1">
            <a:spLocks/>
          </p:cNvSpPr>
          <p:nvPr/>
        </p:nvSpPr>
        <p:spPr>
          <a:xfrm>
            <a:off x="5355657" y="1807755"/>
            <a:ext cx="6492240" cy="7696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rgbClr val="092F57"/>
                </a:solidFill>
              </a:rPr>
              <a:t>Thank You for Coming!</a:t>
            </a:r>
          </a:p>
        </p:txBody>
      </p:sp>
      <p:cxnSp>
        <p:nvCxnSpPr>
          <p:cNvPr id="3" name="Straight Connector 2">
            <a:extLst>
              <a:ext uri="{FF2B5EF4-FFF2-40B4-BE49-F238E27FC236}">
                <a16:creationId xmlns:a16="http://schemas.microsoft.com/office/drawing/2014/main" id="{D4ED6B7D-4D73-4CA1-B194-3AE246359ACF}"/>
              </a:ext>
            </a:extLst>
          </p:cNvPr>
          <p:cNvCxnSpPr/>
          <p:nvPr/>
        </p:nvCxnSpPr>
        <p:spPr>
          <a:xfrm>
            <a:off x="5610927" y="260179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7717E01-FDF0-4792-9542-FD2E7B63FB72}"/>
              </a:ext>
            </a:extLst>
          </p:cNvPr>
          <p:cNvGrpSpPr/>
          <p:nvPr/>
        </p:nvGrpSpPr>
        <p:grpSpPr>
          <a:xfrm>
            <a:off x="1636958" y="2347038"/>
            <a:ext cx="1765166" cy="1925763"/>
            <a:chOff x="3584575" y="5884863"/>
            <a:chExt cx="635000" cy="731837"/>
          </a:xfrm>
          <a:solidFill>
            <a:schemeClr val="bg1"/>
          </a:solidFill>
        </p:grpSpPr>
        <p:sp>
          <p:nvSpPr>
            <p:cNvPr id="5" name="Freeform 135">
              <a:extLst>
                <a:ext uri="{FF2B5EF4-FFF2-40B4-BE49-F238E27FC236}">
                  <a16:creationId xmlns:a16="http://schemas.microsoft.com/office/drawing/2014/main" id="{8C9CE1BA-6527-47F4-8378-83BC3C2B3997}"/>
                </a:ext>
              </a:extLst>
            </p:cNvPr>
            <p:cNvSpPr>
              <a:spLocks noEditPoints="1"/>
            </p:cNvSpPr>
            <p:nvPr/>
          </p:nvSpPr>
          <p:spPr bwMode="auto">
            <a:xfrm>
              <a:off x="3584575" y="5884863"/>
              <a:ext cx="635000" cy="731837"/>
            </a:xfrm>
            <a:custGeom>
              <a:avLst/>
              <a:gdLst>
                <a:gd name="T0" fmla="*/ 206 w 211"/>
                <a:gd name="T1" fmla="*/ 0 h 243"/>
                <a:gd name="T2" fmla="*/ 4 w 211"/>
                <a:gd name="T3" fmla="*/ 0 h 243"/>
                <a:gd name="T4" fmla="*/ 0 w 211"/>
                <a:gd name="T5" fmla="*/ 5 h 243"/>
                <a:gd name="T6" fmla="*/ 0 w 211"/>
                <a:gd name="T7" fmla="*/ 238 h 243"/>
                <a:gd name="T8" fmla="*/ 4 w 211"/>
                <a:gd name="T9" fmla="*/ 243 h 243"/>
                <a:gd name="T10" fmla="*/ 173 w 211"/>
                <a:gd name="T11" fmla="*/ 243 h 243"/>
                <a:gd name="T12" fmla="*/ 178 w 211"/>
                <a:gd name="T13" fmla="*/ 238 h 243"/>
                <a:gd name="T14" fmla="*/ 178 w 211"/>
                <a:gd name="T15" fmla="*/ 69 h 243"/>
                <a:gd name="T16" fmla="*/ 206 w 211"/>
                <a:gd name="T17" fmla="*/ 69 h 243"/>
                <a:gd name="T18" fmla="*/ 211 w 211"/>
                <a:gd name="T19" fmla="*/ 64 h 243"/>
                <a:gd name="T20" fmla="*/ 211 w 211"/>
                <a:gd name="T21" fmla="*/ 5 h 243"/>
                <a:gd name="T22" fmla="*/ 206 w 211"/>
                <a:gd name="T23" fmla="*/ 0 h 243"/>
                <a:gd name="T24" fmla="*/ 201 w 211"/>
                <a:gd name="T25" fmla="*/ 59 h 243"/>
                <a:gd name="T26" fmla="*/ 173 w 211"/>
                <a:gd name="T27" fmla="*/ 59 h 243"/>
                <a:gd name="T28" fmla="*/ 168 w 211"/>
                <a:gd name="T29" fmla="*/ 64 h 243"/>
                <a:gd name="T30" fmla="*/ 168 w 211"/>
                <a:gd name="T31" fmla="*/ 234 h 243"/>
                <a:gd name="T32" fmla="*/ 9 w 211"/>
                <a:gd name="T33" fmla="*/ 234 h 243"/>
                <a:gd name="T34" fmla="*/ 9 w 211"/>
                <a:gd name="T35" fmla="*/ 10 h 243"/>
                <a:gd name="T36" fmla="*/ 201 w 211"/>
                <a:gd name="T37" fmla="*/ 10 h 243"/>
                <a:gd name="T38" fmla="*/ 201 w 211"/>
                <a:gd name="T39" fmla="*/ 5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43">
                  <a:moveTo>
                    <a:pt x="206" y="0"/>
                  </a:moveTo>
                  <a:cubicBezTo>
                    <a:pt x="4" y="0"/>
                    <a:pt x="4" y="0"/>
                    <a:pt x="4" y="0"/>
                  </a:cubicBezTo>
                  <a:cubicBezTo>
                    <a:pt x="2" y="0"/>
                    <a:pt x="0" y="3"/>
                    <a:pt x="0" y="5"/>
                  </a:cubicBezTo>
                  <a:cubicBezTo>
                    <a:pt x="0" y="238"/>
                    <a:pt x="0" y="238"/>
                    <a:pt x="0" y="238"/>
                  </a:cubicBezTo>
                  <a:cubicBezTo>
                    <a:pt x="0" y="241"/>
                    <a:pt x="2" y="243"/>
                    <a:pt x="4" y="243"/>
                  </a:cubicBezTo>
                  <a:cubicBezTo>
                    <a:pt x="173" y="243"/>
                    <a:pt x="173" y="243"/>
                    <a:pt x="173" y="243"/>
                  </a:cubicBezTo>
                  <a:cubicBezTo>
                    <a:pt x="176" y="243"/>
                    <a:pt x="178" y="241"/>
                    <a:pt x="178" y="238"/>
                  </a:cubicBezTo>
                  <a:cubicBezTo>
                    <a:pt x="178" y="69"/>
                    <a:pt x="178" y="69"/>
                    <a:pt x="178" y="69"/>
                  </a:cubicBezTo>
                  <a:cubicBezTo>
                    <a:pt x="206" y="69"/>
                    <a:pt x="206" y="69"/>
                    <a:pt x="206" y="69"/>
                  </a:cubicBezTo>
                  <a:cubicBezTo>
                    <a:pt x="209" y="69"/>
                    <a:pt x="211" y="66"/>
                    <a:pt x="211" y="64"/>
                  </a:cubicBezTo>
                  <a:cubicBezTo>
                    <a:pt x="211" y="5"/>
                    <a:pt x="211" y="5"/>
                    <a:pt x="211" y="5"/>
                  </a:cubicBezTo>
                  <a:cubicBezTo>
                    <a:pt x="211" y="3"/>
                    <a:pt x="209" y="0"/>
                    <a:pt x="206" y="0"/>
                  </a:cubicBezTo>
                  <a:close/>
                  <a:moveTo>
                    <a:pt x="201" y="59"/>
                  </a:moveTo>
                  <a:cubicBezTo>
                    <a:pt x="173" y="59"/>
                    <a:pt x="173" y="59"/>
                    <a:pt x="173" y="59"/>
                  </a:cubicBezTo>
                  <a:cubicBezTo>
                    <a:pt x="170" y="59"/>
                    <a:pt x="168" y="61"/>
                    <a:pt x="168" y="64"/>
                  </a:cubicBezTo>
                  <a:cubicBezTo>
                    <a:pt x="168" y="234"/>
                    <a:pt x="168" y="234"/>
                    <a:pt x="168" y="234"/>
                  </a:cubicBezTo>
                  <a:cubicBezTo>
                    <a:pt x="9" y="234"/>
                    <a:pt x="9" y="234"/>
                    <a:pt x="9" y="234"/>
                  </a:cubicBezTo>
                  <a:cubicBezTo>
                    <a:pt x="9" y="10"/>
                    <a:pt x="9" y="10"/>
                    <a:pt x="9" y="10"/>
                  </a:cubicBezTo>
                  <a:cubicBezTo>
                    <a:pt x="201" y="10"/>
                    <a:pt x="201" y="10"/>
                    <a:pt x="201" y="10"/>
                  </a:cubicBezTo>
                  <a:lnTo>
                    <a:pt x="201"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6" name="Freeform 136">
              <a:extLst>
                <a:ext uri="{FF2B5EF4-FFF2-40B4-BE49-F238E27FC236}">
                  <a16:creationId xmlns:a16="http://schemas.microsoft.com/office/drawing/2014/main" id="{D2CDC1ED-028E-4B4E-A56E-950CEE61D90D}"/>
                </a:ext>
              </a:extLst>
            </p:cNvPr>
            <p:cNvSpPr>
              <a:spLocks/>
            </p:cNvSpPr>
            <p:nvPr/>
          </p:nvSpPr>
          <p:spPr bwMode="auto">
            <a:xfrm>
              <a:off x="3683000" y="6469063"/>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solidFill>
              <a:srgbClr val="6CC2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7" name="Freeform 137">
              <a:extLst>
                <a:ext uri="{FF2B5EF4-FFF2-40B4-BE49-F238E27FC236}">
                  <a16:creationId xmlns:a16="http://schemas.microsoft.com/office/drawing/2014/main" id="{AD99F6B8-C8AF-46BE-8E24-8C3A7D023A82}"/>
                </a:ext>
              </a:extLst>
            </p:cNvPr>
            <p:cNvSpPr>
              <a:spLocks/>
            </p:cNvSpPr>
            <p:nvPr/>
          </p:nvSpPr>
          <p:spPr bwMode="auto">
            <a:xfrm>
              <a:off x="3683000" y="6378575"/>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solidFill>
              <a:srgbClr val="E1450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8" name="Freeform 138">
              <a:extLst>
                <a:ext uri="{FF2B5EF4-FFF2-40B4-BE49-F238E27FC236}">
                  <a16:creationId xmlns:a16="http://schemas.microsoft.com/office/drawing/2014/main" id="{0785012A-E227-4578-9F16-308C247D866D}"/>
                </a:ext>
              </a:extLst>
            </p:cNvPr>
            <p:cNvSpPr>
              <a:spLocks/>
            </p:cNvSpPr>
            <p:nvPr/>
          </p:nvSpPr>
          <p:spPr bwMode="auto">
            <a:xfrm>
              <a:off x="4146550" y="6156325"/>
              <a:ext cx="73025" cy="192087"/>
            </a:xfrm>
            <a:custGeom>
              <a:avLst/>
              <a:gdLst>
                <a:gd name="T0" fmla="*/ 19 w 24"/>
                <a:gd name="T1" fmla="*/ 0 h 64"/>
                <a:gd name="T2" fmla="*/ 5 w 24"/>
                <a:gd name="T3" fmla="*/ 0 h 64"/>
                <a:gd name="T4" fmla="*/ 0 w 24"/>
                <a:gd name="T5" fmla="*/ 5 h 64"/>
                <a:gd name="T6" fmla="*/ 5 w 24"/>
                <a:gd name="T7" fmla="*/ 10 h 64"/>
                <a:gd name="T8" fmla="*/ 14 w 24"/>
                <a:gd name="T9" fmla="*/ 10 h 64"/>
                <a:gd name="T10" fmla="*/ 14 w 24"/>
                <a:gd name="T11" fmla="*/ 54 h 64"/>
                <a:gd name="T12" fmla="*/ 5 w 24"/>
                <a:gd name="T13" fmla="*/ 54 h 64"/>
                <a:gd name="T14" fmla="*/ 0 w 24"/>
                <a:gd name="T15" fmla="*/ 59 h 64"/>
                <a:gd name="T16" fmla="*/ 5 w 24"/>
                <a:gd name="T17" fmla="*/ 64 h 64"/>
                <a:gd name="T18" fmla="*/ 19 w 24"/>
                <a:gd name="T19" fmla="*/ 64 h 64"/>
                <a:gd name="T20" fmla="*/ 24 w 24"/>
                <a:gd name="T21" fmla="*/ 59 h 64"/>
                <a:gd name="T22" fmla="*/ 24 w 24"/>
                <a:gd name="T23" fmla="*/ 5 h 64"/>
                <a:gd name="T24" fmla="*/ 19 w 2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4">
                  <a:moveTo>
                    <a:pt x="19" y="0"/>
                  </a:moveTo>
                  <a:cubicBezTo>
                    <a:pt x="5" y="0"/>
                    <a:pt x="5" y="0"/>
                    <a:pt x="5" y="0"/>
                  </a:cubicBezTo>
                  <a:cubicBezTo>
                    <a:pt x="2" y="0"/>
                    <a:pt x="0" y="2"/>
                    <a:pt x="0" y="5"/>
                  </a:cubicBezTo>
                  <a:cubicBezTo>
                    <a:pt x="0" y="7"/>
                    <a:pt x="2" y="10"/>
                    <a:pt x="5" y="10"/>
                  </a:cubicBezTo>
                  <a:cubicBezTo>
                    <a:pt x="14" y="10"/>
                    <a:pt x="14" y="10"/>
                    <a:pt x="14" y="10"/>
                  </a:cubicBezTo>
                  <a:cubicBezTo>
                    <a:pt x="14" y="54"/>
                    <a:pt x="14" y="54"/>
                    <a:pt x="14" y="54"/>
                  </a:cubicBezTo>
                  <a:cubicBezTo>
                    <a:pt x="5" y="54"/>
                    <a:pt x="5" y="54"/>
                    <a:pt x="5" y="54"/>
                  </a:cubicBezTo>
                  <a:cubicBezTo>
                    <a:pt x="2" y="54"/>
                    <a:pt x="0" y="56"/>
                    <a:pt x="0" y="59"/>
                  </a:cubicBezTo>
                  <a:cubicBezTo>
                    <a:pt x="0" y="62"/>
                    <a:pt x="2" y="64"/>
                    <a:pt x="5" y="64"/>
                  </a:cubicBezTo>
                  <a:cubicBezTo>
                    <a:pt x="19" y="64"/>
                    <a:pt x="19" y="64"/>
                    <a:pt x="19" y="64"/>
                  </a:cubicBezTo>
                  <a:cubicBezTo>
                    <a:pt x="22" y="64"/>
                    <a:pt x="24" y="62"/>
                    <a:pt x="24" y="59"/>
                  </a:cubicBezTo>
                  <a:cubicBezTo>
                    <a:pt x="24" y="5"/>
                    <a:pt x="24" y="5"/>
                    <a:pt x="24" y="5"/>
                  </a:cubicBezTo>
                  <a:cubicBezTo>
                    <a:pt x="24" y="2"/>
                    <a:pt x="22" y="0"/>
                    <a:pt x="1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9" name="Freeform 139">
              <a:extLst>
                <a:ext uri="{FF2B5EF4-FFF2-40B4-BE49-F238E27FC236}">
                  <a16:creationId xmlns:a16="http://schemas.microsoft.com/office/drawing/2014/main" id="{3C3AD556-D622-4300-AF29-45C0C5B3EED4}"/>
                </a:ext>
              </a:extLst>
            </p:cNvPr>
            <p:cNvSpPr>
              <a:spLocks/>
            </p:cNvSpPr>
            <p:nvPr/>
          </p:nvSpPr>
          <p:spPr bwMode="auto">
            <a:xfrm>
              <a:off x="4146550" y="6411913"/>
              <a:ext cx="73025" cy="204787"/>
            </a:xfrm>
            <a:custGeom>
              <a:avLst/>
              <a:gdLst>
                <a:gd name="T0" fmla="*/ 19 w 24"/>
                <a:gd name="T1" fmla="*/ 0 h 68"/>
                <a:gd name="T2" fmla="*/ 5 w 24"/>
                <a:gd name="T3" fmla="*/ 0 h 68"/>
                <a:gd name="T4" fmla="*/ 0 w 24"/>
                <a:gd name="T5" fmla="*/ 5 h 68"/>
                <a:gd name="T6" fmla="*/ 5 w 24"/>
                <a:gd name="T7" fmla="*/ 10 h 68"/>
                <a:gd name="T8" fmla="*/ 14 w 24"/>
                <a:gd name="T9" fmla="*/ 10 h 68"/>
                <a:gd name="T10" fmla="*/ 14 w 24"/>
                <a:gd name="T11" fmla="*/ 59 h 68"/>
                <a:gd name="T12" fmla="*/ 5 w 24"/>
                <a:gd name="T13" fmla="*/ 59 h 68"/>
                <a:gd name="T14" fmla="*/ 0 w 24"/>
                <a:gd name="T15" fmla="*/ 63 h 68"/>
                <a:gd name="T16" fmla="*/ 5 w 24"/>
                <a:gd name="T17" fmla="*/ 68 h 68"/>
                <a:gd name="T18" fmla="*/ 19 w 24"/>
                <a:gd name="T19" fmla="*/ 68 h 68"/>
                <a:gd name="T20" fmla="*/ 24 w 24"/>
                <a:gd name="T21" fmla="*/ 63 h 68"/>
                <a:gd name="T22" fmla="*/ 24 w 24"/>
                <a:gd name="T23" fmla="*/ 5 h 68"/>
                <a:gd name="T24" fmla="*/ 19 w 24"/>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8">
                  <a:moveTo>
                    <a:pt x="19" y="0"/>
                  </a:moveTo>
                  <a:cubicBezTo>
                    <a:pt x="5" y="0"/>
                    <a:pt x="5" y="0"/>
                    <a:pt x="5" y="0"/>
                  </a:cubicBezTo>
                  <a:cubicBezTo>
                    <a:pt x="2" y="0"/>
                    <a:pt x="0" y="3"/>
                    <a:pt x="0" y="5"/>
                  </a:cubicBezTo>
                  <a:cubicBezTo>
                    <a:pt x="0" y="8"/>
                    <a:pt x="2" y="10"/>
                    <a:pt x="5" y="10"/>
                  </a:cubicBezTo>
                  <a:cubicBezTo>
                    <a:pt x="14" y="10"/>
                    <a:pt x="14" y="10"/>
                    <a:pt x="14" y="10"/>
                  </a:cubicBezTo>
                  <a:cubicBezTo>
                    <a:pt x="14" y="59"/>
                    <a:pt x="14" y="59"/>
                    <a:pt x="14" y="59"/>
                  </a:cubicBezTo>
                  <a:cubicBezTo>
                    <a:pt x="5" y="59"/>
                    <a:pt x="5" y="59"/>
                    <a:pt x="5" y="59"/>
                  </a:cubicBezTo>
                  <a:cubicBezTo>
                    <a:pt x="2" y="59"/>
                    <a:pt x="0" y="61"/>
                    <a:pt x="0" y="63"/>
                  </a:cubicBezTo>
                  <a:cubicBezTo>
                    <a:pt x="0" y="66"/>
                    <a:pt x="2" y="68"/>
                    <a:pt x="5" y="68"/>
                  </a:cubicBezTo>
                  <a:cubicBezTo>
                    <a:pt x="19" y="68"/>
                    <a:pt x="19" y="68"/>
                    <a:pt x="19" y="68"/>
                  </a:cubicBezTo>
                  <a:cubicBezTo>
                    <a:pt x="22" y="68"/>
                    <a:pt x="24" y="66"/>
                    <a:pt x="24" y="63"/>
                  </a:cubicBezTo>
                  <a:cubicBezTo>
                    <a:pt x="24" y="5"/>
                    <a:pt x="24" y="5"/>
                    <a:pt x="24" y="5"/>
                  </a:cubicBezTo>
                  <a:cubicBezTo>
                    <a:pt x="24" y="3"/>
                    <a:pt x="22" y="0"/>
                    <a:pt x="1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0" name="Freeform 140">
              <a:extLst>
                <a:ext uri="{FF2B5EF4-FFF2-40B4-BE49-F238E27FC236}">
                  <a16:creationId xmlns:a16="http://schemas.microsoft.com/office/drawing/2014/main" id="{55592FE4-433D-4201-A0F8-310187B62E2C}"/>
                </a:ext>
              </a:extLst>
            </p:cNvPr>
            <p:cNvSpPr>
              <a:spLocks noEditPoints="1"/>
            </p:cNvSpPr>
            <p:nvPr/>
          </p:nvSpPr>
          <p:spPr bwMode="auto">
            <a:xfrm>
              <a:off x="3689350" y="5978525"/>
              <a:ext cx="328613" cy="328612"/>
            </a:xfrm>
            <a:custGeom>
              <a:avLst/>
              <a:gdLst>
                <a:gd name="T0" fmla="*/ 9 w 109"/>
                <a:gd name="T1" fmla="*/ 109 h 109"/>
                <a:gd name="T2" fmla="*/ 100 w 109"/>
                <a:gd name="T3" fmla="*/ 109 h 109"/>
                <a:gd name="T4" fmla="*/ 109 w 109"/>
                <a:gd name="T5" fmla="*/ 100 h 109"/>
                <a:gd name="T6" fmla="*/ 109 w 109"/>
                <a:gd name="T7" fmla="*/ 88 h 109"/>
                <a:gd name="T8" fmla="*/ 103 w 109"/>
                <a:gd name="T9" fmla="*/ 80 h 109"/>
                <a:gd name="T10" fmla="*/ 71 w 109"/>
                <a:gd name="T11" fmla="*/ 65 h 109"/>
                <a:gd name="T12" fmla="*/ 71 w 109"/>
                <a:gd name="T13" fmla="*/ 63 h 109"/>
                <a:gd name="T14" fmla="*/ 78 w 109"/>
                <a:gd name="T15" fmla="*/ 50 h 109"/>
                <a:gd name="T16" fmla="*/ 82 w 109"/>
                <a:gd name="T17" fmla="*/ 41 h 109"/>
                <a:gd name="T18" fmla="*/ 80 w 109"/>
                <a:gd name="T19" fmla="*/ 34 h 109"/>
                <a:gd name="T20" fmla="*/ 80 w 109"/>
                <a:gd name="T21" fmla="*/ 25 h 109"/>
                <a:gd name="T22" fmla="*/ 54 w 109"/>
                <a:gd name="T23" fmla="*/ 0 h 109"/>
                <a:gd name="T24" fmla="*/ 28 w 109"/>
                <a:gd name="T25" fmla="*/ 25 h 109"/>
                <a:gd name="T26" fmla="*/ 28 w 109"/>
                <a:gd name="T27" fmla="*/ 34 h 109"/>
                <a:gd name="T28" fmla="*/ 27 w 109"/>
                <a:gd name="T29" fmla="*/ 41 h 109"/>
                <a:gd name="T30" fmla="*/ 31 w 109"/>
                <a:gd name="T31" fmla="*/ 50 h 109"/>
                <a:gd name="T32" fmla="*/ 37 w 109"/>
                <a:gd name="T33" fmla="*/ 63 h 109"/>
                <a:gd name="T34" fmla="*/ 37 w 109"/>
                <a:gd name="T35" fmla="*/ 65 h 109"/>
                <a:gd name="T36" fmla="*/ 6 w 109"/>
                <a:gd name="T37" fmla="*/ 80 h 109"/>
                <a:gd name="T38" fmla="*/ 0 w 109"/>
                <a:gd name="T39" fmla="*/ 88 h 109"/>
                <a:gd name="T40" fmla="*/ 0 w 109"/>
                <a:gd name="T41" fmla="*/ 100 h 109"/>
                <a:gd name="T42" fmla="*/ 9 w 109"/>
                <a:gd name="T43" fmla="*/ 109 h 109"/>
                <a:gd name="T44" fmla="*/ 10 w 109"/>
                <a:gd name="T45" fmla="*/ 89 h 109"/>
                <a:gd name="T46" fmla="*/ 47 w 109"/>
                <a:gd name="T47" fmla="*/ 68 h 109"/>
                <a:gd name="T48" fmla="*/ 47 w 109"/>
                <a:gd name="T49" fmla="*/ 66 h 109"/>
                <a:gd name="T50" fmla="*/ 47 w 109"/>
                <a:gd name="T51" fmla="*/ 61 h 109"/>
                <a:gd name="T52" fmla="*/ 46 w 109"/>
                <a:gd name="T53" fmla="*/ 58 h 109"/>
                <a:gd name="T54" fmla="*/ 40 w 109"/>
                <a:gd name="T55" fmla="*/ 46 h 109"/>
                <a:gd name="T56" fmla="*/ 38 w 109"/>
                <a:gd name="T57" fmla="*/ 44 h 109"/>
                <a:gd name="T58" fmla="*/ 36 w 109"/>
                <a:gd name="T59" fmla="*/ 41 h 109"/>
                <a:gd name="T60" fmla="*/ 37 w 109"/>
                <a:gd name="T61" fmla="*/ 39 h 109"/>
                <a:gd name="T62" fmla="*/ 38 w 109"/>
                <a:gd name="T63" fmla="*/ 36 h 109"/>
                <a:gd name="T64" fmla="*/ 38 w 109"/>
                <a:gd name="T65" fmla="*/ 25 h 109"/>
                <a:gd name="T66" fmla="*/ 54 w 109"/>
                <a:gd name="T67" fmla="*/ 10 h 109"/>
                <a:gd name="T68" fmla="*/ 71 w 109"/>
                <a:gd name="T69" fmla="*/ 25 h 109"/>
                <a:gd name="T70" fmla="*/ 71 w 109"/>
                <a:gd name="T71" fmla="*/ 36 h 109"/>
                <a:gd name="T72" fmla="*/ 72 w 109"/>
                <a:gd name="T73" fmla="*/ 39 h 109"/>
                <a:gd name="T74" fmla="*/ 72 w 109"/>
                <a:gd name="T75" fmla="*/ 41 h 109"/>
                <a:gd name="T76" fmla="*/ 71 w 109"/>
                <a:gd name="T77" fmla="*/ 44 h 109"/>
                <a:gd name="T78" fmla="*/ 69 w 109"/>
                <a:gd name="T79" fmla="*/ 46 h 109"/>
                <a:gd name="T80" fmla="*/ 63 w 109"/>
                <a:gd name="T81" fmla="*/ 58 h 109"/>
                <a:gd name="T82" fmla="*/ 62 w 109"/>
                <a:gd name="T83" fmla="*/ 61 h 109"/>
                <a:gd name="T84" fmla="*/ 62 w 109"/>
                <a:gd name="T85" fmla="*/ 66 h 109"/>
                <a:gd name="T86" fmla="*/ 62 w 109"/>
                <a:gd name="T87" fmla="*/ 68 h 109"/>
                <a:gd name="T88" fmla="*/ 99 w 109"/>
                <a:gd name="T89" fmla="*/ 89 h 109"/>
                <a:gd name="T90" fmla="*/ 99 w 109"/>
                <a:gd name="T91" fmla="*/ 99 h 109"/>
                <a:gd name="T92" fmla="*/ 10 w 109"/>
                <a:gd name="T93" fmla="*/ 99 h 109"/>
                <a:gd name="T94" fmla="*/ 10 w 109"/>
                <a:gd name="T95"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109">
                  <a:moveTo>
                    <a:pt x="9" y="109"/>
                  </a:moveTo>
                  <a:cubicBezTo>
                    <a:pt x="100" y="109"/>
                    <a:pt x="100" y="109"/>
                    <a:pt x="100" y="109"/>
                  </a:cubicBezTo>
                  <a:cubicBezTo>
                    <a:pt x="105" y="109"/>
                    <a:pt x="109" y="105"/>
                    <a:pt x="109" y="100"/>
                  </a:cubicBezTo>
                  <a:cubicBezTo>
                    <a:pt x="109" y="88"/>
                    <a:pt x="109" y="88"/>
                    <a:pt x="109" y="88"/>
                  </a:cubicBezTo>
                  <a:cubicBezTo>
                    <a:pt x="109" y="84"/>
                    <a:pt x="106" y="81"/>
                    <a:pt x="103" y="80"/>
                  </a:cubicBezTo>
                  <a:cubicBezTo>
                    <a:pt x="78" y="70"/>
                    <a:pt x="72" y="66"/>
                    <a:pt x="71" y="65"/>
                  </a:cubicBezTo>
                  <a:cubicBezTo>
                    <a:pt x="71" y="63"/>
                    <a:pt x="71" y="63"/>
                    <a:pt x="71" y="63"/>
                  </a:cubicBezTo>
                  <a:cubicBezTo>
                    <a:pt x="74" y="60"/>
                    <a:pt x="77" y="55"/>
                    <a:pt x="78" y="50"/>
                  </a:cubicBezTo>
                  <a:cubicBezTo>
                    <a:pt x="81" y="48"/>
                    <a:pt x="82" y="45"/>
                    <a:pt x="82" y="41"/>
                  </a:cubicBezTo>
                  <a:cubicBezTo>
                    <a:pt x="82" y="39"/>
                    <a:pt x="82" y="36"/>
                    <a:pt x="80" y="34"/>
                  </a:cubicBezTo>
                  <a:cubicBezTo>
                    <a:pt x="80" y="25"/>
                    <a:pt x="80" y="25"/>
                    <a:pt x="80" y="25"/>
                  </a:cubicBezTo>
                  <a:cubicBezTo>
                    <a:pt x="80" y="10"/>
                    <a:pt x="71" y="0"/>
                    <a:pt x="54" y="0"/>
                  </a:cubicBezTo>
                  <a:cubicBezTo>
                    <a:pt x="38" y="0"/>
                    <a:pt x="28" y="10"/>
                    <a:pt x="28" y="25"/>
                  </a:cubicBezTo>
                  <a:cubicBezTo>
                    <a:pt x="28" y="34"/>
                    <a:pt x="28" y="34"/>
                    <a:pt x="28" y="34"/>
                  </a:cubicBezTo>
                  <a:cubicBezTo>
                    <a:pt x="27" y="36"/>
                    <a:pt x="27" y="39"/>
                    <a:pt x="27" y="41"/>
                  </a:cubicBezTo>
                  <a:cubicBezTo>
                    <a:pt x="27" y="45"/>
                    <a:pt x="28" y="48"/>
                    <a:pt x="31" y="50"/>
                  </a:cubicBezTo>
                  <a:cubicBezTo>
                    <a:pt x="32" y="55"/>
                    <a:pt x="34" y="60"/>
                    <a:pt x="37" y="63"/>
                  </a:cubicBezTo>
                  <a:cubicBezTo>
                    <a:pt x="37" y="65"/>
                    <a:pt x="37" y="65"/>
                    <a:pt x="37" y="65"/>
                  </a:cubicBezTo>
                  <a:cubicBezTo>
                    <a:pt x="36" y="66"/>
                    <a:pt x="30" y="71"/>
                    <a:pt x="6" y="80"/>
                  </a:cubicBezTo>
                  <a:cubicBezTo>
                    <a:pt x="2" y="81"/>
                    <a:pt x="0" y="84"/>
                    <a:pt x="0" y="88"/>
                  </a:cubicBezTo>
                  <a:cubicBezTo>
                    <a:pt x="0" y="100"/>
                    <a:pt x="0" y="100"/>
                    <a:pt x="0" y="100"/>
                  </a:cubicBezTo>
                  <a:cubicBezTo>
                    <a:pt x="0" y="105"/>
                    <a:pt x="4" y="109"/>
                    <a:pt x="9" y="109"/>
                  </a:cubicBezTo>
                  <a:close/>
                  <a:moveTo>
                    <a:pt x="10" y="89"/>
                  </a:moveTo>
                  <a:cubicBezTo>
                    <a:pt x="42" y="76"/>
                    <a:pt x="46" y="72"/>
                    <a:pt x="47" y="68"/>
                  </a:cubicBezTo>
                  <a:cubicBezTo>
                    <a:pt x="47" y="67"/>
                    <a:pt x="47" y="67"/>
                    <a:pt x="47" y="66"/>
                  </a:cubicBezTo>
                  <a:cubicBezTo>
                    <a:pt x="47" y="61"/>
                    <a:pt x="47" y="61"/>
                    <a:pt x="47" y="61"/>
                  </a:cubicBezTo>
                  <a:cubicBezTo>
                    <a:pt x="47" y="60"/>
                    <a:pt x="47" y="59"/>
                    <a:pt x="46" y="58"/>
                  </a:cubicBezTo>
                  <a:cubicBezTo>
                    <a:pt x="43" y="55"/>
                    <a:pt x="41" y="51"/>
                    <a:pt x="40" y="46"/>
                  </a:cubicBezTo>
                  <a:cubicBezTo>
                    <a:pt x="39" y="45"/>
                    <a:pt x="39" y="44"/>
                    <a:pt x="38" y="44"/>
                  </a:cubicBezTo>
                  <a:cubicBezTo>
                    <a:pt x="37" y="43"/>
                    <a:pt x="36" y="42"/>
                    <a:pt x="36" y="41"/>
                  </a:cubicBezTo>
                  <a:cubicBezTo>
                    <a:pt x="36" y="40"/>
                    <a:pt x="37" y="39"/>
                    <a:pt x="37" y="39"/>
                  </a:cubicBezTo>
                  <a:cubicBezTo>
                    <a:pt x="38" y="38"/>
                    <a:pt x="38" y="37"/>
                    <a:pt x="38" y="36"/>
                  </a:cubicBezTo>
                  <a:cubicBezTo>
                    <a:pt x="38" y="25"/>
                    <a:pt x="38" y="25"/>
                    <a:pt x="38" y="25"/>
                  </a:cubicBezTo>
                  <a:cubicBezTo>
                    <a:pt x="38" y="15"/>
                    <a:pt x="44" y="10"/>
                    <a:pt x="54" y="10"/>
                  </a:cubicBezTo>
                  <a:cubicBezTo>
                    <a:pt x="65" y="10"/>
                    <a:pt x="71" y="15"/>
                    <a:pt x="71" y="25"/>
                  </a:cubicBezTo>
                  <a:cubicBezTo>
                    <a:pt x="71" y="36"/>
                    <a:pt x="71" y="36"/>
                    <a:pt x="71" y="36"/>
                  </a:cubicBezTo>
                  <a:cubicBezTo>
                    <a:pt x="71" y="37"/>
                    <a:pt x="71" y="38"/>
                    <a:pt x="72" y="39"/>
                  </a:cubicBezTo>
                  <a:cubicBezTo>
                    <a:pt x="72" y="39"/>
                    <a:pt x="72" y="40"/>
                    <a:pt x="72" y="41"/>
                  </a:cubicBezTo>
                  <a:cubicBezTo>
                    <a:pt x="72" y="42"/>
                    <a:pt x="72" y="43"/>
                    <a:pt x="71" y="44"/>
                  </a:cubicBezTo>
                  <a:cubicBezTo>
                    <a:pt x="70" y="44"/>
                    <a:pt x="69" y="45"/>
                    <a:pt x="69" y="46"/>
                  </a:cubicBezTo>
                  <a:cubicBezTo>
                    <a:pt x="68" y="51"/>
                    <a:pt x="66" y="55"/>
                    <a:pt x="63" y="58"/>
                  </a:cubicBezTo>
                  <a:cubicBezTo>
                    <a:pt x="62" y="59"/>
                    <a:pt x="62" y="60"/>
                    <a:pt x="62" y="61"/>
                  </a:cubicBezTo>
                  <a:cubicBezTo>
                    <a:pt x="62" y="66"/>
                    <a:pt x="62" y="66"/>
                    <a:pt x="62" y="66"/>
                  </a:cubicBezTo>
                  <a:cubicBezTo>
                    <a:pt x="62" y="67"/>
                    <a:pt x="62" y="67"/>
                    <a:pt x="62" y="68"/>
                  </a:cubicBezTo>
                  <a:cubicBezTo>
                    <a:pt x="63" y="72"/>
                    <a:pt x="67" y="76"/>
                    <a:pt x="99" y="89"/>
                  </a:cubicBezTo>
                  <a:cubicBezTo>
                    <a:pt x="99" y="99"/>
                    <a:pt x="99" y="99"/>
                    <a:pt x="99" y="99"/>
                  </a:cubicBezTo>
                  <a:cubicBezTo>
                    <a:pt x="10" y="99"/>
                    <a:pt x="10" y="99"/>
                    <a:pt x="10" y="99"/>
                  </a:cubicBezTo>
                  <a:lnTo>
                    <a:pt x="10" y="89"/>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grpSp>
        <p:nvGrpSpPr>
          <p:cNvPr id="11" name="Group 10">
            <a:extLst>
              <a:ext uri="{FF2B5EF4-FFF2-40B4-BE49-F238E27FC236}">
                <a16:creationId xmlns:a16="http://schemas.microsoft.com/office/drawing/2014/main" id="{58BD8004-4C76-4F21-B839-D494885EB5FC}"/>
              </a:ext>
            </a:extLst>
          </p:cNvPr>
          <p:cNvGrpSpPr/>
          <p:nvPr/>
        </p:nvGrpSpPr>
        <p:grpSpPr>
          <a:xfrm>
            <a:off x="5610927" y="2867107"/>
            <a:ext cx="6330642" cy="3579307"/>
            <a:chOff x="5345481" y="2449741"/>
            <a:chExt cx="6330642" cy="3579307"/>
          </a:xfrm>
        </p:grpSpPr>
        <p:sp>
          <p:nvSpPr>
            <p:cNvPr id="12" name="TextBox 11">
              <a:extLst>
                <a:ext uri="{FF2B5EF4-FFF2-40B4-BE49-F238E27FC236}">
                  <a16:creationId xmlns:a16="http://schemas.microsoft.com/office/drawing/2014/main" id="{2DEFA294-E08D-4BCD-9800-39D411712226}"/>
                </a:ext>
              </a:extLst>
            </p:cNvPr>
            <p:cNvSpPr txBox="1"/>
            <p:nvPr/>
          </p:nvSpPr>
          <p:spPr>
            <a:xfrm>
              <a:off x="6641916" y="2449741"/>
              <a:ext cx="3149425"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Sheena Coles</a:t>
              </a:r>
            </a:p>
            <a:p>
              <a:pPr algn="ctr"/>
              <a:r>
                <a:rPr lang="en-US" dirty="0">
                  <a:latin typeface="Arial" panose="020B0604020202020204" pitchFamily="34" charset="0"/>
                  <a:cs typeface="Arial" panose="020B0604020202020204" pitchFamily="34" charset="0"/>
                  <a:hlinkClick r:id="rId2"/>
                </a:rPr>
                <a:t>SColes@sco.Idaho.gov</a:t>
              </a:r>
              <a:r>
                <a:rPr lang="en-US" dirty="0">
                  <a:latin typeface="Arial" panose="020B0604020202020204" pitchFamily="34" charset="0"/>
                  <a:cs typeface="Arial" panose="020B0604020202020204" pitchFamily="34" charset="0"/>
                </a:rPr>
                <a:t> </a:t>
              </a:r>
            </a:p>
            <a:p>
              <a:pPr algn="ctr"/>
              <a:r>
                <a:rPr lang="en-US" dirty="0">
                  <a:latin typeface="Arial" panose="020B0604020202020204" pitchFamily="34" charset="0"/>
                  <a:cs typeface="Arial" panose="020B0604020202020204" pitchFamily="34" charset="0"/>
                </a:rPr>
                <a:t>208-334-3100 </a:t>
              </a:r>
            </a:p>
          </p:txBody>
        </p:sp>
        <p:sp>
          <p:nvSpPr>
            <p:cNvPr id="13" name="TextBox 12">
              <a:extLst>
                <a:ext uri="{FF2B5EF4-FFF2-40B4-BE49-F238E27FC236}">
                  <a16:creationId xmlns:a16="http://schemas.microsoft.com/office/drawing/2014/main" id="{7CEAEF9C-A3BD-4D5D-8D9B-1BB7CCF0BB7B}"/>
                </a:ext>
              </a:extLst>
            </p:cNvPr>
            <p:cNvSpPr txBox="1"/>
            <p:nvPr/>
          </p:nvSpPr>
          <p:spPr>
            <a:xfrm>
              <a:off x="6865648" y="5659716"/>
              <a:ext cx="306781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Luma: </a:t>
              </a:r>
              <a:r>
                <a:rPr lang="en-US" u="sng" dirty="0">
                  <a:latin typeface="Arial" panose="020B0604020202020204" pitchFamily="34" charset="0"/>
                  <a:cs typeface="Arial" panose="020B0604020202020204" pitchFamily="34" charset="0"/>
                  <a:hlinkClick r:id="rId3"/>
                </a:rPr>
                <a:t>luma@sco.idaho.gov</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C35CA58-D131-47E2-8C51-DDD16D4C714B}"/>
                </a:ext>
              </a:extLst>
            </p:cNvPr>
            <p:cNvSpPr txBox="1"/>
            <p:nvPr/>
          </p:nvSpPr>
          <p:spPr>
            <a:xfrm>
              <a:off x="8608304" y="3645202"/>
              <a:ext cx="3067819"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Danielle Blackmer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4"/>
                </a:rPr>
                <a:t>dblackmer@sco.Idaho.gov</a:t>
              </a:r>
              <a:r>
                <a:rPr lang="en-US" dirty="0">
                  <a:latin typeface="Arial" panose="020B0604020202020204" pitchFamily="34" charset="0"/>
                  <a:cs typeface="Arial" panose="020B0604020202020204" pitchFamily="34" charset="0"/>
                </a:rPr>
                <a:t> </a:t>
              </a: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061E0E1-0884-4DA3-8EBE-1A5E0EE049B9}"/>
                </a:ext>
              </a:extLst>
            </p:cNvPr>
            <p:cNvSpPr txBox="1"/>
            <p:nvPr/>
          </p:nvSpPr>
          <p:spPr>
            <a:xfrm>
              <a:off x="5366899" y="4727506"/>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Chris Lehosit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5"/>
                </a:rPr>
                <a:t>clehosit@sco.Idaho.gov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508BAA8-7CCE-49D2-9AC4-7B3DCCB6CBE5}"/>
                </a:ext>
              </a:extLst>
            </p:cNvPr>
            <p:cNvSpPr txBox="1"/>
            <p:nvPr/>
          </p:nvSpPr>
          <p:spPr>
            <a:xfrm>
              <a:off x="8608304" y="4727506"/>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Tina Fuller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6"/>
                </a:rPr>
                <a:t>tfuller@sco.Idaho.gov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E3A08B0-7D5E-4A06-9C67-3EBFC40E1E06}"/>
                </a:ext>
              </a:extLst>
            </p:cNvPr>
            <p:cNvSpPr txBox="1"/>
            <p:nvPr/>
          </p:nvSpPr>
          <p:spPr>
            <a:xfrm>
              <a:off x="5345481" y="3638386"/>
              <a:ext cx="282591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Alex Doench </a:t>
              </a:r>
            </a:p>
            <a:p>
              <a:r>
                <a:rPr lang="en-US" dirty="0">
                  <a:latin typeface="Arial" panose="020B0604020202020204" pitchFamily="34" charset="0"/>
                  <a:cs typeface="Arial" panose="020B0604020202020204" pitchFamily="34" charset="0"/>
                  <a:hlinkClick r:id="rId7"/>
                </a:rPr>
                <a:t>adoench@sco.Idaho.gov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208-332-8841</a:t>
              </a:r>
            </a:p>
          </p:txBody>
        </p:sp>
      </p:grpSp>
    </p:spTree>
    <p:extLst>
      <p:ext uri="{BB962C8B-B14F-4D97-AF65-F5344CB8AC3E}">
        <p14:creationId xmlns:p14="http://schemas.microsoft.com/office/powerpoint/2010/main" val="3966926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5F01891-17FC-4C35-B39B-B24F30E454BA}"/>
              </a:ext>
            </a:extLst>
          </p:cNvPr>
          <p:cNvSpPr txBox="1">
            <a:spLocks/>
          </p:cNvSpPr>
          <p:nvPr/>
        </p:nvSpPr>
        <p:spPr>
          <a:xfrm>
            <a:off x="5304034" y="2474017"/>
            <a:ext cx="6492240" cy="3063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rgbClr val="092F57"/>
                </a:solidFill>
              </a:rPr>
              <a:t>Questions</a:t>
            </a:r>
          </a:p>
        </p:txBody>
      </p:sp>
      <p:cxnSp>
        <p:nvCxnSpPr>
          <p:cNvPr id="3" name="Straight Connector 2">
            <a:extLst>
              <a:ext uri="{FF2B5EF4-FFF2-40B4-BE49-F238E27FC236}">
                <a16:creationId xmlns:a16="http://schemas.microsoft.com/office/drawing/2014/main" id="{F404CDBB-F841-49C5-9434-2985C7A15CF3}"/>
              </a:ext>
            </a:extLst>
          </p:cNvPr>
          <p:cNvCxnSpPr/>
          <p:nvPr/>
        </p:nvCxnSpPr>
        <p:spPr>
          <a:xfrm>
            <a:off x="5570734" y="3243637"/>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8AFD049-2CA5-4B34-BDC5-6E15CC5BFE58}"/>
              </a:ext>
            </a:extLst>
          </p:cNvPr>
          <p:cNvGrpSpPr/>
          <p:nvPr/>
        </p:nvGrpSpPr>
        <p:grpSpPr>
          <a:xfrm>
            <a:off x="1430892" y="2018088"/>
            <a:ext cx="2057399" cy="2057395"/>
            <a:chOff x="2314575" y="2084388"/>
            <a:chExt cx="958851" cy="958849"/>
          </a:xfrm>
          <a:solidFill>
            <a:schemeClr val="bg1"/>
          </a:solidFill>
        </p:grpSpPr>
        <p:sp>
          <p:nvSpPr>
            <p:cNvPr id="5" name="Freeform 43">
              <a:extLst>
                <a:ext uri="{FF2B5EF4-FFF2-40B4-BE49-F238E27FC236}">
                  <a16:creationId xmlns:a16="http://schemas.microsoft.com/office/drawing/2014/main" id="{D47F7617-6166-45FB-8D0E-41794C7C6547}"/>
                </a:ext>
              </a:extLst>
            </p:cNvPr>
            <p:cNvSpPr>
              <a:spLocks noEditPoints="1"/>
            </p:cNvSpPr>
            <p:nvPr/>
          </p:nvSpPr>
          <p:spPr bwMode="auto">
            <a:xfrm>
              <a:off x="2314575" y="2084388"/>
              <a:ext cx="958851" cy="958849"/>
            </a:xfrm>
            <a:custGeom>
              <a:avLst/>
              <a:gdLst>
                <a:gd name="T0" fmla="*/ 340 w 355"/>
                <a:gd name="T1" fmla="*/ 283 h 355"/>
                <a:gd name="T2" fmla="*/ 263 w 355"/>
                <a:gd name="T3" fmla="*/ 207 h 355"/>
                <a:gd name="T4" fmla="*/ 280 w 355"/>
                <a:gd name="T5" fmla="*/ 140 h 355"/>
                <a:gd name="T6" fmla="*/ 239 w 355"/>
                <a:gd name="T7" fmla="*/ 41 h 355"/>
                <a:gd name="T8" fmla="*/ 140 w 355"/>
                <a:gd name="T9" fmla="*/ 0 h 355"/>
                <a:gd name="T10" fmla="*/ 1 w 355"/>
                <a:gd name="T11" fmla="*/ 140 h 355"/>
                <a:gd name="T12" fmla="*/ 41 w 355"/>
                <a:gd name="T13" fmla="*/ 239 h 355"/>
                <a:gd name="T14" fmla="*/ 140 w 355"/>
                <a:gd name="T15" fmla="*/ 280 h 355"/>
                <a:gd name="T16" fmla="*/ 207 w 355"/>
                <a:gd name="T17" fmla="*/ 263 h 355"/>
                <a:gd name="T18" fmla="*/ 284 w 355"/>
                <a:gd name="T19" fmla="*/ 339 h 355"/>
                <a:gd name="T20" fmla="*/ 340 w 355"/>
                <a:gd name="T21" fmla="*/ 339 h 355"/>
                <a:gd name="T22" fmla="*/ 340 w 355"/>
                <a:gd name="T23" fmla="*/ 283 h 355"/>
                <a:gd name="T24" fmla="*/ 140 w 355"/>
                <a:gd name="T25" fmla="*/ 240 h 355"/>
                <a:gd name="T26" fmla="*/ 70 w 355"/>
                <a:gd name="T27" fmla="*/ 211 h 355"/>
                <a:gd name="T28" fmla="*/ 41 w 355"/>
                <a:gd name="T29" fmla="*/ 140 h 355"/>
                <a:gd name="T30" fmla="*/ 140 w 355"/>
                <a:gd name="T31" fmla="*/ 40 h 355"/>
                <a:gd name="T32" fmla="*/ 240 w 355"/>
                <a:gd name="T33" fmla="*/ 140 h 355"/>
                <a:gd name="T34" fmla="*/ 140 w 355"/>
                <a:gd name="T35"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355">
                  <a:moveTo>
                    <a:pt x="340" y="283"/>
                  </a:moveTo>
                  <a:cubicBezTo>
                    <a:pt x="263" y="207"/>
                    <a:pt x="263" y="207"/>
                    <a:pt x="263" y="207"/>
                  </a:cubicBezTo>
                  <a:cubicBezTo>
                    <a:pt x="274" y="187"/>
                    <a:pt x="280" y="164"/>
                    <a:pt x="280" y="140"/>
                  </a:cubicBezTo>
                  <a:cubicBezTo>
                    <a:pt x="280" y="103"/>
                    <a:pt x="266" y="68"/>
                    <a:pt x="239" y="41"/>
                  </a:cubicBezTo>
                  <a:cubicBezTo>
                    <a:pt x="213" y="15"/>
                    <a:pt x="178" y="0"/>
                    <a:pt x="140" y="0"/>
                  </a:cubicBezTo>
                  <a:cubicBezTo>
                    <a:pt x="63" y="0"/>
                    <a:pt x="1" y="63"/>
                    <a:pt x="1" y="140"/>
                  </a:cubicBezTo>
                  <a:cubicBezTo>
                    <a:pt x="0" y="177"/>
                    <a:pt x="15" y="213"/>
                    <a:pt x="41" y="239"/>
                  </a:cubicBezTo>
                  <a:cubicBezTo>
                    <a:pt x="68" y="265"/>
                    <a:pt x="103" y="280"/>
                    <a:pt x="140" y="280"/>
                  </a:cubicBezTo>
                  <a:cubicBezTo>
                    <a:pt x="165" y="280"/>
                    <a:pt x="187" y="274"/>
                    <a:pt x="207" y="263"/>
                  </a:cubicBezTo>
                  <a:cubicBezTo>
                    <a:pt x="284" y="339"/>
                    <a:pt x="284" y="339"/>
                    <a:pt x="284" y="339"/>
                  </a:cubicBezTo>
                  <a:cubicBezTo>
                    <a:pt x="299" y="355"/>
                    <a:pt x="324" y="355"/>
                    <a:pt x="340" y="339"/>
                  </a:cubicBezTo>
                  <a:cubicBezTo>
                    <a:pt x="355" y="324"/>
                    <a:pt x="355" y="299"/>
                    <a:pt x="340" y="283"/>
                  </a:cubicBezTo>
                  <a:close/>
                  <a:moveTo>
                    <a:pt x="140" y="240"/>
                  </a:moveTo>
                  <a:cubicBezTo>
                    <a:pt x="114" y="240"/>
                    <a:pt x="89" y="229"/>
                    <a:pt x="70" y="211"/>
                  </a:cubicBezTo>
                  <a:cubicBezTo>
                    <a:pt x="51" y="192"/>
                    <a:pt x="41" y="167"/>
                    <a:pt x="41" y="140"/>
                  </a:cubicBezTo>
                  <a:cubicBezTo>
                    <a:pt x="41" y="85"/>
                    <a:pt x="85" y="40"/>
                    <a:pt x="140" y="40"/>
                  </a:cubicBezTo>
                  <a:cubicBezTo>
                    <a:pt x="195" y="40"/>
                    <a:pt x="240" y="85"/>
                    <a:pt x="240" y="140"/>
                  </a:cubicBezTo>
                  <a:cubicBezTo>
                    <a:pt x="240" y="195"/>
                    <a:pt x="195" y="240"/>
                    <a:pt x="14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44">
              <a:extLst>
                <a:ext uri="{FF2B5EF4-FFF2-40B4-BE49-F238E27FC236}">
                  <a16:creationId xmlns:a16="http://schemas.microsoft.com/office/drawing/2014/main" id="{8AB0C84C-A08C-44F8-BE28-0671CA3719C7}"/>
                </a:ext>
              </a:extLst>
            </p:cNvPr>
            <p:cNvSpPr>
              <a:spLocks noEditPoints="1"/>
            </p:cNvSpPr>
            <p:nvPr/>
          </p:nvSpPr>
          <p:spPr bwMode="auto">
            <a:xfrm>
              <a:off x="2552700" y="2273300"/>
              <a:ext cx="280988" cy="377825"/>
            </a:xfrm>
            <a:custGeom>
              <a:avLst/>
              <a:gdLst>
                <a:gd name="T0" fmla="*/ 67 w 104"/>
                <a:gd name="T1" fmla="*/ 97 h 140"/>
                <a:gd name="T2" fmla="*/ 31 w 104"/>
                <a:gd name="T3" fmla="*/ 97 h 140"/>
                <a:gd name="T4" fmla="*/ 31 w 104"/>
                <a:gd name="T5" fmla="*/ 93 h 140"/>
                <a:gd name="T6" fmla="*/ 33 w 104"/>
                <a:gd name="T7" fmla="*/ 78 h 140"/>
                <a:gd name="T8" fmla="*/ 40 w 104"/>
                <a:gd name="T9" fmla="*/ 68 h 140"/>
                <a:gd name="T10" fmla="*/ 58 w 104"/>
                <a:gd name="T11" fmla="*/ 52 h 140"/>
                <a:gd name="T12" fmla="*/ 65 w 104"/>
                <a:gd name="T13" fmla="*/ 40 h 140"/>
                <a:gd name="T14" fmla="*/ 62 w 104"/>
                <a:gd name="T15" fmla="*/ 32 h 140"/>
                <a:gd name="T16" fmla="*/ 53 w 104"/>
                <a:gd name="T17" fmla="*/ 29 h 140"/>
                <a:gd name="T18" fmla="*/ 42 w 104"/>
                <a:gd name="T19" fmla="*/ 34 h 140"/>
                <a:gd name="T20" fmla="*/ 37 w 104"/>
                <a:gd name="T21" fmla="*/ 49 h 140"/>
                <a:gd name="T22" fmla="*/ 0 w 104"/>
                <a:gd name="T23" fmla="*/ 45 h 140"/>
                <a:gd name="T24" fmla="*/ 15 w 104"/>
                <a:gd name="T25" fmla="*/ 13 h 140"/>
                <a:gd name="T26" fmla="*/ 54 w 104"/>
                <a:gd name="T27" fmla="*/ 0 h 140"/>
                <a:gd name="T28" fmla="*/ 87 w 104"/>
                <a:gd name="T29" fmla="*/ 9 h 140"/>
                <a:gd name="T30" fmla="*/ 104 w 104"/>
                <a:gd name="T31" fmla="*/ 40 h 140"/>
                <a:gd name="T32" fmla="*/ 99 w 104"/>
                <a:gd name="T33" fmla="*/ 55 h 140"/>
                <a:gd name="T34" fmla="*/ 81 w 104"/>
                <a:gd name="T35" fmla="*/ 73 h 140"/>
                <a:gd name="T36" fmla="*/ 69 w 104"/>
                <a:gd name="T37" fmla="*/ 85 h 140"/>
                <a:gd name="T38" fmla="*/ 67 w 104"/>
                <a:gd name="T39" fmla="*/ 97 h 140"/>
                <a:gd name="T40" fmla="*/ 30 w 104"/>
                <a:gd name="T41" fmla="*/ 106 h 140"/>
                <a:gd name="T42" fmla="*/ 68 w 104"/>
                <a:gd name="T43" fmla="*/ 106 h 140"/>
                <a:gd name="T44" fmla="*/ 68 w 104"/>
                <a:gd name="T45" fmla="*/ 140 h 140"/>
                <a:gd name="T46" fmla="*/ 30 w 104"/>
                <a:gd name="T47" fmla="*/ 140 h 140"/>
                <a:gd name="T48" fmla="*/ 30 w 104"/>
                <a:gd name="T49" fmla="*/ 10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40">
                  <a:moveTo>
                    <a:pt x="67" y="97"/>
                  </a:moveTo>
                  <a:cubicBezTo>
                    <a:pt x="31" y="97"/>
                    <a:pt x="31" y="97"/>
                    <a:pt x="31" y="97"/>
                  </a:cubicBezTo>
                  <a:cubicBezTo>
                    <a:pt x="31" y="93"/>
                    <a:pt x="31" y="93"/>
                    <a:pt x="31" y="93"/>
                  </a:cubicBezTo>
                  <a:cubicBezTo>
                    <a:pt x="31" y="87"/>
                    <a:pt x="32" y="82"/>
                    <a:pt x="33" y="78"/>
                  </a:cubicBezTo>
                  <a:cubicBezTo>
                    <a:pt x="35" y="75"/>
                    <a:pt x="37" y="71"/>
                    <a:pt x="40" y="68"/>
                  </a:cubicBezTo>
                  <a:cubicBezTo>
                    <a:pt x="42" y="65"/>
                    <a:pt x="48" y="60"/>
                    <a:pt x="58" y="52"/>
                  </a:cubicBezTo>
                  <a:cubicBezTo>
                    <a:pt x="63" y="48"/>
                    <a:pt x="65" y="44"/>
                    <a:pt x="65" y="40"/>
                  </a:cubicBezTo>
                  <a:cubicBezTo>
                    <a:pt x="65" y="37"/>
                    <a:pt x="64" y="34"/>
                    <a:pt x="62" y="32"/>
                  </a:cubicBezTo>
                  <a:cubicBezTo>
                    <a:pt x="60" y="30"/>
                    <a:pt x="57" y="29"/>
                    <a:pt x="53" y="29"/>
                  </a:cubicBezTo>
                  <a:cubicBezTo>
                    <a:pt x="49" y="29"/>
                    <a:pt x="45" y="31"/>
                    <a:pt x="42" y="34"/>
                  </a:cubicBezTo>
                  <a:cubicBezTo>
                    <a:pt x="39" y="37"/>
                    <a:pt x="37" y="42"/>
                    <a:pt x="37" y="49"/>
                  </a:cubicBezTo>
                  <a:cubicBezTo>
                    <a:pt x="0" y="45"/>
                    <a:pt x="0" y="45"/>
                    <a:pt x="0" y="45"/>
                  </a:cubicBezTo>
                  <a:cubicBezTo>
                    <a:pt x="2" y="31"/>
                    <a:pt x="6" y="21"/>
                    <a:pt x="15" y="13"/>
                  </a:cubicBezTo>
                  <a:cubicBezTo>
                    <a:pt x="23" y="4"/>
                    <a:pt x="36" y="0"/>
                    <a:pt x="54" y="0"/>
                  </a:cubicBezTo>
                  <a:cubicBezTo>
                    <a:pt x="67" y="0"/>
                    <a:pt x="78" y="3"/>
                    <a:pt x="87" y="9"/>
                  </a:cubicBezTo>
                  <a:cubicBezTo>
                    <a:pt x="98" y="16"/>
                    <a:pt x="104" y="27"/>
                    <a:pt x="104" y="40"/>
                  </a:cubicBezTo>
                  <a:cubicBezTo>
                    <a:pt x="104" y="45"/>
                    <a:pt x="102" y="50"/>
                    <a:pt x="99" y="55"/>
                  </a:cubicBezTo>
                  <a:cubicBezTo>
                    <a:pt x="96" y="60"/>
                    <a:pt x="90" y="66"/>
                    <a:pt x="81" y="73"/>
                  </a:cubicBezTo>
                  <a:cubicBezTo>
                    <a:pt x="75" y="78"/>
                    <a:pt x="71" y="82"/>
                    <a:pt x="69" y="85"/>
                  </a:cubicBezTo>
                  <a:cubicBezTo>
                    <a:pt x="68" y="88"/>
                    <a:pt x="67" y="92"/>
                    <a:pt x="67" y="97"/>
                  </a:cubicBezTo>
                  <a:close/>
                  <a:moveTo>
                    <a:pt x="30" y="106"/>
                  </a:moveTo>
                  <a:cubicBezTo>
                    <a:pt x="68" y="106"/>
                    <a:pt x="68" y="106"/>
                    <a:pt x="68" y="106"/>
                  </a:cubicBezTo>
                  <a:cubicBezTo>
                    <a:pt x="68" y="140"/>
                    <a:pt x="68" y="140"/>
                    <a:pt x="68" y="140"/>
                  </a:cubicBezTo>
                  <a:cubicBezTo>
                    <a:pt x="30" y="140"/>
                    <a:pt x="30" y="140"/>
                    <a:pt x="30" y="140"/>
                  </a:cubicBezTo>
                  <a:lnTo>
                    <a:pt x="30" y="106"/>
                  </a:ln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7829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2FB810A-3CA7-45B8-A416-5F9D25E9075D}"/>
              </a:ext>
            </a:extLst>
          </p:cNvPr>
          <p:cNvGrpSpPr/>
          <p:nvPr/>
        </p:nvGrpSpPr>
        <p:grpSpPr>
          <a:xfrm>
            <a:off x="5303702" y="2502083"/>
            <a:ext cx="6492240" cy="1084807"/>
            <a:chOff x="4783749" y="2581795"/>
            <a:chExt cx="6492240" cy="1084807"/>
          </a:xfrm>
        </p:grpSpPr>
        <p:sp>
          <p:nvSpPr>
            <p:cNvPr id="2" name="Content Placeholder 2">
              <a:extLst>
                <a:ext uri="{FF2B5EF4-FFF2-40B4-BE49-F238E27FC236}">
                  <a16:creationId xmlns:a16="http://schemas.microsoft.com/office/drawing/2014/main" id="{A8C34D27-B7B8-491A-B14D-4E145367E52E}"/>
                </a:ext>
              </a:extLst>
            </p:cNvPr>
            <p:cNvSpPr txBox="1">
              <a:spLocks/>
            </p:cNvSpPr>
            <p:nvPr/>
          </p:nvSpPr>
          <p:spPr>
            <a:xfrm>
              <a:off x="4783749" y="2581795"/>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rgbClr val="092F57"/>
                  </a:solidFill>
                  <a:latin typeface="Arial" panose="020B0604020202020204" pitchFamily="34" charset="0"/>
                  <a:cs typeface="Arial" panose="020B0604020202020204" pitchFamily="34" charset="0"/>
                </a:rPr>
                <a:t>Re-defining Phase 1</a:t>
              </a:r>
            </a:p>
          </p:txBody>
        </p:sp>
        <p:cxnSp>
          <p:nvCxnSpPr>
            <p:cNvPr id="3" name="Straight Connector 2">
              <a:extLst>
                <a:ext uri="{FF2B5EF4-FFF2-40B4-BE49-F238E27FC236}">
                  <a16:creationId xmlns:a16="http://schemas.microsoft.com/office/drawing/2014/main" id="{EFDEEA8B-EAA9-4744-B583-CA49DD4A6287}"/>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6E5F0913-FBF0-4046-BF94-489C1C465F71}"/>
              </a:ext>
            </a:extLst>
          </p:cNvPr>
          <p:cNvGrpSpPr/>
          <p:nvPr/>
        </p:nvGrpSpPr>
        <p:grpSpPr>
          <a:xfrm>
            <a:off x="1221056" y="1953079"/>
            <a:ext cx="2442544" cy="2182813"/>
            <a:chOff x="1019175" y="1806575"/>
            <a:chExt cx="2442544" cy="2182813"/>
          </a:xfrm>
        </p:grpSpPr>
        <p:grpSp>
          <p:nvGrpSpPr>
            <p:cNvPr id="49" name="Group 48">
              <a:extLst>
                <a:ext uri="{FF2B5EF4-FFF2-40B4-BE49-F238E27FC236}">
                  <a16:creationId xmlns:a16="http://schemas.microsoft.com/office/drawing/2014/main" id="{3859509E-3BD9-46C3-B7C5-B6FAB8C1BE36}"/>
                </a:ext>
              </a:extLst>
            </p:cNvPr>
            <p:cNvGrpSpPr/>
            <p:nvPr/>
          </p:nvGrpSpPr>
          <p:grpSpPr>
            <a:xfrm>
              <a:off x="1019175" y="1806575"/>
              <a:ext cx="2359025" cy="2182813"/>
              <a:chOff x="1019175" y="1806575"/>
              <a:chExt cx="2359025" cy="2182813"/>
            </a:xfrm>
          </p:grpSpPr>
          <p:sp>
            <p:nvSpPr>
              <p:cNvPr id="39" name="AutoShape 4">
                <a:extLst>
                  <a:ext uri="{FF2B5EF4-FFF2-40B4-BE49-F238E27FC236}">
                    <a16:creationId xmlns:a16="http://schemas.microsoft.com/office/drawing/2014/main" id="{EFF850EF-B4C4-4F83-BCF5-7B4F19529944}"/>
                  </a:ext>
                </a:extLst>
              </p:cNvPr>
              <p:cNvSpPr>
                <a:spLocks noChangeAspect="1" noChangeArrowheads="1" noTextEdit="1"/>
              </p:cNvSpPr>
              <p:nvPr/>
            </p:nvSpPr>
            <p:spPr bwMode="auto">
              <a:xfrm>
                <a:off x="1019175" y="1806575"/>
                <a:ext cx="2352675"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6">
                <a:extLst>
                  <a:ext uri="{FF2B5EF4-FFF2-40B4-BE49-F238E27FC236}">
                    <a16:creationId xmlns:a16="http://schemas.microsoft.com/office/drawing/2014/main" id="{84CFC21A-916B-4E66-86CE-4F75458945BB}"/>
                  </a:ext>
                </a:extLst>
              </p:cNvPr>
              <p:cNvSpPr>
                <a:spLocks noChangeArrowheads="1"/>
              </p:cNvSpPr>
              <p:nvPr/>
            </p:nvSpPr>
            <p:spPr bwMode="auto">
              <a:xfrm>
                <a:off x="1481138" y="2009775"/>
                <a:ext cx="195263" cy="201613"/>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Oval 7">
                <a:extLst>
                  <a:ext uri="{FF2B5EF4-FFF2-40B4-BE49-F238E27FC236}">
                    <a16:creationId xmlns:a16="http://schemas.microsoft.com/office/drawing/2014/main" id="{DB026B80-734F-416E-9C8C-85BAD492A2E3}"/>
                  </a:ext>
                </a:extLst>
              </p:cNvPr>
              <p:cNvSpPr>
                <a:spLocks noChangeArrowheads="1"/>
              </p:cNvSpPr>
              <p:nvPr/>
            </p:nvSpPr>
            <p:spPr bwMode="auto">
              <a:xfrm>
                <a:off x="2719388" y="2009775"/>
                <a:ext cx="196850" cy="201613"/>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27D8D600-9767-4A5E-8A62-B13F1873BA01}"/>
                  </a:ext>
                </a:extLst>
              </p:cNvPr>
              <p:cNvSpPr>
                <a:spLocks noEditPoints="1"/>
              </p:cNvSpPr>
              <p:nvPr/>
            </p:nvSpPr>
            <p:spPr bwMode="auto">
              <a:xfrm>
                <a:off x="1549400" y="1812925"/>
                <a:ext cx="1296988" cy="285750"/>
              </a:xfrm>
              <a:custGeom>
                <a:avLst/>
                <a:gdLst>
                  <a:gd name="T0" fmla="*/ 4 w 205"/>
                  <a:gd name="T1" fmla="*/ 0 h 45"/>
                  <a:gd name="T2" fmla="*/ 5 w 205"/>
                  <a:gd name="T3" fmla="*/ 0 h 45"/>
                  <a:gd name="T4" fmla="*/ 9 w 205"/>
                  <a:gd name="T5" fmla="*/ 4 h 45"/>
                  <a:gd name="T6" fmla="*/ 9 w 205"/>
                  <a:gd name="T7" fmla="*/ 41 h 45"/>
                  <a:gd name="T8" fmla="*/ 5 w 205"/>
                  <a:gd name="T9" fmla="*/ 45 h 45"/>
                  <a:gd name="T10" fmla="*/ 4 w 205"/>
                  <a:gd name="T11" fmla="*/ 45 h 45"/>
                  <a:gd name="T12" fmla="*/ 0 w 205"/>
                  <a:gd name="T13" fmla="*/ 41 h 45"/>
                  <a:gd name="T14" fmla="*/ 0 w 205"/>
                  <a:gd name="T15" fmla="*/ 4 h 45"/>
                  <a:gd name="T16" fmla="*/ 4 w 205"/>
                  <a:gd name="T17" fmla="*/ 0 h 45"/>
                  <a:gd name="T18" fmla="*/ 200 w 205"/>
                  <a:gd name="T19" fmla="*/ 0 h 45"/>
                  <a:gd name="T20" fmla="*/ 201 w 205"/>
                  <a:gd name="T21" fmla="*/ 0 h 45"/>
                  <a:gd name="T22" fmla="*/ 205 w 205"/>
                  <a:gd name="T23" fmla="*/ 4 h 45"/>
                  <a:gd name="T24" fmla="*/ 205 w 205"/>
                  <a:gd name="T25" fmla="*/ 41 h 45"/>
                  <a:gd name="T26" fmla="*/ 201 w 205"/>
                  <a:gd name="T27" fmla="*/ 45 h 45"/>
                  <a:gd name="T28" fmla="*/ 200 w 205"/>
                  <a:gd name="T29" fmla="*/ 45 h 45"/>
                  <a:gd name="T30" fmla="*/ 196 w 205"/>
                  <a:gd name="T31" fmla="*/ 41 h 45"/>
                  <a:gd name="T32" fmla="*/ 196 w 205"/>
                  <a:gd name="T33" fmla="*/ 4 h 45"/>
                  <a:gd name="T34" fmla="*/ 200 w 205"/>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45">
                    <a:moveTo>
                      <a:pt x="4" y="0"/>
                    </a:moveTo>
                    <a:cubicBezTo>
                      <a:pt x="5" y="0"/>
                      <a:pt x="5" y="0"/>
                      <a:pt x="5" y="0"/>
                    </a:cubicBezTo>
                    <a:cubicBezTo>
                      <a:pt x="7" y="0"/>
                      <a:pt x="9" y="1"/>
                      <a:pt x="9" y="4"/>
                    </a:cubicBezTo>
                    <a:cubicBezTo>
                      <a:pt x="9" y="41"/>
                      <a:pt x="9" y="41"/>
                      <a:pt x="9" y="41"/>
                    </a:cubicBezTo>
                    <a:cubicBezTo>
                      <a:pt x="9" y="43"/>
                      <a:pt x="7" y="45"/>
                      <a:pt x="5" y="45"/>
                    </a:cubicBezTo>
                    <a:cubicBezTo>
                      <a:pt x="4" y="45"/>
                      <a:pt x="4" y="45"/>
                      <a:pt x="4" y="45"/>
                    </a:cubicBezTo>
                    <a:cubicBezTo>
                      <a:pt x="2" y="45"/>
                      <a:pt x="0" y="43"/>
                      <a:pt x="0" y="41"/>
                    </a:cubicBezTo>
                    <a:cubicBezTo>
                      <a:pt x="0" y="4"/>
                      <a:pt x="0" y="4"/>
                      <a:pt x="0" y="4"/>
                    </a:cubicBezTo>
                    <a:cubicBezTo>
                      <a:pt x="0" y="1"/>
                      <a:pt x="2" y="0"/>
                      <a:pt x="4" y="0"/>
                    </a:cubicBezTo>
                    <a:close/>
                    <a:moveTo>
                      <a:pt x="200" y="0"/>
                    </a:moveTo>
                    <a:cubicBezTo>
                      <a:pt x="201" y="0"/>
                      <a:pt x="201" y="0"/>
                      <a:pt x="201" y="0"/>
                    </a:cubicBezTo>
                    <a:cubicBezTo>
                      <a:pt x="203" y="0"/>
                      <a:pt x="205" y="1"/>
                      <a:pt x="205" y="4"/>
                    </a:cubicBezTo>
                    <a:cubicBezTo>
                      <a:pt x="205" y="41"/>
                      <a:pt x="205" y="41"/>
                      <a:pt x="205" y="41"/>
                    </a:cubicBezTo>
                    <a:cubicBezTo>
                      <a:pt x="205" y="43"/>
                      <a:pt x="203" y="45"/>
                      <a:pt x="201" y="45"/>
                    </a:cubicBezTo>
                    <a:cubicBezTo>
                      <a:pt x="200" y="45"/>
                      <a:pt x="200" y="45"/>
                      <a:pt x="200" y="45"/>
                    </a:cubicBezTo>
                    <a:cubicBezTo>
                      <a:pt x="198" y="45"/>
                      <a:pt x="196" y="43"/>
                      <a:pt x="196" y="41"/>
                    </a:cubicBezTo>
                    <a:cubicBezTo>
                      <a:pt x="196" y="4"/>
                      <a:pt x="196" y="4"/>
                      <a:pt x="196" y="4"/>
                    </a:cubicBezTo>
                    <a:cubicBezTo>
                      <a:pt x="196" y="1"/>
                      <a:pt x="198" y="0"/>
                      <a:pt x="20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118F649D-D36A-4EF6-87D1-EF817FBCFF74}"/>
                  </a:ext>
                </a:extLst>
              </p:cNvPr>
              <p:cNvSpPr>
                <a:spLocks noEditPoints="1"/>
              </p:cNvSpPr>
              <p:nvPr/>
            </p:nvSpPr>
            <p:spPr bwMode="auto">
              <a:xfrm>
                <a:off x="1019175" y="1901825"/>
                <a:ext cx="2359025" cy="2087563"/>
              </a:xfrm>
              <a:custGeom>
                <a:avLst/>
                <a:gdLst>
                  <a:gd name="T0" fmla="*/ 373 w 373"/>
                  <a:gd name="T1" fmla="*/ 0 h 330"/>
                  <a:gd name="T2" fmla="*/ 373 w 373"/>
                  <a:gd name="T3" fmla="*/ 249 h 330"/>
                  <a:gd name="T4" fmla="*/ 292 w 373"/>
                  <a:gd name="T5" fmla="*/ 330 h 330"/>
                  <a:gd name="T6" fmla="*/ 0 w 373"/>
                  <a:gd name="T7" fmla="*/ 330 h 330"/>
                  <a:gd name="T8" fmla="*/ 0 w 373"/>
                  <a:gd name="T9" fmla="*/ 63 h 330"/>
                  <a:gd name="T10" fmla="*/ 0 w 373"/>
                  <a:gd name="T11" fmla="*/ 63 h 330"/>
                  <a:gd name="T12" fmla="*/ 0 w 373"/>
                  <a:gd name="T13" fmla="*/ 0 h 330"/>
                  <a:gd name="T14" fmla="*/ 373 w 373"/>
                  <a:gd name="T15" fmla="*/ 0 h 330"/>
                  <a:gd name="T16" fmla="*/ 11 w 373"/>
                  <a:gd name="T17" fmla="*/ 70 h 330"/>
                  <a:gd name="T18" fmla="*/ 11 w 373"/>
                  <a:gd name="T19" fmla="*/ 319 h 330"/>
                  <a:gd name="T20" fmla="*/ 287 w 373"/>
                  <a:gd name="T21" fmla="*/ 319 h 330"/>
                  <a:gd name="T22" fmla="*/ 286 w 373"/>
                  <a:gd name="T23" fmla="*/ 251 h 330"/>
                  <a:gd name="T24" fmla="*/ 290 w 373"/>
                  <a:gd name="T25" fmla="*/ 243 h 330"/>
                  <a:gd name="T26" fmla="*/ 295 w 373"/>
                  <a:gd name="T27" fmla="*/ 243 h 330"/>
                  <a:gd name="T28" fmla="*/ 362 w 373"/>
                  <a:gd name="T29" fmla="*/ 244 h 330"/>
                  <a:gd name="T30" fmla="*/ 362 w 373"/>
                  <a:gd name="T31" fmla="*/ 70 h 330"/>
                  <a:gd name="T32" fmla="*/ 11 w 373"/>
                  <a:gd name="T33" fmla="*/ 70 h 330"/>
                  <a:gd name="T34" fmla="*/ 11 w 373"/>
                  <a:gd name="T35" fmla="*/ 11 h 330"/>
                  <a:gd name="T36" fmla="*/ 11 w 373"/>
                  <a:gd name="T37" fmla="*/ 57 h 330"/>
                  <a:gd name="T38" fmla="*/ 362 w 373"/>
                  <a:gd name="T39" fmla="*/ 57 h 330"/>
                  <a:gd name="T40" fmla="*/ 362 w 373"/>
                  <a:gd name="T41" fmla="*/ 11 h 330"/>
                  <a:gd name="T42" fmla="*/ 11 w 373"/>
                  <a:gd name="T43" fmla="*/ 11 h 330"/>
                  <a:gd name="T44" fmla="*/ 298 w 373"/>
                  <a:gd name="T45" fmla="*/ 255 h 330"/>
                  <a:gd name="T46" fmla="*/ 300 w 373"/>
                  <a:gd name="T47" fmla="*/ 306 h 330"/>
                  <a:gd name="T48" fmla="*/ 349 w 373"/>
                  <a:gd name="T49" fmla="*/ 257 h 330"/>
                  <a:gd name="T50" fmla="*/ 298 w 373"/>
                  <a:gd name="T51" fmla="*/ 25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3" h="330">
                    <a:moveTo>
                      <a:pt x="373" y="0"/>
                    </a:moveTo>
                    <a:cubicBezTo>
                      <a:pt x="373" y="249"/>
                      <a:pt x="373" y="249"/>
                      <a:pt x="373" y="249"/>
                    </a:cubicBezTo>
                    <a:cubicBezTo>
                      <a:pt x="292" y="330"/>
                      <a:pt x="292" y="330"/>
                      <a:pt x="292" y="330"/>
                    </a:cubicBezTo>
                    <a:cubicBezTo>
                      <a:pt x="0" y="330"/>
                      <a:pt x="0" y="330"/>
                      <a:pt x="0" y="330"/>
                    </a:cubicBezTo>
                    <a:cubicBezTo>
                      <a:pt x="0" y="63"/>
                      <a:pt x="0" y="63"/>
                      <a:pt x="0" y="63"/>
                    </a:cubicBezTo>
                    <a:cubicBezTo>
                      <a:pt x="0" y="63"/>
                      <a:pt x="0" y="63"/>
                      <a:pt x="0" y="63"/>
                    </a:cubicBezTo>
                    <a:cubicBezTo>
                      <a:pt x="0" y="0"/>
                      <a:pt x="0" y="0"/>
                      <a:pt x="0" y="0"/>
                    </a:cubicBezTo>
                    <a:cubicBezTo>
                      <a:pt x="373" y="0"/>
                      <a:pt x="373" y="0"/>
                      <a:pt x="373" y="0"/>
                    </a:cubicBezTo>
                    <a:close/>
                    <a:moveTo>
                      <a:pt x="11" y="70"/>
                    </a:moveTo>
                    <a:cubicBezTo>
                      <a:pt x="11" y="319"/>
                      <a:pt x="11" y="319"/>
                      <a:pt x="11" y="319"/>
                    </a:cubicBezTo>
                    <a:cubicBezTo>
                      <a:pt x="287" y="319"/>
                      <a:pt x="287" y="319"/>
                      <a:pt x="287" y="319"/>
                    </a:cubicBezTo>
                    <a:cubicBezTo>
                      <a:pt x="291" y="296"/>
                      <a:pt x="292" y="272"/>
                      <a:pt x="286" y="251"/>
                    </a:cubicBezTo>
                    <a:cubicBezTo>
                      <a:pt x="284" y="247"/>
                      <a:pt x="287" y="244"/>
                      <a:pt x="290" y="243"/>
                    </a:cubicBezTo>
                    <a:cubicBezTo>
                      <a:pt x="291" y="242"/>
                      <a:pt x="293" y="242"/>
                      <a:pt x="295" y="243"/>
                    </a:cubicBezTo>
                    <a:cubicBezTo>
                      <a:pt x="316" y="249"/>
                      <a:pt x="341" y="248"/>
                      <a:pt x="362" y="244"/>
                    </a:cubicBezTo>
                    <a:cubicBezTo>
                      <a:pt x="362" y="70"/>
                      <a:pt x="362" y="70"/>
                      <a:pt x="362" y="70"/>
                    </a:cubicBezTo>
                    <a:cubicBezTo>
                      <a:pt x="11" y="70"/>
                      <a:pt x="11" y="70"/>
                      <a:pt x="11" y="70"/>
                    </a:cubicBezTo>
                    <a:close/>
                    <a:moveTo>
                      <a:pt x="11" y="11"/>
                    </a:moveTo>
                    <a:cubicBezTo>
                      <a:pt x="11" y="57"/>
                      <a:pt x="11" y="57"/>
                      <a:pt x="11" y="57"/>
                    </a:cubicBezTo>
                    <a:cubicBezTo>
                      <a:pt x="362" y="57"/>
                      <a:pt x="362" y="57"/>
                      <a:pt x="362" y="57"/>
                    </a:cubicBezTo>
                    <a:cubicBezTo>
                      <a:pt x="362" y="11"/>
                      <a:pt x="362" y="11"/>
                      <a:pt x="362" y="11"/>
                    </a:cubicBezTo>
                    <a:cubicBezTo>
                      <a:pt x="11" y="11"/>
                      <a:pt x="11" y="11"/>
                      <a:pt x="11" y="11"/>
                    </a:cubicBezTo>
                    <a:close/>
                    <a:moveTo>
                      <a:pt x="298" y="255"/>
                    </a:moveTo>
                    <a:cubicBezTo>
                      <a:pt x="302" y="271"/>
                      <a:pt x="302" y="289"/>
                      <a:pt x="300" y="306"/>
                    </a:cubicBezTo>
                    <a:cubicBezTo>
                      <a:pt x="349" y="257"/>
                      <a:pt x="349" y="257"/>
                      <a:pt x="349" y="257"/>
                    </a:cubicBezTo>
                    <a:cubicBezTo>
                      <a:pt x="332" y="259"/>
                      <a:pt x="314" y="259"/>
                      <a:pt x="298" y="2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11">
                <a:extLst>
                  <a:ext uri="{FF2B5EF4-FFF2-40B4-BE49-F238E27FC236}">
                    <a16:creationId xmlns:a16="http://schemas.microsoft.com/office/drawing/2014/main" id="{AA4D0099-3BFD-4F7D-8C08-DD37A3CBC47D}"/>
                  </a:ext>
                </a:extLst>
              </p:cNvPr>
              <p:cNvSpPr>
                <a:spLocks noChangeArrowheads="1"/>
              </p:cNvSpPr>
              <p:nvPr/>
            </p:nvSpPr>
            <p:spPr bwMode="auto">
              <a:xfrm>
                <a:off x="1169988" y="2461818"/>
                <a:ext cx="314379" cy="305133"/>
              </a:xfrm>
              <a:prstGeom prst="rect">
                <a:avLst/>
              </a:prstGeom>
              <a:solidFill>
                <a:srgbClr val="E14504"/>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Rectangle 11">
                <a:extLst>
                  <a:ext uri="{FF2B5EF4-FFF2-40B4-BE49-F238E27FC236}">
                    <a16:creationId xmlns:a16="http://schemas.microsoft.com/office/drawing/2014/main" id="{E03329BB-4C74-4C4A-A6C5-6F82765A0F41}"/>
                  </a:ext>
                </a:extLst>
              </p:cNvPr>
              <p:cNvSpPr>
                <a:spLocks noChangeArrowheads="1"/>
              </p:cNvSpPr>
              <p:nvPr/>
            </p:nvSpPr>
            <p:spPr bwMode="auto">
              <a:xfrm>
                <a:off x="1553990" y="2924122"/>
                <a:ext cx="314379" cy="305133"/>
              </a:xfrm>
              <a:prstGeom prst="rect">
                <a:avLst/>
              </a:prstGeom>
              <a:solidFill>
                <a:srgbClr val="6CC24A"/>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Rectangle 11">
                <a:extLst>
                  <a:ext uri="{FF2B5EF4-FFF2-40B4-BE49-F238E27FC236}">
                    <a16:creationId xmlns:a16="http://schemas.microsoft.com/office/drawing/2014/main" id="{3555501E-59AF-469A-9D14-1330013E0791}"/>
                  </a:ext>
                </a:extLst>
              </p:cNvPr>
              <p:cNvSpPr>
                <a:spLocks noChangeArrowheads="1"/>
              </p:cNvSpPr>
              <p:nvPr/>
            </p:nvSpPr>
            <p:spPr bwMode="auto">
              <a:xfrm>
                <a:off x="1549399" y="3428999"/>
                <a:ext cx="314379" cy="305133"/>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Rectangle 11">
                <a:extLst>
                  <a:ext uri="{FF2B5EF4-FFF2-40B4-BE49-F238E27FC236}">
                    <a16:creationId xmlns:a16="http://schemas.microsoft.com/office/drawing/2014/main" id="{8F6D5538-BCBD-403D-97AC-D833AA2D9DC1}"/>
                  </a:ext>
                </a:extLst>
              </p:cNvPr>
              <p:cNvSpPr>
                <a:spLocks noChangeArrowheads="1"/>
              </p:cNvSpPr>
              <p:nvPr/>
            </p:nvSpPr>
            <p:spPr bwMode="auto">
              <a:xfrm>
                <a:off x="2341619" y="2461818"/>
                <a:ext cx="314379" cy="30513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11">
                <a:extLst>
                  <a:ext uri="{FF2B5EF4-FFF2-40B4-BE49-F238E27FC236}">
                    <a16:creationId xmlns:a16="http://schemas.microsoft.com/office/drawing/2014/main" id="{BC665E57-DAF0-47CD-A509-61148401A719}"/>
                  </a:ext>
                </a:extLst>
              </p:cNvPr>
              <p:cNvSpPr>
                <a:spLocks noChangeArrowheads="1"/>
              </p:cNvSpPr>
              <p:nvPr/>
            </p:nvSpPr>
            <p:spPr bwMode="auto">
              <a:xfrm>
                <a:off x="1549399" y="2462854"/>
                <a:ext cx="314379" cy="305133"/>
              </a:xfrm>
              <a:prstGeom prst="rect">
                <a:avLst/>
              </a:prstGeom>
              <a:solidFill>
                <a:srgbClr val="FFB81C"/>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Rectangle 11">
                <a:extLst>
                  <a:ext uri="{FF2B5EF4-FFF2-40B4-BE49-F238E27FC236}">
                    <a16:creationId xmlns:a16="http://schemas.microsoft.com/office/drawing/2014/main" id="{0CA56EA5-D882-4D0A-80BB-FEC1FB94AC7E}"/>
                  </a:ext>
                </a:extLst>
              </p:cNvPr>
              <p:cNvSpPr>
                <a:spLocks noChangeArrowheads="1"/>
              </p:cNvSpPr>
              <p:nvPr/>
            </p:nvSpPr>
            <p:spPr bwMode="auto">
              <a:xfrm>
                <a:off x="2801565" y="2924121"/>
                <a:ext cx="314379" cy="305133"/>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Rectangle 11">
                <a:extLst>
                  <a:ext uri="{FF2B5EF4-FFF2-40B4-BE49-F238E27FC236}">
                    <a16:creationId xmlns:a16="http://schemas.microsoft.com/office/drawing/2014/main" id="{A834D063-B4DF-477A-9A5B-C324410D1CA8}"/>
                  </a:ext>
                </a:extLst>
              </p:cNvPr>
              <p:cNvSpPr>
                <a:spLocks noChangeArrowheads="1"/>
              </p:cNvSpPr>
              <p:nvPr/>
            </p:nvSpPr>
            <p:spPr bwMode="auto">
              <a:xfrm>
                <a:off x="2341619" y="3429000"/>
                <a:ext cx="314379" cy="305133"/>
              </a:xfrm>
              <a:prstGeom prst="rect">
                <a:avLst/>
              </a:prstGeom>
              <a:solidFill>
                <a:srgbClr val="6CC24A"/>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43EF1649-2A74-467E-9FD7-C574BAFB357C}"/>
                </a:ext>
              </a:extLst>
            </p:cNvPr>
            <p:cNvGrpSpPr/>
            <p:nvPr/>
          </p:nvGrpSpPr>
          <p:grpSpPr>
            <a:xfrm>
              <a:off x="1954543" y="2409244"/>
              <a:ext cx="1507176" cy="1496871"/>
              <a:chOff x="825933" y="4313818"/>
              <a:chExt cx="2207957" cy="2192860"/>
            </a:xfrm>
          </p:grpSpPr>
          <p:sp>
            <p:nvSpPr>
              <p:cNvPr id="4" name="Oval 3">
                <a:extLst>
                  <a:ext uri="{FF2B5EF4-FFF2-40B4-BE49-F238E27FC236}">
                    <a16:creationId xmlns:a16="http://schemas.microsoft.com/office/drawing/2014/main" id="{8AF6EFB0-58D1-45B7-8164-94EE4387C331}"/>
                  </a:ext>
                </a:extLst>
              </p:cNvPr>
              <p:cNvSpPr/>
              <p:nvPr/>
            </p:nvSpPr>
            <p:spPr>
              <a:xfrm>
                <a:off x="922787" y="4357676"/>
                <a:ext cx="1165896" cy="1234602"/>
              </a:xfrm>
              <a:prstGeom prst="ellipse">
                <a:avLst/>
              </a:prstGeom>
              <a:gradFill flip="none" rotWithShape="1">
                <a:gsLst>
                  <a:gs pos="0">
                    <a:schemeClr val="bg1">
                      <a:lumMod val="95000"/>
                      <a:shade val="30000"/>
                      <a:satMod val="115000"/>
                      <a:alpha val="20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87">
                <a:extLst>
                  <a:ext uri="{FF2B5EF4-FFF2-40B4-BE49-F238E27FC236}">
                    <a16:creationId xmlns:a16="http://schemas.microsoft.com/office/drawing/2014/main" id="{646375B6-EB7A-4793-B2DF-91116E1A810C}"/>
                  </a:ext>
                </a:extLst>
              </p:cNvPr>
              <p:cNvSpPr>
                <a:spLocks noEditPoints="1"/>
              </p:cNvSpPr>
              <p:nvPr/>
            </p:nvSpPr>
            <p:spPr bwMode="auto">
              <a:xfrm flipH="1">
                <a:off x="825933" y="4313818"/>
                <a:ext cx="2207957" cy="2192860"/>
              </a:xfrm>
              <a:custGeom>
                <a:avLst/>
                <a:gdLst>
                  <a:gd name="T0" fmla="*/ 296 w 296"/>
                  <a:gd name="T1" fmla="*/ 93 h 294"/>
                  <a:gd name="T2" fmla="*/ 204 w 296"/>
                  <a:gd name="T3" fmla="*/ 0 h 294"/>
                  <a:gd name="T4" fmla="*/ 112 w 296"/>
                  <a:gd name="T5" fmla="*/ 93 h 294"/>
                  <a:gd name="T6" fmla="*/ 125 w 296"/>
                  <a:gd name="T7" fmla="*/ 141 h 294"/>
                  <a:gd name="T8" fmla="*/ 123 w 296"/>
                  <a:gd name="T9" fmla="*/ 143 h 294"/>
                  <a:gd name="T10" fmla="*/ 8 w 296"/>
                  <a:gd name="T11" fmla="*/ 257 h 294"/>
                  <a:gd name="T12" fmla="*/ 8 w 296"/>
                  <a:gd name="T13" fmla="*/ 288 h 294"/>
                  <a:gd name="T14" fmla="*/ 24 w 296"/>
                  <a:gd name="T15" fmla="*/ 294 h 294"/>
                  <a:gd name="T16" fmla="*/ 39 w 296"/>
                  <a:gd name="T17" fmla="*/ 288 h 294"/>
                  <a:gd name="T18" fmla="*/ 153 w 296"/>
                  <a:gd name="T19" fmla="*/ 174 h 294"/>
                  <a:gd name="T20" fmla="*/ 155 w 296"/>
                  <a:gd name="T21" fmla="*/ 171 h 294"/>
                  <a:gd name="T22" fmla="*/ 204 w 296"/>
                  <a:gd name="T23" fmla="*/ 185 h 294"/>
                  <a:gd name="T24" fmla="*/ 296 w 296"/>
                  <a:gd name="T25" fmla="*/ 93 h 294"/>
                  <a:gd name="T26" fmla="*/ 151 w 296"/>
                  <a:gd name="T27" fmla="*/ 146 h 294"/>
                  <a:gd name="T28" fmla="*/ 129 w 296"/>
                  <a:gd name="T29" fmla="*/ 93 h 294"/>
                  <a:gd name="T30" fmla="*/ 151 w 296"/>
                  <a:gd name="T31" fmla="*/ 39 h 294"/>
                  <a:gd name="T32" fmla="*/ 204 w 296"/>
                  <a:gd name="T33" fmla="*/ 17 h 294"/>
                  <a:gd name="T34" fmla="*/ 257 w 296"/>
                  <a:gd name="T35" fmla="*/ 39 h 294"/>
                  <a:gd name="T36" fmla="*/ 279 w 296"/>
                  <a:gd name="T37" fmla="*/ 93 h 294"/>
                  <a:gd name="T38" fmla="*/ 257 w 296"/>
                  <a:gd name="T39" fmla="*/ 146 h 294"/>
                  <a:gd name="T40" fmla="*/ 204 w 296"/>
                  <a:gd name="T41" fmla="*/ 168 h 294"/>
                  <a:gd name="T42" fmla="*/ 151 w 296"/>
                  <a:gd name="T43" fmla="*/ 14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294">
                    <a:moveTo>
                      <a:pt x="296" y="93"/>
                    </a:moveTo>
                    <a:cubicBezTo>
                      <a:pt x="296" y="42"/>
                      <a:pt x="255" y="0"/>
                      <a:pt x="204" y="0"/>
                    </a:cubicBezTo>
                    <a:cubicBezTo>
                      <a:pt x="153" y="0"/>
                      <a:pt x="112" y="42"/>
                      <a:pt x="112" y="93"/>
                    </a:cubicBezTo>
                    <a:cubicBezTo>
                      <a:pt x="112" y="110"/>
                      <a:pt x="117" y="127"/>
                      <a:pt x="125" y="141"/>
                    </a:cubicBezTo>
                    <a:cubicBezTo>
                      <a:pt x="125" y="142"/>
                      <a:pt x="124" y="142"/>
                      <a:pt x="123" y="143"/>
                    </a:cubicBezTo>
                    <a:cubicBezTo>
                      <a:pt x="8" y="257"/>
                      <a:pt x="8" y="257"/>
                      <a:pt x="8" y="257"/>
                    </a:cubicBezTo>
                    <a:cubicBezTo>
                      <a:pt x="0" y="266"/>
                      <a:pt x="0" y="280"/>
                      <a:pt x="8" y="288"/>
                    </a:cubicBezTo>
                    <a:cubicBezTo>
                      <a:pt x="13" y="292"/>
                      <a:pt x="18" y="294"/>
                      <a:pt x="24" y="294"/>
                    </a:cubicBezTo>
                    <a:cubicBezTo>
                      <a:pt x="29" y="294"/>
                      <a:pt x="35" y="292"/>
                      <a:pt x="39" y="288"/>
                    </a:cubicBezTo>
                    <a:cubicBezTo>
                      <a:pt x="153" y="174"/>
                      <a:pt x="153" y="174"/>
                      <a:pt x="153" y="174"/>
                    </a:cubicBezTo>
                    <a:cubicBezTo>
                      <a:pt x="154" y="173"/>
                      <a:pt x="155" y="172"/>
                      <a:pt x="155" y="171"/>
                    </a:cubicBezTo>
                    <a:cubicBezTo>
                      <a:pt x="170" y="180"/>
                      <a:pt x="186" y="185"/>
                      <a:pt x="204" y="185"/>
                    </a:cubicBezTo>
                    <a:cubicBezTo>
                      <a:pt x="255" y="185"/>
                      <a:pt x="296" y="143"/>
                      <a:pt x="296" y="93"/>
                    </a:cubicBezTo>
                    <a:close/>
                    <a:moveTo>
                      <a:pt x="151" y="146"/>
                    </a:moveTo>
                    <a:cubicBezTo>
                      <a:pt x="137" y="132"/>
                      <a:pt x="129" y="113"/>
                      <a:pt x="129" y="93"/>
                    </a:cubicBezTo>
                    <a:cubicBezTo>
                      <a:pt x="129" y="72"/>
                      <a:pt x="137" y="53"/>
                      <a:pt x="151" y="39"/>
                    </a:cubicBezTo>
                    <a:cubicBezTo>
                      <a:pt x="164" y="26"/>
                      <a:pt x="183" y="17"/>
                      <a:pt x="204" y="17"/>
                    </a:cubicBezTo>
                    <a:cubicBezTo>
                      <a:pt x="225" y="17"/>
                      <a:pt x="243" y="26"/>
                      <a:pt x="257" y="39"/>
                    </a:cubicBezTo>
                    <a:cubicBezTo>
                      <a:pt x="271" y="53"/>
                      <a:pt x="279" y="72"/>
                      <a:pt x="279" y="93"/>
                    </a:cubicBezTo>
                    <a:cubicBezTo>
                      <a:pt x="279" y="113"/>
                      <a:pt x="271" y="132"/>
                      <a:pt x="257" y="146"/>
                    </a:cubicBezTo>
                    <a:cubicBezTo>
                      <a:pt x="243" y="159"/>
                      <a:pt x="225" y="168"/>
                      <a:pt x="204" y="168"/>
                    </a:cubicBezTo>
                    <a:cubicBezTo>
                      <a:pt x="183" y="168"/>
                      <a:pt x="164" y="159"/>
                      <a:pt x="151" y="14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51041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66F2-B9F4-4DCF-9D42-75C4CB2BE39B}"/>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Challenges that drove the decision</a:t>
            </a:r>
          </a:p>
        </p:txBody>
      </p:sp>
      <p:sp>
        <p:nvSpPr>
          <p:cNvPr id="39" name="Date Placeholder 3">
            <a:extLst>
              <a:ext uri="{FF2B5EF4-FFF2-40B4-BE49-F238E27FC236}">
                <a16:creationId xmlns:a16="http://schemas.microsoft.com/office/drawing/2014/main" id="{CA15BB9B-BC0D-44EC-90C6-8A770BA1AC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March 25, 2021</a:t>
            </a:r>
          </a:p>
        </p:txBody>
      </p:sp>
      <p:sp>
        <p:nvSpPr>
          <p:cNvPr id="5" name="Footer Placeholder 4">
            <a:extLst>
              <a:ext uri="{FF2B5EF4-FFF2-40B4-BE49-F238E27FC236}">
                <a16:creationId xmlns:a16="http://schemas.microsoft.com/office/drawing/2014/main" id="{2E5668E4-9526-4835-A167-3DE16CE3FC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Project</a:t>
            </a:r>
          </a:p>
        </p:txBody>
      </p:sp>
      <p:sp>
        <p:nvSpPr>
          <p:cNvPr id="6" name="Slide Number Placeholder 5">
            <a:extLst>
              <a:ext uri="{FF2B5EF4-FFF2-40B4-BE49-F238E27FC236}">
                <a16:creationId xmlns:a16="http://schemas.microsoft.com/office/drawing/2014/main" id="{C8530AB1-6D5E-45EF-9144-62370083B2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Rounded Corners 2">
            <a:extLst>
              <a:ext uri="{FF2B5EF4-FFF2-40B4-BE49-F238E27FC236}">
                <a16:creationId xmlns:a16="http://schemas.microsoft.com/office/drawing/2014/main" id="{0B5AE5FF-9BBB-4E53-B808-08918DD7C567}"/>
              </a:ext>
            </a:extLst>
          </p:cNvPr>
          <p:cNvSpPr/>
          <p:nvPr/>
        </p:nvSpPr>
        <p:spPr>
          <a:xfrm>
            <a:off x="6174769" y="2074056"/>
            <a:ext cx="5544664" cy="2232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latin typeface="Arial" panose="020B0604020202020204" pitchFamily="34" charset="0"/>
                <a:cs typeface="Arial" panose="020B0604020202020204" pitchFamily="34" charset="0"/>
              </a:rPr>
              <a:t>FRICE</a:t>
            </a:r>
            <a:r>
              <a:rPr lang="en-US" sz="1600" dirty="0">
                <a:latin typeface="Arial" panose="020B0604020202020204" pitchFamily="34" charset="0"/>
                <a:cs typeface="Arial" panose="020B0604020202020204" pitchFamily="34" charset="0"/>
              </a:rPr>
              <a:t>-W Conversion and Interface Challenges: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Conversions - 41 Total conversions, 63% passed SIT testing.</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Interfaces - 167 total interfaces, 14% passed SIT testing.</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Full development and successful SIT testing of interfaces and conversions were an entrance requirement for </a:t>
            </a:r>
            <a:r>
              <a:rPr lang="en-US" sz="1600" dirty="0" err="1">
                <a:latin typeface="Arial" panose="020B0604020202020204" pitchFamily="34" charset="0"/>
                <a:cs typeface="Arial" panose="020B0604020202020204" pitchFamily="34" charset="0"/>
              </a:rPr>
              <a:t>UAT</a:t>
            </a:r>
            <a:r>
              <a:rPr lang="en-US" sz="1600" dirty="0">
                <a:latin typeface="Arial" panose="020B0604020202020204" pitchFamily="34" charset="0"/>
                <a:cs typeface="Arial" panose="020B0604020202020204" pitchFamily="34" charset="0"/>
              </a:rPr>
              <a:t>.</a:t>
            </a:r>
          </a:p>
        </p:txBody>
      </p:sp>
      <p:sp>
        <p:nvSpPr>
          <p:cNvPr id="9" name="Rectangle: Rounded Corners 8">
            <a:extLst>
              <a:ext uri="{FF2B5EF4-FFF2-40B4-BE49-F238E27FC236}">
                <a16:creationId xmlns:a16="http://schemas.microsoft.com/office/drawing/2014/main" id="{30FC5A5F-F494-4889-AA86-46270AB02F21}"/>
              </a:ext>
            </a:extLst>
          </p:cNvPr>
          <p:cNvSpPr/>
          <p:nvPr/>
        </p:nvSpPr>
        <p:spPr>
          <a:xfrm>
            <a:off x="467269" y="2074056"/>
            <a:ext cx="5544665" cy="22324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COVID-19:</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Changing the way state government does business in a new ERP is very challenging by itself, having a pandemic thrown into the middle of the project has significantly constrained resources across the state and compounded the difficulty in many respects.</a:t>
            </a:r>
          </a:p>
        </p:txBody>
      </p:sp>
      <p:sp>
        <p:nvSpPr>
          <p:cNvPr id="10" name="Rectangle: Rounded Corners 9">
            <a:extLst>
              <a:ext uri="{FF2B5EF4-FFF2-40B4-BE49-F238E27FC236}">
                <a16:creationId xmlns:a16="http://schemas.microsoft.com/office/drawing/2014/main" id="{4647C455-142A-47BE-A2B3-4C15058E62AF}"/>
              </a:ext>
            </a:extLst>
          </p:cNvPr>
          <p:cNvSpPr/>
          <p:nvPr/>
        </p:nvSpPr>
        <p:spPr>
          <a:xfrm>
            <a:off x="472566" y="4488483"/>
            <a:ext cx="5539367" cy="223242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Multi-tasking Challenges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Project activities, such as solution development and configurations, </a:t>
            </a:r>
            <a:r>
              <a:rPr lang="en-US" sz="1600" dirty="0" err="1">
                <a:latin typeface="Arial" panose="020B0604020202020204" pitchFamily="34" charset="0"/>
                <a:cs typeface="Arial" panose="020B0604020202020204" pitchFamily="34" charset="0"/>
              </a:rPr>
              <a:t>FRICE</a:t>
            </a:r>
            <a:r>
              <a:rPr lang="en-US" sz="1600" dirty="0">
                <a:latin typeface="Arial" panose="020B0604020202020204" pitchFamily="34" charset="0"/>
                <a:cs typeface="Arial" panose="020B0604020202020204" pitchFamily="34" charset="0"/>
              </a:rPr>
              <a:t>-W, </a:t>
            </a:r>
            <a:r>
              <a:rPr lang="en-US" sz="1600" dirty="0" err="1">
                <a:latin typeface="Arial" panose="020B0604020202020204" pitchFamily="34" charset="0"/>
                <a:cs typeface="Arial" panose="020B0604020202020204" pitchFamily="34" charset="0"/>
              </a:rPr>
              <a:t>UAT</a:t>
            </a:r>
            <a:r>
              <a:rPr lang="en-US" sz="1600" dirty="0">
                <a:latin typeface="Arial" panose="020B0604020202020204" pitchFamily="34" charset="0"/>
                <a:cs typeface="Arial" panose="020B0604020202020204" pitchFamily="34" charset="0"/>
              </a:rPr>
              <a:t>, cut-over planning. Training development were stacking stacked on top of each other. This placed project team members and agency staff at over 100% resource capacity and delayed the completion of project tasks.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D231EA15-308D-45D7-B868-8121048DAA96}"/>
              </a:ext>
            </a:extLst>
          </p:cNvPr>
          <p:cNvSpPr/>
          <p:nvPr/>
        </p:nvSpPr>
        <p:spPr>
          <a:xfrm>
            <a:off x="6174769" y="4488483"/>
            <a:ext cx="5539367" cy="2232424"/>
          </a:xfrm>
          <a:prstGeom prst="roundRect">
            <a:avLst/>
          </a:prstGeom>
          <a:solidFill>
            <a:srgbClr val="FFB81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a:p>
            <a:endParaRPr lang="en-US" dirty="0"/>
          </a:p>
          <a:p>
            <a:r>
              <a:rPr lang="en-US" sz="1600" dirty="0">
                <a:latin typeface="Arial" panose="020B0604020202020204" pitchFamily="34" charset="0"/>
                <a:cs typeface="Arial" panose="020B0604020202020204" pitchFamily="34" charset="0"/>
              </a:rPr>
              <a:t>RAID / Solution Issues: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There are numerous functionality areas that still require a solution to either be designed, developed, configured, and/or issues/defects resolved.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22503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9F71-5D62-4790-951C-1149EE5CA34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Luma Budget Go-live</a:t>
            </a:r>
          </a:p>
        </p:txBody>
      </p:sp>
      <p:cxnSp>
        <p:nvCxnSpPr>
          <p:cNvPr id="3" name="Straight Connector 2">
            <a:extLst>
              <a:ext uri="{FF2B5EF4-FFF2-40B4-BE49-F238E27FC236}">
                <a16:creationId xmlns:a16="http://schemas.microsoft.com/office/drawing/2014/main" id="{7E79F806-F206-4E74-BA72-A7BF04D59878}"/>
              </a:ext>
            </a:extLst>
          </p:cNvPr>
          <p:cNvCxnSpPr>
            <a:cxnSpLocks/>
          </p:cNvCxnSpPr>
          <p:nvPr/>
        </p:nvCxnSpPr>
        <p:spPr>
          <a:xfrm>
            <a:off x="1046077" y="2035723"/>
            <a:ext cx="0" cy="473797"/>
          </a:xfrm>
          <a:prstGeom prst="line">
            <a:avLst/>
          </a:prstGeom>
          <a:ln w="38100">
            <a:solidFill>
              <a:srgbClr val="E14504"/>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0F967590-7944-420A-AEC0-365AC9646D54}"/>
              </a:ext>
            </a:extLst>
          </p:cNvPr>
          <p:cNvSpPr txBox="1"/>
          <p:nvPr/>
        </p:nvSpPr>
        <p:spPr>
          <a:xfrm>
            <a:off x="1141961" y="2106843"/>
            <a:ext cx="10003947"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delay will NOT impact the Budget module training activities nor the projected May 2021 launch.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CFE66A12-2F98-4F6E-933B-F31775D0406A}"/>
              </a:ext>
            </a:extLst>
          </p:cNvPr>
          <p:cNvSpPr txBox="1"/>
          <p:nvPr/>
        </p:nvSpPr>
        <p:spPr>
          <a:xfrm>
            <a:off x="721360" y="2827253"/>
            <a:ext cx="10454638" cy="5416868"/>
          </a:xfrm>
          <a:prstGeom prst="rect">
            <a:avLst/>
          </a:prstGeom>
          <a:noFill/>
        </p:spPr>
        <p:txBody>
          <a:bodyPr wrap="square" rtlCol="0">
            <a:spAutoFit/>
          </a:bodyPr>
          <a:lstStyle/>
          <a:p>
            <a:r>
              <a:rPr lang="en-US" sz="1400" u="sng" dirty="0">
                <a:solidFill>
                  <a:srgbClr val="092F57"/>
                </a:solidFill>
                <a:latin typeface="Arial" panose="020B0604020202020204" pitchFamily="34" charset="0"/>
                <a:cs typeface="Arial" panose="020B0604020202020204" pitchFamily="34" charset="0"/>
              </a:rPr>
              <a:t>Please see below for information regarding the upcoming Luma Budget module training: </a:t>
            </a:r>
          </a:p>
          <a:p>
            <a:endParaRPr lang="en-US" sz="1600" dirty="0">
              <a:solidFill>
                <a:srgbClr val="092F57"/>
              </a:solidFill>
              <a:latin typeface="Arial" panose="020B0604020202020204" pitchFamily="34" charset="0"/>
              <a:cs typeface="Arial" panose="020B0604020202020204" pitchFamily="34" charset="0"/>
            </a:endParaRPr>
          </a:p>
          <a:p>
            <a:pPr marL="171450" lvl="0" indent="-171450">
              <a:buClr>
                <a:srgbClr val="FFB81C"/>
              </a:buClr>
              <a:buFont typeface="Arial" panose="020B0604020202020204" pitchFamily="34" charset="0"/>
              <a:buChar char="•"/>
            </a:pPr>
            <a:r>
              <a:rPr lang="en-US" sz="1200" dirty="0">
                <a:solidFill>
                  <a:srgbClr val="092F57"/>
                </a:solidFill>
                <a:latin typeface="Arial" panose="020B0604020202020204" pitchFamily="34" charset="0"/>
                <a:cs typeface="Arial" panose="020B0604020202020204" pitchFamily="34" charset="0"/>
              </a:rPr>
              <a:t>Weeks of March 29</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-April 9</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 Access to Luma Budget </a:t>
            </a:r>
          </a:p>
          <a:p>
            <a:pPr marL="628650" lvl="1" indent="-171450">
              <a:buClr>
                <a:srgbClr val="FFB81C"/>
              </a:buClr>
              <a:buFont typeface="Wingdings" panose="05000000000000000000" pitchFamily="2" charset="2"/>
              <a:buChar char="§"/>
            </a:pPr>
            <a:r>
              <a:rPr lang="en-US" sz="1200" dirty="0">
                <a:solidFill>
                  <a:srgbClr val="092F57"/>
                </a:solidFill>
                <a:latin typeface="Arial" panose="020B0604020202020204" pitchFamily="34" charset="0"/>
                <a:cs typeface="Arial" panose="020B0604020202020204" pitchFamily="34" charset="0"/>
              </a:rPr>
              <a:t>Computer Service Center (CSC) at the State Controller’s office will be uploading security roles into the Luma Budget System.  </a:t>
            </a:r>
          </a:p>
          <a:p>
            <a:pPr marL="628650" lvl="1" indent="-171450">
              <a:buClr>
                <a:srgbClr val="FFB81C"/>
              </a:buClr>
              <a:buFont typeface="Wingdings" panose="05000000000000000000" pitchFamily="2" charset="2"/>
              <a:buChar char="§"/>
            </a:pPr>
            <a:r>
              <a:rPr lang="en-US" sz="1200" dirty="0">
                <a:solidFill>
                  <a:srgbClr val="092F57"/>
                </a:solidFill>
                <a:latin typeface="Arial" panose="020B0604020202020204" pitchFamily="34" charset="0"/>
                <a:cs typeface="Arial" panose="020B0604020202020204" pitchFamily="34" charset="0"/>
              </a:rPr>
              <a:t>Invitation to register for Multi-Factor Authentication tool Cisco Duo Mobile will be sent with instructions on how to complete registration.</a:t>
            </a:r>
          </a:p>
          <a:p>
            <a:pPr marL="628650" lvl="1" indent="-171450">
              <a:buClr>
                <a:srgbClr val="FFB81C"/>
              </a:buClr>
              <a:buFont typeface="Wingdings" panose="05000000000000000000" pitchFamily="2" charset="2"/>
              <a:buChar char="§"/>
            </a:pPr>
            <a:r>
              <a:rPr lang="en-US" sz="1200" dirty="0">
                <a:solidFill>
                  <a:srgbClr val="092F57"/>
                </a:solidFill>
                <a:latin typeface="Arial" panose="020B0604020202020204" pitchFamily="34" charset="0"/>
                <a:cs typeface="Arial" panose="020B0604020202020204" pitchFamily="34" charset="0"/>
              </a:rPr>
              <a:t>Once this is complete, you should have a new icon for the Luma Budget on the SCO Dashboard.</a:t>
            </a:r>
          </a:p>
          <a:p>
            <a:pPr marL="628650" lvl="1" indent="-171450">
              <a:buClr>
                <a:srgbClr val="FFB81C"/>
              </a:buClr>
              <a:buFont typeface="Arial" panose="020B0604020202020204" pitchFamily="34" charset="0"/>
              <a:buChar char="•"/>
            </a:pPr>
            <a:endParaRPr lang="en-US" sz="1200" dirty="0">
              <a:solidFill>
                <a:srgbClr val="092F57"/>
              </a:solidFill>
              <a:latin typeface="Arial" panose="020B0604020202020204" pitchFamily="34" charset="0"/>
              <a:cs typeface="Arial" panose="020B0604020202020204" pitchFamily="34" charset="0"/>
            </a:endParaRPr>
          </a:p>
          <a:p>
            <a:pPr marL="171450" lvl="0" indent="-171450">
              <a:buClr>
                <a:srgbClr val="FFB81C"/>
              </a:buClr>
              <a:buFont typeface="Arial" panose="020B0604020202020204" pitchFamily="34" charset="0"/>
              <a:buChar char="•"/>
            </a:pPr>
            <a:r>
              <a:rPr lang="en-US" sz="1200" dirty="0">
                <a:solidFill>
                  <a:srgbClr val="092F57"/>
                </a:solidFill>
                <a:latin typeface="Arial" panose="020B0604020202020204" pitchFamily="34" charset="0"/>
                <a:cs typeface="Arial" panose="020B0604020202020204" pitchFamily="34" charset="0"/>
              </a:rPr>
              <a:t>The training dates were adjusted to accommodate fewer people needing the training.  Training Dates are as follows:  </a:t>
            </a:r>
          </a:p>
          <a:p>
            <a:pPr marL="628650" lvl="1" indent="-171450">
              <a:buClr>
                <a:srgbClr val="FFB81C"/>
              </a:buClr>
              <a:buFont typeface="Wingdings" panose="05000000000000000000" pitchFamily="2" charset="2"/>
              <a:buChar char="§"/>
            </a:pPr>
            <a:r>
              <a:rPr lang="en-US" sz="1200" dirty="0">
                <a:solidFill>
                  <a:srgbClr val="092F57"/>
                </a:solidFill>
                <a:latin typeface="Arial" panose="020B0604020202020204" pitchFamily="34" charset="0"/>
                <a:cs typeface="Arial" panose="020B0604020202020204" pitchFamily="34" charset="0"/>
              </a:rPr>
              <a:t>April 12</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&amp; 13</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Registration closes April 5</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a:t>
            </a:r>
          </a:p>
          <a:p>
            <a:pPr marL="628650" lvl="1" indent="-171450">
              <a:buClr>
                <a:srgbClr val="FFB81C"/>
              </a:buClr>
              <a:buFont typeface="Wingdings" panose="05000000000000000000" pitchFamily="2" charset="2"/>
              <a:buChar char="§"/>
            </a:pPr>
            <a:r>
              <a:rPr lang="en-US" sz="1200" dirty="0">
                <a:solidFill>
                  <a:srgbClr val="092F57"/>
                </a:solidFill>
                <a:latin typeface="Arial" panose="020B0604020202020204" pitchFamily="34" charset="0"/>
                <a:cs typeface="Arial" panose="020B0604020202020204" pitchFamily="34" charset="0"/>
              </a:rPr>
              <a:t>April 15</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&amp; 16</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Registration closes April 8</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a:t>
            </a:r>
          </a:p>
          <a:p>
            <a:pPr marL="628650" lvl="1" indent="-171450">
              <a:buClr>
                <a:srgbClr val="FFB81C"/>
              </a:buClr>
              <a:buFont typeface="Wingdings" panose="05000000000000000000" pitchFamily="2" charset="2"/>
              <a:buChar char="§"/>
            </a:pPr>
            <a:r>
              <a:rPr lang="en-US" sz="1200" dirty="0">
                <a:solidFill>
                  <a:srgbClr val="092F57"/>
                </a:solidFill>
                <a:latin typeface="Arial" panose="020B0604020202020204" pitchFamily="34" charset="0"/>
                <a:cs typeface="Arial" panose="020B0604020202020204" pitchFamily="34" charset="0"/>
              </a:rPr>
              <a:t>April 19</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&amp; 20</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Registration closes April 12</a:t>
            </a:r>
            <a:r>
              <a:rPr lang="en-US" sz="1200" baseline="30000" dirty="0">
                <a:solidFill>
                  <a:srgbClr val="092F57"/>
                </a:solidFill>
                <a:latin typeface="Arial" panose="020B0604020202020204" pitchFamily="34" charset="0"/>
                <a:cs typeface="Arial" panose="020B0604020202020204" pitchFamily="34" charset="0"/>
              </a:rPr>
              <a:t>th</a:t>
            </a:r>
            <a:endParaRPr lang="en-US" sz="1200" dirty="0">
              <a:solidFill>
                <a:srgbClr val="092F57"/>
              </a:solidFill>
              <a:latin typeface="Arial" panose="020B0604020202020204" pitchFamily="34" charset="0"/>
              <a:cs typeface="Arial" panose="020B0604020202020204" pitchFamily="34" charset="0"/>
            </a:endParaRPr>
          </a:p>
          <a:p>
            <a:pPr marL="628650" lvl="1" indent="-171450">
              <a:buClr>
                <a:srgbClr val="FFB81C"/>
              </a:buClr>
              <a:buFont typeface="Wingdings" panose="05000000000000000000" pitchFamily="2" charset="2"/>
              <a:buChar char="§"/>
            </a:pPr>
            <a:r>
              <a:rPr lang="en-US" sz="1200" dirty="0">
                <a:solidFill>
                  <a:srgbClr val="092F57"/>
                </a:solidFill>
                <a:latin typeface="Arial" panose="020B0604020202020204" pitchFamily="34" charset="0"/>
                <a:cs typeface="Arial" panose="020B0604020202020204" pitchFamily="34" charset="0"/>
              </a:rPr>
              <a:t>April 22</a:t>
            </a:r>
            <a:r>
              <a:rPr lang="en-US" sz="1200" baseline="30000" dirty="0">
                <a:solidFill>
                  <a:srgbClr val="092F57"/>
                </a:solidFill>
                <a:latin typeface="Arial" panose="020B0604020202020204" pitchFamily="34" charset="0"/>
                <a:cs typeface="Arial" panose="020B0604020202020204" pitchFamily="34" charset="0"/>
              </a:rPr>
              <a:t>nd</a:t>
            </a:r>
            <a:r>
              <a:rPr lang="en-US" sz="1200" dirty="0">
                <a:solidFill>
                  <a:srgbClr val="092F57"/>
                </a:solidFill>
                <a:latin typeface="Arial" panose="020B0604020202020204" pitchFamily="34" charset="0"/>
                <a:cs typeface="Arial" panose="020B0604020202020204" pitchFamily="34" charset="0"/>
              </a:rPr>
              <a:t> &amp; 23</a:t>
            </a:r>
            <a:r>
              <a:rPr lang="en-US" sz="1200" baseline="30000" dirty="0">
                <a:solidFill>
                  <a:srgbClr val="092F57"/>
                </a:solidFill>
                <a:latin typeface="Arial" panose="020B0604020202020204" pitchFamily="34" charset="0"/>
                <a:cs typeface="Arial" panose="020B0604020202020204" pitchFamily="34" charset="0"/>
              </a:rPr>
              <a:t>rd</a:t>
            </a:r>
            <a:r>
              <a:rPr lang="en-US" sz="1200" dirty="0">
                <a:solidFill>
                  <a:srgbClr val="092F57"/>
                </a:solidFill>
                <a:latin typeface="Arial" panose="020B0604020202020204" pitchFamily="34" charset="0"/>
                <a:cs typeface="Arial" panose="020B0604020202020204" pitchFamily="34" charset="0"/>
              </a:rPr>
              <a:t>   Registration closes April 15</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a:t>
            </a:r>
          </a:p>
          <a:p>
            <a:pPr marL="628650" lvl="1" indent="-171450">
              <a:buClr>
                <a:srgbClr val="FFB81C"/>
              </a:buClr>
              <a:buFont typeface="Wingdings" panose="05000000000000000000" pitchFamily="2" charset="2"/>
              <a:buChar char="§"/>
            </a:pPr>
            <a:r>
              <a:rPr lang="en-US" sz="1200" dirty="0">
                <a:solidFill>
                  <a:srgbClr val="092F57"/>
                </a:solidFill>
                <a:latin typeface="Arial" panose="020B0604020202020204" pitchFamily="34" charset="0"/>
                <a:cs typeface="Arial" panose="020B0604020202020204" pitchFamily="34" charset="0"/>
              </a:rPr>
              <a:t>April 26</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&amp; 27</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Registration closes April 19</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a:t>
            </a:r>
          </a:p>
          <a:p>
            <a:pPr marL="628650" lvl="1" indent="-171450">
              <a:buClr>
                <a:srgbClr val="FFB81C"/>
              </a:buClr>
              <a:buFont typeface="Wingdings" panose="05000000000000000000" pitchFamily="2" charset="2"/>
              <a:buChar char="§"/>
            </a:pPr>
            <a:r>
              <a:rPr lang="en-US" sz="1200" dirty="0">
                <a:solidFill>
                  <a:srgbClr val="092F57"/>
                </a:solidFill>
                <a:latin typeface="Arial" panose="020B0604020202020204" pitchFamily="34" charset="0"/>
                <a:cs typeface="Arial" panose="020B0604020202020204" pitchFamily="34" charset="0"/>
              </a:rPr>
              <a:t>April 29</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&amp; 30</a:t>
            </a:r>
            <a:r>
              <a:rPr lang="en-US" sz="1200" baseline="30000" dirty="0">
                <a:solidFill>
                  <a:srgbClr val="092F57"/>
                </a:solidFill>
                <a:latin typeface="Arial" panose="020B0604020202020204" pitchFamily="34" charset="0"/>
                <a:cs typeface="Arial" panose="020B0604020202020204" pitchFamily="34" charset="0"/>
              </a:rPr>
              <a:t>th</a:t>
            </a:r>
            <a:r>
              <a:rPr lang="en-US" sz="1200" dirty="0">
                <a:solidFill>
                  <a:srgbClr val="092F57"/>
                </a:solidFill>
                <a:latin typeface="Arial" panose="020B0604020202020204" pitchFamily="34" charset="0"/>
                <a:cs typeface="Arial" panose="020B0604020202020204" pitchFamily="34" charset="0"/>
              </a:rPr>
              <a:t>   Registration closes April 22</a:t>
            </a:r>
            <a:r>
              <a:rPr lang="en-US" sz="1200" baseline="30000" dirty="0">
                <a:solidFill>
                  <a:srgbClr val="092F57"/>
                </a:solidFill>
                <a:latin typeface="Arial" panose="020B0604020202020204" pitchFamily="34" charset="0"/>
                <a:cs typeface="Arial" panose="020B0604020202020204" pitchFamily="34" charset="0"/>
              </a:rPr>
              <a:t>nd</a:t>
            </a:r>
            <a:r>
              <a:rPr lang="en-US" sz="1200" dirty="0">
                <a:solidFill>
                  <a:srgbClr val="092F57"/>
                </a:solidFill>
                <a:latin typeface="Arial" panose="020B0604020202020204" pitchFamily="34" charset="0"/>
                <a:cs typeface="Arial" panose="020B0604020202020204" pitchFamily="34" charset="0"/>
              </a:rPr>
              <a:t> </a:t>
            </a:r>
          </a:p>
          <a:p>
            <a:pPr marL="628650" lvl="1" indent="-171450">
              <a:buClr>
                <a:srgbClr val="FFB81C"/>
              </a:buClr>
              <a:buFont typeface="Arial" panose="020B0604020202020204" pitchFamily="34" charset="0"/>
              <a:buChar char="•"/>
            </a:pPr>
            <a:endParaRPr lang="en-US" sz="1200" dirty="0">
              <a:solidFill>
                <a:srgbClr val="092F57"/>
              </a:solidFill>
              <a:latin typeface="Arial" panose="020B0604020202020204" pitchFamily="34" charset="0"/>
              <a:cs typeface="Arial" panose="020B0604020202020204" pitchFamily="34" charset="0"/>
            </a:endParaRPr>
          </a:p>
          <a:p>
            <a:pPr marL="171450" lvl="0" indent="-171450">
              <a:buClr>
                <a:srgbClr val="FFB81C"/>
              </a:buClr>
              <a:buFont typeface="Arial" panose="020B0604020202020204" pitchFamily="34" charset="0"/>
              <a:buChar char="•"/>
            </a:pPr>
            <a:r>
              <a:rPr lang="en-US" sz="1200" dirty="0">
                <a:solidFill>
                  <a:srgbClr val="092F57"/>
                </a:solidFill>
                <a:latin typeface="Arial" panose="020B0604020202020204" pitchFamily="34" charset="0"/>
                <a:cs typeface="Arial" panose="020B0604020202020204" pitchFamily="34" charset="0"/>
              </a:rPr>
              <a:t>Training Registration will close approximately 1 week prior to the start of that training. Once that training registration has closed another email will be sent with the WebEx information for training.</a:t>
            </a:r>
          </a:p>
          <a:p>
            <a:endParaRPr lang="en-US" sz="1200" dirty="0">
              <a:solidFill>
                <a:srgbClr val="092F57"/>
              </a:solidFill>
              <a:latin typeface="Arial" panose="020B0604020202020204" pitchFamily="34" charset="0"/>
              <a:cs typeface="Arial" panose="020B0604020202020204" pitchFamily="34" charset="0"/>
            </a:endParaRPr>
          </a:p>
          <a:p>
            <a:endParaRPr lang="en-US" sz="1200" dirty="0">
              <a:solidFill>
                <a:srgbClr val="092F57"/>
              </a:solidFill>
              <a:latin typeface="Arial" panose="020B0604020202020204" pitchFamily="34" charset="0"/>
              <a:cs typeface="Arial" panose="020B0604020202020204" pitchFamily="34" charset="0"/>
            </a:endParaRPr>
          </a:p>
          <a:p>
            <a:endParaRPr lang="en-US" sz="1600" dirty="0">
              <a:solidFill>
                <a:srgbClr val="092F57"/>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61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717C-A553-4F24-B631-9C62C1B1076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Next Steps</a:t>
            </a:r>
          </a:p>
        </p:txBody>
      </p:sp>
      <p:grpSp>
        <p:nvGrpSpPr>
          <p:cNvPr id="17" name="Group 16">
            <a:extLst>
              <a:ext uri="{FF2B5EF4-FFF2-40B4-BE49-F238E27FC236}">
                <a16:creationId xmlns:a16="http://schemas.microsoft.com/office/drawing/2014/main" id="{AD6D7723-26C3-4525-A14E-82115CE7D8EE}"/>
              </a:ext>
            </a:extLst>
          </p:cNvPr>
          <p:cNvGrpSpPr/>
          <p:nvPr/>
        </p:nvGrpSpPr>
        <p:grpSpPr>
          <a:xfrm>
            <a:off x="575894" y="2020152"/>
            <a:ext cx="6774030" cy="3610940"/>
            <a:chOff x="575894" y="2367392"/>
            <a:chExt cx="6774030" cy="3610940"/>
          </a:xfrm>
        </p:grpSpPr>
        <p:sp>
          <p:nvSpPr>
            <p:cNvPr id="3" name="Diamond 2">
              <a:extLst>
                <a:ext uri="{FF2B5EF4-FFF2-40B4-BE49-F238E27FC236}">
                  <a16:creationId xmlns:a16="http://schemas.microsoft.com/office/drawing/2014/main" id="{FA90372F-CC98-417A-B02F-585EA0603C55}"/>
                </a:ext>
              </a:extLst>
            </p:cNvPr>
            <p:cNvSpPr/>
            <p:nvPr/>
          </p:nvSpPr>
          <p:spPr>
            <a:xfrm>
              <a:off x="4256335" y="2500484"/>
              <a:ext cx="297951" cy="297951"/>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7F23FB-B18A-44FA-A65E-5384A10D4F85}"/>
                </a:ext>
              </a:extLst>
            </p:cNvPr>
            <p:cNvSpPr/>
            <p:nvPr/>
          </p:nvSpPr>
          <p:spPr>
            <a:xfrm>
              <a:off x="4405311" y="3455902"/>
              <a:ext cx="297952" cy="222635"/>
            </a:xfrm>
            <a:prstGeom prst="rect">
              <a:avLst/>
            </a:prstGeom>
            <a:solidFill>
              <a:srgbClr val="092F57"/>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F043B82-9D5E-4AB9-BFA7-0362902BAA0F}"/>
                </a:ext>
              </a:extLst>
            </p:cNvPr>
            <p:cNvSpPr txBox="1"/>
            <p:nvPr/>
          </p:nvSpPr>
          <p:spPr>
            <a:xfrm>
              <a:off x="575894" y="2367392"/>
              <a:ext cx="3585681" cy="646331"/>
            </a:xfrm>
            <a:prstGeom prst="rect">
              <a:avLst/>
            </a:prstGeom>
            <a:noFill/>
          </p:spPr>
          <p:txBody>
            <a:bodyPr wrap="square" rtlCol="0">
              <a:spAutoFit/>
            </a:bodyPr>
            <a:lstStyle/>
            <a:p>
              <a:r>
                <a:rPr lang="en-US" dirty="0">
                  <a:solidFill>
                    <a:schemeClr val="accent1"/>
                  </a:solidFill>
                  <a:latin typeface="Arial" panose="020B0604020202020204" pitchFamily="34" charset="0"/>
                  <a:cs typeface="Arial" panose="020B0604020202020204" pitchFamily="34" charset="0"/>
                </a:rPr>
                <a:t>Governance Board Meeting and the vote to delay Phase 1 go-live.</a:t>
              </a:r>
            </a:p>
          </p:txBody>
        </p:sp>
        <p:sp>
          <p:nvSpPr>
            <p:cNvPr id="6" name="TextBox 5">
              <a:extLst>
                <a:ext uri="{FF2B5EF4-FFF2-40B4-BE49-F238E27FC236}">
                  <a16:creationId xmlns:a16="http://schemas.microsoft.com/office/drawing/2014/main" id="{D59AE59B-4404-4A89-9D37-865B7741E3EC}"/>
                </a:ext>
              </a:extLst>
            </p:cNvPr>
            <p:cNvSpPr txBox="1"/>
            <p:nvPr/>
          </p:nvSpPr>
          <p:spPr>
            <a:xfrm>
              <a:off x="4565101" y="2495570"/>
              <a:ext cx="961243" cy="307777"/>
            </a:xfrm>
            <a:prstGeom prst="rect">
              <a:avLst/>
            </a:prstGeom>
            <a:noFill/>
          </p:spPr>
          <p:txBody>
            <a:bodyPr wrap="square" rtlCol="0">
              <a:spAutoFit/>
            </a:bodyPr>
            <a:lstStyle/>
            <a:p>
              <a:r>
                <a:rPr lang="en-US" sz="1400" dirty="0">
                  <a:solidFill>
                    <a:schemeClr val="accent1"/>
                  </a:solidFill>
                  <a:latin typeface="Arial" panose="020B0604020202020204" pitchFamily="34" charset="0"/>
                  <a:cs typeface="Arial" panose="020B0604020202020204" pitchFamily="34" charset="0"/>
                </a:rPr>
                <a:t>March 30</a:t>
              </a:r>
            </a:p>
          </p:txBody>
        </p:sp>
        <p:sp>
          <p:nvSpPr>
            <p:cNvPr id="7" name="TextBox 6">
              <a:extLst>
                <a:ext uri="{FF2B5EF4-FFF2-40B4-BE49-F238E27FC236}">
                  <a16:creationId xmlns:a16="http://schemas.microsoft.com/office/drawing/2014/main" id="{E2F4793A-3C4B-438A-8202-FCF41F64F063}"/>
                </a:ext>
              </a:extLst>
            </p:cNvPr>
            <p:cNvSpPr txBox="1"/>
            <p:nvPr/>
          </p:nvSpPr>
          <p:spPr>
            <a:xfrm>
              <a:off x="575894" y="3263262"/>
              <a:ext cx="3585681" cy="646331"/>
            </a:xfrm>
            <a:prstGeom prst="rect">
              <a:avLst/>
            </a:prstGeom>
            <a:noFill/>
          </p:spPr>
          <p:txBody>
            <a:bodyPr wrap="square" rtlCol="0">
              <a:spAutoFit/>
            </a:bodyPr>
            <a:lstStyle/>
            <a:p>
              <a:r>
                <a:rPr lang="en-US" dirty="0">
                  <a:solidFill>
                    <a:schemeClr val="accent1"/>
                  </a:solidFill>
                  <a:latin typeface="Arial" panose="020B0604020202020204" pitchFamily="34" charset="0"/>
                  <a:cs typeface="Arial" panose="020B0604020202020204" pitchFamily="34" charset="0"/>
                </a:rPr>
                <a:t>Communicate delay to agency stakeholders.</a:t>
              </a:r>
            </a:p>
          </p:txBody>
        </p:sp>
        <p:sp>
          <p:nvSpPr>
            <p:cNvPr id="8" name="TextBox 7">
              <a:extLst>
                <a:ext uri="{FF2B5EF4-FFF2-40B4-BE49-F238E27FC236}">
                  <a16:creationId xmlns:a16="http://schemas.microsoft.com/office/drawing/2014/main" id="{6D10E60C-33BF-4888-B7C9-BCE11EDA7379}"/>
                </a:ext>
              </a:extLst>
            </p:cNvPr>
            <p:cNvSpPr txBox="1"/>
            <p:nvPr/>
          </p:nvSpPr>
          <p:spPr>
            <a:xfrm>
              <a:off x="4921322" y="3413330"/>
              <a:ext cx="961243" cy="307777"/>
            </a:xfrm>
            <a:prstGeom prst="rect">
              <a:avLst/>
            </a:prstGeom>
            <a:noFill/>
          </p:spPr>
          <p:txBody>
            <a:bodyPr wrap="square" rtlCol="0">
              <a:spAutoFit/>
            </a:bodyPr>
            <a:lstStyle/>
            <a:p>
              <a:r>
                <a:rPr lang="en-US" sz="1400" dirty="0">
                  <a:solidFill>
                    <a:schemeClr val="accent1"/>
                  </a:solidFill>
                  <a:latin typeface="Arial" panose="020B0604020202020204" pitchFamily="34" charset="0"/>
                  <a:cs typeface="Arial" panose="020B0604020202020204" pitchFamily="34" charset="0"/>
                </a:rPr>
                <a:t>March 30</a:t>
              </a:r>
            </a:p>
          </p:txBody>
        </p:sp>
        <p:sp>
          <p:nvSpPr>
            <p:cNvPr id="9" name="TextBox 8">
              <a:extLst>
                <a:ext uri="{FF2B5EF4-FFF2-40B4-BE49-F238E27FC236}">
                  <a16:creationId xmlns:a16="http://schemas.microsoft.com/office/drawing/2014/main" id="{02535BF5-6DC7-4599-ABE8-26CD030FD2C0}"/>
                </a:ext>
              </a:extLst>
            </p:cNvPr>
            <p:cNvSpPr txBox="1"/>
            <p:nvPr/>
          </p:nvSpPr>
          <p:spPr>
            <a:xfrm>
              <a:off x="575894" y="4159132"/>
              <a:ext cx="3585681" cy="646331"/>
            </a:xfrm>
            <a:prstGeom prst="rect">
              <a:avLst/>
            </a:prstGeom>
            <a:noFill/>
          </p:spPr>
          <p:txBody>
            <a:bodyPr wrap="square" rtlCol="0">
              <a:spAutoFit/>
            </a:bodyPr>
            <a:lstStyle/>
            <a:p>
              <a:r>
                <a:rPr lang="en-US" dirty="0">
                  <a:solidFill>
                    <a:schemeClr val="accent1"/>
                  </a:solidFill>
                  <a:latin typeface="Arial" panose="020B0604020202020204" pitchFamily="34" charset="0"/>
                  <a:cs typeface="Arial" panose="020B0604020202020204" pitchFamily="34" charset="0"/>
                </a:rPr>
                <a:t>Re-defining Phase 1 planning period.</a:t>
              </a:r>
            </a:p>
          </p:txBody>
        </p:sp>
        <p:sp>
          <p:nvSpPr>
            <p:cNvPr id="11" name="Rectangle 10">
              <a:extLst>
                <a:ext uri="{FF2B5EF4-FFF2-40B4-BE49-F238E27FC236}">
                  <a16:creationId xmlns:a16="http://schemas.microsoft.com/office/drawing/2014/main" id="{589860E8-F140-4A43-8CB6-7AA6DEE75895}"/>
                </a:ext>
              </a:extLst>
            </p:cNvPr>
            <p:cNvSpPr/>
            <p:nvPr/>
          </p:nvSpPr>
          <p:spPr>
            <a:xfrm>
              <a:off x="4405309" y="4238482"/>
              <a:ext cx="1121035" cy="2226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C204E7D-9CE0-42BE-A03B-E2B06F44E41F}"/>
                </a:ext>
              </a:extLst>
            </p:cNvPr>
            <p:cNvSpPr txBox="1"/>
            <p:nvPr/>
          </p:nvSpPr>
          <p:spPr>
            <a:xfrm>
              <a:off x="5526344" y="4195910"/>
              <a:ext cx="1823580" cy="307777"/>
            </a:xfrm>
            <a:prstGeom prst="rect">
              <a:avLst/>
            </a:prstGeom>
            <a:noFill/>
          </p:spPr>
          <p:txBody>
            <a:bodyPr wrap="square" rtlCol="0">
              <a:spAutoFit/>
            </a:bodyPr>
            <a:lstStyle/>
            <a:p>
              <a:r>
                <a:rPr lang="en-US" sz="1400" dirty="0">
                  <a:solidFill>
                    <a:schemeClr val="accent1"/>
                  </a:solidFill>
                  <a:latin typeface="Arial" panose="020B0604020202020204" pitchFamily="34" charset="0"/>
                  <a:cs typeface="Arial" panose="020B0604020202020204" pitchFamily="34" charset="0"/>
                </a:rPr>
                <a:t>March 30 – April 20</a:t>
              </a:r>
            </a:p>
          </p:txBody>
        </p:sp>
        <p:sp>
          <p:nvSpPr>
            <p:cNvPr id="14" name="TextBox 13">
              <a:extLst>
                <a:ext uri="{FF2B5EF4-FFF2-40B4-BE49-F238E27FC236}">
                  <a16:creationId xmlns:a16="http://schemas.microsoft.com/office/drawing/2014/main" id="{FA5E0461-9507-464A-85B5-29BC4C475E5F}"/>
                </a:ext>
              </a:extLst>
            </p:cNvPr>
            <p:cNvSpPr txBox="1"/>
            <p:nvPr/>
          </p:nvSpPr>
          <p:spPr>
            <a:xfrm>
              <a:off x="577939" y="5055002"/>
              <a:ext cx="3585681" cy="923330"/>
            </a:xfrm>
            <a:prstGeom prst="rect">
              <a:avLst/>
            </a:prstGeom>
            <a:noFill/>
          </p:spPr>
          <p:txBody>
            <a:bodyPr wrap="square" rtlCol="0">
              <a:spAutoFit/>
            </a:bodyPr>
            <a:lstStyle/>
            <a:p>
              <a:r>
                <a:rPr lang="en-US" dirty="0">
                  <a:solidFill>
                    <a:schemeClr val="accent1"/>
                  </a:solidFill>
                  <a:latin typeface="Arial" panose="020B0604020202020204" pitchFamily="34" charset="0"/>
                  <a:cs typeface="Arial" panose="020B0604020202020204" pitchFamily="34" charset="0"/>
                </a:rPr>
                <a:t>Governance Board Meeting and the vote to approve the new Phase 1 go-live date.</a:t>
              </a:r>
            </a:p>
          </p:txBody>
        </p:sp>
        <p:sp>
          <p:nvSpPr>
            <p:cNvPr id="15" name="Diamond 14">
              <a:extLst>
                <a:ext uri="{FF2B5EF4-FFF2-40B4-BE49-F238E27FC236}">
                  <a16:creationId xmlns:a16="http://schemas.microsoft.com/office/drawing/2014/main" id="{F53F1C36-4FBB-4CBF-A8B3-F23B7CF0D749}"/>
                </a:ext>
              </a:extLst>
            </p:cNvPr>
            <p:cNvSpPr/>
            <p:nvPr/>
          </p:nvSpPr>
          <p:spPr>
            <a:xfrm>
              <a:off x="5436594" y="5290442"/>
              <a:ext cx="297951" cy="297951"/>
            </a:xfrm>
            <a:prstGeom prst="diamond">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7E2EA90-C3C2-4BAA-90F2-1A8E5FB5F9F4}"/>
                </a:ext>
              </a:extLst>
            </p:cNvPr>
            <p:cNvSpPr txBox="1"/>
            <p:nvPr/>
          </p:nvSpPr>
          <p:spPr>
            <a:xfrm>
              <a:off x="5693951" y="5238044"/>
              <a:ext cx="961243" cy="307777"/>
            </a:xfrm>
            <a:prstGeom prst="rect">
              <a:avLst/>
            </a:prstGeom>
            <a:noFill/>
          </p:spPr>
          <p:txBody>
            <a:bodyPr wrap="square" rtlCol="0">
              <a:spAutoFit/>
            </a:bodyPr>
            <a:lstStyle/>
            <a:p>
              <a:r>
                <a:rPr lang="en-US" sz="1400" dirty="0">
                  <a:solidFill>
                    <a:schemeClr val="accent1"/>
                  </a:solidFill>
                  <a:latin typeface="Arial" panose="020B0604020202020204" pitchFamily="34" charset="0"/>
                  <a:cs typeface="Arial" panose="020B0604020202020204" pitchFamily="34" charset="0"/>
                </a:rPr>
                <a:t>April 20</a:t>
              </a:r>
            </a:p>
          </p:txBody>
        </p:sp>
      </p:grpSp>
      <p:sp>
        <p:nvSpPr>
          <p:cNvPr id="18" name="TextBox 17">
            <a:extLst>
              <a:ext uri="{FF2B5EF4-FFF2-40B4-BE49-F238E27FC236}">
                <a16:creationId xmlns:a16="http://schemas.microsoft.com/office/drawing/2014/main" id="{84790659-7722-470E-A18D-125E44F8F169}"/>
              </a:ext>
            </a:extLst>
          </p:cNvPr>
          <p:cNvSpPr txBox="1"/>
          <p:nvPr/>
        </p:nvSpPr>
        <p:spPr>
          <a:xfrm>
            <a:off x="575893" y="5880631"/>
            <a:ext cx="3585681" cy="646331"/>
          </a:xfrm>
          <a:prstGeom prst="rect">
            <a:avLst/>
          </a:prstGeom>
          <a:noFill/>
        </p:spPr>
        <p:txBody>
          <a:bodyPr wrap="square" rtlCol="0">
            <a:spAutoFit/>
          </a:bodyPr>
          <a:lstStyle/>
          <a:p>
            <a:r>
              <a:rPr lang="en-US" dirty="0">
                <a:solidFill>
                  <a:schemeClr val="accent1"/>
                </a:solidFill>
                <a:latin typeface="Arial" panose="020B0604020202020204" pitchFamily="34" charset="0"/>
                <a:cs typeface="Arial" panose="020B0604020202020204" pitchFamily="34" charset="0"/>
              </a:rPr>
              <a:t>Communicate new date to agency stakeholders.</a:t>
            </a:r>
          </a:p>
        </p:txBody>
      </p:sp>
      <p:sp>
        <p:nvSpPr>
          <p:cNvPr id="19" name="Rectangle 18">
            <a:extLst>
              <a:ext uri="{FF2B5EF4-FFF2-40B4-BE49-F238E27FC236}">
                <a16:creationId xmlns:a16="http://schemas.microsoft.com/office/drawing/2014/main" id="{C2E62E5E-19AD-4B92-94C9-36929B11022F}"/>
              </a:ext>
            </a:extLst>
          </p:cNvPr>
          <p:cNvSpPr/>
          <p:nvPr/>
        </p:nvSpPr>
        <p:spPr>
          <a:xfrm>
            <a:off x="5729107" y="5981161"/>
            <a:ext cx="474915" cy="2226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511DA69-2BDA-47BF-A007-E4D4472F3DCB}"/>
              </a:ext>
            </a:extLst>
          </p:cNvPr>
          <p:cNvSpPr txBox="1"/>
          <p:nvPr/>
        </p:nvSpPr>
        <p:spPr>
          <a:xfrm>
            <a:off x="6206112" y="5938589"/>
            <a:ext cx="1143812" cy="307777"/>
          </a:xfrm>
          <a:prstGeom prst="rect">
            <a:avLst/>
          </a:prstGeom>
          <a:noFill/>
        </p:spPr>
        <p:txBody>
          <a:bodyPr wrap="square" rtlCol="0">
            <a:spAutoFit/>
          </a:bodyPr>
          <a:lstStyle/>
          <a:p>
            <a:r>
              <a:rPr lang="en-US" sz="1400" dirty="0">
                <a:solidFill>
                  <a:schemeClr val="accent1"/>
                </a:solidFill>
                <a:latin typeface="Arial" panose="020B0604020202020204" pitchFamily="34" charset="0"/>
                <a:cs typeface="Arial" panose="020B0604020202020204" pitchFamily="34" charset="0"/>
              </a:rPr>
              <a:t>April 20 - 21</a:t>
            </a:r>
          </a:p>
        </p:txBody>
      </p:sp>
      <p:sp>
        <p:nvSpPr>
          <p:cNvPr id="10" name="Rectangle 9">
            <a:extLst>
              <a:ext uri="{FF2B5EF4-FFF2-40B4-BE49-F238E27FC236}">
                <a16:creationId xmlns:a16="http://schemas.microsoft.com/office/drawing/2014/main" id="{FB88A4D0-93F0-47E9-B655-8E0EFF5C7C65}"/>
              </a:ext>
            </a:extLst>
          </p:cNvPr>
          <p:cNvSpPr/>
          <p:nvPr/>
        </p:nvSpPr>
        <p:spPr>
          <a:xfrm>
            <a:off x="7692400" y="2070247"/>
            <a:ext cx="3927779" cy="3139321"/>
          </a:xfrm>
          <a:prstGeom prst="rect">
            <a:avLst/>
          </a:prstGeom>
        </p:spPr>
        <p:txBody>
          <a:bodyPr wrap="square">
            <a:spAutoFit/>
          </a:bodyPr>
          <a:lstStyle/>
          <a:p>
            <a:r>
              <a:rPr lang="en-US" sz="1400" b="1" dirty="0">
                <a:solidFill>
                  <a:schemeClr val="accent1"/>
                </a:solidFill>
                <a:latin typeface="Arial" panose="020B0604020202020204" pitchFamily="34" charset="0"/>
                <a:cs typeface="Arial" panose="020B0604020202020204" pitchFamily="34" charset="0"/>
              </a:rPr>
              <a:t>Re-defining Phase 1 Guiding Principles:</a:t>
            </a:r>
          </a:p>
          <a:p>
            <a:endParaRPr lang="en-US" sz="1400" dirty="0">
              <a:solidFill>
                <a:schemeClr val="accent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Let the work dictate the timeline, not timeline dictate the work.</a:t>
            </a:r>
          </a:p>
          <a:p>
            <a:pPr marL="285750" lvl="0" indent="-285750">
              <a:spcAft>
                <a:spcPts val="1200"/>
              </a:spcAft>
              <a:buFont typeface="Arial" panose="020B0604020202020204" pitchFamily="34" charset="0"/>
              <a:buChar char="•"/>
            </a:pPr>
            <a:r>
              <a:rPr lang="en-US" sz="1400" dirty="0" err="1">
                <a:solidFill>
                  <a:schemeClr val="accent1"/>
                </a:solidFill>
                <a:latin typeface="Arial" panose="020B0604020202020204" pitchFamily="34" charset="0"/>
                <a:cs typeface="Arial" panose="020B0604020202020204" pitchFamily="34" charset="0"/>
              </a:rPr>
              <a:t>UAT</a:t>
            </a:r>
            <a:r>
              <a:rPr lang="en-US" sz="1400" dirty="0">
                <a:solidFill>
                  <a:schemeClr val="accent1"/>
                </a:solidFill>
                <a:latin typeface="Arial" panose="020B0604020202020204" pitchFamily="34" charset="0"/>
                <a:cs typeface="Arial" panose="020B0604020202020204" pitchFamily="34" charset="0"/>
              </a:rPr>
              <a:t> conducted as a “full dress rehearsal” with all business processes and user roles.</a:t>
            </a:r>
          </a:p>
          <a:p>
            <a:pPr marL="285750" lvl="0" indent="-285750">
              <a:spcAft>
                <a:spcPts val="12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Must achieve a level of confidence in user readiness through </a:t>
            </a:r>
            <a:r>
              <a:rPr lang="en-US" sz="1400" dirty="0" err="1">
                <a:solidFill>
                  <a:schemeClr val="accent1"/>
                </a:solidFill>
                <a:latin typeface="Arial" panose="020B0604020202020204" pitchFamily="34" charset="0"/>
                <a:cs typeface="Arial" panose="020B0604020202020204" pitchFamily="34" charset="0"/>
              </a:rPr>
              <a:t>UAT</a:t>
            </a:r>
            <a:r>
              <a:rPr lang="en-US" sz="1400" dirty="0">
                <a:solidFill>
                  <a:schemeClr val="accent1"/>
                </a:solidFill>
                <a:latin typeface="Arial" panose="020B0604020202020204" pitchFamily="34" charset="0"/>
                <a:cs typeface="Arial" panose="020B0604020202020204" pitchFamily="34" charset="0"/>
              </a:rPr>
              <a:t>, Training</a:t>
            </a:r>
            <a:r>
              <a:rPr lang="en-US" sz="1400">
                <a:solidFill>
                  <a:schemeClr val="accent1"/>
                </a:solidFill>
                <a:latin typeface="Arial" panose="020B0604020202020204" pitchFamily="34" charset="0"/>
                <a:cs typeface="Arial" panose="020B0604020202020204" pitchFamily="34" charset="0"/>
              </a:rPr>
              <a:t>,</a:t>
            </a:r>
            <a:r>
              <a:rPr lang="en-US" sz="1400" dirty="0">
                <a:solidFill>
                  <a:schemeClr val="accent1"/>
                </a:solidFill>
                <a:latin typeface="Arial" panose="020B0604020202020204" pitchFamily="34" charset="0"/>
                <a:cs typeface="Arial" panose="020B0604020202020204" pitchFamily="34" charset="0"/>
              </a:rPr>
              <a:t> and Sustainment. </a:t>
            </a:r>
          </a:p>
          <a:p>
            <a:pPr marL="285750" lvl="0" indent="-285750">
              <a:spcAft>
                <a:spcPts val="12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Cutover Planning is timely and encompasses all solution and development requirements.</a:t>
            </a:r>
          </a:p>
        </p:txBody>
      </p:sp>
      <p:cxnSp>
        <p:nvCxnSpPr>
          <p:cNvPr id="21" name="Straight Connector 20">
            <a:extLst>
              <a:ext uri="{FF2B5EF4-FFF2-40B4-BE49-F238E27FC236}">
                <a16:creationId xmlns:a16="http://schemas.microsoft.com/office/drawing/2014/main" id="{52DF678E-82FE-4CA6-B9A1-E88671C1E5CE}"/>
              </a:ext>
            </a:extLst>
          </p:cNvPr>
          <p:cNvCxnSpPr/>
          <p:nvPr/>
        </p:nvCxnSpPr>
        <p:spPr>
          <a:xfrm>
            <a:off x="7513826" y="2085929"/>
            <a:ext cx="0" cy="4441033"/>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477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C525-6AD7-4DA6-8BF3-9075F0595B4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Frequently Asked questions about the delay</a:t>
            </a:r>
          </a:p>
        </p:txBody>
      </p:sp>
      <p:graphicFrame>
        <p:nvGraphicFramePr>
          <p:cNvPr id="4" name="Table 3">
            <a:extLst>
              <a:ext uri="{FF2B5EF4-FFF2-40B4-BE49-F238E27FC236}">
                <a16:creationId xmlns:a16="http://schemas.microsoft.com/office/drawing/2014/main" id="{83F11845-40BC-4295-A258-4A814E6EA4F0}"/>
              </a:ext>
            </a:extLst>
          </p:cNvPr>
          <p:cNvGraphicFramePr>
            <a:graphicFrameLocks noGrp="1"/>
          </p:cNvGraphicFramePr>
          <p:nvPr>
            <p:extLst>
              <p:ext uri="{D42A27DB-BD31-4B8C-83A1-F6EECF244321}">
                <p14:modId xmlns:p14="http://schemas.microsoft.com/office/powerpoint/2010/main" val="1367867570"/>
              </p:ext>
            </p:extLst>
          </p:nvPr>
        </p:nvGraphicFramePr>
        <p:xfrm>
          <a:off x="586926" y="1997694"/>
          <a:ext cx="11061326" cy="4301977"/>
        </p:xfrm>
        <a:graphic>
          <a:graphicData uri="http://schemas.openxmlformats.org/drawingml/2006/table">
            <a:tbl>
              <a:tblPr firstRow="1" bandRow="1">
                <a:tableStyleId>{16D9F66E-5EB9-4882-86FB-DCBF35E3C3E4}</a:tableStyleId>
              </a:tblPr>
              <a:tblGrid>
                <a:gridCol w="5530663">
                  <a:extLst>
                    <a:ext uri="{9D8B030D-6E8A-4147-A177-3AD203B41FA5}">
                      <a16:colId xmlns:a16="http://schemas.microsoft.com/office/drawing/2014/main" val="3434695252"/>
                    </a:ext>
                  </a:extLst>
                </a:gridCol>
                <a:gridCol w="5530663">
                  <a:extLst>
                    <a:ext uri="{9D8B030D-6E8A-4147-A177-3AD203B41FA5}">
                      <a16:colId xmlns:a16="http://schemas.microsoft.com/office/drawing/2014/main" val="1127330101"/>
                    </a:ext>
                  </a:extLst>
                </a:gridCol>
              </a:tblGrid>
              <a:tr h="809276">
                <a:tc>
                  <a:txBody>
                    <a:bodyPr/>
                    <a:lstStyle/>
                    <a:p>
                      <a:r>
                        <a:rPr lang="en-US" sz="1050" b="0" dirty="0">
                          <a:latin typeface="Arial" panose="020B0604020202020204" pitchFamily="34" charset="0"/>
                          <a:cs typeface="Arial" panose="020B0604020202020204" pitchFamily="34" charset="0"/>
                        </a:rPr>
                        <a:t>With the delay of the launch for finance and procurement modules, when will Luma be going live?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kern="1200" dirty="0">
                          <a:solidFill>
                            <a:schemeClr val="dk1"/>
                          </a:solidFill>
                          <a:effectLst/>
                          <a:latin typeface="Arial" panose="020B0604020202020204" pitchFamily="34" charset="0"/>
                          <a:ea typeface="+mn-ea"/>
                          <a:cs typeface="Arial" panose="020B0604020202020204" pitchFamily="34" charset="0"/>
                        </a:rPr>
                        <a:t>At this time, we cannot provide an updated launch date. However, extensive planning has already begun and will span the next three weeks as we work with our partners (Deloitte, Infor, and ISG) to redefine our path to launch. We expect to publish revised plans with a new go-live date immediately following this planning period. </a:t>
                      </a:r>
                    </a:p>
                  </a:txBody>
                  <a:tcPr/>
                </a:tc>
                <a:extLst>
                  <a:ext uri="{0D108BD9-81ED-4DB2-BD59-A6C34878D82A}">
                    <a16:rowId xmlns:a16="http://schemas.microsoft.com/office/drawing/2014/main" val="2381011031"/>
                  </a:ext>
                </a:extLst>
              </a:tr>
              <a:tr h="479137">
                <a:tc>
                  <a:txBody>
                    <a:bodyPr/>
                    <a:lstStyle/>
                    <a:p>
                      <a:r>
                        <a:rPr lang="en-US" sz="1050" dirty="0">
                          <a:latin typeface="Arial" panose="020B0604020202020204" pitchFamily="34" charset="0"/>
                          <a:cs typeface="Arial" panose="020B0604020202020204" pitchFamily="34" charset="0"/>
                        </a:rPr>
                        <a:t>How will this impact the budget module launch scheduled for May 2021?</a:t>
                      </a:r>
                    </a:p>
                  </a:txBody>
                  <a:tcPr/>
                </a:tc>
                <a:tc>
                  <a:txBody>
                    <a:bodyPr/>
                    <a:lstStyle/>
                    <a:p>
                      <a:r>
                        <a:rPr lang="en-US" sz="1050" dirty="0">
                          <a:latin typeface="Arial" panose="020B0604020202020204" pitchFamily="34" charset="0"/>
                          <a:cs typeface="Arial" panose="020B0604020202020204" pitchFamily="34" charset="0"/>
                        </a:rPr>
                        <a:t>This delay will not impact the budget module training activities nor the projected May 2021 launch.</a:t>
                      </a:r>
                    </a:p>
                  </a:txBody>
                  <a:tcPr/>
                </a:tc>
                <a:extLst>
                  <a:ext uri="{0D108BD9-81ED-4DB2-BD59-A6C34878D82A}">
                    <a16:rowId xmlns:a16="http://schemas.microsoft.com/office/drawing/2014/main" val="1759968570"/>
                  </a:ext>
                </a:extLst>
              </a:tr>
              <a:tr h="1686448">
                <a:tc>
                  <a:txBody>
                    <a:bodyPr/>
                    <a:lstStyle/>
                    <a:p>
                      <a:r>
                        <a:rPr lang="en-US" sz="1050" dirty="0">
                          <a:latin typeface="Arial" panose="020B0604020202020204" pitchFamily="34" charset="0"/>
                          <a:cs typeface="Arial" panose="020B0604020202020204" pitchFamily="34" charset="0"/>
                        </a:rPr>
                        <a:t>What caused this delay, and how is the Project Team mitigating a similar issue with the new plan?</a:t>
                      </a:r>
                    </a:p>
                  </a:txBody>
                  <a:tcPr/>
                </a:tc>
                <a:tc>
                  <a:txBody>
                    <a:bodyPr/>
                    <a:lstStyle/>
                    <a:p>
                      <a:pPr lvl="0"/>
                      <a:r>
                        <a:rPr lang="en-US" sz="1050" kern="1200" dirty="0">
                          <a:solidFill>
                            <a:schemeClr val="dk1"/>
                          </a:solidFill>
                          <a:effectLst/>
                          <a:latin typeface="Arial" panose="020B0604020202020204" pitchFamily="34" charset="0"/>
                          <a:ea typeface="+mn-ea"/>
                          <a:cs typeface="Arial" panose="020B0604020202020204" pitchFamily="34" charset="0"/>
                        </a:rPr>
                        <a:t>Luma is a once-in-a-generation effort to modernize the state’s financial and operational tools. We are not only modernizing decades-old state systems but also standardizing numerous agency-specific systems to moving them into a standard business practice. This is a monumental change to both people and processes and the unforeseeable pressures of a pandemic delayed critical project-related activities. System functionality and quality remain paramount in our implementation of the Luma system. Each piece of Luma must meet a high set of standards before it is officially deployed to serve the people of Idaho, our planning activities will be guided by these standards to ensure the best product possible is released to the state.</a:t>
                      </a:r>
                    </a:p>
                    <a:p>
                      <a:pPr lvl="0"/>
                      <a:endParaRPr lang="en-US" sz="105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4867949"/>
                  </a:ext>
                </a:extLst>
              </a:tr>
              <a:tr h="888804">
                <a:tc>
                  <a:txBody>
                    <a:bodyPr/>
                    <a:lstStyle/>
                    <a:p>
                      <a:r>
                        <a:rPr lang="en-US" sz="1050" dirty="0">
                          <a:latin typeface="Arial" panose="020B0604020202020204" pitchFamily="34" charset="0"/>
                          <a:cs typeface="Arial" panose="020B0604020202020204" pitchFamily="34" charset="0"/>
                        </a:rPr>
                        <a:t>With the launch being delayed, does my agency need to complete items requested by the project team?</a:t>
                      </a:r>
                    </a:p>
                  </a:txBody>
                  <a:tcPr/>
                </a:tc>
                <a:tc>
                  <a:txBody>
                    <a:bodyPr/>
                    <a:lstStyle/>
                    <a:p>
                      <a:r>
                        <a:rPr lang="en-US" sz="1050" dirty="0">
                          <a:latin typeface="Arial" panose="020B0604020202020204" pitchFamily="34" charset="0"/>
                          <a:cs typeface="Arial" panose="020B0604020202020204" pitchFamily="34" charset="0"/>
                        </a:rPr>
                        <a:t>Though this delay provides a needed extension for agencies, it requires that everyone continue an urgent pace completing project-related requests moving forward. Several project activities still require agency effort and your support remains critical to the success of Luma.</a:t>
                      </a:r>
                    </a:p>
                    <a:p>
                      <a:endParaRPr lang="en-US"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7680454"/>
                  </a:ext>
                </a:extLst>
              </a:tr>
              <a:tr h="430384">
                <a:tc>
                  <a:txBody>
                    <a:bodyPr/>
                    <a:lstStyle/>
                    <a:p>
                      <a:r>
                        <a:rPr lang="en-US" sz="1050" dirty="0">
                          <a:latin typeface="Arial" panose="020B0604020202020204" pitchFamily="34" charset="0"/>
                          <a:cs typeface="Arial" panose="020B0604020202020204" pitchFamily="34" charset="0"/>
                        </a:rPr>
                        <a:t>Who can I contact to get the most up-to-date information about how the delay will impact my agency?</a:t>
                      </a:r>
                    </a:p>
                  </a:txBody>
                  <a:tcPr/>
                </a:tc>
                <a:tc>
                  <a:txBody>
                    <a:bodyPr/>
                    <a:lstStyle/>
                    <a:p>
                      <a:r>
                        <a:rPr lang="en-US" sz="1050" dirty="0">
                          <a:latin typeface="Arial" panose="020B0604020202020204" pitchFamily="34" charset="0"/>
                          <a:cs typeface="Arial" panose="020B0604020202020204" pitchFamily="34" charset="0"/>
                        </a:rPr>
                        <a:t>Your Agency Advocate is the best resource for getting the most up-to-date knowledge about timelines and project activities.</a:t>
                      </a:r>
                    </a:p>
                  </a:txBody>
                  <a:tcPr/>
                </a:tc>
                <a:extLst>
                  <a:ext uri="{0D108BD9-81ED-4DB2-BD59-A6C34878D82A}">
                    <a16:rowId xmlns:a16="http://schemas.microsoft.com/office/drawing/2014/main" val="22685153"/>
                  </a:ext>
                </a:extLst>
              </a:tr>
            </a:tbl>
          </a:graphicData>
        </a:graphic>
      </p:graphicFrame>
      <p:sp>
        <p:nvSpPr>
          <p:cNvPr id="7" name="TextBox 6">
            <a:extLst>
              <a:ext uri="{FF2B5EF4-FFF2-40B4-BE49-F238E27FC236}">
                <a16:creationId xmlns:a16="http://schemas.microsoft.com/office/drawing/2014/main" id="{7472F85E-2A1A-4D63-96C8-CB288D853172}"/>
              </a:ext>
            </a:extLst>
          </p:cNvPr>
          <p:cNvSpPr txBox="1"/>
          <p:nvPr/>
        </p:nvSpPr>
        <p:spPr>
          <a:xfrm>
            <a:off x="1655274" y="6377597"/>
            <a:ext cx="893427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more information, please reach out to Sheena Coles at 208-332-8703 or via email at </a:t>
            </a:r>
            <a:r>
              <a:rPr lang="en-US" sz="1400" dirty="0">
                <a:solidFill>
                  <a:schemeClr val="accent6">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luma@sco.Idaho.gov</a:t>
            </a:r>
            <a:r>
              <a:rPr lang="en-US" sz="1400" dirty="0">
                <a:solidFill>
                  <a:schemeClr val="accent6">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5680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23FC86-4C2F-4941-844C-F6DF3873FDE8}"/>
              </a:ext>
            </a:extLst>
          </p:cNvPr>
          <p:cNvGrpSpPr/>
          <p:nvPr/>
        </p:nvGrpSpPr>
        <p:grpSpPr>
          <a:xfrm>
            <a:off x="5303702" y="2502083"/>
            <a:ext cx="6492240" cy="1084807"/>
            <a:chOff x="4783749" y="2581795"/>
            <a:chExt cx="6492240" cy="1084807"/>
          </a:xfrm>
        </p:grpSpPr>
        <p:sp>
          <p:nvSpPr>
            <p:cNvPr id="3" name="Content Placeholder 2">
              <a:extLst>
                <a:ext uri="{FF2B5EF4-FFF2-40B4-BE49-F238E27FC236}">
                  <a16:creationId xmlns:a16="http://schemas.microsoft.com/office/drawing/2014/main" id="{6E4800CE-6266-401D-9576-4259AFF7EE6C}"/>
                </a:ext>
              </a:extLst>
            </p:cNvPr>
            <p:cNvSpPr txBox="1">
              <a:spLocks/>
            </p:cNvSpPr>
            <p:nvPr/>
          </p:nvSpPr>
          <p:spPr>
            <a:xfrm>
              <a:off x="4783749" y="2581795"/>
              <a:ext cx="6492240" cy="108480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rgbClr val="092F57"/>
                  </a:solidFill>
                  <a:latin typeface="Arial" panose="020B0604020202020204" pitchFamily="34" charset="0"/>
                  <a:cs typeface="Arial" panose="020B0604020202020204" pitchFamily="34" charset="0"/>
                </a:rPr>
                <a:t>On-going &amp; Upcoming</a:t>
              </a:r>
            </a:p>
            <a:p>
              <a:pPr marL="0" indent="0" algn="ctr">
                <a:buNone/>
              </a:pPr>
              <a:r>
                <a:rPr lang="en-US" sz="4500" dirty="0">
                  <a:solidFill>
                    <a:srgbClr val="092F57"/>
                  </a:solidFill>
                  <a:latin typeface="Arial" panose="020B0604020202020204" pitchFamily="34" charset="0"/>
                  <a:cs typeface="Arial" panose="020B0604020202020204" pitchFamily="34" charset="0"/>
                </a:rPr>
                <a:t> Activities</a:t>
              </a:r>
            </a:p>
          </p:txBody>
        </p:sp>
        <p:cxnSp>
          <p:nvCxnSpPr>
            <p:cNvPr id="4" name="Straight Connector 3">
              <a:extLst>
                <a:ext uri="{FF2B5EF4-FFF2-40B4-BE49-F238E27FC236}">
                  <a16:creationId xmlns:a16="http://schemas.microsoft.com/office/drawing/2014/main" id="{765FD94D-60B4-4A64-953E-76B38C7B1B72}"/>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8E9A4913-2D8C-4E21-A96E-0974B01A27C5}"/>
              </a:ext>
            </a:extLst>
          </p:cNvPr>
          <p:cNvGrpSpPr/>
          <p:nvPr/>
        </p:nvGrpSpPr>
        <p:grpSpPr>
          <a:xfrm>
            <a:off x="1248771" y="2015184"/>
            <a:ext cx="1936555" cy="1976602"/>
            <a:chOff x="5720289" y="1301751"/>
            <a:chExt cx="1074738" cy="1096963"/>
          </a:xfrm>
          <a:solidFill>
            <a:schemeClr val="bg1"/>
          </a:solidFill>
        </p:grpSpPr>
        <p:grpSp>
          <p:nvGrpSpPr>
            <p:cNvPr id="6" name="Group 5">
              <a:extLst>
                <a:ext uri="{FF2B5EF4-FFF2-40B4-BE49-F238E27FC236}">
                  <a16:creationId xmlns:a16="http://schemas.microsoft.com/office/drawing/2014/main" id="{18824C7A-31AF-490E-B355-5B825228A7AD}"/>
                </a:ext>
              </a:extLst>
            </p:cNvPr>
            <p:cNvGrpSpPr/>
            <p:nvPr/>
          </p:nvGrpSpPr>
          <p:grpSpPr>
            <a:xfrm>
              <a:off x="5986989" y="1301751"/>
              <a:ext cx="808038" cy="1096963"/>
              <a:chOff x="5991225" y="615950"/>
              <a:chExt cx="808038" cy="1096963"/>
            </a:xfrm>
            <a:grpFill/>
          </p:grpSpPr>
          <p:sp>
            <p:nvSpPr>
              <p:cNvPr id="14" name="Freeform 19">
                <a:extLst>
                  <a:ext uri="{FF2B5EF4-FFF2-40B4-BE49-F238E27FC236}">
                    <a16:creationId xmlns:a16="http://schemas.microsoft.com/office/drawing/2014/main" id="{33FAEB05-5D6E-4316-9CB7-A41170471ED1}"/>
                  </a:ext>
                </a:extLst>
              </p:cNvPr>
              <p:cNvSpPr>
                <a:spLocks noEditPoints="1"/>
              </p:cNvSpPr>
              <p:nvPr/>
            </p:nvSpPr>
            <p:spPr bwMode="auto">
              <a:xfrm>
                <a:off x="5991225" y="690563"/>
                <a:ext cx="808038" cy="1022350"/>
              </a:xfrm>
              <a:custGeom>
                <a:avLst/>
                <a:gdLst>
                  <a:gd name="T0" fmla="*/ 124 w 139"/>
                  <a:gd name="T1" fmla="*/ 0 h 176"/>
                  <a:gd name="T2" fmla="*/ 87 w 139"/>
                  <a:gd name="T3" fmla="*/ 0 h 176"/>
                  <a:gd name="T4" fmla="*/ 88 w 139"/>
                  <a:gd name="T5" fmla="*/ 6 h 176"/>
                  <a:gd name="T6" fmla="*/ 91 w 139"/>
                  <a:gd name="T7" fmla="*/ 10 h 176"/>
                  <a:gd name="T8" fmla="*/ 103 w 139"/>
                  <a:gd name="T9" fmla="*/ 13 h 176"/>
                  <a:gd name="T10" fmla="*/ 104 w 139"/>
                  <a:gd name="T11" fmla="*/ 13 h 176"/>
                  <a:gd name="T12" fmla="*/ 106 w 139"/>
                  <a:gd name="T13" fmla="*/ 13 h 176"/>
                  <a:gd name="T14" fmla="*/ 122 w 139"/>
                  <a:gd name="T15" fmla="*/ 13 h 176"/>
                  <a:gd name="T16" fmla="*/ 122 w 139"/>
                  <a:gd name="T17" fmla="*/ 131 h 176"/>
                  <a:gd name="T18" fmla="*/ 104 w 139"/>
                  <a:gd name="T19" fmla="*/ 131 h 176"/>
                  <a:gd name="T20" fmla="*/ 90 w 139"/>
                  <a:gd name="T21" fmla="*/ 146 h 176"/>
                  <a:gd name="T22" fmla="*/ 90 w 139"/>
                  <a:gd name="T23" fmla="*/ 163 h 176"/>
                  <a:gd name="T24" fmla="*/ 14 w 139"/>
                  <a:gd name="T25" fmla="*/ 163 h 176"/>
                  <a:gd name="T26" fmla="*/ 14 w 139"/>
                  <a:gd name="T27" fmla="*/ 13 h 176"/>
                  <a:gd name="T28" fmla="*/ 33 w 139"/>
                  <a:gd name="T29" fmla="*/ 13 h 176"/>
                  <a:gd name="T30" fmla="*/ 35 w 139"/>
                  <a:gd name="T31" fmla="*/ 13 h 176"/>
                  <a:gd name="T32" fmla="*/ 36 w 139"/>
                  <a:gd name="T33" fmla="*/ 13 h 176"/>
                  <a:gd name="T34" fmla="*/ 36 w 139"/>
                  <a:gd name="T35" fmla="*/ 13 h 176"/>
                  <a:gd name="T36" fmla="*/ 45 w 139"/>
                  <a:gd name="T37" fmla="*/ 11 h 176"/>
                  <a:gd name="T38" fmla="*/ 51 w 139"/>
                  <a:gd name="T39" fmla="*/ 6 h 176"/>
                  <a:gd name="T40" fmla="*/ 52 w 139"/>
                  <a:gd name="T41" fmla="*/ 0 h 176"/>
                  <a:gd name="T42" fmla="*/ 14 w 139"/>
                  <a:gd name="T43" fmla="*/ 0 h 176"/>
                  <a:gd name="T44" fmla="*/ 0 w 139"/>
                  <a:gd name="T45" fmla="*/ 16 h 176"/>
                  <a:gd name="T46" fmla="*/ 0 w 139"/>
                  <a:gd name="T47" fmla="*/ 161 h 176"/>
                  <a:gd name="T48" fmla="*/ 14 w 139"/>
                  <a:gd name="T49" fmla="*/ 176 h 176"/>
                  <a:gd name="T50" fmla="*/ 124 w 139"/>
                  <a:gd name="T51" fmla="*/ 176 h 176"/>
                  <a:gd name="T52" fmla="*/ 139 w 139"/>
                  <a:gd name="T53" fmla="*/ 161 h 176"/>
                  <a:gd name="T54" fmla="*/ 139 w 139"/>
                  <a:gd name="T55" fmla="*/ 16 h 176"/>
                  <a:gd name="T56" fmla="*/ 124 w 139"/>
                  <a:gd name="T57" fmla="*/ 0 h 176"/>
                  <a:gd name="T58" fmla="*/ 97 w 139"/>
                  <a:gd name="T59" fmla="*/ 166 h 176"/>
                  <a:gd name="T60" fmla="*/ 97 w 139"/>
                  <a:gd name="T61" fmla="*/ 147 h 176"/>
                  <a:gd name="T62" fmla="*/ 105 w 139"/>
                  <a:gd name="T63" fmla="*/ 138 h 176"/>
                  <a:gd name="T64" fmla="*/ 125 w 139"/>
                  <a:gd name="T65" fmla="*/ 138 h 176"/>
                  <a:gd name="T66" fmla="*/ 97 w 139"/>
                  <a:gd name="T6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76">
                    <a:moveTo>
                      <a:pt x="124" y="0"/>
                    </a:moveTo>
                    <a:cubicBezTo>
                      <a:pt x="87" y="0"/>
                      <a:pt x="87" y="0"/>
                      <a:pt x="87" y="0"/>
                    </a:cubicBezTo>
                    <a:cubicBezTo>
                      <a:pt x="87" y="3"/>
                      <a:pt x="88" y="5"/>
                      <a:pt x="88" y="6"/>
                    </a:cubicBezTo>
                    <a:cubicBezTo>
                      <a:pt x="89" y="8"/>
                      <a:pt x="90" y="9"/>
                      <a:pt x="91" y="10"/>
                    </a:cubicBezTo>
                    <a:cubicBezTo>
                      <a:pt x="94" y="12"/>
                      <a:pt x="98" y="13"/>
                      <a:pt x="103" y="13"/>
                    </a:cubicBezTo>
                    <a:cubicBezTo>
                      <a:pt x="104" y="13"/>
                      <a:pt x="104" y="13"/>
                      <a:pt x="104" y="13"/>
                    </a:cubicBezTo>
                    <a:cubicBezTo>
                      <a:pt x="105" y="13"/>
                      <a:pt x="105" y="13"/>
                      <a:pt x="106" y="13"/>
                    </a:cubicBezTo>
                    <a:cubicBezTo>
                      <a:pt x="122" y="13"/>
                      <a:pt x="122" y="13"/>
                      <a:pt x="122" y="13"/>
                    </a:cubicBezTo>
                    <a:cubicBezTo>
                      <a:pt x="122" y="131"/>
                      <a:pt x="122" y="131"/>
                      <a:pt x="122" y="131"/>
                    </a:cubicBezTo>
                    <a:cubicBezTo>
                      <a:pt x="104" y="131"/>
                      <a:pt x="104" y="131"/>
                      <a:pt x="104" y="131"/>
                    </a:cubicBezTo>
                    <a:cubicBezTo>
                      <a:pt x="97" y="131"/>
                      <a:pt x="90" y="138"/>
                      <a:pt x="90" y="146"/>
                    </a:cubicBezTo>
                    <a:cubicBezTo>
                      <a:pt x="90" y="163"/>
                      <a:pt x="90" y="163"/>
                      <a:pt x="90" y="163"/>
                    </a:cubicBezTo>
                    <a:cubicBezTo>
                      <a:pt x="14" y="163"/>
                      <a:pt x="14" y="163"/>
                      <a:pt x="14" y="163"/>
                    </a:cubicBezTo>
                    <a:cubicBezTo>
                      <a:pt x="14" y="13"/>
                      <a:pt x="14" y="13"/>
                      <a:pt x="14" y="13"/>
                    </a:cubicBezTo>
                    <a:cubicBezTo>
                      <a:pt x="33" y="13"/>
                      <a:pt x="33" y="13"/>
                      <a:pt x="33" y="13"/>
                    </a:cubicBezTo>
                    <a:cubicBezTo>
                      <a:pt x="34" y="13"/>
                      <a:pt x="34" y="13"/>
                      <a:pt x="35" y="13"/>
                    </a:cubicBezTo>
                    <a:cubicBezTo>
                      <a:pt x="36" y="13"/>
                      <a:pt x="36" y="13"/>
                      <a:pt x="36" y="13"/>
                    </a:cubicBezTo>
                    <a:cubicBezTo>
                      <a:pt x="36" y="13"/>
                      <a:pt x="36" y="13"/>
                      <a:pt x="36" y="13"/>
                    </a:cubicBezTo>
                    <a:cubicBezTo>
                      <a:pt x="40" y="13"/>
                      <a:pt x="43" y="12"/>
                      <a:pt x="45" y="11"/>
                    </a:cubicBezTo>
                    <a:cubicBezTo>
                      <a:pt x="48" y="10"/>
                      <a:pt x="49" y="8"/>
                      <a:pt x="51" y="6"/>
                    </a:cubicBezTo>
                    <a:cubicBezTo>
                      <a:pt x="51" y="5"/>
                      <a:pt x="52" y="3"/>
                      <a:pt x="52" y="0"/>
                    </a:cubicBezTo>
                    <a:cubicBezTo>
                      <a:pt x="14" y="0"/>
                      <a:pt x="14" y="0"/>
                      <a:pt x="14" y="0"/>
                    </a:cubicBezTo>
                    <a:cubicBezTo>
                      <a:pt x="6" y="0"/>
                      <a:pt x="0" y="8"/>
                      <a:pt x="0" y="16"/>
                    </a:cubicBezTo>
                    <a:cubicBezTo>
                      <a:pt x="0" y="16"/>
                      <a:pt x="0" y="31"/>
                      <a:pt x="0" y="161"/>
                    </a:cubicBezTo>
                    <a:cubicBezTo>
                      <a:pt x="0" y="169"/>
                      <a:pt x="6" y="176"/>
                      <a:pt x="14" y="176"/>
                    </a:cubicBezTo>
                    <a:cubicBezTo>
                      <a:pt x="124" y="176"/>
                      <a:pt x="124" y="176"/>
                      <a:pt x="124" y="176"/>
                    </a:cubicBezTo>
                    <a:cubicBezTo>
                      <a:pt x="132" y="176"/>
                      <a:pt x="139" y="169"/>
                      <a:pt x="139" y="161"/>
                    </a:cubicBezTo>
                    <a:cubicBezTo>
                      <a:pt x="139" y="31"/>
                      <a:pt x="139" y="16"/>
                      <a:pt x="139" y="16"/>
                    </a:cubicBezTo>
                    <a:cubicBezTo>
                      <a:pt x="139" y="8"/>
                      <a:pt x="132" y="0"/>
                      <a:pt x="124" y="0"/>
                    </a:cubicBezTo>
                    <a:close/>
                    <a:moveTo>
                      <a:pt x="97" y="166"/>
                    </a:moveTo>
                    <a:cubicBezTo>
                      <a:pt x="97" y="147"/>
                      <a:pt x="97" y="147"/>
                      <a:pt x="97" y="147"/>
                    </a:cubicBezTo>
                    <a:cubicBezTo>
                      <a:pt x="97" y="142"/>
                      <a:pt x="100" y="138"/>
                      <a:pt x="105" y="138"/>
                    </a:cubicBezTo>
                    <a:cubicBezTo>
                      <a:pt x="125" y="138"/>
                      <a:pt x="125" y="138"/>
                      <a:pt x="125" y="138"/>
                    </a:cubicBezTo>
                    <a:lnTo>
                      <a:pt x="97"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0">
                <a:extLst>
                  <a:ext uri="{FF2B5EF4-FFF2-40B4-BE49-F238E27FC236}">
                    <a16:creationId xmlns:a16="http://schemas.microsoft.com/office/drawing/2014/main" id="{D0C677F4-4A07-4B83-887D-24B320E3FD1F}"/>
                  </a:ext>
                </a:extLst>
              </p:cNvPr>
              <p:cNvSpPr>
                <a:spLocks noEditPoints="1"/>
              </p:cNvSpPr>
              <p:nvPr/>
            </p:nvSpPr>
            <p:spPr bwMode="auto">
              <a:xfrm>
                <a:off x="6130925" y="615950"/>
                <a:ext cx="528638" cy="260350"/>
              </a:xfrm>
              <a:custGeom>
                <a:avLst/>
                <a:gdLst>
                  <a:gd name="T0" fmla="*/ 12 w 91"/>
                  <a:gd name="T1" fmla="*/ 32 h 45"/>
                  <a:gd name="T2" fmla="*/ 33 w 91"/>
                  <a:gd name="T3" fmla="*/ 12 h 45"/>
                  <a:gd name="T4" fmla="*/ 33 w 91"/>
                  <a:gd name="T5" fmla="*/ 12 h 45"/>
                  <a:gd name="T6" fmla="*/ 33 w 91"/>
                  <a:gd name="T7" fmla="*/ 12 h 45"/>
                  <a:gd name="T8" fmla="*/ 45 w 91"/>
                  <a:gd name="T9" fmla="*/ 0 h 45"/>
                  <a:gd name="T10" fmla="*/ 46 w 91"/>
                  <a:gd name="T11" fmla="*/ 0 h 45"/>
                  <a:gd name="T12" fmla="*/ 58 w 91"/>
                  <a:gd name="T13" fmla="*/ 12 h 45"/>
                  <a:gd name="T14" fmla="*/ 58 w 91"/>
                  <a:gd name="T15" fmla="*/ 12 h 45"/>
                  <a:gd name="T16" fmla="*/ 58 w 91"/>
                  <a:gd name="T17" fmla="*/ 12 h 45"/>
                  <a:gd name="T18" fmla="*/ 79 w 91"/>
                  <a:gd name="T19" fmla="*/ 32 h 45"/>
                  <a:gd name="T20" fmla="*/ 80 w 91"/>
                  <a:gd name="T21" fmla="*/ 32 h 45"/>
                  <a:gd name="T22" fmla="*/ 91 w 91"/>
                  <a:gd name="T23" fmla="*/ 45 h 45"/>
                  <a:gd name="T24" fmla="*/ 0 w 91"/>
                  <a:gd name="T25" fmla="*/ 45 h 45"/>
                  <a:gd name="T26" fmla="*/ 11 w 91"/>
                  <a:gd name="T27" fmla="*/ 32 h 45"/>
                  <a:gd name="T28" fmla="*/ 12 w 91"/>
                  <a:gd name="T29" fmla="*/ 32 h 45"/>
                  <a:gd name="T30" fmla="*/ 46 w 91"/>
                  <a:gd name="T31" fmla="*/ 6 h 45"/>
                  <a:gd name="T32" fmla="*/ 40 w 91"/>
                  <a:gd name="T33" fmla="*/ 11 h 45"/>
                  <a:gd name="T34" fmla="*/ 46 w 91"/>
                  <a:gd name="T35" fmla="*/ 16 h 45"/>
                  <a:gd name="T36" fmla="*/ 51 w 91"/>
                  <a:gd name="T37" fmla="*/ 11 h 45"/>
                  <a:gd name="T38" fmla="*/ 46 w 91"/>
                  <a:gd name="T39"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45">
                    <a:moveTo>
                      <a:pt x="12" y="32"/>
                    </a:moveTo>
                    <a:cubicBezTo>
                      <a:pt x="24" y="31"/>
                      <a:pt x="33" y="27"/>
                      <a:pt x="33" y="12"/>
                    </a:cubicBezTo>
                    <a:cubicBezTo>
                      <a:pt x="33" y="12"/>
                      <a:pt x="33" y="12"/>
                      <a:pt x="33" y="12"/>
                    </a:cubicBezTo>
                    <a:cubicBezTo>
                      <a:pt x="33" y="12"/>
                      <a:pt x="33" y="12"/>
                      <a:pt x="33" y="12"/>
                    </a:cubicBezTo>
                    <a:cubicBezTo>
                      <a:pt x="33" y="3"/>
                      <a:pt x="39" y="0"/>
                      <a:pt x="45" y="0"/>
                    </a:cubicBezTo>
                    <a:cubicBezTo>
                      <a:pt x="46" y="0"/>
                      <a:pt x="46" y="0"/>
                      <a:pt x="46" y="0"/>
                    </a:cubicBezTo>
                    <a:cubicBezTo>
                      <a:pt x="52" y="0"/>
                      <a:pt x="58" y="3"/>
                      <a:pt x="58" y="12"/>
                    </a:cubicBezTo>
                    <a:cubicBezTo>
                      <a:pt x="58" y="12"/>
                      <a:pt x="58" y="12"/>
                      <a:pt x="58" y="12"/>
                    </a:cubicBezTo>
                    <a:cubicBezTo>
                      <a:pt x="58" y="12"/>
                      <a:pt x="58" y="12"/>
                      <a:pt x="58" y="12"/>
                    </a:cubicBezTo>
                    <a:cubicBezTo>
                      <a:pt x="58" y="27"/>
                      <a:pt x="67" y="31"/>
                      <a:pt x="79" y="32"/>
                    </a:cubicBezTo>
                    <a:cubicBezTo>
                      <a:pt x="80" y="32"/>
                      <a:pt x="80" y="32"/>
                      <a:pt x="80" y="32"/>
                    </a:cubicBezTo>
                    <a:cubicBezTo>
                      <a:pt x="87" y="32"/>
                      <a:pt x="91" y="39"/>
                      <a:pt x="91" y="45"/>
                    </a:cubicBezTo>
                    <a:cubicBezTo>
                      <a:pt x="0" y="45"/>
                      <a:pt x="0" y="45"/>
                      <a:pt x="0" y="45"/>
                    </a:cubicBezTo>
                    <a:cubicBezTo>
                      <a:pt x="0" y="39"/>
                      <a:pt x="4" y="32"/>
                      <a:pt x="11" y="32"/>
                    </a:cubicBezTo>
                    <a:lnTo>
                      <a:pt x="12" y="32"/>
                    </a:lnTo>
                    <a:close/>
                    <a:moveTo>
                      <a:pt x="46" y="6"/>
                    </a:moveTo>
                    <a:cubicBezTo>
                      <a:pt x="43" y="6"/>
                      <a:pt x="40" y="8"/>
                      <a:pt x="40" y="11"/>
                    </a:cubicBezTo>
                    <a:cubicBezTo>
                      <a:pt x="40" y="13"/>
                      <a:pt x="43" y="16"/>
                      <a:pt x="46" y="16"/>
                    </a:cubicBezTo>
                    <a:cubicBezTo>
                      <a:pt x="48" y="16"/>
                      <a:pt x="51" y="13"/>
                      <a:pt x="51" y="11"/>
                    </a:cubicBezTo>
                    <a:cubicBezTo>
                      <a:pt x="51" y="8"/>
                      <a:pt x="48" y="6"/>
                      <a:pt x="4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1">
                <a:extLst>
                  <a:ext uri="{FF2B5EF4-FFF2-40B4-BE49-F238E27FC236}">
                    <a16:creationId xmlns:a16="http://schemas.microsoft.com/office/drawing/2014/main" id="{E099C190-E0D5-441A-84A9-5D8FF75D63C1}"/>
                  </a:ext>
                </a:extLst>
              </p:cNvPr>
              <p:cNvSpPr>
                <a:spLocks noChangeArrowheads="1"/>
              </p:cNvSpPr>
              <p:nvPr/>
            </p:nvSpPr>
            <p:spPr bwMode="auto">
              <a:xfrm>
                <a:off x="6357938" y="957263"/>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22">
                <a:extLst>
                  <a:ext uri="{FF2B5EF4-FFF2-40B4-BE49-F238E27FC236}">
                    <a16:creationId xmlns:a16="http://schemas.microsoft.com/office/drawing/2014/main" id="{46D36038-EFAF-4E71-B482-F1D93AF3ECAC}"/>
                  </a:ext>
                </a:extLst>
              </p:cNvPr>
              <p:cNvSpPr>
                <a:spLocks noChangeArrowheads="1"/>
              </p:cNvSpPr>
              <p:nvPr/>
            </p:nvSpPr>
            <p:spPr bwMode="auto">
              <a:xfrm>
                <a:off x="6357938" y="998538"/>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23">
                <a:extLst>
                  <a:ext uri="{FF2B5EF4-FFF2-40B4-BE49-F238E27FC236}">
                    <a16:creationId xmlns:a16="http://schemas.microsoft.com/office/drawing/2014/main" id="{4E735A41-AFDF-4E57-9066-9E879994D8E9}"/>
                  </a:ext>
                </a:extLst>
              </p:cNvPr>
              <p:cNvSpPr>
                <a:spLocks noChangeArrowheads="1"/>
              </p:cNvSpPr>
              <p:nvPr/>
            </p:nvSpPr>
            <p:spPr bwMode="auto">
              <a:xfrm>
                <a:off x="6357938" y="1044575"/>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5">
                <a:extLst>
                  <a:ext uri="{FF2B5EF4-FFF2-40B4-BE49-F238E27FC236}">
                    <a16:creationId xmlns:a16="http://schemas.microsoft.com/office/drawing/2014/main" id="{1EB60293-52A5-4C96-B08C-44CCE28F1A16}"/>
                  </a:ext>
                </a:extLst>
              </p:cNvPr>
              <p:cNvSpPr>
                <a:spLocks noChangeArrowheads="1"/>
              </p:cNvSpPr>
              <p:nvPr/>
            </p:nvSpPr>
            <p:spPr bwMode="auto">
              <a:xfrm>
                <a:off x="6357938" y="1149350"/>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6">
                <a:extLst>
                  <a:ext uri="{FF2B5EF4-FFF2-40B4-BE49-F238E27FC236}">
                    <a16:creationId xmlns:a16="http://schemas.microsoft.com/office/drawing/2014/main" id="{1B33B705-F34C-4E75-A0AE-52F506554264}"/>
                  </a:ext>
                </a:extLst>
              </p:cNvPr>
              <p:cNvSpPr>
                <a:spLocks noChangeArrowheads="1"/>
              </p:cNvSpPr>
              <p:nvPr/>
            </p:nvSpPr>
            <p:spPr bwMode="auto">
              <a:xfrm>
                <a:off x="6357938" y="1190625"/>
                <a:ext cx="2667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7">
                <a:extLst>
                  <a:ext uri="{FF2B5EF4-FFF2-40B4-BE49-F238E27FC236}">
                    <a16:creationId xmlns:a16="http://schemas.microsoft.com/office/drawing/2014/main" id="{17EB9D30-0531-440F-8D75-580A21B588A7}"/>
                  </a:ext>
                </a:extLst>
              </p:cNvPr>
              <p:cNvSpPr>
                <a:spLocks noChangeArrowheads="1"/>
              </p:cNvSpPr>
              <p:nvPr/>
            </p:nvSpPr>
            <p:spPr bwMode="auto">
              <a:xfrm>
                <a:off x="6357938" y="1230313"/>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9">
                <a:extLst>
                  <a:ext uri="{FF2B5EF4-FFF2-40B4-BE49-F238E27FC236}">
                    <a16:creationId xmlns:a16="http://schemas.microsoft.com/office/drawing/2014/main" id="{FDB57187-3A21-4171-88A8-A4AFD6C03EF3}"/>
                  </a:ext>
                </a:extLst>
              </p:cNvPr>
              <p:cNvSpPr>
                <a:spLocks noChangeArrowheads="1"/>
              </p:cNvSpPr>
              <p:nvPr/>
            </p:nvSpPr>
            <p:spPr bwMode="auto">
              <a:xfrm>
                <a:off x="6357938" y="1335088"/>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30">
                <a:extLst>
                  <a:ext uri="{FF2B5EF4-FFF2-40B4-BE49-F238E27FC236}">
                    <a16:creationId xmlns:a16="http://schemas.microsoft.com/office/drawing/2014/main" id="{3789C865-1C55-4EAA-BB23-2798CC581A1C}"/>
                  </a:ext>
                </a:extLst>
              </p:cNvPr>
              <p:cNvSpPr>
                <a:spLocks noChangeArrowheads="1"/>
              </p:cNvSpPr>
              <p:nvPr/>
            </p:nvSpPr>
            <p:spPr bwMode="auto">
              <a:xfrm>
                <a:off x="6357938" y="1376363"/>
                <a:ext cx="2667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31">
                <a:extLst>
                  <a:ext uri="{FF2B5EF4-FFF2-40B4-BE49-F238E27FC236}">
                    <a16:creationId xmlns:a16="http://schemas.microsoft.com/office/drawing/2014/main" id="{52919605-15A8-4040-B9A3-01C611DEB268}"/>
                  </a:ext>
                </a:extLst>
              </p:cNvPr>
              <p:cNvSpPr>
                <a:spLocks noChangeArrowheads="1"/>
              </p:cNvSpPr>
              <p:nvPr/>
            </p:nvSpPr>
            <p:spPr bwMode="auto">
              <a:xfrm>
                <a:off x="6357938" y="1422400"/>
                <a:ext cx="26670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64197C44-6B37-4792-9D20-54F23C9912F3}"/>
                </a:ext>
              </a:extLst>
            </p:cNvPr>
            <p:cNvGrpSpPr/>
            <p:nvPr/>
          </p:nvGrpSpPr>
          <p:grpSpPr>
            <a:xfrm flipH="1">
              <a:off x="5720289" y="1306513"/>
              <a:ext cx="422748" cy="423863"/>
              <a:chOff x="823913" y="744538"/>
              <a:chExt cx="601663" cy="603250"/>
            </a:xfrm>
            <a:grpFill/>
          </p:grpSpPr>
          <p:sp>
            <p:nvSpPr>
              <p:cNvPr id="11" name="Freeform 7">
                <a:extLst>
                  <a:ext uri="{FF2B5EF4-FFF2-40B4-BE49-F238E27FC236}">
                    <a16:creationId xmlns:a16="http://schemas.microsoft.com/office/drawing/2014/main" id="{D4A393F6-735C-4210-84E4-35D05A9F9C86}"/>
                  </a:ext>
                </a:extLst>
              </p:cNvPr>
              <p:cNvSpPr>
                <a:spLocks/>
              </p:cNvSpPr>
              <p:nvPr/>
            </p:nvSpPr>
            <p:spPr bwMode="auto">
              <a:xfrm>
                <a:off x="1265238" y="744538"/>
                <a:ext cx="160338" cy="158750"/>
              </a:xfrm>
              <a:custGeom>
                <a:avLst/>
                <a:gdLst>
                  <a:gd name="T0" fmla="*/ 57 w 61"/>
                  <a:gd name="T1" fmla="*/ 25 h 61"/>
                  <a:gd name="T2" fmla="*/ 36 w 61"/>
                  <a:gd name="T3" fmla="*/ 5 h 61"/>
                  <a:gd name="T4" fmla="*/ 26 w 61"/>
                  <a:gd name="T5" fmla="*/ 0 h 61"/>
                  <a:gd name="T6" fmla="*/ 15 w 61"/>
                  <a:gd name="T7" fmla="*/ 5 h 61"/>
                  <a:gd name="T8" fmla="*/ 15 w 61"/>
                  <a:gd name="T9" fmla="*/ 5 h 61"/>
                  <a:gd name="T10" fmla="*/ 0 w 61"/>
                  <a:gd name="T11" fmla="*/ 19 h 61"/>
                  <a:gd name="T12" fmla="*/ 42 w 61"/>
                  <a:gd name="T13" fmla="*/ 61 h 61"/>
                  <a:gd name="T14" fmla="*/ 57 w 61"/>
                  <a:gd name="T15" fmla="*/ 47 h 61"/>
                  <a:gd name="T16" fmla="*/ 57 w 61"/>
                  <a:gd name="T17" fmla="*/ 47 h 61"/>
                  <a:gd name="T18" fmla="*/ 61 w 61"/>
                  <a:gd name="T19" fmla="*/ 36 h 61"/>
                  <a:gd name="T20" fmla="*/ 57 w 61"/>
                  <a:gd name="T2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57" y="25"/>
                    </a:moveTo>
                    <a:cubicBezTo>
                      <a:pt x="36" y="5"/>
                      <a:pt x="36" y="5"/>
                      <a:pt x="36" y="5"/>
                    </a:cubicBezTo>
                    <a:cubicBezTo>
                      <a:pt x="33" y="2"/>
                      <a:pt x="29" y="0"/>
                      <a:pt x="26" y="0"/>
                    </a:cubicBezTo>
                    <a:cubicBezTo>
                      <a:pt x="22" y="0"/>
                      <a:pt x="18" y="2"/>
                      <a:pt x="15" y="5"/>
                    </a:cubicBezTo>
                    <a:cubicBezTo>
                      <a:pt x="15" y="5"/>
                      <a:pt x="15" y="5"/>
                      <a:pt x="15" y="5"/>
                    </a:cubicBezTo>
                    <a:cubicBezTo>
                      <a:pt x="0" y="19"/>
                      <a:pt x="0" y="19"/>
                      <a:pt x="0" y="19"/>
                    </a:cubicBezTo>
                    <a:cubicBezTo>
                      <a:pt x="42" y="61"/>
                      <a:pt x="42" y="61"/>
                      <a:pt x="42" y="61"/>
                    </a:cubicBezTo>
                    <a:cubicBezTo>
                      <a:pt x="57" y="47"/>
                      <a:pt x="57" y="47"/>
                      <a:pt x="57" y="47"/>
                    </a:cubicBezTo>
                    <a:cubicBezTo>
                      <a:pt x="57" y="47"/>
                      <a:pt x="57" y="47"/>
                      <a:pt x="57" y="47"/>
                    </a:cubicBezTo>
                    <a:cubicBezTo>
                      <a:pt x="60" y="44"/>
                      <a:pt x="61" y="40"/>
                      <a:pt x="61" y="36"/>
                    </a:cubicBezTo>
                    <a:cubicBezTo>
                      <a:pt x="61" y="32"/>
                      <a:pt x="60" y="28"/>
                      <a:pt x="57" y="25"/>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CC744709-A054-460C-9108-8A82D13FC381}"/>
                  </a:ext>
                </a:extLst>
              </p:cNvPr>
              <p:cNvSpPr>
                <a:spLocks/>
              </p:cNvSpPr>
              <p:nvPr/>
            </p:nvSpPr>
            <p:spPr bwMode="auto">
              <a:xfrm>
                <a:off x="823913" y="1228725"/>
                <a:ext cx="120650" cy="119063"/>
              </a:xfrm>
              <a:custGeom>
                <a:avLst/>
                <a:gdLst>
                  <a:gd name="T0" fmla="*/ 69 w 76"/>
                  <a:gd name="T1" fmla="*/ 75 h 75"/>
                  <a:gd name="T2" fmla="*/ 76 w 76"/>
                  <a:gd name="T3" fmla="*/ 69 h 75"/>
                  <a:gd name="T4" fmla="*/ 5 w 76"/>
                  <a:gd name="T5" fmla="*/ 0 h 75"/>
                  <a:gd name="T6" fmla="*/ 0 w 76"/>
                  <a:gd name="T7" fmla="*/ 4 h 75"/>
                  <a:gd name="T8" fmla="*/ 0 w 76"/>
                  <a:gd name="T9" fmla="*/ 75 h 75"/>
                  <a:gd name="T10" fmla="*/ 69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69" y="75"/>
                    </a:moveTo>
                    <a:lnTo>
                      <a:pt x="76" y="69"/>
                    </a:lnTo>
                    <a:lnTo>
                      <a:pt x="5" y="0"/>
                    </a:lnTo>
                    <a:lnTo>
                      <a:pt x="0" y="4"/>
                    </a:lnTo>
                    <a:lnTo>
                      <a:pt x="0" y="75"/>
                    </a:lnTo>
                    <a:lnTo>
                      <a:pt x="69" y="75"/>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a:extLst>
                  <a:ext uri="{FF2B5EF4-FFF2-40B4-BE49-F238E27FC236}">
                    <a16:creationId xmlns:a16="http://schemas.microsoft.com/office/drawing/2014/main" id="{2755ABEF-D0CE-4DB9-A57E-0154C263E227}"/>
                  </a:ext>
                </a:extLst>
              </p:cNvPr>
              <p:cNvSpPr>
                <a:spLocks/>
              </p:cNvSpPr>
              <p:nvPr/>
            </p:nvSpPr>
            <p:spPr bwMode="auto">
              <a:xfrm>
                <a:off x="866775" y="825500"/>
                <a:ext cx="477838" cy="481013"/>
              </a:xfrm>
              <a:custGeom>
                <a:avLst/>
                <a:gdLst>
                  <a:gd name="T0" fmla="*/ 0 w 301"/>
                  <a:gd name="T1" fmla="*/ 234 h 303"/>
                  <a:gd name="T2" fmla="*/ 69 w 301"/>
                  <a:gd name="T3" fmla="*/ 303 h 303"/>
                  <a:gd name="T4" fmla="*/ 301 w 301"/>
                  <a:gd name="T5" fmla="*/ 71 h 303"/>
                  <a:gd name="T6" fmla="*/ 231 w 301"/>
                  <a:gd name="T7" fmla="*/ 0 h 303"/>
                  <a:gd name="T8" fmla="*/ 0 w 301"/>
                  <a:gd name="T9" fmla="*/ 234 h 303"/>
                </a:gdLst>
                <a:ahLst/>
                <a:cxnLst>
                  <a:cxn ang="0">
                    <a:pos x="T0" y="T1"/>
                  </a:cxn>
                  <a:cxn ang="0">
                    <a:pos x="T2" y="T3"/>
                  </a:cxn>
                  <a:cxn ang="0">
                    <a:pos x="T4" y="T5"/>
                  </a:cxn>
                  <a:cxn ang="0">
                    <a:pos x="T6" y="T7"/>
                  </a:cxn>
                  <a:cxn ang="0">
                    <a:pos x="T8" y="T9"/>
                  </a:cxn>
                </a:cxnLst>
                <a:rect l="0" t="0" r="r" b="b"/>
                <a:pathLst>
                  <a:path w="301" h="303">
                    <a:moveTo>
                      <a:pt x="0" y="234"/>
                    </a:moveTo>
                    <a:lnTo>
                      <a:pt x="69" y="303"/>
                    </a:lnTo>
                    <a:lnTo>
                      <a:pt x="301" y="71"/>
                    </a:lnTo>
                    <a:lnTo>
                      <a:pt x="231" y="0"/>
                    </a:lnTo>
                    <a:lnTo>
                      <a:pt x="0" y="234"/>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 name="Rectangle 7">
              <a:extLst>
                <a:ext uri="{FF2B5EF4-FFF2-40B4-BE49-F238E27FC236}">
                  <a16:creationId xmlns:a16="http://schemas.microsoft.com/office/drawing/2014/main" id="{381C4B72-229C-4CB1-885D-1817885BC6CD}"/>
                </a:ext>
              </a:extLst>
            </p:cNvPr>
            <p:cNvSpPr/>
            <p:nvPr/>
          </p:nvSpPr>
          <p:spPr>
            <a:xfrm>
              <a:off x="6184189" y="1649414"/>
              <a:ext cx="112889" cy="101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D04511-63C0-4A79-9B90-1386415E7217}"/>
                </a:ext>
              </a:extLst>
            </p:cNvPr>
            <p:cNvSpPr/>
            <p:nvPr/>
          </p:nvSpPr>
          <p:spPr>
            <a:xfrm>
              <a:off x="6187014" y="1836738"/>
              <a:ext cx="112889" cy="101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DC3847-6D6D-4444-BC14-AD09E68E5100}"/>
                </a:ext>
              </a:extLst>
            </p:cNvPr>
            <p:cNvSpPr/>
            <p:nvPr/>
          </p:nvSpPr>
          <p:spPr>
            <a:xfrm>
              <a:off x="6184189" y="2020714"/>
              <a:ext cx="112889" cy="101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006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60644-0F68-4109-9608-DDFB8AD8D76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On-going Activities</a:t>
            </a:r>
          </a:p>
        </p:txBody>
      </p:sp>
      <p:graphicFrame>
        <p:nvGraphicFramePr>
          <p:cNvPr id="5" name="Table 4">
            <a:extLst>
              <a:ext uri="{FF2B5EF4-FFF2-40B4-BE49-F238E27FC236}">
                <a16:creationId xmlns:a16="http://schemas.microsoft.com/office/drawing/2014/main" id="{A3CB55A2-CA7C-43F5-8AEA-4AB39A112C50}"/>
              </a:ext>
            </a:extLst>
          </p:cNvPr>
          <p:cNvGraphicFramePr>
            <a:graphicFrameLocks noGrp="1"/>
          </p:cNvGraphicFramePr>
          <p:nvPr>
            <p:extLst>
              <p:ext uri="{D42A27DB-BD31-4B8C-83A1-F6EECF244321}">
                <p14:modId xmlns:p14="http://schemas.microsoft.com/office/powerpoint/2010/main" val="2736462437"/>
              </p:ext>
            </p:extLst>
          </p:nvPr>
        </p:nvGraphicFramePr>
        <p:xfrm>
          <a:off x="2744808" y="2247496"/>
          <a:ext cx="6691788" cy="4141729"/>
        </p:xfrm>
        <a:graphic>
          <a:graphicData uri="http://schemas.openxmlformats.org/drawingml/2006/table">
            <a:tbl>
              <a:tblPr firstRow="1" bandRow="1">
                <a:tableStyleId>{8A107856-5554-42FB-B03E-39F5DBC370BA}</a:tableStyleId>
              </a:tblPr>
              <a:tblGrid>
                <a:gridCol w="6691788">
                  <a:extLst>
                    <a:ext uri="{9D8B030D-6E8A-4147-A177-3AD203B41FA5}">
                      <a16:colId xmlns:a16="http://schemas.microsoft.com/office/drawing/2014/main" val="2217434214"/>
                    </a:ext>
                  </a:extLst>
                </a:gridCol>
              </a:tblGrid>
              <a:tr h="518854">
                <a:tc>
                  <a:txBody>
                    <a:bodyPr/>
                    <a:lstStyle/>
                    <a:p>
                      <a:pPr algn="ctr"/>
                      <a:r>
                        <a:rPr lang="en-US" b="1" dirty="0">
                          <a:latin typeface="Arial" panose="020B0604020202020204" pitchFamily="34" charset="0"/>
                          <a:cs typeface="Arial" panose="020B0604020202020204" pitchFamily="34" charset="0"/>
                        </a:rPr>
                        <a:t>Budget Staging and Workflow Workbook</a:t>
                      </a:r>
                    </a:p>
                  </a:txBody>
                  <a:tcPr anchor="ctr"/>
                </a:tc>
                <a:extLst>
                  <a:ext uri="{0D108BD9-81ED-4DB2-BD59-A6C34878D82A}">
                    <a16:rowId xmlns:a16="http://schemas.microsoft.com/office/drawing/2014/main" val="1593717810"/>
                  </a:ext>
                </a:extLst>
              </a:tr>
              <a:tr h="497711">
                <a:tc>
                  <a:txBody>
                    <a:bodyPr/>
                    <a:lstStyle/>
                    <a:p>
                      <a:pPr algn="ctr"/>
                      <a:r>
                        <a:rPr lang="en-US" b="1" dirty="0">
                          <a:latin typeface="Arial" panose="020B0604020202020204" pitchFamily="34" charset="0"/>
                          <a:cs typeface="Arial" panose="020B0604020202020204" pitchFamily="34" charset="0"/>
                        </a:rPr>
                        <a:t>Budget B11 &amp; B12 Crosswalk Workbook</a:t>
                      </a:r>
                    </a:p>
                  </a:txBody>
                  <a:tcPr anchor="ctr"/>
                </a:tc>
                <a:extLst>
                  <a:ext uri="{0D108BD9-81ED-4DB2-BD59-A6C34878D82A}">
                    <a16:rowId xmlns:a16="http://schemas.microsoft.com/office/drawing/2014/main" val="330298120"/>
                  </a:ext>
                </a:extLst>
              </a:tr>
              <a:tr h="544010">
                <a:tc>
                  <a:txBody>
                    <a:bodyPr/>
                    <a:lstStyle/>
                    <a:p>
                      <a:pPr algn="ctr"/>
                      <a:r>
                        <a:rPr lang="en-US" b="1" dirty="0">
                          <a:latin typeface="Arial" panose="020B0604020202020204" pitchFamily="34" charset="0"/>
                          <a:cs typeface="Arial" panose="020B0604020202020204" pitchFamily="34" charset="0"/>
                        </a:rPr>
                        <a:t>Projects &amp; Grants Workbooks</a:t>
                      </a:r>
                    </a:p>
                  </a:txBody>
                  <a:tcPr anchor="ctr"/>
                </a:tc>
                <a:extLst>
                  <a:ext uri="{0D108BD9-81ED-4DB2-BD59-A6C34878D82A}">
                    <a16:rowId xmlns:a16="http://schemas.microsoft.com/office/drawing/2014/main" val="1354520200"/>
                  </a:ext>
                </a:extLst>
              </a:tr>
              <a:tr h="544010">
                <a:tc>
                  <a:txBody>
                    <a:bodyPr/>
                    <a:lstStyle/>
                    <a:p>
                      <a:pPr algn="ctr"/>
                      <a:r>
                        <a:rPr lang="en-US" b="1" dirty="0">
                          <a:latin typeface="Arial" panose="020B0604020202020204" pitchFamily="34" charset="0"/>
                          <a:cs typeface="Arial" panose="020B0604020202020204" pitchFamily="34" charset="0"/>
                        </a:rPr>
                        <a:t>COA Default &amp; Payroll Crosswalk Workbooks</a:t>
                      </a:r>
                    </a:p>
                  </a:txBody>
                  <a:tcPr anchor="ctr"/>
                </a:tc>
                <a:extLst>
                  <a:ext uri="{0D108BD9-81ED-4DB2-BD59-A6C34878D82A}">
                    <a16:rowId xmlns:a16="http://schemas.microsoft.com/office/drawing/2014/main" val="237687013"/>
                  </a:ext>
                </a:extLst>
              </a:tr>
              <a:tr h="520861">
                <a:tc>
                  <a:txBody>
                    <a:bodyPr/>
                    <a:lstStyle/>
                    <a:p>
                      <a:pPr algn="ctr"/>
                      <a:r>
                        <a:rPr lang="en-US" b="1" dirty="0">
                          <a:latin typeface="Arial" panose="020B0604020202020204" pitchFamily="34" charset="0"/>
                          <a:cs typeface="Arial" panose="020B0604020202020204" pitchFamily="34" charset="0"/>
                        </a:rPr>
                        <a:t>Agency Leases Workbook</a:t>
                      </a:r>
                      <a:endParaRPr lang="EN-US"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48888172"/>
                  </a:ext>
                </a:extLst>
              </a:tr>
              <a:tr h="520861">
                <a:tc>
                  <a:txBody>
                    <a:bodyPr/>
                    <a:lstStyle/>
                    <a:p>
                      <a:pPr algn="ctr"/>
                      <a:r>
                        <a:rPr lang="en-US" b="1" dirty="0">
                          <a:latin typeface="Arial" panose="020B0604020202020204" pitchFamily="34" charset="0"/>
                          <a:cs typeface="Arial" panose="020B0604020202020204" pitchFamily="34" charset="0"/>
                        </a:rPr>
                        <a:t>MHC Workbook</a:t>
                      </a:r>
                      <a:endParaRPr lang="EN-US"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50279347"/>
                  </a:ext>
                </a:extLst>
              </a:tr>
              <a:tr h="497711">
                <a:tc>
                  <a:txBody>
                    <a:bodyPr/>
                    <a:lstStyle/>
                    <a:p>
                      <a:pPr algn="ctr"/>
                      <a:r>
                        <a:rPr lang="en-US" b="1" dirty="0">
                          <a:latin typeface="Arial" panose="020B0604020202020204" pitchFamily="34" charset="0"/>
                          <a:cs typeface="Arial" panose="020B0604020202020204" pitchFamily="34" charset="0"/>
                        </a:rPr>
                        <a:t>Asset Clean-up</a:t>
                      </a:r>
                    </a:p>
                  </a:txBody>
                  <a:tcPr anchor="ctr"/>
                </a:tc>
                <a:extLst>
                  <a:ext uri="{0D108BD9-81ED-4DB2-BD59-A6C34878D82A}">
                    <a16:rowId xmlns:a16="http://schemas.microsoft.com/office/drawing/2014/main" val="685424712"/>
                  </a:ext>
                </a:extLst>
              </a:tr>
              <a:tr h="497711">
                <a:tc>
                  <a:txBody>
                    <a:bodyPr/>
                    <a:lstStyle/>
                    <a:p>
                      <a:pPr algn="ctr"/>
                      <a:r>
                        <a:rPr lang="en-US" b="1" dirty="0">
                          <a:latin typeface="Arial" panose="020B0604020202020204" pitchFamily="34" charset="0"/>
                          <a:cs typeface="Arial" panose="020B0604020202020204" pitchFamily="34" charset="0"/>
                        </a:rPr>
                        <a:t>P-card Clean-up</a:t>
                      </a:r>
                    </a:p>
                  </a:txBody>
                  <a:tcPr anchor="ctr"/>
                </a:tc>
                <a:extLst>
                  <a:ext uri="{0D108BD9-81ED-4DB2-BD59-A6C34878D82A}">
                    <a16:rowId xmlns:a16="http://schemas.microsoft.com/office/drawing/2014/main" val="2345377168"/>
                  </a:ext>
                </a:extLst>
              </a:tr>
            </a:tbl>
          </a:graphicData>
        </a:graphic>
      </p:graphicFrame>
    </p:spTree>
    <p:extLst>
      <p:ext uri="{BB962C8B-B14F-4D97-AF65-F5344CB8AC3E}">
        <p14:creationId xmlns:p14="http://schemas.microsoft.com/office/powerpoint/2010/main" val="301466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nd">
  <a:themeElements>
    <a:clrScheme name="Custom 70">
      <a:dk1>
        <a:sysClr val="windowText" lastClr="000000"/>
      </a:dk1>
      <a:lt1>
        <a:sysClr val="window" lastClr="FFFFFF"/>
      </a:lt1>
      <a:dk2>
        <a:srgbClr val="092F57"/>
      </a:dk2>
      <a:lt2>
        <a:srgbClr val="A7A8AA"/>
      </a:lt2>
      <a:accent1>
        <a:srgbClr val="092F57"/>
      </a:accent1>
      <a:accent2>
        <a:srgbClr val="FFB81C"/>
      </a:accent2>
      <a:accent3>
        <a:srgbClr val="A7A8AA"/>
      </a:accent3>
      <a:accent4>
        <a:srgbClr val="E14504"/>
      </a:accent4>
      <a:accent5>
        <a:srgbClr val="6CC24A"/>
      </a:accent5>
      <a:accent6>
        <a:srgbClr val="092F57"/>
      </a:accent6>
      <a:hlink>
        <a:srgbClr val="E14504"/>
      </a:hlink>
      <a:folHlink>
        <a:srgbClr val="FFB81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1D1312-8D98-4AF0-B823-8922B5C1FDF2}">
  <ds:schemaRefs>
    <ds:schemaRef ds:uri="http://schemas.microsoft.com/office/2006/metadata/properties"/>
    <ds:schemaRef ds:uri="http://purl.org/dc/elements/1.1/"/>
    <ds:schemaRef ds:uri="http://www.w3.org/XML/1998/namespace"/>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a7353359-a9a2-4451-bf56-51babc3bcafa"/>
  </ds:schemaRefs>
</ds:datastoreItem>
</file>

<file path=customXml/itemProps2.xml><?xml version="1.0" encoding="utf-8"?>
<ds:datastoreItem xmlns:ds="http://schemas.openxmlformats.org/officeDocument/2006/customXml" ds:itemID="{F574999C-9AD2-4574-9F7F-EE1B3B7FAC0A}"/>
</file>

<file path=customXml/itemProps3.xml><?xml version="1.0" encoding="utf-8"?>
<ds:datastoreItem xmlns:ds="http://schemas.openxmlformats.org/officeDocument/2006/customXml" ds:itemID="{C42345FB-68B7-4A3C-88B1-C9E237187D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4566</TotalTime>
  <Words>2698</Words>
  <Application>Microsoft Office PowerPoint</Application>
  <PresentationFormat>Widescreen</PresentationFormat>
  <Paragraphs>279</Paragraphs>
  <Slides>24</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Aharoni</vt:lpstr>
      <vt:lpstr>Arial</vt:lpstr>
      <vt:lpstr>Calibri</vt:lpstr>
      <vt:lpstr>Calibri Light</vt:lpstr>
      <vt:lpstr>Gill Sans MT</vt:lpstr>
      <vt:lpstr>Times New Roman</vt:lpstr>
      <vt:lpstr>Wingdings</vt:lpstr>
      <vt:lpstr>Wingdings 2</vt:lpstr>
      <vt:lpstr>Office Theme</vt:lpstr>
      <vt:lpstr>Custom Design</vt:lpstr>
      <vt:lpstr>Dividend</vt:lpstr>
      <vt:lpstr>PowerPoint Presentation</vt:lpstr>
      <vt:lpstr>PowerPoint Presentation</vt:lpstr>
      <vt:lpstr>PowerPoint Presentation</vt:lpstr>
      <vt:lpstr>Challenges that drove the decision</vt:lpstr>
      <vt:lpstr>Luma Budget Go-live</vt:lpstr>
      <vt:lpstr>Next Steps</vt:lpstr>
      <vt:lpstr>Frequently Asked questions about the delay</vt:lpstr>
      <vt:lpstr>PowerPoint Presentation</vt:lpstr>
      <vt:lpstr>On-going Activities</vt:lpstr>
      <vt:lpstr>Upcoming Activities</vt:lpstr>
      <vt:lpstr>PowerPoint Presentation</vt:lpstr>
      <vt:lpstr>Workforce Transition Plan</vt:lpstr>
      <vt:lpstr>Workforce Transition Plan</vt:lpstr>
      <vt:lpstr>Workforce Transition Plan</vt:lpstr>
      <vt:lpstr>Workforce Transition Plan</vt:lpstr>
      <vt:lpstr>Workforce Transition TimeLine</vt:lpstr>
      <vt:lpstr>Workforce Transition Plan</vt:lpstr>
      <vt:lpstr>PowerPoint Presentation</vt:lpstr>
      <vt:lpstr>Statewide Showcases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Smith</dc:creator>
  <cp:lastModifiedBy>Alex Doench</cp:lastModifiedBy>
  <cp:revision>88</cp:revision>
  <dcterms:created xsi:type="dcterms:W3CDTF">2019-10-30T16:03:15Z</dcterms:created>
  <dcterms:modified xsi:type="dcterms:W3CDTF">2021-04-07T18:57:22Z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ies>
</file>