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77" r:id="rId4"/>
    <p:sldId id="257" r:id="rId5"/>
    <p:sldId id="2147308678" r:id="rId6"/>
    <p:sldId id="2147308688" r:id="rId7"/>
    <p:sldId id="2147308694" r:id="rId8"/>
    <p:sldId id="2147308696" r:id="rId9"/>
    <p:sldId id="2147308655" r:id="rId10"/>
    <p:sldId id="2147308684" r:id="rId11"/>
    <p:sldId id="2147308687" r:id="rId12"/>
    <p:sldId id="2147308680" r:id="rId13"/>
    <p:sldId id="2147308685" r:id="rId14"/>
    <p:sldId id="2147308681" r:id="rId15"/>
    <p:sldId id="2147308689" r:id="rId16"/>
    <p:sldId id="2147308679" r:id="rId17"/>
    <p:sldId id="2147308693" r:id="rId18"/>
    <p:sldId id="2147308668" r:id="rId19"/>
    <p:sldId id="259" r:id="rId20"/>
    <p:sldId id="2147308660" r:id="rId21"/>
    <p:sldId id="2147308661" r:id="rId22"/>
    <p:sldId id="2147308674" r:id="rId23"/>
    <p:sldId id="2147308675" r:id="rId24"/>
    <p:sldId id="2147308669" r:id="rId25"/>
    <p:sldId id="2147308692" r:id="rId26"/>
    <p:sldId id="2147308656" r:id="rId27"/>
    <p:sldId id="214730864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Purcell" initials="BP" lastIdx="3" clrIdx="0">
    <p:extLst>
      <p:ext uri="{19B8F6BF-5375-455C-9EA6-DF929625EA0E}">
        <p15:presenceInfo xmlns:p15="http://schemas.microsoft.com/office/powerpoint/2012/main" userId="S-1-5-21-2580726161-2373991790-2172152126-26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1C"/>
    <a:srgbClr val="F75421"/>
    <a:srgbClr val="143B3C"/>
    <a:srgbClr val="174445"/>
    <a:srgbClr val="092F57"/>
    <a:srgbClr val="23476B"/>
    <a:srgbClr val="336699"/>
    <a:srgbClr val="316497"/>
    <a:srgbClr val="6599CD"/>
    <a:srgbClr val="528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49589" autoAdjust="0"/>
  </p:normalViewPr>
  <p:slideViewPr>
    <p:cSldViewPr snapToGrid="0">
      <p:cViewPr varScale="1">
        <p:scale>
          <a:sx n="80" d="100"/>
          <a:sy n="80" d="100"/>
        </p:scale>
        <p:origin x="60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BD744-3568-4103-882F-8D70A3012D1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070F8-0811-4F98-9546-2758ED6EA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Change Readiness Assessment (CRA) 2 Results - </a:t>
            </a:r>
            <a:r>
              <a:rPr lang="en-US" sz="1200" b="1" dirty="0">
                <a:solidFill>
                  <a:srgbClr val="FF0000"/>
                </a:solidFill>
              </a:rPr>
              <a:t>Sheena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Training Update - </a:t>
            </a:r>
            <a:r>
              <a:rPr lang="en-US" sz="1200" b="1" dirty="0">
                <a:solidFill>
                  <a:srgbClr val="FF0000"/>
                </a:solidFill>
              </a:rPr>
              <a:t>Sheena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Supplier Portal Go-live - </a:t>
            </a:r>
            <a:r>
              <a:rPr lang="en-US" sz="1200" b="1" dirty="0">
                <a:solidFill>
                  <a:srgbClr val="FF0000"/>
                </a:solidFill>
              </a:rPr>
              <a:t>Sheena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Hypercare - </a:t>
            </a:r>
            <a:r>
              <a:rPr lang="en-US" sz="1200" b="1" dirty="0">
                <a:solidFill>
                  <a:srgbClr val="FF0000"/>
                </a:solidFill>
              </a:rPr>
              <a:t>Sheena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Cutoff and Freeze Dates - </a:t>
            </a:r>
            <a:r>
              <a:rPr lang="en-US" sz="1200" b="1" dirty="0">
                <a:solidFill>
                  <a:srgbClr val="FF0000"/>
                </a:solidFill>
              </a:rPr>
              <a:t>Krystal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Operational Readiness Program (</a:t>
            </a:r>
            <a:r>
              <a:rPr lang="en-US" sz="1200" dirty="0" err="1">
                <a:solidFill>
                  <a:srgbClr val="FF0000"/>
                </a:solidFill>
              </a:rPr>
              <a:t>ORP</a:t>
            </a:r>
            <a:r>
              <a:rPr lang="en-US" sz="1200" dirty="0">
                <a:solidFill>
                  <a:srgbClr val="FF0000"/>
                </a:solidFill>
              </a:rPr>
              <a:t>) - </a:t>
            </a:r>
            <a:r>
              <a:rPr lang="en-US" sz="1200" b="1" dirty="0">
                <a:solidFill>
                  <a:srgbClr val="FF0000"/>
                </a:solidFill>
              </a:rPr>
              <a:t>Diana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Change Liaison Communications Toolkit - </a:t>
            </a:r>
            <a:r>
              <a:rPr lang="en-US" sz="1200" b="1" dirty="0">
                <a:solidFill>
                  <a:srgbClr val="FF0000"/>
                </a:solidFill>
              </a:rPr>
              <a:t>Danielle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Luma Monthly Showcase </a:t>
            </a:r>
            <a:r>
              <a:rPr lang="en-US" sz="1200" b="1" dirty="0">
                <a:solidFill>
                  <a:srgbClr val="FF0000"/>
                </a:solidFill>
              </a:rPr>
              <a:t>- Danielle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Current Cutover Activity Requests - </a:t>
            </a:r>
            <a:r>
              <a:rPr lang="en-US" sz="1200" b="1" dirty="0">
                <a:solidFill>
                  <a:srgbClr val="FF0000"/>
                </a:solidFill>
              </a:rPr>
              <a:t>Elijah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Upcoming Cutover Activity Requests - </a:t>
            </a:r>
            <a:r>
              <a:rPr lang="en-US" sz="1200" b="1" dirty="0">
                <a:solidFill>
                  <a:srgbClr val="FF0000"/>
                </a:solidFill>
              </a:rPr>
              <a:t>Elijah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Key Takeaways - </a:t>
            </a:r>
            <a:r>
              <a:rPr lang="en-US" sz="1200" b="1" dirty="0">
                <a:solidFill>
                  <a:srgbClr val="FF0000"/>
                </a:solidFill>
              </a:rPr>
              <a:t>Sheena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070F8-0811-4F98-9546-2758ED6EA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EABE4-FFF2-44FB-8DF8-CD926E850B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9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1C7E1F5B-940E-4016-8D19-DADA81268AD6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</p:spTree>
    <p:extLst>
      <p:ext uri="{BB962C8B-B14F-4D97-AF65-F5344CB8AC3E}">
        <p14:creationId xmlns:p14="http://schemas.microsoft.com/office/powerpoint/2010/main" val="394239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515B-3A95-48B8-990D-9D63C46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08749-CC74-41D8-A85E-5A2B33333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D0ED8-2472-49AF-A674-08D45C85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941BC-622F-409F-8496-ABDC44C1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F6698-D27B-44E9-A860-F5219549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6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4A079-C609-4B35-8A8F-76F43035D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3931C-7387-4875-8F6A-461930AD3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F88-59F0-41D9-8B2A-632B0A0F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E22A4-2AB0-4B90-900F-CBEBC1BC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FC08-03A8-44C3-8863-D5DF0D69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62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1C7E1F5B-940E-4016-8D19-DADA81268AD6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</p:spTree>
    <p:extLst>
      <p:ext uri="{BB962C8B-B14F-4D97-AF65-F5344CB8AC3E}">
        <p14:creationId xmlns:p14="http://schemas.microsoft.com/office/powerpoint/2010/main" val="410508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E55155-F961-486E-BEAA-49FFD3BC0C14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</p:spTree>
    <p:extLst>
      <p:ext uri="{BB962C8B-B14F-4D97-AF65-F5344CB8AC3E}">
        <p14:creationId xmlns:p14="http://schemas.microsoft.com/office/powerpoint/2010/main" val="1867282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741DBC-DEE7-4F0C-BEA5-C634AFE4181D}"/>
              </a:ext>
            </a:extLst>
          </p:cNvPr>
          <p:cNvSpPr/>
          <p:nvPr userDrawn="1"/>
        </p:nvSpPr>
        <p:spPr>
          <a:xfrm>
            <a:off x="0" y="210416"/>
            <a:ext cx="5353050" cy="78018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53A4D6-70E1-423E-91BE-80337943219B}"/>
              </a:ext>
            </a:extLst>
          </p:cNvPr>
          <p:cNvSpPr/>
          <p:nvPr userDrawn="1"/>
        </p:nvSpPr>
        <p:spPr>
          <a:xfrm>
            <a:off x="5248275" y="210416"/>
            <a:ext cx="523875" cy="78018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0FECE-4B02-445C-8363-942C98390029}"/>
              </a:ext>
            </a:extLst>
          </p:cNvPr>
          <p:cNvSpPr/>
          <p:nvPr userDrawn="1"/>
        </p:nvSpPr>
        <p:spPr>
          <a:xfrm>
            <a:off x="10917557" y="6267450"/>
            <a:ext cx="562799" cy="59055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8FC48-9CEF-412E-A876-578057728506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</p:spTree>
    <p:extLst>
      <p:ext uri="{BB962C8B-B14F-4D97-AF65-F5344CB8AC3E}">
        <p14:creationId xmlns:p14="http://schemas.microsoft.com/office/powerpoint/2010/main" val="2745320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E52C-D1B4-4DC3-9E6C-A9CE84E8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73DD6-164C-4C40-AE34-BF5F1FB3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A4791-C32B-41BC-B866-BD8BEF0B3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597D1-418D-4A01-8DE9-9EF77763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F2892-7C56-4D67-BC67-B1887BFB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9ADD4-29C8-4B9E-BB4C-AEC3ADBC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3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41B4-47CC-4822-B9FC-9494DBCC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9F6E-6A8E-4A66-96FE-13FD1F19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BF6DC-D3FA-4BD6-96E3-2A157CF3B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8C0AA-21C9-41A7-853E-3E8F47460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9671B-D706-4AA2-925C-653A855FA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5B825-BF48-4EB3-903B-803E9224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6660D-3726-4AAD-9155-AC0F8999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5C6DB-FF73-4D29-BCCB-1D4D29C1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3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A0EA-526C-4265-BD64-66F5CF99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14607-D9D1-4908-A993-E81728B3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01D21-D44B-4471-8D07-4624839D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5A42A-2EDF-4FD4-BA3C-F3B42420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01698E-DC89-4465-BA6C-A0CC3B40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4C490-65F6-4F95-8C4E-E909FF49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00E30-8106-4033-AC09-F75B8CD8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7F4E-0E23-40F4-B297-2252E1AC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BD131-AC39-4438-8BA3-75E495921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506CC-CA90-45CB-A1DD-804EC3B7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99E-A272-4E32-8C88-778A517D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1549A-FC28-4D72-80F3-B83472C1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D6FD8-08DA-45E8-B23C-8FB0FA5E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E55155-F961-486E-BEAA-49FFD3BC0C14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D16E01-D514-4381-99B2-80BC636045A0}"/>
              </a:ext>
            </a:extLst>
          </p:cNvPr>
          <p:cNvSpPr/>
          <p:nvPr userDrawn="1"/>
        </p:nvSpPr>
        <p:spPr>
          <a:xfrm>
            <a:off x="10848513" y="6267635"/>
            <a:ext cx="559293" cy="590365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6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387A-8EB5-4124-8D58-F2499D5C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849C47-7550-4730-AC92-E717D0088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A0370-8B2C-4CE0-9D34-65F122B2F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4BFEA-BF6B-441F-AB67-D20B84FF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34301-81C6-435F-8D66-F32E7240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851F6-181A-4159-914F-215A9D3C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04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515B-3A95-48B8-990D-9D63C465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08749-CC74-41D8-A85E-5A2B33333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D0ED8-2472-49AF-A674-08D45C85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941BC-622F-409F-8496-ABDC44C1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F6698-D27B-44E9-A860-F5219549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4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4A079-C609-4B35-8A8F-76F43035D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3931C-7387-4875-8F6A-461930AD3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FF88-59F0-41D9-8B2A-632B0A0F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E22A4-2AB0-4B90-900F-CBEBC1BC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8FC08-03A8-44C3-8863-D5DF0D69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741DBC-DEE7-4F0C-BEA5-C634AFE4181D}"/>
              </a:ext>
            </a:extLst>
          </p:cNvPr>
          <p:cNvSpPr/>
          <p:nvPr userDrawn="1"/>
        </p:nvSpPr>
        <p:spPr>
          <a:xfrm>
            <a:off x="0" y="210416"/>
            <a:ext cx="5353050" cy="78018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53A4D6-70E1-423E-91BE-80337943219B}"/>
              </a:ext>
            </a:extLst>
          </p:cNvPr>
          <p:cNvSpPr/>
          <p:nvPr userDrawn="1"/>
        </p:nvSpPr>
        <p:spPr>
          <a:xfrm>
            <a:off x="5248275" y="210416"/>
            <a:ext cx="523875" cy="78018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8FC48-9CEF-412E-A876-578057728506}"/>
              </a:ext>
            </a:extLst>
          </p:cNvPr>
          <p:cNvSpPr txBox="1"/>
          <p:nvPr userDrawn="1"/>
        </p:nvSpPr>
        <p:spPr>
          <a:xfrm>
            <a:off x="1543050" y="6374812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(208) 334-3100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luma@sco.idaho.gov </a:t>
            </a:r>
          </a:p>
        </p:txBody>
      </p:sp>
    </p:spTree>
    <p:extLst>
      <p:ext uri="{BB962C8B-B14F-4D97-AF65-F5344CB8AC3E}">
        <p14:creationId xmlns:p14="http://schemas.microsoft.com/office/powerpoint/2010/main" val="295044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E52C-D1B4-4DC3-9E6C-A9CE84E8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73DD6-164C-4C40-AE34-BF5F1FB3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A4791-C32B-41BC-B866-BD8BEF0B3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597D1-418D-4A01-8DE9-9EF77763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F2892-7C56-4D67-BC67-B1887BFB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9ADD4-29C8-4B9E-BB4C-AEC3ADBC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41B4-47CC-4822-B9FC-9494DBCC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9F6E-6A8E-4A66-96FE-13FD1F19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BF6DC-D3FA-4BD6-96E3-2A157CF3B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8C0AA-21C9-41A7-853E-3E8F47460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9671B-D706-4AA2-925C-653A855FA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5B825-BF48-4EB3-903B-803E9224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6660D-3726-4AAD-9155-AC0F8999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5C6DB-FF73-4D29-BCCB-1D4D29C1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A0EA-526C-4265-BD64-66F5CF99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14607-D9D1-4908-A993-E81728B3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01D21-D44B-4471-8D07-4624839D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5A42A-2EDF-4FD4-BA3C-F3B42420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8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01698E-DC89-4465-BA6C-A0CC3B40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4C490-65F6-4F95-8C4E-E909FF49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00E30-8106-4033-AC09-F75B8CD8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4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7F4E-0E23-40F4-B297-2252E1AC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BD131-AC39-4438-8BA3-75E495921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506CC-CA90-45CB-A1DD-804EC3B7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99E-A272-4E32-8C88-778A517D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1549A-FC28-4D72-80F3-B83472C1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D6FD8-08DA-45E8-B23C-8FB0FA5E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2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387A-8EB5-4124-8D58-F2499D5C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849C47-7550-4730-AC92-E717D0088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A0370-8B2C-4CE0-9D34-65F122B2F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4BFEA-BF6B-441F-AB67-D20B84FF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34301-81C6-435F-8D66-F32E7240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851F6-181A-4159-914F-215A9D3C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E79932-AD76-486C-B75F-F87390B28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9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83893F-B8F8-4B37-BB55-C66CC6A71F0A}"/>
              </a:ext>
            </a:extLst>
          </p:cNvPr>
          <p:cNvSpPr/>
          <p:nvPr userDrawn="1"/>
        </p:nvSpPr>
        <p:spPr>
          <a:xfrm>
            <a:off x="0" y="6267796"/>
            <a:ext cx="12192000" cy="5902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9C102-2F0F-43FE-8163-1F3E97917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7" b="34984"/>
          <a:stretch/>
        </p:blipFill>
        <p:spPr>
          <a:xfrm>
            <a:off x="60960" y="6365371"/>
            <a:ext cx="1358537" cy="3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4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83893F-B8F8-4B37-BB55-C66CC6A71F0A}"/>
              </a:ext>
            </a:extLst>
          </p:cNvPr>
          <p:cNvSpPr/>
          <p:nvPr userDrawn="1"/>
        </p:nvSpPr>
        <p:spPr>
          <a:xfrm>
            <a:off x="0" y="6267796"/>
            <a:ext cx="12192000" cy="5902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9C102-2F0F-43FE-8163-1F3E97917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7" b="34984"/>
          <a:stretch/>
        </p:blipFill>
        <p:spPr>
          <a:xfrm>
            <a:off x="60960" y="6365371"/>
            <a:ext cx="1358537" cy="3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f-pOWSkr1I" TargetMode="External"/><Relationship Id="rId2" Type="http://schemas.openxmlformats.org/officeDocument/2006/relationships/hyperlink" Target="https://www.youtube.com/watch?v=u19PlFwIJSo&amp;t=4s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blackmer@sco.Idaho.gov" TargetMode="External"/><Relationship Id="rId7" Type="http://schemas.openxmlformats.org/officeDocument/2006/relationships/hyperlink" Target="mailto:adoench@sco.Idaho.gov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coles@sco.Idaho.gov" TargetMode="External"/><Relationship Id="rId5" Type="http://schemas.openxmlformats.org/officeDocument/2006/relationships/hyperlink" Target="mailto:kgriffith@sco.Idaho.gov" TargetMode="External"/><Relationship Id="rId4" Type="http://schemas.openxmlformats.org/officeDocument/2006/relationships/hyperlink" Target="mailto:clehosit@sco.Idaho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032DAFA-40A1-4DE8-B3D4-E3A9B3EE7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7326"/>
          <a:stretch/>
        </p:blipFill>
        <p:spPr>
          <a:xfrm>
            <a:off x="0" y="0"/>
            <a:ext cx="12192000" cy="626257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DC648-59DC-4B60-A41C-BFC87256E799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7087A7-F591-4146-89AE-1D3DC0071786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4056B79-101E-450D-AF1C-C63CC3FB01B9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D060F8-0090-4CEE-8447-9B021C187BA8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7BE856-E8FF-4DAB-B904-DDAA226033D0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F2FAD0-1483-41AD-8B5F-6012217D6CE2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B85D5-535D-48F2-A50A-46ECA75D006E}"/>
              </a:ext>
            </a:extLst>
          </p:cNvPr>
          <p:cNvSpPr txBox="1"/>
          <p:nvPr/>
        </p:nvSpPr>
        <p:spPr>
          <a:xfrm>
            <a:off x="6312023" y="2774870"/>
            <a:ext cx="195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8913A-66A6-4985-8543-6971AB751683}"/>
              </a:ext>
            </a:extLst>
          </p:cNvPr>
          <p:cNvSpPr txBox="1"/>
          <p:nvPr/>
        </p:nvSpPr>
        <p:spPr>
          <a:xfrm>
            <a:off x="1312514" y="2071793"/>
            <a:ext cx="695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Luma Change Liaison Meeting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2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95D524-A1BA-4240-A49D-DE23E1C9910A}"/>
              </a:ext>
            </a:extLst>
          </p:cNvPr>
          <p:cNvSpPr txBox="1"/>
          <p:nvPr/>
        </p:nvSpPr>
        <p:spPr>
          <a:xfrm>
            <a:off x="1866900" y="371859"/>
            <a:ext cx="327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Supplier Portal Go-live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65D3541-37AE-472D-B6CE-FAA31FD7C556}"/>
              </a:ext>
            </a:extLst>
          </p:cNvPr>
          <p:cNvSpPr/>
          <p:nvPr/>
        </p:nvSpPr>
        <p:spPr>
          <a:xfrm>
            <a:off x="2663898" y="2262800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29D6F7-AAB3-4B6F-A6EC-C15F75B81128}"/>
              </a:ext>
            </a:extLst>
          </p:cNvPr>
          <p:cNvSpPr/>
          <p:nvPr/>
        </p:nvSpPr>
        <p:spPr>
          <a:xfrm>
            <a:off x="2206700" y="2148500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B2E209-D9C6-4627-93C7-00E1361918D4}"/>
              </a:ext>
            </a:extLst>
          </p:cNvPr>
          <p:cNvSpPr/>
          <p:nvPr/>
        </p:nvSpPr>
        <p:spPr>
          <a:xfrm>
            <a:off x="2738327" y="1919900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0D58F5-4F7B-4AF8-A515-382F653E2CAD}"/>
              </a:ext>
            </a:extLst>
          </p:cNvPr>
          <p:cNvSpPr/>
          <p:nvPr/>
        </p:nvSpPr>
        <p:spPr>
          <a:xfrm>
            <a:off x="3773229" y="1919900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DA432A1-8ED5-4BDB-B657-492CF13432F6}"/>
              </a:ext>
            </a:extLst>
          </p:cNvPr>
          <p:cNvSpPr/>
          <p:nvPr/>
        </p:nvSpPr>
        <p:spPr>
          <a:xfrm>
            <a:off x="3698800" y="2262800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1A9D1-BDB2-46B0-9EA3-0AD6AB427C59}"/>
              </a:ext>
            </a:extLst>
          </p:cNvPr>
          <p:cNvSpPr txBox="1"/>
          <p:nvPr/>
        </p:nvSpPr>
        <p:spPr>
          <a:xfrm>
            <a:off x="2629343" y="2536311"/>
            <a:ext cx="137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May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25D216-1E6A-429F-809F-E93A1A040CC3}"/>
              </a:ext>
            </a:extLst>
          </p:cNvPr>
          <p:cNvSpPr txBox="1"/>
          <p:nvPr/>
        </p:nvSpPr>
        <p:spPr>
          <a:xfrm>
            <a:off x="2206700" y="3249395"/>
            <a:ext cx="222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Supplier Portal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Go-live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9241BC-A0BE-40D0-AEE5-3F8949B40ACC}"/>
              </a:ext>
            </a:extLst>
          </p:cNvPr>
          <p:cNvSpPr/>
          <p:nvPr/>
        </p:nvSpPr>
        <p:spPr>
          <a:xfrm>
            <a:off x="6353617" y="1645895"/>
            <a:ext cx="3548173" cy="3207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More information regarding the  Supplier Portal Go-live will be coming in the following days!</a:t>
            </a:r>
          </a:p>
        </p:txBody>
      </p:sp>
    </p:spTree>
    <p:extLst>
      <p:ext uri="{BB962C8B-B14F-4D97-AF65-F5344CB8AC3E}">
        <p14:creationId xmlns:p14="http://schemas.microsoft.com/office/powerpoint/2010/main" val="91104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47F716-5C08-4382-A9E4-C6A99F156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b="8498"/>
          <a:stretch/>
        </p:blipFill>
        <p:spPr>
          <a:xfrm>
            <a:off x="0" y="190"/>
            <a:ext cx="12192000" cy="627301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Hypercare</a:t>
            </a:r>
          </a:p>
        </p:txBody>
      </p:sp>
    </p:spTree>
    <p:extLst>
      <p:ext uri="{BB962C8B-B14F-4D97-AF65-F5344CB8AC3E}">
        <p14:creationId xmlns:p14="http://schemas.microsoft.com/office/powerpoint/2010/main" val="260471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D331FC-FB82-4E56-B809-5ACFBDEF8004}"/>
              </a:ext>
            </a:extLst>
          </p:cNvPr>
          <p:cNvSpPr txBox="1"/>
          <p:nvPr/>
        </p:nvSpPr>
        <p:spPr>
          <a:xfrm>
            <a:off x="1952625" y="371859"/>
            <a:ext cx="3193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Hypercare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041189-078B-426F-B636-84FCA3E1FFF5}"/>
              </a:ext>
            </a:extLst>
          </p:cNvPr>
          <p:cNvSpPr/>
          <p:nvPr/>
        </p:nvSpPr>
        <p:spPr>
          <a:xfrm>
            <a:off x="212811" y="1403599"/>
            <a:ext cx="3679680" cy="36835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0">
            <a:srgbClr val="787070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What is Hypercare?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transition period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between go-live and ongoing sustainment operations of the Luma Solution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Business as Usual (BAU) </a:t>
            </a:r>
            <a:r>
              <a:rPr lang="en-US" sz="1600" dirty="0">
                <a:solidFill>
                  <a:srgbClr val="FFFFFF"/>
                </a:solidFill>
              </a:rPr>
              <a:t>sustainment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processes are followed with the addition of centralized reporting, tracking, and communications provided by the Luma Hypercare Command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1233B-8977-4E55-A532-CB9B0B6344B0}"/>
              </a:ext>
            </a:extLst>
          </p:cNvPr>
          <p:cNvGrpSpPr/>
          <p:nvPr/>
        </p:nvGrpSpPr>
        <p:grpSpPr>
          <a:xfrm>
            <a:off x="4096562" y="2556057"/>
            <a:ext cx="7882627" cy="3487973"/>
            <a:chOff x="440439" y="2216361"/>
            <a:chExt cx="8337957" cy="31381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18D656-A14E-436A-B156-E8B943E3F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628" y="3836186"/>
              <a:ext cx="6828768" cy="71989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lIns="548640" tIns="91440" rIns="91440" bIns="91440" anchor="ctr"/>
            <a:lstStyle/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Identify, prioritize, solve, and communicate solution issues and gaps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Facilitate rapid triage and effective management through the hypercare channels</a:t>
              </a:r>
              <a:endPara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HGｺﾞｼｯｸE" panose="020B0909000000000000" pitchFamily="49" charset="-128"/>
                <a:cs typeface="Arial" panose="020B0604020202020204" pitchFamily="34" charset="0"/>
              </a:endParaRP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Provide clear accountability in tracking, prioritizing, driving of issues/actions</a:t>
              </a: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1008B174-DA85-4EF1-8BC9-027DF4149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439" y="3830233"/>
              <a:ext cx="2005586" cy="719898"/>
            </a:xfrm>
            <a:prstGeom prst="homePlate">
              <a:avLst>
                <a:gd name="adj" fmla="val 58854"/>
              </a:avLst>
            </a:prstGeom>
            <a:solidFill>
              <a:srgbClr val="FFB81C"/>
            </a:solidFill>
            <a:ln w="6350" algn="ctr">
              <a:solidFill>
                <a:srgbClr val="8099CC"/>
              </a:solidFill>
              <a:miter lim="800000"/>
              <a:headEnd type="none" w="sm" len="sm"/>
              <a:tailEnd type="none" w="sm" len="sm"/>
            </a:ln>
          </p:spPr>
          <p:txBody>
            <a:bodyPr lIns="88900" tIns="88900" rIns="88900" bIns="889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Issue Management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ACC698B0-A06F-40B5-9A49-091AA367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628" y="3022347"/>
              <a:ext cx="6828768" cy="71989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lIns="548640" tIns="91440" rIns="91440" bIns="91440" anchor="ctr"/>
            <a:lstStyle/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cs typeface="Arial" panose="020B0604020202020204" pitchFamily="34" charset="0"/>
                </a:rPr>
                <a:t>Provide a period of direct assistance with knowledgeable project team members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cs typeface="Arial" panose="020B0604020202020204" pitchFamily="34" charset="0"/>
                </a:rPr>
                <a:t>Proactively identify potential points of critical failure and take action to mitigate before the issue arises</a:t>
              </a:r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D780FFDA-372B-4A27-BA5C-5F3A1519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439" y="3030202"/>
              <a:ext cx="2005586" cy="719898"/>
            </a:xfrm>
            <a:prstGeom prst="homePlate">
              <a:avLst>
                <a:gd name="adj" fmla="val 58854"/>
              </a:avLst>
            </a:prstGeom>
            <a:solidFill>
              <a:srgbClr val="FFB81C"/>
            </a:solidFill>
            <a:ln w="6350" algn="ctr">
              <a:solidFill>
                <a:srgbClr val="8099CC"/>
              </a:solidFill>
              <a:miter lim="800000"/>
              <a:headEnd type="none" w="sm" len="sm"/>
              <a:tailEnd type="none" w="sm" len="sm"/>
            </a:ln>
          </p:spPr>
          <p:txBody>
            <a:bodyPr lIns="88900" tIns="88900" rIns="88900" bIns="889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Provide Assistance</a:t>
              </a: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5FEAC77-325C-4BB9-BB0C-1AA4BF4C9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883" y="4634607"/>
              <a:ext cx="6828768" cy="71989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lIns="548640" tIns="91440" rIns="91440" bIns="91440" anchor="ctr"/>
            <a:lstStyle/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Ensure resources are allocated efficiently and are given the right training and support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Identify any gaps in the above and establish plans &amp; clear owners to close/mitigate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Provide a tracker to monitor progress toward stabilization using exit criteria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Regular ticket and issue reporting including resolution/ lessons learned</a:t>
              </a: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3C17F7C8-F755-44AB-904A-736B1CD71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439" y="4630319"/>
              <a:ext cx="2005586" cy="719898"/>
            </a:xfrm>
            <a:prstGeom prst="homePlate">
              <a:avLst>
                <a:gd name="adj" fmla="val 58854"/>
              </a:avLst>
            </a:prstGeom>
            <a:solidFill>
              <a:srgbClr val="FFB81C"/>
            </a:solidFill>
            <a:ln w="6350" algn="ctr">
              <a:solidFill>
                <a:srgbClr val="8099CC"/>
              </a:solidFill>
              <a:miter lim="800000"/>
              <a:headEnd type="none" w="sm" len="sm"/>
              <a:tailEnd type="none" w="sm" len="sm"/>
            </a:ln>
          </p:spPr>
          <p:txBody>
            <a:bodyPr lIns="88900" tIns="88900" rIns="88900" bIns="889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Path to Steady State </a:t>
              </a:r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4A37DCD8-0F5E-4187-8E83-0095D0FC9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628" y="2216363"/>
              <a:ext cx="6828768" cy="71989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lIns="548640" tIns="91440" rIns="91440" bIns="91440" anchor="ctr"/>
            <a:lstStyle/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Establish consistent communication of status to key stakeholders</a:t>
              </a:r>
            </a:p>
            <a:p>
              <a:pPr marL="628650" marR="0" lvl="1" indent="-171450" defTabSz="9128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Define escalation path for expedited decision-making</a:t>
              </a: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3E62BA75-14E6-450F-A572-BA484EC9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84" y="2216361"/>
              <a:ext cx="2005586" cy="719898"/>
            </a:xfrm>
            <a:prstGeom prst="homePlate">
              <a:avLst>
                <a:gd name="adj" fmla="val 58854"/>
              </a:avLst>
            </a:prstGeom>
            <a:solidFill>
              <a:srgbClr val="FFB81C"/>
            </a:solidFill>
            <a:ln w="6350" algn="ctr">
              <a:solidFill>
                <a:srgbClr val="8099CC"/>
              </a:solidFill>
              <a:miter lim="800000"/>
              <a:headEnd type="none" w="sm" len="sm"/>
              <a:tailEnd type="none" w="sm" len="sm"/>
            </a:ln>
          </p:spPr>
          <p:txBody>
            <a:bodyPr lIns="88900" tIns="88900" rIns="88900" bIns="889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HGｺﾞｼｯｸE" panose="020B0909000000000000" pitchFamily="49" charset="-128"/>
                  <a:cs typeface="Arial" panose="020B0604020202020204" pitchFamily="34" charset="0"/>
                </a:rPr>
                <a:t>Establish Communication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DDFF75A-6C93-4B57-B857-CECA91AED67F}"/>
              </a:ext>
            </a:extLst>
          </p:cNvPr>
          <p:cNvSpPr txBox="1"/>
          <p:nvPr/>
        </p:nvSpPr>
        <p:spPr>
          <a:xfrm>
            <a:off x="4003646" y="1055601"/>
            <a:ext cx="797554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The main objective of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hypercare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is to stabilize the solution from a people, process, and technology perspective and transition to permanent production support as soon as possible</a:t>
            </a:r>
          </a:p>
          <a:p>
            <a:endParaRPr lang="en-US" sz="1400" b="1" dirty="0">
              <a:solidFill>
                <a:schemeClr val="tx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It will be supported through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hypercare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Project resources on-site and off-site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Daily status calls for immediate triage support required</a:t>
            </a:r>
          </a:p>
          <a:p>
            <a:endParaRPr lang="en-US" sz="1400" b="1" dirty="0">
              <a:solidFill>
                <a:schemeClr val="tx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64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64172D-212D-4AF3-B3B0-7C6519B83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1"/>
          <a:stretch/>
        </p:blipFill>
        <p:spPr>
          <a:xfrm>
            <a:off x="0" y="-1"/>
            <a:ext cx="12192000" cy="626745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Cutoff and Freeze Dates</a:t>
            </a:r>
          </a:p>
        </p:txBody>
      </p:sp>
    </p:spTree>
    <p:extLst>
      <p:ext uri="{BB962C8B-B14F-4D97-AF65-F5344CB8AC3E}">
        <p14:creationId xmlns:p14="http://schemas.microsoft.com/office/powerpoint/2010/main" val="250344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DEC2D5A-FC90-4EDB-A272-4D19875065D8}"/>
              </a:ext>
            </a:extLst>
          </p:cNvPr>
          <p:cNvSpPr txBox="1"/>
          <p:nvPr/>
        </p:nvSpPr>
        <p:spPr>
          <a:xfrm>
            <a:off x="1438275" y="371859"/>
            <a:ext cx="370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Cut-off and Freeze Dates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CC5B7-1346-4F9E-B488-FFFDEE3998C4}"/>
              </a:ext>
            </a:extLst>
          </p:cNvPr>
          <p:cNvSpPr txBox="1"/>
          <p:nvPr/>
        </p:nvSpPr>
        <p:spPr>
          <a:xfrm>
            <a:off x="1221977" y="1981734"/>
            <a:ext cx="4140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latest updated document now includes information on Interim Processes for all cutoff and freeze dates. </a:t>
            </a:r>
          </a:p>
          <a:p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continue utilizing the tools in the Service Desk!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83D91D-5CD7-40F1-8A0C-E36D910A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52633"/>
            <a:ext cx="5681255" cy="310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399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4AB2BA-BBBC-4C7C-9772-36930D475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3"/>
          <a:stretch/>
        </p:blipFill>
        <p:spPr>
          <a:xfrm>
            <a:off x="0" y="0"/>
            <a:ext cx="12192000" cy="625194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037049"/>
            <a:ext cx="769898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Operational Readiness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277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5738B-4B99-48B3-95C2-5727A0628A01}"/>
              </a:ext>
            </a:extLst>
          </p:cNvPr>
          <p:cNvSpPr txBox="1"/>
          <p:nvPr/>
        </p:nvSpPr>
        <p:spPr>
          <a:xfrm>
            <a:off x="645952" y="179354"/>
            <a:ext cx="4512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ORP</a:t>
            </a:r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Support Session Debrief/Schedule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321072-798C-4708-98F1-95FFCD8F8537}"/>
              </a:ext>
            </a:extLst>
          </p:cNvPr>
          <p:cNvSpPr txBox="1"/>
          <p:nvPr/>
        </p:nvSpPr>
        <p:spPr>
          <a:xfrm>
            <a:off x="6266549" y="1539881"/>
            <a:ext cx="4140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Support </a:t>
            </a:r>
          </a:p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Schedule:</a:t>
            </a:r>
          </a:p>
        </p:txBody>
      </p:sp>
      <p:pic>
        <p:nvPicPr>
          <p:cNvPr id="38" name="Graphic 37" descr="Daily calendar with solid fill">
            <a:extLst>
              <a:ext uri="{FF2B5EF4-FFF2-40B4-BE49-F238E27FC236}">
                <a16:creationId xmlns:a16="http://schemas.microsoft.com/office/drawing/2014/main" id="{C9F6A4B6-BD6E-4BCC-BD6C-AEE9A8A11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9070" y="1464664"/>
            <a:ext cx="830997" cy="8309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3D34F7-D1D5-4B13-884F-A24F62BFFFE0}"/>
              </a:ext>
            </a:extLst>
          </p:cNvPr>
          <p:cNvSpPr txBox="1"/>
          <p:nvPr/>
        </p:nvSpPr>
        <p:spPr>
          <a:xfrm rot="10800000" flipH="1" flipV="1">
            <a:off x="609798" y="1587774"/>
            <a:ext cx="471267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April 27</a:t>
            </a:r>
            <a:r>
              <a:rPr lang="en-US" sz="2000" b="1" baseline="30000" dirty="0">
                <a:solidFill>
                  <a:schemeClr val="tx2"/>
                </a:solidFill>
              </a:rPr>
              <a:t>th</a:t>
            </a:r>
            <a:r>
              <a:rPr lang="en-US" sz="2000" b="1" dirty="0">
                <a:solidFill>
                  <a:schemeClr val="tx2"/>
                </a:solidFill>
              </a:rPr>
              <a:t> Session at 11 AM</a:t>
            </a:r>
          </a:p>
          <a:p>
            <a:r>
              <a:rPr lang="en-US" sz="2000" dirty="0">
                <a:solidFill>
                  <a:schemeClr val="tx2"/>
                </a:solidFill>
              </a:rPr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Over 85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Great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Demonstration of the tools: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Leadership Readiness Checklist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Operational Readiness Tracker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Service Desk access to tools</a:t>
            </a:r>
          </a:p>
          <a:p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May 25</a:t>
            </a:r>
            <a:r>
              <a:rPr lang="en-US" sz="2000" b="1" baseline="30000" dirty="0">
                <a:solidFill>
                  <a:schemeClr val="tx2"/>
                </a:solidFill>
              </a:rPr>
              <a:t>th</a:t>
            </a:r>
            <a:r>
              <a:rPr lang="en-US" sz="2000" b="1" dirty="0">
                <a:solidFill>
                  <a:schemeClr val="tx2"/>
                </a:solidFill>
              </a:rPr>
              <a:t> Session at 11 AM</a:t>
            </a:r>
          </a:p>
          <a:p>
            <a:r>
              <a:rPr lang="en-US" sz="2000" dirty="0">
                <a:solidFill>
                  <a:schemeClr val="tx2"/>
                </a:solidFill>
              </a:rPr>
              <a:t>Upcoming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Review the June/July Readiness Checklist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Readiness Checklists by Role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Impact Statement Catalog updates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2FC12-4CD0-40B4-9535-C79BC2294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121" y="2720600"/>
            <a:ext cx="4242520" cy="1398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9154C-9602-4B32-ABEC-E7193181B51E}"/>
              </a:ext>
            </a:extLst>
          </p:cNvPr>
          <p:cNvSpPr txBox="1"/>
          <p:nvPr/>
        </p:nvSpPr>
        <p:spPr>
          <a:xfrm>
            <a:off x="5186803" y="4916283"/>
            <a:ext cx="6157598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Be on the lookout for weekly Leadership Readiness Checklist updates!</a:t>
            </a:r>
          </a:p>
        </p:txBody>
      </p:sp>
    </p:spTree>
    <p:extLst>
      <p:ext uri="{BB962C8B-B14F-4D97-AF65-F5344CB8AC3E}">
        <p14:creationId xmlns:p14="http://schemas.microsoft.com/office/powerpoint/2010/main" val="478438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2B5016-8C2B-45FB-B1F6-344959C6F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13"/>
          <a:stretch/>
        </p:blipFill>
        <p:spPr>
          <a:xfrm>
            <a:off x="0" y="-1"/>
            <a:ext cx="12192000" cy="62625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037049"/>
            <a:ext cx="769898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Liaison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Toolkit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5ED681-21B1-479E-9183-FB86BC115EFE}"/>
              </a:ext>
            </a:extLst>
          </p:cNvPr>
          <p:cNvSpPr txBox="1"/>
          <p:nvPr/>
        </p:nvSpPr>
        <p:spPr>
          <a:xfrm>
            <a:off x="143841" y="360663"/>
            <a:ext cx="4962524" cy="492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 Communications Toolkit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9C053-9378-45DA-BAD0-93E4792DFC5C}"/>
              </a:ext>
            </a:extLst>
          </p:cNvPr>
          <p:cNvSpPr txBox="1"/>
          <p:nvPr/>
        </p:nvSpPr>
        <p:spPr>
          <a:xfrm>
            <a:off x="419949" y="1095731"/>
            <a:ext cx="10428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following tools will be available in the April Change Liaison Communications Toolkit released in the next week. Thank you for sharing them with your agency colleagues!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0F0C7-DD8E-483D-BB7D-84FFE293884B}"/>
              </a:ext>
            </a:extLst>
          </p:cNvPr>
          <p:cNvSpPr txBox="1"/>
          <p:nvPr/>
        </p:nvSpPr>
        <p:spPr>
          <a:xfrm>
            <a:off x="5909008" y="360663"/>
            <a:ext cx="4962524" cy="492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1" i="0" u="none" strike="noStrike" kern="1200" cap="none" spc="0" normalizeH="0" baseline="0" noProof="0" dirty="0">
                <a:ln>
                  <a:noFill/>
                </a:ln>
                <a:solidFill>
                  <a:srgbClr val="F754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 of Contents</a:t>
            </a:r>
          </a:p>
        </p:txBody>
      </p:sp>
      <p:graphicFrame>
        <p:nvGraphicFramePr>
          <p:cNvPr id="9" name="Content Placeholder 13">
            <a:extLst>
              <a:ext uri="{FF2B5EF4-FFF2-40B4-BE49-F238E27FC236}">
                <a16:creationId xmlns:a16="http://schemas.microsoft.com/office/drawing/2014/main" id="{83BA9D67-8478-4EBA-9934-1F9747D96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757965"/>
              </p:ext>
            </p:extLst>
          </p:nvPr>
        </p:nvGraphicFramePr>
        <p:xfrm>
          <a:off x="419497" y="2280877"/>
          <a:ext cx="11352993" cy="3511208"/>
        </p:xfrm>
        <a:graphic>
          <a:graphicData uri="http://schemas.openxmlformats.org/drawingml/2006/table">
            <a:tbl>
              <a:tblPr firstRow="1" bandRow="1"/>
              <a:tblGrid>
                <a:gridCol w="914353">
                  <a:extLst>
                    <a:ext uri="{9D8B030D-6E8A-4147-A177-3AD203B41FA5}">
                      <a16:colId xmlns:a16="http://schemas.microsoft.com/office/drawing/2014/main" val="599980745"/>
                    </a:ext>
                  </a:extLst>
                </a:gridCol>
                <a:gridCol w="8310551">
                  <a:extLst>
                    <a:ext uri="{9D8B030D-6E8A-4147-A177-3AD203B41FA5}">
                      <a16:colId xmlns:a16="http://schemas.microsoft.com/office/drawing/2014/main" val="1098638482"/>
                    </a:ext>
                  </a:extLst>
                </a:gridCol>
                <a:gridCol w="2128089">
                  <a:extLst>
                    <a:ext uri="{9D8B030D-6E8A-4147-A177-3AD203B41FA5}">
                      <a16:colId xmlns:a16="http://schemas.microsoft.com/office/drawing/2014/main" val="25725323"/>
                    </a:ext>
                  </a:extLst>
                </a:gridCol>
              </a:tblGrid>
              <a:tr h="447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 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F5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Slide Numbers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F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999091"/>
                  </a:ext>
                </a:extLst>
              </a:tr>
              <a:tr h="437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Capital Management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Glossary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49581"/>
                  </a:ext>
                </a:extLst>
              </a:tr>
              <a:tr h="437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Frequently Asked Questions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5-6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24548"/>
                  </a:ext>
                </a:extLst>
              </a:tr>
              <a:tr h="437708">
                <a:tc>
                  <a:txBody>
                    <a:bodyPr/>
                    <a:lstStyle/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Luma Training Resources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7-8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82411"/>
                  </a:ext>
                </a:extLst>
              </a:tr>
              <a:tr h="437708">
                <a:tc>
                  <a:txBody>
                    <a:bodyPr/>
                    <a:lstStyle/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9144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Luma Showcase Timeline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9-10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240584"/>
                  </a:ext>
                </a:extLst>
              </a:tr>
              <a:tr h="437708">
                <a:tc>
                  <a:txBody>
                    <a:bodyPr/>
                    <a:lstStyle/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3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ORP: April Readiness Checklist and Support Sessions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11-12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641656"/>
                  </a:ext>
                </a:extLst>
              </a:tr>
              <a:tr h="437708">
                <a:tc>
                  <a:txBody>
                    <a:bodyPr/>
                    <a:lstStyle/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38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Luma Supplier Portal Go-live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13-14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55125"/>
                  </a:ext>
                </a:extLst>
              </a:tr>
              <a:tr h="437708">
                <a:tc>
                  <a:txBody>
                    <a:bodyPr/>
                    <a:lstStyle/>
                    <a:p>
                      <a:pPr marL="91440"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8AA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– Resources, Toolkit Instructions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154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96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059EED-CEDB-4B7A-AAD8-48E13D62B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3"/>
          <a:stretch/>
        </p:blipFill>
        <p:spPr>
          <a:xfrm>
            <a:off x="0" y="-1"/>
            <a:ext cx="12192000" cy="62625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Luma Showcases</a:t>
            </a:r>
          </a:p>
        </p:txBody>
      </p:sp>
    </p:spTree>
    <p:extLst>
      <p:ext uri="{BB962C8B-B14F-4D97-AF65-F5344CB8AC3E}">
        <p14:creationId xmlns:p14="http://schemas.microsoft.com/office/powerpoint/2010/main" val="305437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4AEE5-7DD5-45B5-81EF-A6F2B7F6B982}"/>
              </a:ext>
            </a:extLst>
          </p:cNvPr>
          <p:cNvSpPr txBox="1"/>
          <p:nvPr/>
        </p:nvSpPr>
        <p:spPr>
          <a:xfrm>
            <a:off x="228600" y="336268"/>
            <a:ext cx="475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D302-69CB-4962-85C1-4902B12CC8C0}"/>
              </a:ext>
            </a:extLst>
          </p:cNvPr>
          <p:cNvSpPr txBox="1">
            <a:spLocks/>
          </p:cNvSpPr>
          <p:nvPr/>
        </p:nvSpPr>
        <p:spPr>
          <a:xfrm>
            <a:off x="575231" y="1488613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for being here!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Expectations:</a:t>
            </a:r>
          </a:p>
          <a:p>
            <a:pPr marL="578358" marR="0" lvl="1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give the presenters your full attention.</a:t>
            </a:r>
          </a:p>
          <a:p>
            <a:pPr marL="578358" marR="0" lvl="1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(bottom right)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ask questions,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wait until the end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to come off of mute and ask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8358" marR="0" lvl="1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meeting is being recorded and will be provided in the follow-up email.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C8B541-7075-44F1-A3F8-AE71B718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9" y="4937760"/>
            <a:ext cx="11029950" cy="4887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04EC1E-17F7-49B3-B1B0-9F0BFE0DAF19}"/>
              </a:ext>
            </a:extLst>
          </p:cNvPr>
          <p:cNvSpPr/>
          <p:nvPr/>
        </p:nvSpPr>
        <p:spPr>
          <a:xfrm>
            <a:off x="870857" y="4960085"/>
            <a:ext cx="1193074" cy="4191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01475D-C9FE-40F9-84B7-E82010ADCC1F}"/>
              </a:ext>
            </a:extLst>
          </p:cNvPr>
          <p:cNvSpPr/>
          <p:nvPr/>
        </p:nvSpPr>
        <p:spPr>
          <a:xfrm>
            <a:off x="5647276" y="4972594"/>
            <a:ext cx="344221" cy="4191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03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BC9DE3-32A8-411C-8958-7F514C667992}"/>
              </a:ext>
            </a:extLst>
          </p:cNvPr>
          <p:cNvSpPr txBox="1"/>
          <p:nvPr/>
        </p:nvSpPr>
        <p:spPr>
          <a:xfrm>
            <a:off x="706699" y="2137025"/>
            <a:ext cx="10778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D0EF08-7CD6-46E2-9D81-7E5ABA713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85416"/>
              </p:ext>
            </p:extLst>
          </p:nvPr>
        </p:nvGraphicFramePr>
        <p:xfrm>
          <a:off x="535378" y="2380780"/>
          <a:ext cx="11121241" cy="3512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228">
                  <a:extLst>
                    <a:ext uri="{9D8B030D-6E8A-4147-A177-3AD203B41FA5}">
                      <a16:colId xmlns:a16="http://schemas.microsoft.com/office/drawing/2014/main" val="2127397399"/>
                    </a:ext>
                  </a:extLst>
                </a:gridCol>
                <a:gridCol w="1632813">
                  <a:extLst>
                    <a:ext uri="{9D8B030D-6E8A-4147-A177-3AD203B41FA5}">
                      <a16:colId xmlns:a16="http://schemas.microsoft.com/office/drawing/2014/main" val="3797577576"/>
                    </a:ext>
                  </a:extLst>
                </a:gridCol>
                <a:gridCol w="2071550">
                  <a:extLst>
                    <a:ext uri="{9D8B030D-6E8A-4147-A177-3AD203B41FA5}">
                      <a16:colId xmlns:a16="http://schemas.microsoft.com/office/drawing/2014/main" val="3266198114"/>
                    </a:ext>
                  </a:extLst>
                </a:gridCol>
                <a:gridCol w="2071550">
                  <a:extLst>
                    <a:ext uri="{9D8B030D-6E8A-4147-A177-3AD203B41FA5}">
                      <a16:colId xmlns:a16="http://schemas.microsoft.com/office/drawing/2014/main" val="2733374909"/>
                    </a:ext>
                  </a:extLst>
                </a:gridCol>
                <a:gridCol w="2071550">
                  <a:extLst>
                    <a:ext uri="{9D8B030D-6E8A-4147-A177-3AD203B41FA5}">
                      <a16:colId xmlns:a16="http://schemas.microsoft.com/office/drawing/2014/main" val="1542554374"/>
                    </a:ext>
                  </a:extLst>
                </a:gridCol>
                <a:gridCol w="2071550">
                  <a:extLst>
                    <a:ext uri="{9D8B030D-6E8A-4147-A177-3AD203B41FA5}">
                      <a16:colId xmlns:a16="http://schemas.microsoft.com/office/drawing/2014/main" val="88089044"/>
                    </a:ext>
                  </a:extLst>
                </a:gridCol>
              </a:tblGrid>
              <a:tr h="282707">
                <a:tc>
                  <a:txBody>
                    <a:bodyPr/>
                    <a:lstStyle/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Light" panose="020B0306030504020204" pitchFamily="34" charset="0"/>
                          <a:cs typeface="Arial" panose="020B0604020202020204" pitchFamily="34" charset="0"/>
                        </a:rPr>
                        <a:t>March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 Semibold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Light" panose="020B0306030504020204" pitchFamily="34" charset="0"/>
                          <a:cs typeface="Arial" panose="020B0604020202020204" pitchFamily="34" charset="0"/>
                        </a:rPr>
                        <a:t>April</a:t>
                      </a:r>
                      <a:endParaRPr lang="en-US" sz="12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 Semibold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Light" panose="020B0306030504020204" pitchFamily="34" charset="0"/>
                          <a:cs typeface="Arial" panose="020B0604020202020204" pitchFamily="34" charset="0"/>
                        </a:rPr>
                        <a:t>May</a:t>
                      </a:r>
                      <a:endParaRPr lang="en-US" sz="12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Open Sans Semibold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Semibold" panose="020B0606030504020204" pitchFamily="34" charset="0"/>
                          <a:cs typeface="Arial" panose="020B0604020202020204" pitchFamily="34" charset="0"/>
                        </a:rPr>
                        <a:t>June</a:t>
                      </a:r>
                    </a:p>
                  </a:txBody>
                  <a:tcPr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Semibold" panose="020B0606030504020204" pitchFamily="34" charset="0"/>
                          <a:cs typeface="Arial" panose="020B0604020202020204" pitchFamily="34" charset="0"/>
                        </a:rPr>
                        <a:t>July</a:t>
                      </a:r>
                    </a:p>
                  </a:txBody>
                  <a:tcPr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46869"/>
                  </a:ext>
                </a:extLst>
              </a:tr>
              <a:tr h="403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Topic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Showcase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Cutover and Conversion Workbooks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Technology – Mingle (formerly Enterprise Dashboard) &amp; Service Desk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37858"/>
                  </a:ext>
                </a:extLst>
              </a:tr>
              <a:tr h="32769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SME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Training Team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Cutover Team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Luma OCM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CSC</a:t>
                      </a:r>
                      <a:endParaRPr lang="en-US" sz="1200" b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Sustainment Team</a:t>
                      </a:r>
                      <a:endParaRPr lang="en-US" sz="1200" b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681703"/>
                  </a:ext>
                </a:extLst>
              </a:tr>
              <a:tr h="86910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 awareness of training schedule and topics.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Cover cutover freeze dates, and procedures.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for completing conversion workbooks.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Support agencies with report submissions.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Offer tutorial on how to access Mingle and Service Desk.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Post go-live session to support the adoption of the Luma system. 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641013"/>
                  </a:ext>
                </a:extLst>
              </a:tr>
              <a:tr h="86910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3/14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Recording up on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"/>
                        </a:rPr>
                        <a:t>YouTube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4/19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Recording up on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/>
                        </a:rPr>
                        <a:t>YouTube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5/17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T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6102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446E49-0A2B-4E21-99E6-EE17C3FBFB1A}"/>
              </a:ext>
            </a:extLst>
          </p:cNvPr>
          <p:cNvSpPr txBox="1"/>
          <p:nvPr/>
        </p:nvSpPr>
        <p:spPr>
          <a:xfrm>
            <a:off x="614420" y="1135216"/>
            <a:ext cx="1121253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Due to requests for increased touchpoints and greater visibility into the Luma transition, we are planning a series of </a:t>
            </a:r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Luma Monthly Showcase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Sessions for Change Liaisons. Each session will be led by a subject matter expert (SME) who will speak on the topic at hand followed by a Q&amp;A.  Although these sessions are designed for CLs, they can bring members of their agency who would benefit from learning more about the monthly topic.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8E9A7-5C85-481F-B243-90DAE67F215F}"/>
              </a:ext>
            </a:extLst>
          </p:cNvPr>
          <p:cNvSpPr txBox="1"/>
          <p:nvPr/>
        </p:nvSpPr>
        <p:spPr>
          <a:xfrm>
            <a:off x="637563" y="363912"/>
            <a:ext cx="4512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Luma Showcases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41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252CB8-295B-4BD4-9831-A6595538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2"/>
          <a:stretch/>
        </p:blipFill>
        <p:spPr>
          <a:xfrm>
            <a:off x="0" y="0"/>
            <a:ext cx="12192000" cy="627320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Cutover Activity Requests</a:t>
            </a:r>
          </a:p>
        </p:txBody>
      </p:sp>
    </p:spTree>
    <p:extLst>
      <p:ext uri="{BB962C8B-B14F-4D97-AF65-F5344CB8AC3E}">
        <p14:creationId xmlns:p14="http://schemas.microsoft.com/office/powerpoint/2010/main" val="807034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FD284F0-580B-4393-8BD5-0BECEFF67710}"/>
              </a:ext>
            </a:extLst>
          </p:cNvPr>
          <p:cNvSpPr/>
          <p:nvPr/>
        </p:nvSpPr>
        <p:spPr>
          <a:xfrm>
            <a:off x="1616148" y="149127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8E9A7-5C85-481F-B243-90DAE67F215F}"/>
              </a:ext>
            </a:extLst>
          </p:cNvPr>
          <p:cNvSpPr txBox="1"/>
          <p:nvPr/>
        </p:nvSpPr>
        <p:spPr>
          <a:xfrm>
            <a:off x="152400" y="363912"/>
            <a:ext cx="4997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Cutover Activity Requests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24F144-41A5-4AEE-9BC1-E771F5042BDF}"/>
              </a:ext>
            </a:extLst>
          </p:cNvPr>
          <p:cNvSpPr/>
          <p:nvPr/>
        </p:nvSpPr>
        <p:spPr>
          <a:xfrm>
            <a:off x="1158950" y="1376975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05F8AE-10F9-4309-8284-7A1A92199AC0}"/>
              </a:ext>
            </a:extLst>
          </p:cNvPr>
          <p:cNvSpPr/>
          <p:nvPr/>
        </p:nvSpPr>
        <p:spPr>
          <a:xfrm>
            <a:off x="1690577" y="114837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64544A-268D-4697-B8BB-64A0D738A895}"/>
              </a:ext>
            </a:extLst>
          </p:cNvPr>
          <p:cNvSpPr/>
          <p:nvPr/>
        </p:nvSpPr>
        <p:spPr>
          <a:xfrm>
            <a:off x="2725479" y="114837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729D7E0-3B8E-4874-8805-846D5CAE0971}"/>
              </a:ext>
            </a:extLst>
          </p:cNvPr>
          <p:cNvSpPr/>
          <p:nvPr/>
        </p:nvSpPr>
        <p:spPr>
          <a:xfrm>
            <a:off x="2651050" y="149127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4BD46-03E0-4CEA-93AA-E211AD928ED3}"/>
              </a:ext>
            </a:extLst>
          </p:cNvPr>
          <p:cNvSpPr txBox="1"/>
          <p:nvPr/>
        </p:nvSpPr>
        <p:spPr>
          <a:xfrm>
            <a:off x="1581593" y="1686865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428291-BBEE-4227-8235-15E65649CFD4}"/>
              </a:ext>
            </a:extLst>
          </p:cNvPr>
          <p:cNvSpPr txBox="1"/>
          <p:nvPr/>
        </p:nvSpPr>
        <p:spPr>
          <a:xfrm>
            <a:off x="1190846" y="2210085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Production Custodial Account Management (CAM)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A926958E-77AF-4288-A886-99D3168BAE36}"/>
              </a:ext>
            </a:extLst>
          </p:cNvPr>
          <p:cNvSpPr/>
          <p:nvPr/>
        </p:nvSpPr>
        <p:spPr>
          <a:xfrm>
            <a:off x="6627124" y="153030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14AAC4-E84B-47F8-BBEC-43E1E9EA6EB7}"/>
              </a:ext>
            </a:extLst>
          </p:cNvPr>
          <p:cNvSpPr/>
          <p:nvPr/>
        </p:nvSpPr>
        <p:spPr>
          <a:xfrm>
            <a:off x="6169926" y="1416005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A6B517-CE63-41FB-A6D7-79C7016BB363}"/>
              </a:ext>
            </a:extLst>
          </p:cNvPr>
          <p:cNvSpPr/>
          <p:nvPr/>
        </p:nvSpPr>
        <p:spPr>
          <a:xfrm>
            <a:off x="6701553" y="118740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60E2CC-D529-4860-A1B4-3104D5A7D10E}"/>
              </a:ext>
            </a:extLst>
          </p:cNvPr>
          <p:cNvSpPr/>
          <p:nvPr/>
        </p:nvSpPr>
        <p:spPr>
          <a:xfrm>
            <a:off x="7736455" y="118740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5A747CCD-BA5C-41FF-8E2E-D5CF4540C771}"/>
              </a:ext>
            </a:extLst>
          </p:cNvPr>
          <p:cNvSpPr/>
          <p:nvPr/>
        </p:nvSpPr>
        <p:spPr>
          <a:xfrm>
            <a:off x="7662026" y="153030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B7B457-C5E6-463F-AE26-A26CBAF6E30A}"/>
              </a:ext>
            </a:extLst>
          </p:cNvPr>
          <p:cNvSpPr txBox="1"/>
          <p:nvPr/>
        </p:nvSpPr>
        <p:spPr>
          <a:xfrm>
            <a:off x="6592569" y="1725895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DC082D-D811-423E-B5C6-17ADADF5FD5D}"/>
              </a:ext>
            </a:extLst>
          </p:cNvPr>
          <p:cNvSpPr txBox="1"/>
          <p:nvPr/>
        </p:nvSpPr>
        <p:spPr>
          <a:xfrm>
            <a:off x="6201822" y="2249115"/>
            <a:ext cx="22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Final </a:t>
            </a:r>
            <a:r>
              <a:rPr lang="en-US" dirty="0" err="1">
                <a:solidFill>
                  <a:schemeClr val="tx2"/>
                </a:solidFill>
              </a:rPr>
              <a:t>GHR</a:t>
            </a:r>
            <a:r>
              <a:rPr lang="en-US" dirty="0">
                <a:solidFill>
                  <a:schemeClr val="tx2"/>
                </a:solidFill>
              </a:rPr>
              <a:t> Org Workbook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A3D5D511-68A6-4869-990A-B3B6496A560A}"/>
              </a:ext>
            </a:extLst>
          </p:cNvPr>
          <p:cNvSpPr/>
          <p:nvPr/>
        </p:nvSpPr>
        <p:spPr>
          <a:xfrm>
            <a:off x="9136159" y="153030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298CEC7-D8FF-4E5F-B101-7F94ECA39468}"/>
              </a:ext>
            </a:extLst>
          </p:cNvPr>
          <p:cNvSpPr/>
          <p:nvPr/>
        </p:nvSpPr>
        <p:spPr>
          <a:xfrm>
            <a:off x="8678961" y="1416005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0818CC-715F-41CF-9E94-BC2533936F9F}"/>
              </a:ext>
            </a:extLst>
          </p:cNvPr>
          <p:cNvSpPr/>
          <p:nvPr/>
        </p:nvSpPr>
        <p:spPr>
          <a:xfrm>
            <a:off x="9210588" y="118740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1337014-5C66-4AFF-9038-9E45F4959091}"/>
              </a:ext>
            </a:extLst>
          </p:cNvPr>
          <p:cNvSpPr/>
          <p:nvPr/>
        </p:nvSpPr>
        <p:spPr>
          <a:xfrm>
            <a:off x="10245490" y="1187405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1F662EE8-230D-49CB-B716-E8F2207E2544}"/>
              </a:ext>
            </a:extLst>
          </p:cNvPr>
          <p:cNvSpPr/>
          <p:nvPr/>
        </p:nvSpPr>
        <p:spPr>
          <a:xfrm>
            <a:off x="10171061" y="1530305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2A93BA-2AC8-45F3-B99D-BC1FD8D02BC5}"/>
              </a:ext>
            </a:extLst>
          </p:cNvPr>
          <p:cNvSpPr txBox="1"/>
          <p:nvPr/>
        </p:nvSpPr>
        <p:spPr>
          <a:xfrm>
            <a:off x="9101604" y="1725895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884AFF-68CD-4E13-83E1-74FEE27FC696}"/>
              </a:ext>
            </a:extLst>
          </p:cNvPr>
          <p:cNvSpPr txBox="1"/>
          <p:nvPr/>
        </p:nvSpPr>
        <p:spPr>
          <a:xfrm>
            <a:off x="8710857" y="2249115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Accounts Payable (AP) Defaults Validation/Update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02308A8-B376-4876-A791-3ACC9E95487F}"/>
              </a:ext>
            </a:extLst>
          </p:cNvPr>
          <p:cNvSpPr/>
          <p:nvPr/>
        </p:nvSpPr>
        <p:spPr>
          <a:xfrm>
            <a:off x="4128428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2026B4-5444-43A2-A701-2D04E0F5178A}"/>
              </a:ext>
            </a:extLst>
          </p:cNvPr>
          <p:cNvSpPr/>
          <p:nvPr/>
        </p:nvSpPr>
        <p:spPr>
          <a:xfrm>
            <a:off x="3671230" y="3931732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60356-B5B9-4C9C-98EE-E1902CE278FB}"/>
              </a:ext>
            </a:extLst>
          </p:cNvPr>
          <p:cNvSpPr/>
          <p:nvPr/>
        </p:nvSpPr>
        <p:spPr>
          <a:xfrm>
            <a:off x="4202857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78BED29-C2FC-4EB1-9B0F-34E889CEFF95}"/>
              </a:ext>
            </a:extLst>
          </p:cNvPr>
          <p:cNvSpPr/>
          <p:nvPr/>
        </p:nvSpPr>
        <p:spPr>
          <a:xfrm>
            <a:off x="5237759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71CFF180-78C1-4C4F-BB50-EB59E5637723}"/>
              </a:ext>
            </a:extLst>
          </p:cNvPr>
          <p:cNvSpPr/>
          <p:nvPr/>
        </p:nvSpPr>
        <p:spPr>
          <a:xfrm>
            <a:off x="5163330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8DDA97-1D4F-4116-9428-7C23AE14A967}"/>
              </a:ext>
            </a:extLst>
          </p:cNvPr>
          <p:cNvSpPr txBox="1"/>
          <p:nvPr/>
        </p:nvSpPr>
        <p:spPr>
          <a:xfrm>
            <a:off x="4093873" y="4241622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A39C8E-6ED3-4170-8A6A-F11FD4D60765}"/>
              </a:ext>
            </a:extLst>
          </p:cNvPr>
          <p:cNvSpPr txBox="1"/>
          <p:nvPr/>
        </p:nvSpPr>
        <p:spPr>
          <a:xfrm>
            <a:off x="3703126" y="4764842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Accounts Receivable, Billing, &amp; Interagency Review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485C688B-EB2E-4E9A-8D00-A733C91A2BF5}"/>
              </a:ext>
            </a:extLst>
          </p:cNvPr>
          <p:cNvSpPr/>
          <p:nvPr/>
        </p:nvSpPr>
        <p:spPr>
          <a:xfrm>
            <a:off x="6655430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DCFEFE7-9731-4E85-8588-F8560D2624EB}"/>
              </a:ext>
            </a:extLst>
          </p:cNvPr>
          <p:cNvSpPr/>
          <p:nvPr/>
        </p:nvSpPr>
        <p:spPr>
          <a:xfrm>
            <a:off x="6198232" y="3931732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013635-2B07-49F9-98BA-985A64CF0646}"/>
              </a:ext>
            </a:extLst>
          </p:cNvPr>
          <p:cNvSpPr/>
          <p:nvPr/>
        </p:nvSpPr>
        <p:spPr>
          <a:xfrm>
            <a:off x="6729859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38FE92A-D076-4567-99A4-0973E464B8AA}"/>
              </a:ext>
            </a:extLst>
          </p:cNvPr>
          <p:cNvSpPr/>
          <p:nvPr/>
        </p:nvSpPr>
        <p:spPr>
          <a:xfrm>
            <a:off x="7764761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8B25BEDF-26BB-4CC4-B68F-FFA33C40FCE3}"/>
              </a:ext>
            </a:extLst>
          </p:cNvPr>
          <p:cNvSpPr/>
          <p:nvPr/>
        </p:nvSpPr>
        <p:spPr>
          <a:xfrm>
            <a:off x="7690332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1CAE1B-56A1-4A3A-87B8-5528DE40D4E7}"/>
              </a:ext>
            </a:extLst>
          </p:cNvPr>
          <p:cNvSpPr txBox="1"/>
          <p:nvPr/>
        </p:nvSpPr>
        <p:spPr>
          <a:xfrm>
            <a:off x="6620875" y="4241622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31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6EA091-BDDB-4377-AA8C-515A5B7477F5}"/>
              </a:ext>
            </a:extLst>
          </p:cNvPr>
          <p:cNvSpPr txBox="1"/>
          <p:nvPr/>
        </p:nvSpPr>
        <p:spPr>
          <a:xfrm>
            <a:off x="6230128" y="4764842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Procurement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Configuration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Workbook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4082ECFA-394C-45F7-BC8F-362A86AE722B}"/>
              </a:ext>
            </a:extLst>
          </p:cNvPr>
          <p:cNvSpPr/>
          <p:nvPr/>
        </p:nvSpPr>
        <p:spPr>
          <a:xfrm>
            <a:off x="4100122" y="1502986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60631A9-5E3A-4AF4-95AC-96F7C368904F}"/>
              </a:ext>
            </a:extLst>
          </p:cNvPr>
          <p:cNvSpPr/>
          <p:nvPr/>
        </p:nvSpPr>
        <p:spPr>
          <a:xfrm>
            <a:off x="3642924" y="1388686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F896E9-85E0-43D3-B85D-748091062CF3}"/>
              </a:ext>
            </a:extLst>
          </p:cNvPr>
          <p:cNvSpPr/>
          <p:nvPr/>
        </p:nvSpPr>
        <p:spPr>
          <a:xfrm>
            <a:off x="4174551" y="1160086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4A3F0A7-C721-49B9-B808-276FA3AE71FE}"/>
              </a:ext>
            </a:extLst>
          </p:cNvPr>
          <p:cNvSpPr/>
          <p:nvPr/>
        </p:nvSpPr>
        <p:spPr>
          <a:xfrm>
            <a:off x="5209453" y="1160086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30F96F7D-733A-4C9C-A37F-D196BC4321ED}"/>
              </a:ext>
            </a:extLst>
          </p:cNvPr>
          <p:cNvSpPr/>
          <p:nvPr/>
        </p:nvSpPr>
        <p:spPr>
          <a:xfrm>
            <a:off x="5135024" y="1502986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A37C0-0BE9-43F0-BED2-F8BC8868CA72}"/>
              </a:ext>
            </a:extLst>
          </p:cNvPr>
          <p:cNvSpPr txBox="1"/>
          <p:nvPr/>
        </p:nvSpPr>
        <p:spPr>
          <a:xfrm>
            <a:off x="4065567" y="1698576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578B27-1625-4B15-BA89-FE0073FD6CE1}"/>
              </a:ext>
            </a:extLst>
          </p:cNvPr>
          <p:cNvSpPr txBox="1"/>
          <p:nvPr/>
        </p:nvSpPr>
        <p:spPr>
          <a:xfrm>
            <a:off x="3674820" y="2221796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State Treasurer’s Office Receipt Batch and Distribution</a:t>
            </a: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0E778CC8-EC18-42CD-B66F-48F2A692F69D}"/>
              </a:ext>
            </a:extLst>
          </p:cNvPr>
          <p:cNvSpPr/>
          <p:nvPr/>
        </p:nvSpPr>
        <p:spPr>
          <a:xfrm>
            <a:off x="9182432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1B8D846-9A88-432E-8B0E-9391AAA8A8B5}"/>
              </a:ext>
            </a:extLst>
          </p:cNvPr>
          <p:cNvSpPr/>
          <p:nvPr/>
        </p:nvSpPr>
        <p:spPr>
          <a:xfrm>
            <a:off x="8725234" y="3931732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D44FB17-19E9-4272-871C-79F923E5E09F}"/>
              </a:ext>
            </a:extLst>
          </p:cNvPr>
          <p:cNvSpPr/>
          <p:nvPr/>
        </p:nvSpPr>
        <p:spPr>
          <a:xfrm>
            <a:off x="9256861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318A976-42F6-4C8C-AE42-7BE871BC1159}"/>
              </a:ext>
            </a:extLst>
          </p:cNvPr>
          <p:cNvSpPr/>
          <p:nvPr/>
        </p:nvSpPr>
        <p:spPr>
          <a:xfrm>
            <a:off x="10291763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83C541B0-8883-4C6A-8815-F25E7C086861}"/>
              </a:ext>
            </a:extLst>
          </p:cNvPr>
          <p:cNvSpPr/>
          <p:nvPr/>
        </p:nvSpPr>
        <p:spPr>
          <a:xfrm>
            <a:off x="10217334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7B5982-B66B-4794-9B48-717189018536}"/>
              </a:ext>
            </a:extLst>
          </p:cNvPr>
          <p:cNvSpPr txBox="1"/>
          <p:nvPr/>
        </p:nvSpPr>
        <p:spPr>
          <a:xfrm>
            <a:off x="9147877" y="4241622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June 15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F7C3FC-3AA0-4E56-9BAD-F0CDD5D83C76}"/>
              </a:ext>
            </a:extLst>
          </p:cNvPr>
          <p:cNvSpPr txBox="1"/>
          <p:nvPr/>
        </p:nvSpPr>
        <p:spPr>
          <a:xfrm>
            <a:off x="8757130" y="4764842"/>
            <a:ext cx="22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Approval Workflows Workbook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41567FC3-FA25-4C79-B83C-4F3E565CAB91}"/>
              </a:ext>
            </a:extLst>
          </p:cNvPr>
          <p:cNvSpPr/>
          <p:nvPr/>
        </p:nvSpPr>
        <p:spPr>
          <a:xfrm>
            <a:off x="1648044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01279C7-683C-4C6B-BD6A-A9BD13D45FFB}"/>
              </a:ext>
            </a:extLst>
          </p:cNvPr>
          <p:cNvSpPr/>
          <p:nvPr/>
        </p:nvSpPr>
        <p:spPr>
          <a:xfrm>
            <a:off x="1190846" y="3931732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EF2388-C6DD-442C-ABDF-AB9496F98E3A}"/>
              </a:ext>
            </a:extLst>
          </p:cNvPr>
          <p:cNvSpPr/>
          <p:nvPr/>
        </p:nvSpPr>
        <p:spPr>
          <a:xfrm>
            <a:off x="1722473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E6A189F-DBFD-4336-94E8-F04303966E5B}"/>
              </a:ext>
            </a:extLst>
          </p:cNvPr>
          <p:cNvSpPr/>
          <p:nvPr/>
        </p:nvSpPr>
        <p:spPr>
          <a:xfrm>
            <a:off x="2757375" y="3703132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124CF5C9-F8B5-4B96-BEAE-E6C2C7EDEAEA}"/>
              </a:ext>
            </a:extLst>
          </p:cNvPr>
          <p:cNvSpPr/>
          <p:nvPr/>
        </p:nvSpPr>
        <p:spPr>
          <a:xfrm>
            <a:off x="2682946" y="4046032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221F98D-A097-439C-AD6A-3516923CCE24}"/>
              </a:ext>
            </a:extLst>
          </p:cNvPr>
          <p:cNvSpPr txBox="1"/>
          <p:nvPr/>
        </p:nvSpPr>
        <p:spPr>
          <a:xfrm>
            <a:off x="1613489" y="4241622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12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6122EF-355F-417B-ABAF-97F886605FB7}"/>
              </a:ext>
            </a:extLst>
          </p:cNvPr>
          <p:cNvSpPr txBox="1"/>
          <p:nvPr/>
        </p:nvSpPr>
        <p:spPr>
          <a:xfrm>
            <a:off x="1222742" y="4764842"/>
            <a:ext cx="222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Cost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Allocations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Workbook</a:t>
            </a:r>
          </a:p>
        </p:txBody>
      </p:sp>
    </p:spTree>
    <p:extLst>
      <p:ext uri="{BB962C8B-B14F-4D97-AF65-F5344CB8AC3E}">
        <p14:creationId xmlns:p14="http://schemas.microsoft.com/office/powerpoint/2010/main" val="790330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07CA6E-5DC2-4946-BB76-7702D423F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b="523"/>
          <a:stretch/>
        </p:blipFill>
        <p:spPr>
          <a:xfrm>
            <a:off x="0" y="0"/>
            <a:ext cx="12192000" cy="62625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Upcoming Cutover Activity Requests</a:t>
            </a:r>
          </a:p>
        </p:txBody>
      </p:sp>
    </p:spTree>
    <p:extLst>
      <p:ext uri="{BB962C8B-B14F-4D97-AF65-F5344CB8AC3E}">
        <p14:creationId xmlns:p14="http://schemas.microsoft.com/office/powerpoint/2010/main" val="3351495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41115B1-CA49-4F56-88FC-7E6FE4FC914F}"/>
              </a:ext>
            </a:extLst>
          </p:cNvPr>
          <p:cNvSpPr/>
          <p:nvPr/>
        </p:nvSpPr>
        <p:spPr>
          <a:xfrm>
            <a:off x="2886531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7121CC-2529-4573-8352-C4399FE789D0}"/>
              </a:ext>
            </a:extLst>
          </p:cNvPr>
          <p:cNvSpPr/>
          <p:nvPr/>
        </p:nvSpPr>
        <p:spPr>
          <a:xfrm>
            <a:off x="2429333" y="2444897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478D9-9AB0-4B4A-ABBE-EC0C573032FB}"/>
              </a:ext>
            </a:extLst>
          </p:cNvPr>
          <p:cNvSpPr/>
          <p:nvPr/>
        </p:nvSpPr>
        <p:spPr>
          <a:xfrm>
            <a:off x="2960960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013B05-4706-4271-94E7-AAACA1234B3A}"/>
              </a:ext>
            </a:extLst>
          </p:cNvPr>
          <p:cNvSpPr/>
          <p:nvPr/>
        </p:nvSpPr>
        <p:spPr>
          <a:xfrm>
            <a:off x="3995862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7E3C9EF-67BD-4ADC-BB45-5E8B9D6252C3}"/>
              </a:ext>
            </a:extLst>
          </p:cNvPr>
          <p:cNvSpPr/>
          <p:nvPr/>
        </p:nvSpPr>
        <p:spPr>
          <a:xfrm>
            <a:off x="3921433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10E5E-D4C6-433C-8B69-54776DFCA3D6}"/>
              </a:ext>
            </a:extLst>
          </p:cNvPr>
          <p:cNvSpPr txBox="1"/>
          <p:nvPr/>
        </p:nvSpPr>
        <p:spPr>
          <a:xfrm>
            <a:off x="2851976" y="2754787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TBD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403B4-976D-4D91-A1C0-6AE39CB51858}"/>
              </a:ext>
            </a:extLst>
          </p:cNvPr>
          <p:cNvSpPr txBox="1"/>
          <p:nvPr/>
        </p:nvSpPr>
        <p:spPr>
          <a:xfrm>
            <a:off x="2468064" y="3449188"/>
            <a:ext cx="22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FSM/</a:t>
            </a:r>
            <a:r>
              <a:rPr lang="en-US" dirty="0" err="1">
                <a:solidFill>
                  <a:schemeClr val="tx2"/>
                </a:solidFill>
              </a:rPr>
              <a:t>HCM</a:t>
            </a:r>
            <a:r>
              <a:rPr lang="en-US" dirty="0">
                <a:solidFill>
                  <a:schemeClr val="tx2"/>
                </a:solidFill>
              </a:rPr>
              <a:t> Security Roles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A845428-E59F-493F-9911-ADB8B3E43FC2}"/>
              </a:ext>
            </a:extLst>
          </p:cNvPr>
          <p:cNvSpPr/>
          <p:nvPr/>
        </p:nvSpPr>
        <p:spPr>
          <a:xfrm>
            <a:off x="5372526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E1FF09-D68C-4C5C-91FD-7937A44ED66C}"/>
              </a:ext>
            </a:extLst>
          </p:cNvPr>
          <p:cNvSpPr/>
          <p:nvPr/>
        </p:nvSpPr>
        <p:spPr>
          <a:xfrm>
            <a:off x="4915328" y="2444897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CCA3C2-A850-44C4-B056-237FB2BD38D2}"/>
              </a:ext>
            </a:extLst>
          </p:cNvPr>
          <p:cNvSpPr/>
          <p:nvPr/>
        </p:nvSpPr>
        <p:spPr>
          <a:xfrm>
            <a:off x="5446955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0C667F-F3FD-4449-947F-69C48A8F2E0A}"/>
              </a:ext>
            </a:extLst>
          </p:cNvPr>
          <p:cNvSpPr/>
          <p:nvPr/>
        </p:nvSpPr>
        <p:spPr>
          <a:xfrm>
            <a:off x="6481857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5426F72-8376-40CF-9D2E-70158F1A53A4}"/>
              </a:ext>
            </a:extLst>
          </p:cNvPr>
          <p:cNvSpPr/>
          <p:nvPr/>
        </p:nvSpPr>
        <p:spPr>
          <a:xfrm>
            <a:off x="6407428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E0EC3-EB30-4F64-825D-B2E793122CA0}"/>
              </a:ext>
            </a:extLst>
          </p:cNvPr>
          <p:cNvSpPr txBox="1"/>
          <p:nvPr/>
        </p:nvSpPr>
        <p:spPr>
          <a:xfrm>
            <a:off x="5337971" y="2754787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May 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1C30-52AB-4BA4-BDF2-6D7FD1765993}"/>
              </a:ext>
            </a:extLst>
          </p:cNvPr>
          <p:cNvSpPr txBox="1"/>
          <p:nvPr/>
        </p:nvSpPr>
        <p:spPr>
          <a:xfrm>
            <a:off x="4947224" y="3410158"/>
            <a:ext cx="22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Asset Management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0AEA507-36BF-413E-9852-910718E75DAC}"/>
              </a:ext>
            </a:extLst>
          </p:cNvPr>
          <p:cNvSpPr/>
          <p:nvPr/>
        </p:nvSpPr>
        <p:spPr>
          <a:xfrm>
            <a:off x="7881561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A06C8C-A422-4268-B441-0D3B28C75BF6}"/>
              </a:ext>
            </a:extLst>
          </p:cNvPr>
          <p:cNvSpPr/>
          <p:nvPr/>
        </p:nvSpPr>
        <p:spPr>
          <a:xfrm>
            <a:off x="7424363" y="2444897"/>
            <a:ext cx="2222204" cy="213714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B5C4FC-9279-40A1-80A6-9257349558F5}"/>
              </a:ext>
            </a:extLst>
          </p:cNvPr>
          <p:cNvSpPr/>
          <p:nvPr/>
        </p:nvSpPr>
        <p:spPr>
          <a:xfrm>
            <a:off x="7955990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160204-EB4C-45B4-A54F-07D6B2A9DCE1}"/>
              </a:ext>
            </a:extLst>
          </p:cNvPr>
          <p:cNvSpPr/>
          <p:nvPr/>
        </p:nvSpPr>
        <p:spPr>
          <a:xfrm>
            <a:off x="8990892" y="2216297"/>
            <a:ext cx="74427" cy="4572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7D7DDD9-BC88-483A-856D-296A9CB2806A}"/>
              </a:ext>
            </a:extLst>
          </p:cNvPr>
          <p:cNvSpPr/>
          <p:nvPr/>
        </p:nvSpPr>
        <p:spPr>
          <a:xfrm>
            <a:off x="8916463" y="2559197"/>
            <a:ext cx="223284" cy="228600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02FE9A-EFC6-4D9D-AC13-353A11A10CA7}"/>
              </a:ext>
            </a:extLst>
          </p:cNvPr>
          <p:cNvSpPr txBox="1"/>
          <p:nvPr/>
        </p:nvSpPr>
        <p:spPr>
          <a:xfrm>
            <a:off x="7847006" y="2754787"/>
            <a:ext cx="1376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June 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57872F-5B45-4DE7-BF71-1F470CD2FC28}"/>
              </a:ext>
            </a:extLst>
          </p:cNvPr>
          <p:cNvSpPr txBox="1"/>
          <p:nvPr/>
        </p:nvSpPr>
        <p:spPr>
          <a:xfrm>
            <a:off x="7436544" y="3410157"/>
            <a:ext cx="22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Luma CAM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Beginning Balances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267087-3B31-425D-AF16-54CC80CBA70E}"/>
              </a:ext>
            </a:extLst>
          </p:cNvPr>
          <p:cNvSpPr txBox="1"/>
          <p:nvPr/>
        </p:nvSpPr>
        <p:spPr>
          <a:xfrm>
            <a:off x="0" y="363912"/>
            <a:ext cx="514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Cutover Activity Requests</a:t>
            </a:r>
          </a:p>
        </p:txBody>
      </p:sp>
    </p:spTree>
    <p:extLst>
      <p:ext uri="{BB962C8B-B14F-4D97-AF65-F5344CB8AC3E}">
        <p14:creationId xmlns:p14="http://schemas.microsoft.com/office/powerpoint/2010/main" val="162968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CD055D-29CF-4176-B147-F3C10D767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588"/>
          <a:stretch/>
        </p:blipFill>
        <p:spPr>
          <a:xfrm>
            <a:off x="0" y="-1"/>
            <a:ext cx="12192000" cy="62625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970735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56D537-C887-4561-8B84-CBCDFC308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23199" r="-75" b="-118"/>
          <a:stretch/>
        </p:blipFill>
        <p:spPr>
          <a:xfrm>
            <a:off x="0" y="0"/>
            <a:ext cx="12269971" cy="628384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FF891-24EB-4DA9-BCC0-55392842C573}"/>
              </a:ext>
            </a:extLst>
          </p:cNvPr>
          <p:cNvSpPr txBox="1"/>
          <p:nvPr/>
        </p:nvSpPr>
        <p:spPr>
          <a:xfrm>
            <a:off x="1263720" y="2314047"/>
            <a:ext cx="695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FB064-1158-4264-9B8E-532CCDD8BAB2}"/>
              </a:ext>
            </a:extLst>
          </p:cNvPr>
          <p:cNvSpPr txBox="1"/>
          <p:nvPr/>
        </p:nvSpPr>
        <p:spPr>
          <a:xfrm>
            <a:off x="7163370" y="3698571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Danielle Stevens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dstevens@sco.Idaho.gov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208-332-8868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7C08F-6E6F-4DFF-A060-2AEF2749977F}"/>
              </a:ext>
            </a:extLst>
          </p:cNvPr>
          <p:cNvSpPr txBox="1"/>
          <p:nvPr/>
        </p:nvSpPr>
        <p:spPr>
          <a:xfrm>
            <a:off x="1424685" y="4934373"/>
            <a:ext cx="334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Lehosit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clehosit@sco.Idaho.gov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208-332-8887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46829B-D54D-49CA-BADE-DEF9D7D114B2}"/>
              </a:ext>
            </a:extLst>
          </p:cNvPr>
          <p:cNvSpPr txBox="1"/>
          <p:nvPr/>
        </p:nvSpPr>
        <p:spPr>
          <a:xfrm>
            <a:off x="4201125" y="4966183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Krystal Griffith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kgriffith@sco.Idaho.gov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208-332-8861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E10C6F-F4B2-4517-8D3D-61E0D06CC626}"/>
              </a:ext>
            </a:extLst>
          </p:cNvPr>
          <p:cNvSpPr txBox="1"/>
          <p:nvPr/>
        </p:nvSpPr>
        <p:spPr>
          <a:xfrm>
            <a:off x="7167444" y="4966182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Elijah Stearns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estearns@sco.Idaho.gov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208-332-8871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37D20-422E-454E-938F-8F77938FCA60}"/>
              </a:ext>
            </a:extLst>
          </p:cNvPr>
          <p:cNvGrpSpPr/>
          <p:nvPr/>
        </p:nvGrpSpPr>
        <p:grpSpPr>
          <a:xfrm>
            <a:off x="1157267" y="3681491"/>
            <a:ext cx="6465164" cy="937201"/>
            <a:chOff x="4017804" y="3417044"/>
            <a:chExt cx="6465164" cy="9372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2BF5DC-D1BF-4E49-9C4D-28476F16ED76}"/>
                </a:ext>
              </a:extLst>
            </p:cNvPr>
            <p:cNvSpPr txBox="1"/>
            <p:nvPr/>
          </p:nvSpPr>
          <p:spPr>
            <a:xfrm>
              <a:off x="4017804" y="3417044"/>
              <a:ext cx="36923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Sheena Coles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SColes@sco.Idaho.gov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208-334-3100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883C6B-99BE-46A8-904A-DF595ACD43F6}"/>
                </a:ext>
              </a:extLst>
            </p:cNvPr>
            <p:cNvSpPr txBox="1"/>
            <p:nvPr/>
          </p:nvSpPr>
          <p:spPr>
            <a:xfrm>
              <a:off x="7169946" y="3430915"/>
              <a:ext cx="33130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Alex Doench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adoench@sco.Idaho.gov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208-332-8841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02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9689DB-3A6E-4BAF-AE2C-0103058A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6" b="5912"/>
          <a:stretch/>
        </p:blipFill>
        <p:spPr>
          <a:xfrm>
            <a:off x="11430" y="0"/>
            <a:ext cx="12180570" cy="6267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70929F-6CE5-4CE5-B25B-2338A2AFAB6C}"/>
              </a:ext>
            </a:extLst>
          </p:cNvPr>
          <p:cNvSpPr/>
          <p:nvPr/>
        </p:nvSpPr>
        <p:spPr>
          <a:xfrm>
            <a:off x="0" y="-4140"/>
            <a:ext cx="12192000" cy="6271590"/>
          </a:xfrm>
          <a:prstGeom prst="rect">
            <a:avLst/>
          </a:prstGeom>
          <a:solidFill>
            <a:srgbClr val="092F57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B13D5-3784-42A9-8FBB-DCA00D89BEF1}"/>
              </a:ext>
            </a:extLst>
          </p:cNvPr>
          <p:cNvSpPr txBox="1"/>
          <p:nvPr/>
        </p:nvSpPr>
        <p:spPr>
          <a:xfrm>
            <a:off x="209550" y="314325"/>
            <a:ext cx="4752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432664-9244-46AD-91EB-86A65DB4A237}"/>
              </a:ext>
            </a:extLst>
          </p:cNvPr>
          <p:cNvSpPr/>
          <p:nvPr/>
        </p:nvSpPr>
        <p:spPr>
          <a:xfrm>
            <a:off x="0" y="210416"/>
            <a:ext cx="5353050" cy="78018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A76FF81-40E5-4734-8461-007EDA90CDF1}"/>
              </a:ext>
            </a:extLst>
          </p:cNvPr>
          <p:cNvSpPr/>
          <p:nvPr/>
        </p:nvSpPr>
        <p:spPr>
          <a:xfrm>
            <a:off x="5248275" y="210416"/>
            <a:ext cx="523875" cy="78018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9D085-84B7-4715-BFA5-98085BB5B5EB}"/>
              </a:ext>
            </a:extLst>
          </p:cNvPr>
          <p:cNvSpPr txBox="1"/>
          <p:nvPr/>
        </p:nvSpPr>
        <p:spPr>
          <a:xfrm>
            <a:off x="2699657" y="263244"/>
            <a:ext cx="246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021EEA-4067-4D27-B608-5B5883FAA6AE}"/>
              </a:ext>
            </a:extLst>
          </p:cNvPr>
          <p:cNvSpPr txBox="1"/>
          <p:nvPr/>
        </p:nvSpPr>
        <p:spPr>
          <a:xfrm>
            <a:off x="1823457" y="1504276"/>
            <a:ext cx="7059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Change Readiness Assessment (CRA) 2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Training Update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Supplier Portal Go-live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Hypercare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Cutoff and Freeze Dates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Operational Readiness Program (</a:t>
            </a:r>
            <a:r>
              <a:rPr lang="en-US" sz="2400" dirty="0" err="1">
                <a:solidFill>
                  <a:srgbClr val="FFB81C"/>
                </a:solidFill>
              </a:rPr>
              <a:t>ORP</a:t>
            </a:r>
            <a:r>
              <a:rPr lang="en-US" sz="2400" dirty="0">
                <a:solidFill>
                  <a:srgbClr val="FFB81C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Change Liaison Communications Toolkit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Luma Monthly Showcase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Current Cutover Activity Requests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Upcoming Cutover Activity Requests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B81C"/>
                </a:solidFill>
              </a:rPr>
              <a:t>Key Takeaways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rgbClr val="FFB8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A2F219-1F8E-4D6D-8F1A-4AB72A8E8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458"/>
          <a:stretch/>
        </p:blipFill>
        <p:spPr>
          <a:xfrm>
            <a:off x="0" y="-1"/>
            <a:ext cx="12192000" cy="627321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037049"/>
            <a:ext cx="769898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Readiness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 2 Results</a:t>
            </a:r>
          </a:p>
        </p:txBody>
      </p:sp>
    </p:spTree>
    <p:extLst>
      <p:ext uri="{BB962C8B-B14F-4D97-AF65-F5344CB8AC3E}">
        <p14:creationId xmlns:p14="http://schemas.microsoft.com/office/powerpoint/2010/main" val="395233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1E34D38-00F0-403C-B661-31269D56CA87}"/>
              </a:ext>
            </a:extLst>
          </p:cNvPr>
          <p:cNvSpPr/>
          <p:nvPr/>
        </p:nvSpPr>
        <p:spPr>
          <a:xfrm>
            <a:off x="4265504" y="2018929"/>
            <a:ext cx="3566160" cy="413414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600D95-55C4-407E-B331-6F931437FB30}"/>
              </a:ext>
            </a:extLst>
          </p:cNvPr>
          <p:cNvSpPr/>
          <p:nvPr/>
        </p:nvSpPr>
        <p:spPr>
          <a:xfrm>
            <a:off x="8150829" y="1995539"/>
            <a:ext cx="3566160" cy="4157536"/>
          </a:xfrm>
          <a:prstGeom prst="rect">
            <a:avLst/>
          </a:prstGeom>
          <a:solidFill>
            <a:srgbClr val="092F57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829E5-6C57-4F7C-AE98-4DDC5BF2A11E}"/>
              </a:ext>
            </a:extLst>
          </p:cNvPr>
          <p:cNvSpPr/>
          <p:nvPr/>
        </p:nvSpPr>
        <p:spPr>
          <a:xfrm>
            <a:off x="379090" y="2018929"/>
            <a:ext cx="3566160" cy="4134146"/>
          </a:xfrm>
          <a:prstGeom prst="rect">
            <a:avLst/>
          </a:prstGeom>
          <a:solidFill>
            <a:srgbClr val="FFB81C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E5782E-9B12-45B4-A108-DC4ECBF2CA04}"/>
              </a:ext>
            </a:extLst>
          </p:cNvPr>
          <p:cNvSpPr txBox="1"/>
          <p:nvPr/>
        </p:nvSpPr>
        <p:spPr>
          <a:xfrm>
            <a:off x="592789" y="3331851"/>
            <a:ext cx="313985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Completion Rate: 36% (74%)</a:t>
            </a:r>
          </a:p>
          <a:p>
            <a:pPr marL="17145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Agency Participation: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42/69 (65/69) </a:t>
            </a:r>
          </a:p>
          <a:p>
            <a:pPr defTabSz="121917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Sub-Group Responses</a:t>
            </a:r>
          </a:p>
          <a:p>
            <a:pPr marL="17145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HR: 42 (63)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Finance: 89 (161)</a:t>
            </a:r>
          </a:p>
          <a:p>
            <a:pPr marL="171450" marR="0" lvl="0" indent="-171450" algn="l" defTabSz="121917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Change Liaisons: 19 (63)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0A985-59CE-40FE-BE10-D624797331B6}"/>
              </a:ext>
            </a:extLst>
          </p:cNvPr>
          <p:cNvSpPr txBox="1"/>
          <p:nvPr/>
        </p:nvSpPr>
        <p:spPr>
          <a:xfrm>
            <a:off x="1370673" y="2156702"/>
            <a:ext cx="2535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Rate and Demographics (CRA #1 results)</a:t>
            </a:r>
          </a:p>
        </p:txBody>
      </p:sp>
      <p:pic>
        <p:nvPicPr>
          <p:cNvPr id="20" name="Graphic 19" descr="Group of men with solid fill">
            <a:extLst>
              <a:ext uri="{FF2B5EF4-FFF2-40B4-BE49-F238E27FC236}">
                <a16:creationId xmlns:a16="http://schemas.microsoft.com/office/drawing/2014/main" id="{26E56024-B03B-4162-B7AC-1D8A2008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031" y="2208992"/>
            <a:ext cx="818750" cy="818750"/>
          </a:xfrm>
          <a:prstGeom prst="rect">
            <a:avLst/>
          </a:prstGeom>
        </p:spPr>
      </p:pic>
      <p:sp>
        <p:nvSpPr>
          <p:cNvPr id="21" name="Freeform: Shape 20" descr="Badge New with solid fill">
            <a:extLst>
              <a:ext uri="{FF2B5EF4-FFF2-40B4-BE49-F238E27FC236}">
                <a16:creationId xmlns:a16="http://schemas.microsoft.com/office/drawing/2014/main" id="{66A6CF5A-A935-47E6-9D11-C9FA756D03CC}"/>
              </a:ext>
            </a:extLst>
          </p:cNvPr>
          <p:cNvSpPr>
            <a:spLocks noChangeAspect="1"/>
          </p:cNvSpPr>
          <p:nvPr/>
        </p:nvSpPr>
        <p:spPr>
          <a:xfrm>
            <a:off x="4559497" y="2257454"/>
            <a:ext cx="731432" cy="682452"/>
          </a:xfrm>
          <a:custGeom>
            <a:avLst/>
            <a:gdLst>
              <a:gd name="connsiteX0" fmla="*/ 887688 w 929958"/>
              <a:gd name="connsiteY0" fmla="*/ 476679 h 867684"/>
              <a:gd name="connsiteX1" fmla="*/ 929958 w 929958"/>
              <a:gd name="connsiteY1" fmla="*/ 518950 h 867684"/>
              <a:gd name="connsiteX2" fmla="*/ 915164 w 929958"/>
              <a:gd name="connsiteY2" fmla="*/ 551710 h 867684"/>
              <a:gd name="connsiteX3" fmla="*/ 624552 w 929958"/>
              <a:gd name="connsiteY3" fmla="*/ 764121 h 867684"/>
              <a:gd name="connsiteX4" fmla="*/ 599189 w 929958"/>
              <a:gd name="connsiteY4" fmla="*/ 772575 h 867684"/>
              <a:gd name="connsiteX5" fmla="*/ 401573 w 929958"/>
              <a:gd name="connsiteY5" fmla="*/ 772575 h 867684"/>
              <a:gd name="connsiteX6" fmla="*/ 147948 w 929958"/>
              <a:gd name="connsiteY6" fmla="*/ 867684 h 867684"/>
              <a:gd name="connsiteX7" fmla="*/ 0 w 929958"/>
              <a:gd name="connsiteY7" fmla="*/ 719736 h 867684"/>
              <a:gd name="connsiteX8" fmla="*/ 299066 w 929958"/>
              <a:gd name="connsiteY8" fmla="*/ 576015 h 867684"/>
              <a:gd name="connsiteX9" fmla="*/ 348734 w 929958"/>
              <a:gd name="connsiteY9" fmla="*/ 562277 h 867684"/>
              <a:gd name="connsiteX10" fmla="*/ 602359 w 929958"/>
              <a:gd name="connsiteY10" fmla="*/ 562277 h 867684"/>
              <a:gd name="connsiteX11" fmla="*/ 644630 w 929958"/>
              <a:gd name="connsiteY11" fmla="*/ 604548 h 867684"/>
              <a:gd name="connsiteX12" fmla="*/ 602359 w 929958"/>
              <a:gd name="connsiteY12" fmla="*/ 646819 h 867684"/>
              <a:gd name="connsiteX13" fmla="*/ 412141 w 929958"/>
              <a:gd name="connsiteY13" fmla="*/ 646819 h 867684"/>
              <a:gd name="connsiteX14" fmla="*/ 412141 w 929958"/>
              <a:gd name="connsiteY14" fmla="*/ 689090 h 867684"/>
              <a:gd name="connsiteX15" fmla="*/ 599189 w 929958"/>
              <a:gd name="connsiteY15" fmla="*/ 689090 h 867684"/>
              <a:gd name="connsiteX16" fmla="*/ 684788 w 929958"/>
              <a:gd name="connsiteY16" fmla="*/ 622513 h 867684"/>
              <a:gd name="connsiteX17" fmla="*/ 684788 w 929958"/>
              <a:gd name="connsiteY17" fmla="*/ 586583 h 867684"/>
              <a:gd name="connsiteX18" fmla="*/ 865495 w 929958"/>
              <a:gd name="connsiteY18" fmla="*/ 483020 h 867684"/>
              <a:gd name="connsiteX19" fmla="*/ 887688 w 929958"/>
              <a:gd name="connsiteY19" fmla="*/ 476679 h 867684"/>
              <a:gd name="connsiteX20" fmla="*/ 688919 w 929958"/>
              <a:gd name="connsiteY20" fmla="*/ 353416 h 867684"/>
              <a:gd name="connsiteX21" fmla="*/ 769645 w 929958"/>
              <a:gd name="connsiteY21" fmla="*/ 498342 h 867684"/>
              <a:gd name="connsiteX22" fmla="*/ 704810 w 929958"/>
              <a:gd name="connsiteY22" fmla="*/ 487536 h 867684"/>
              <a:gd name="connsiteX23" fmla="*/ 671756 w 929958"/>
              <a:gd name="connsiteY23" fmla="*/ 541566 h 867684"/>
              <a:gd name="connsiteX24" fmla="*/ 587852 w 929958"/>
              <a:gd name="connsiteY24" fmla="*/ 390283 h 867684"/>
              <a:gd name="connsiteX25" fmla="*/ 619634 w 929958"/>
              <a:gd name="connsiteY25" fmla="*/ 378205 h 867684"/>
              <a:gd name="connsiteX26" fmla="*/ 634253 w 929958"/>
              <a:gd name="connsiteY26" fmla="*/ 379477 h 867684"/>
              <a:gd name="connsiteX27" fmla="*/ 662222 w 929958"/>
              <a:gd name="connsiteY27" fmla="*/ 373756 h 867684"/>
              <a:gd name="connsiteX28" fmla="*/ 688919 w 929958"/>
              <a:gd name="connsiteY28" fmla="*/ 353416 h 867684"/>
              <a:gd name="connsiteX29" fmla="*/ 468352 w 929958"/>
              <a:gd name="connsiteY29" fmla="*/ 349603 h 867684"/>
              <a:gd name="connsiteX30" fmla="*/ 470894 w 929958"/>
              <a:gd name="connsiteY30" fmla="*/ 350238 h 867684"/>
              <a:gd name="connsiteX31" fmla="*/ 503948 w 929958"/>
              <a:gd name="connsiteY31" fmla="*/ 376935 h 867684"/>
              <a:gd name="connsiteX32" fmla="*/ 529373 w 929958"/>
              <a:gd name="connsiteY32" fmla="*/ 382021 h 867684"/>
              <a:gd name="connsiteX33" fmla="*/ 542721 w 929958"/>
              <a:gd name="connsiteY33" fmla="*/ 380749 h 867684"/>
              <a:gd name="connsiteX34" fmla="*/ 568148 w 929958"/>
              <a:gd name="connsiteY34" fmla="*/ 390284 h 867684"/>
              <a:gd name="connsiteX35" fmla="*/ 488692 w 929958"/>
              <a:gd name="connsiteY35" fmla="*/ 545380 h 867684"/>
              <a:gd name="connsiteX36" fmla="*/ 456275 w 929958"/>
              <a:gd name="connsiteY36" fmla="*/ 484995 h 867684"/>
              <a:gd name="connsiteX37" fmla="*/ 392075 w 929958"/>
              <a:gd name="connsiteY37" fmla="*/ 499614 h 867684"/>
              <a:gd name="connsiteX38" fmla="*/ 578952 w 929958"/>
              <a:gd name="connsiteY38" fmla="*/ 121087 h 867684"/>
              <a:gd name="connsiteX39" fmla="*/ 564394 w 929958"/>
              <a:gd name="connsiteY39" fmla="*/ 164746 h 867684"/>
              <a:gd name="connsiteX40" fmla="*/ 520740 w 929958"/>
              <a:gd name="connsiteY40" fmla="*/ 164746 h 867684"/>
              <a:gd name="connsiteX41" fmla="*/ 554206 w 929958"/>
              <a:gd name="connsiteY41" fmla="*/ 193851 h 867684"/>
              <a:gd name="connsiteX42" fmla="*/ 541110 w 929958"/>
              <a:gd name="connsiteY42" fmla="*/ 237510 h 867684"/>
              <a:gd name="connsiteX43" fmla="*/ 578952 w 929958"/>
              <a:gd name="connsiteY43" fmla="*/ 211315 h 867684"/>
              <a:gd name="connsiteX44" fmla="*/ 616790 w 929958"/>
              <a:gd name="connsiteY44" fmla="*/ 237510 h 867684"/>
              <a:gd name="connsiteX45" fmla="*/ 603686 w 929958"/>
              <a:gd name="connsiteY45" fmla="*/ 193851 h 867684"/>
              <a:gd name="connsiteX46" fmla="*/ 637164 w 929958"/>
              <a:gd name="connsiteY46" fmla="*/ 164746 h 867684"/>
              <a:gd name="connsiteX47" fmla="*/ 593500 w 929958"/>
              <a:gd name="connsiteY47" fmla="*/ 164746 h 867684"/>
              <a:gd name="connsiteX48" fmla="*/ 578952 w 929958"/>
              <a:gd name="connsiteY48" fmla="*/ 91362 h 867684"/>
              <a:gd name="connsiteX49" fmla="*/ 673081 w 929958"/>
              <a:gd name="connsiteY49" fmla="*/ 185491 h 867684"/>
              <a:gd name="connsiteX50" fmla="*/ 578952 w 929958"/>
              <a:gd name="connsiteY50" fmla="*/ 279620 h 867684"/>
              <a:gd name="connsiteX51" fmla="*/ 484823 w 929958"/>
              <a:gd name="connsiteY51" fmla="*/ 185491 h 867684"/>
              <a:gd name="connsiteX52" fmla="*/ 578952 w 929958"/>
              <a:gd name="connsiteY52" fmla="*/ 91362 h 867684"/>
              <a:gd name="connsiteX53" fmla="*/ 577047 w 929958"/>
              <a:gd name="connsiteY53" fmla="*/ 75006 h 867684"/>
              <a:gd name="connsiteX54" fmla="*/ 467080 w 929958"/>
              <a:gd name="connsiteY54" fmla="*/ 184972 h 867684"/>
              <a:gd name="connsiteX55" fmla="*/ 577047 w 929958"/>
              <a:gd name="connsiteY55" fmla="*/ 294938 h 867684"/>
              <a:gd name="connsiteX56" fmla="*/ 687012 w 929958"/>
              <a:gd name="connsiteY56" fmla="*/ 184972 h 867684"/>
              <a:gd name="connsiteX57" fmla="*/ 577047 w 929958"/>
              <a:gd name="connsiteY57" fmla="*/ 75006 h 867684"/>
              <a:gd name="connsiteX58" fmla="*/ 579589 w 929958"/>
              <a:gd name="connsiteY58" fmla="*/ 0 h 867684"/>
              <a:gd name="connsiteX59" fmla="*/ 612006 w 929958"/>
              <a:gd name="connsiteY59" fmla="*/ 12713 h 867684"/>
              <a:gd name="connsiteX60" fmla="*/ 646967 w 929958"/>
              <a:gd name="connsiteY60" fmla="*/ 12713 h 867684"/>
              <a:gd name="connsiteX61" fmla="*/ 674299 w 929958"/>
              <a:gd name="connsiteY61" fmla="*/ 40046 h 867684"/>
              <a:gd name="connsiteX62" fmla="*/ 710530 w 929958"/>
              <a:gd name="connsiteY62" fmla="*/ 54030 h 867684"/>
              <a:gd name="connsiteX63" fmla="*/ 724515 w 929958"/>
              <a:gd name="connsiteY63" fmla="*/ 85812 h 867684"/>
              <a:gd name="connsiteX64" fmla="*/ 749305 w 929958"/>
              <a:gd name="connsiteY64" fmla="*/ 110602 h 867684"/>
              <a:gd name="connsiteX65" fmla="*/ 749305 w 929958"/>
              <a:gd name="connsiteY65" fmla="*/ 149376 h 867684"/>
              <a:gd name="connsiteX66" fmla="*/ 764560 w 929958"/>
              <a:gd name="connsiteY66" fmla="*/ 184972 h 867684"/>
              <a:gd name="connsiteX67" fmla="*/ 751847 w 929958"/>
              <a:gd name="connsiteY67" fmla="*/ 217389 h 867684"/>
              <a:gd name="connsiteX68" fmla="*/ 751847 w 929958"/>
              <a:gd name="connsiteY68" fmla="*/ 252350 h 867684"/>
              <a:gd name="connsiteX69" fmla="*/ 724515 w 929958"/>
              <a:gd name="connsiteY69" fmla="*/ 279682 h 867684"/>
              <a:gd name="connsiteX70" fmla="*/ 710530 w 929958"/>
              <a:gd name="connsiteY70" fmla="*/ 315914 h 867684"/>
              <a:gd name="connsiteX71" fmla="*/ 678749 w 929958"/>
              <a:gd name="connsiteY71" fmla="*/ 329898 h 867684"/>
              <a:gd name="connsiteX72" fmla="*/ 653959 w 929958"/>
              <a:gd name="connsiteY72" fmla="*/ 354688 h 867684"/>
              <a:gd name="connsiteX73" fmla="*/ 615185 w 929958"/>
              <a:gd name="connsiteY73" fmla="*/ 354688 h 867684"/>
              <a:gd name="connsiteX74" fmla="*/ 579589 w 929958"/>
              <a:gd name="connsiteY74" fmla="*/ 369943 h 867684"/>
              <a:gd name="connsiteX75" fmla="*/ 547171 w 929958"/>
              <a:gd name="connsiteY75" fmla="*/ 357230 h 867684"/>
              <a:gd name="connsiteX76" fmla="*/ 512211 w 929958"/>
              <a:gd name="connsiteY76" fmla="*/ 357230 h 867684"/>
              <a:gd name="connsiteX77" fmla="*/ 484878 w 929958"/>
              <a:gd name="connsiteY77" fmla="*/ 329898 h 867684"/>
              <a:gd name="connsiteX78" fmla="*/ 448647 w 929958"/>
              <a:gd name="connsiteY78" fmla="*/ 315914 h 867684"/>
              <a:gd name="connsiteX79" fmla="*/ 434663 w 929958"/>
              <a:gd name="connsiteY79" fmla="*/ 284132 h 867684"/>
              <a:gd name="connsiteX80" fmla="*/ 409873 w 929958"/>
              <a:gd name="connsiteY80" fmla="*/ 259342 h 867684"/>
              <a:gd name="connsiteX81" fmla="*/ 409873 w 929958"/>
              <a:gd name="connsiteY81" fmla="*/ 220568 h 867684"/>
              <a:gd name="connsiteX82" fmla="*/ 394618 w 929958"/>
              <a:gd name="connsiteY82" fmla="*/ 184972 h 867684"/>
              <a:gd name="connsiteX83" fmla="*/ 407330 w 929958"/>
              <a:gd name="connsiteY83" fmla="*/ 152554 h 867684"/>
              <a:gd name="connsiteX84" fmla="*/ 407330 w 929958"/>
              <a:gd name="connsiteY84" fmla="*/ 117594 h 867684"/>
              <a:gd name="connsiteX85" fmla="*/ 434663 w 929958"/>
              <a:gd name="connsiteY85" fmla="*/ 90261 h 867684"/>
              <a:gd name="connsiteX86" fmla="*/ 448647 w 929958"/>
              <a:gd name="connsiteY86" fmla="*/ 54030 h 867684"/>
              <a:gd name="connsiteX87" fmla="*/ 480429 w 929958"/>
              <a:gd name="connsiteY87" fmla="*/ 40046 h 867684"/>
              <a:gd name="connsiteX88" fmla="*/ 505219 w 929958"/>
              <a:gd name="connsiteY88" fmla="*/ 15255 h 867684"/>
              <a:gd name="connsiteX89" fmla="*/ 543993 w 929958"/>
              <a:gd name="connsiteY89" fmla="*/ 15255 h 867684"/>
              <a:gd name="connsiteX90" fmla="*/ 579589 w 929958"/>
              <a:gd name="connsiteY90" fmla="*/ 0 h 86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29958" h="867684">
                <a:moveTo>
                  <a:pt x="887688" y="476679"/>
                </a:moveTo>
                <a:cubicBezTo>
                  <a:pt x="910936" y="476679"/>
                  <a:pt x="929958" y="495701"/>
                  <a:pt x="929958" y="518950"/>
                </a:cubicBezTo>
                <a:cubicBezTo>
                  <a:pt x="929958" y="531631"/>
                  <a:pt x="923618" y="543256"/>
                  <a:pt x="915164" y="551710"/>
                </a:cubicBezTo>
                <a:lnTo>
                  <a:pt x="624552" y="764121"/>
                </a:lnTo>
                <a:cubicBezTo>
                  <a:pt x="617154" y="769405"/>
                  <a:pt x="608700" y="772575"/>
                  <a:pt x="599189" y="772575"/>
                </a:cubicBezTo>
                <a:lnTo>
                  <a:pt x="401573" y="772575"/>
                </a:lnTo>
                <a:cubicBezTo>
                  <a:pt x="305407" y="772575"/>
                  <a:pt x="216638" y="798994"/>
                  <a:pt x="147948" y="867684"/>
                </a:cubicBezTo>
                <a:lnTo>
                  <a:pt x="0" y="719736"/>
                </a:lnTo>
                <a:lnTo>
                  <a:pt x="299066" y="576015"/>
                </a:lnTo>
                <a:cubicBezTo>
                  <a:pt x="313861" y="567561"/>
                  <a:pt x="330769" y="562277"/>
                  <a:pt x="348734" y="562277"/>
                </a:cubicBezTo>
                <a:cubicBezTo>
                  <a:pt x="350848" y="562277"/>
                  <a:pt x="602359" y="562277"/>
                  <a:pt x="602359" y="562277"/>
                </a:cubicBezTo>
                <a:cubicBezTo>
                  <a:pt x="625608" y="562277"/>
                  <a:pt x="644630" y="581299"/>
                  <a:pt x="644630" y="604548"/>
                </a:cubicBezTo>
                <a:cubicBezTo>
                  <a:pt x="644630" y="627797"/>
                  <a:pt x="625608" y="646819"/>
                  <a:pt x="602359" y="646819"/>
                </a:cubicBezTo>
                <a:lnTo>
                  <a:pt x="412141" y="646819"/>
                </a:lnTo>
                <a:lnTo>
                  <a:pt x="412141" y="689090"/>
                </a:lnTo>
                <a:lnTo>
                  <a:pt x="599189" y="689090"/>
                </a:lnTo>
                <a:cubicBezTo>
                  <a:pt x="639346" y="689090"/>
                  <a:pt x="676333" y="661614"/>
                  <a:pt x="684788" y="622513"/>
                </a:cubicBezTo>
                <a:cubicBezTo>
                  <a:pt x="686901" y="609832"/>
                  <a:pt x="686901" y="598208"/>
                  <a:pt x="684788" y="586583"/>
                </a:cubicBezTo>
                <a:lnTo>
                  <a:pt x="865495" y="483020"/>
                </a:lnTo>
                <a:cubicBezTo>
                  <a:pt x="871836" y="478793"/>
                  <a:pt x="879233" y="476679"/>
                  <a:pt x="887688" y="476679"/>
                </a:cubicBezTo>
                <a:close/>
                <a:moveTo>
                  <a:pt x="688919" y="353416"/>
                </a:moveTo>
                <a:lnTo>
                  <a:pt x="769645" y="498342"/>
                </a:lnTo>
                <a:lnTo>
                  <a:pt x="704810" y="487536"/>
                </a:lnTo>
                <a:lnTo>
                  <a:pt x="671756" y="541566"/>
                </a:lnTo>
                <a:lnTo>
                  <a:pt x="587852" y="390283"/>
                </a:lnTo>
                <a:cubicBezTo>
                  <a:pt x="599294" y="389012"/>
                  <a:pt x="610100" y="384562"/>
                  <a:pt x="619634" y="378205"/>
                </a:cubicBezTo>
                <a:cubicBezTo>
                  <a:pt x="624719" y="378841"/>
                  <a:pt x="629169" y="379477"/>
                  <a:pt x="634253" y="379477"/>
                </a:cubicBezTo>
                <a:cubicBezTo>
                  <a:pt x="643788" y="379477"/>
                  <a:pt x="653323" y="377570"/>
                  <a:pt x="662222" y="373756"/>
                </a:cubicBezTo>
                <a:cubicBezTo>
                  <a:pt x="673028" y="369307"/>
                  <a:pt x="681927" y="362315"/>
                  <a:pt x="688919" y="353416"/>
                </a:cubicBezTo>
                <a:close/>
                <a:moveTo>
                  <a:pt x="468352" y="349603"/>
                </a:moveTo>
                <a:cubicBezTo>
                  <a:pt x="468988" y="349603"/>
                  <a:pt x="470258" y="350238"/>
                  <a:pt x="470894" y="350238"/>
                </a:cubicBezTo>
                <a:cubicBezTo>
                  <a:pt x="479157" y="362315"/>
                  <a:pt x="490599" y="371850"/>
                  <a:pt x="503948" y="376935"/>
                </a:cubicBezTo>
                <a:cubicBezTo>
                  <a:pt x="512211" y="380113"/>
                  <a:pt x="520474" y="382021"/>
                  <a:pt x="529373" y="382021"/>
                </a:cubicBezTo>
                <a:cubicBezTo>
                  <a:pt x="533823" y="382021"/>
                  <a:pt x="538272" y="381385"/>
                  <a:pt x="542721" y="380749"/>
                </a:cubicBezTo>
                <a:cubicBezTo>
                  <a:pt x="550350" y="385199"/>
                  <a:pt x="559249" y="389012"/>
                  <a:pt x="568148" y="390284"/>
                </a:cubicBezTo>
                <a:lnTo>
                  <a:pt x="488692" y="545380"/>
                </a:lnTo>
                <a:lnTo>
                  <a:pt x="456275" y="484995"/>
                </a:lnTo>
                <a:lnTo>
                  <a:pt x="392075" y="499614"/>
                </a:lnTo>
                <a:close/>
                <a:moveTo>
                  <a:pt x="578952" y="121087"/>
                </a:moveTo>
                <a:lnTo>
                  <a:pt x="564394" y="164746"/>
                </a:lnTo>
                <a:lnTo>
                  <a:pt x="520740" y="164746"/>
                </a:lnTo>
                <a:lnTo>
                  <a:pt x="554206" y="193851"/>
                </a:lnTo>
                <a:lnTo>
                  <a:pt x="541110" y="237510"/>
                </a:lnTo>
                <a:lnTo>
                  <a:pt x="578952" y="211315"/>
                </a:lnTo>
                <a:lnTo>
                  <a:pt x="616790" y="237510"/>
                </a:lnTo>
                <a:lnTo>
                  <a:pt x="603686" y="193851"/>
                </a:lnTo>
                <a:lnTo>
                  <a:pt x="637164" y="164746"/>
                </a:lnTo>
                <a:lnTo>
                  <a:pt x="593500" y="164746"/>
                </a:lnTo>
                <a:close/>
                <a:moveTo>
                  <a:pt x="578952" y="91362"/>
                </a:moveTo>
                <a:cubicBezTo>
                  <a:pt x="630938" y="91362"/>
                  <a:pt x="673081" y="133505"/>
                  <a:pt x="673081" y="185491"/>
                </a:cubicBezTo>
                <a:cubicBezTo>
                  <a:pt x="673081" y="237477"/>
                  <a:pt x="630938" y="279620"/>
                  <a:pt x="578952" y="279620"/>
                </a:cubicBezTo>
                <a:cubicBezTo>
                  <a:pt x="526966" y="279620"/>
                  <a:pt x="484823" y="237477"/>
                  <a:pt x="484823" y="185491"/>
                </a:cubicBezTo>
                <a:cubicBezTo>
                  <a:pt x="484823" y="133505"/>
                  <a:pt x="526966" y="91362"/>
                  <a:pt x="578952" y="91362"/>
                </a:cubicBezTo>
                <a:close/>
                <a:moveTo>
                  <a:pt x="577047" y="75006"/>
                </a:moveTo>
                <a:cubicBezTo>
                  <a:pt x="516660" y="75006"/>
                  <a:pt x="467080" y="123950"/>
                  <a:pt x="467080" y="184972"/>
                </a:cubicBezTo>
                <a:cubicBezTo>
                  <a:pt x="467080" y="245993"/>
                  <a:pt x="516660" y="294938"/>
                  <a:pt x="577047" y="294938"/>
                </a:cubicBezTo>
                <a:cubicBezTo>
                  <a:pt x="637432" y="294938"/>
                  <a:pt x="687012" y="245993"/>
                  <a:pt x="687012" y="184972"/>
                </a:cubicBezTo>
                <a:cubicBezTo>
                  <a:pt x="687012" y="123950"/>
                  <a:pt x="637432" y="75006"/>
                  <a:pt x="577047" y="75006"/>
                </a:cubicBezTo>
                <a:close/>
                <a:moveTo>
                  <a:pt x="579589" y="0"/>
                </a:moveTo>
                <a:cubicBezTo>
                  <a:pt x="592302" y="0"/>
                  <a:pt x="603107" y="5085"/>
                  <a:pt x="612006" y="12713"/>
                </a:cubicBezTo>
                <a:cubicBezTo>
                  <a:pt x="622813" y="8264"/>
                  <a:pt x="635525" y="8264"/>
                  <a:pt x="646967" y="12713"/>
                </a:cubicBezTo>
                <a:cubicBezTo>
                  <a:pt x="660315" y="17798"/>
                  <a:pt x="669850" y="27968"/>
                  <a:pt x="674299" y="40046"/>
                </a:cubicBezTo>
                <a:cubicBezTo>
                  <a:pt x="687648" y="39410"/>
                  <a:pt x="700361" y="43860"/>
                  <a:pt x="710530" y="54030"/>
                </a:cubicBezTo>
                <a:cubicBezTo>
                  <a:pt x="719430" y="62929"/>
                  <a:pt x="723879" y="74370"/>
                  <a:pt x="724515" y="85812"/>
                </a:cubicBezTo>
                <a:cubicBezTo>
                  <a:pt x="735320" y="90261"/>
                  <a:pt x="744219" y="99160"/>
                  <a:pt x="749305" y="110602"/>
                </a:cubicBezTo>
                <a:cubicBezTo>
                  <a:pt x="755026" y="123314"/>
                  <a:pt x="754390" y="137299"/>
                  <a:pt x="749305" y="149376"/>
                </a:cubicBezTo>
                <a:cubicBezTo>
                  <a:pt x="758839" y="158275"/>
                  <a:pt x="764560" y="170987"/>
                  <a:pt x="764560" y="184972"/>
                </a:cubicBezTo>
                <a:cubicBezTo>
                  <a:pt x="764560" y="197685"/>
                  <a:pt x="759475" y="209126"/>
                  <a:pt x="751847" y="217389"/>
                </a:cubicBezTo>
                <a:cubicBezTo>
                  <a:pt x="756297" y="228196"/>
                  <a:pt x="756297" y="240908"/>
                  <a:pt x="751847" y="252350"/>
                </a:cubicBezTo>
                <a:cubicBezTo>
                  <a:pt x="746762" y="265698"/>
                  <a:pt x="736592" y="275233"/>
                  <a:pt x="724515" y="279682"/>
                </a:cubicBezTo>
                <a:cubicBezTo>
                  <a:pt x="725150" y="293031"/>
                  <a:pt x="720701" y="305744"/>
                  <a:pt x="710530" y="315914"/>
                </a:cubicBezTo>
                <a:cubicBezTo>
                  <a:pt x="701632" y="324813"/>
                  <a:pt x="690190" y="329262"/>
                  <a:pt x="678749" y="329898"/>
                </a:cubicBezTo>
                <a:cubicBezTo>
                  <a:pt x="674299" y="340704"/>
                  <a:pt x="665400" y="349603"/>
                  <a:pt x="653959" y="354688"/>
                </a:cubicBezTo>
                <a:cubicBezTo>
                  <a:pt x="641246" y="360409"/>
                  <a:pt x="627262" y="359773"/>
                  <a:pt x="615185" y="354688"/>
                </a:cubicBezTo>
                <a:cubicBezTo>
                  <a:pt x="606286" y="364223"/>
                  <a:pt x="593573" y="369943"/>
                  <a:pt x="579589" y="369943"/>
                </a:cubicBezTo>
                <a:cubicBezTo>
                  <a:pt x="566876" y="369943"/>
                  <a:pt x="556070" y="364858"/>
                  <a:pt x="547171" y="357230"/>
                </a:cubicBezTo>
                <a:cubicBezTo>
                  <a:pt x="536366" y="361680"/>
                  <a:pt x="523653" y="361680"/>
                  <a:pt x="512211" y="357230"/>
                </a:cubicBezTo>
                <a:cubicBezTo>
                  <a:pt x="498862" y="352145"/>
                  <a:pt x="489328" y="341975"/>
                  <a:pt x="484878" y="329898"/>
                </a:cubicBezTo>
                <a:cubicBezTo>
                  <a:pt x="471530" y="330533"/>
                  <a:pt x="458818" y="326084"/>
                  <a:pt x="448647" y="315914"/>
                </a:cubicBezTo>
                <a:cubicBezTo>
                  <a:pt x="439748" y="307015"/>
                  <a:pt x="435299" y="295573"/>
                  <a:pt x="434663" y="284132"/>
                </a:cubicBezTo>
                <a:cubicBezTo>
                  <a:pt x="423857" y="279682"/>
                  <a:pt x="414958" y="270783"/>
                  <a:pt x="409873" y="259342"/>
                </a:cubicBezTo>
                <a:cubicBezTo>
                  <a:pt x="404152" y="246629"/>
                  <a:pt x="404788" y="232645"/>
                  <a:pt x="409873" y="220568"/>
                </a:cubicBezTo>
                <a:cubicBezTo>
                  <a:pt x="400338" y="211669"/>
                  <a:pt x="394618" y="198956"/>
                  <a:pt x="394618" y="184972"/>
                </a:cubicBezTo>
                <a:cubicBezTo>
                  <a:pt x="394618" y="172259"/>
                  <a:pt x="399703" y="161453"/>
                  <a:pt x="407330" y="152554"/>
                </a:cubicBezTo>
                <a:cubicBezTo>
                  <a:pt x="402881" y="141748"/>
                  <a:pt x="402881" y="129036"/>
                  <a:pt x="407330" y="117594"/>
                </a:cubicBezTo>
                <a:cubicBezTo>
                  <a:pt x="412415" y="104245"/>
                  <a:pt x="422586" y="94711"/>
                  <a:pt x="434663" y="90261"/>
                </a:cubicBezTo>
                <a:cubicBezTo>
                  <a:pt x="434027" y="76912"/>
                  <a:pt x="438477" y="64200"/>
                  <a:pt x="448647" y="54030"/>
                </a:cubicBezTo>
                <a:cubicBezTo>
                  <a:pt x="457546" y="45131"/>
                  <a:pt x="468988" y="40681"/>
                  <a:pt x="480429" y="40046"/>
                </a:cubicBezTo>
                <a:cubicBezTo>
                  <a:pt x="484878" y="29240"/>
                  <a:pt x="493777" y="20341"/>
                  <a:pt x="505219" y="15255"/>
                </a:cubicBezTo>
                <a:cubicBezTo>
                  <a:pt x="517932" y="9535"/>
                  <a:pt x="531916" y="10170"/>
                  <a:pt x="543993" y="15255"/>
                </a:cubicBezTo>
                <a:cubicBezTo>
                  <a:pt x="552892" y="5721"/>
                  <a:pt x="565605" y="0"/>
                  <a:pt x="579589" y="0"/>
                </a:cubicBezTo>
                <a:close/>
              </a:path>
            </a:pathLst>
          </a:custGeom>
          <a:solidFill>
            <a:srgbClr val="092F57"/>
          </a:solidFill>
          <a:ln w="367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 descr="Hourglass 30% with solid fill">
            <a:extLst>
              <a:ext uri="{FF2B5EF4-FFF2-40B4-BE49-F238E27FC236}">
                <a16:creationId xmlns:a16="http://schemas.microsoft.com/office/drawing/2014/main" id="{26827FA9-A6F5-4C40-BCE7-F545C5B91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1909" y="2156702"/>
            <a:ext cx="713915" cy="7139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0E5C87-D64C-4834-B939-2E55E542D9A7}"/>
              </a:ext>
            </a:extLst>
          </p:cNvPr>
          <p:cNvSpPr txBox="1"/>
          <p:nvPr/>
        </p:nvSpPr>
        <p:spPr>
          <a:xfrm>
            <a:off x="5593816" y="2380532"/>
            <a:ext cx="204920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Insights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182D7997-1845-4161-9BE6-A220694F8EDE}"/>
              </a:ext>
            </a:extLst>
          </p:cNvPr>
          <p:cNvSpPr txBox="1">
            <a:spLocks/>
          </p:cNvSpPr>
          <p:nvPr/>
        </p:nvSpPr>
        <p:spPr>
          <a:xfrm>
            <a:off x="296820" y="1103537"/>
            <a:ext cx="11171280" cy="6053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results outlined below are for the second CRA administered since the move to comprehensive system implementation in late 2022. It was open from April 17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April 24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BBBEA7-CB70-485D-BD08-849D38571591}"/>
              </a:ext>
            </a:extLst>
          </p:cNvPr>
          <p:cNvSpPr txBox="1"/>
          <p:nvPr/>
        </p:nvSpPr>
        <p:spPr>
          <a:xfrm>
            <a:off x="4470804" y="3059920"/>
            <a:ext cx="3154471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121917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Moderate overall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average increases in each area</a:t>
            </a:r>
            <a:endParaRPr lang="en-US" sz="1400" noProof="0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Understanding Role/Function Specific Impacts remains the greatest opportunity</a:t>
            </a:r>
            <a:endParaRPr lang="en-US" sz="1400" i="1" dirty="0">
              <a:solidFill>
                <a:srgbClr val="092F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Attendance in 2+ WFT events / Change Liaison translated to slightly higher averages</a:t>
            </a:r>
          </a:p>
          <a:p>
            <a:pPr marL="171450" lvl="0" indent="-171450" defTabSz="121917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Eagerness for Luma appears to have lowered as go-live approaches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C15D8D-0A20-4A1E-9DD4-A7A7CEE3C6DB}"/>
              </a:ext>
            </a:extLst>
          </p:cNvPr>
          <p:cNvSpPr txBox="1"/>
          <p:nvPr/>
        </p:nvSpPr>
        <p:spPr>
          <a:xfrm>
            <a:off x="8391909" y="3080032"/>
            <a:ext cx="310640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to continue readiness interventions after go-live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Re-evaluate communications strategies/plans to strengthen clarity and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Emphasis on Organizational Readiness Program (ORP)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“Super User” network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420757-9A0F-4812-83C9-74FAE2C12EF3}"/>
              </a:ext>
            </a:extLst>
          </p:cNvPr>
          <p:cNvSpPr txBox="1"/>
          <p:nvPr/>
        </p:nvSpPr>
        <p:spPr>
          <a:xfrm>
            <a:off x="1952625" y="371859"/>
            <a:ext cx="3193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 2 Results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25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E7DF0-6F7D-4492-9872-55E1F73FD540}"/>
              </a:ext>
            </a:extLst>
          </p:cNvPr>
          <p:cNvSpPr txBox="1"/>
          <p:nvPr/>
        </p:nvSpPr>
        <p:spPr>
          <a:xfrm>
            <a:off x="9248169" y="759859"/>
            <a:ext cx="2477717" cy="369332"/>
          </a:xfrm>
          <a:prstGeom prst="rect">
            <a:avLst/>
          </a:prstGeom>
          <a:solidFill>
            <a:srgbClr val="A7A8A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168 Total Responses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55D656-CB8A-4FD9-A7F8-302B2F5C9FE2}"/>
              </a:ext>
            </a:extLst>
          </p:cNvPr>
          <p:cNvSpPr/>
          <p:nvPr/>
        </p:nvSpPr>
        <p:spPr bwMode="auto">
          <a:xfrm>
            <a:off x="9438903" y="5226373"/>
            <a:ext cx="274320" cy="137160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C03A8-B5FF-4629-90BF-3A139DACCDBD}"/>
              </a:ext>
            </a:extLst>
          </p:cNvPr>
          <p:cNvSpPr/>
          <p:nvPr/>
        </p:nvSpPr>
        <p:spPr bwMode="auto">
          <a:xfrm>
            <a:off x="9438903" y="5398538"/>
            <a:ext cx="274320" cy="137160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47B1A-CA6D-4AAB-B510-D477537DEE5C}"/>
              </a:ext>
            </a:extLst>
          </p:cNvPr>
          <p:cNvSpPr/>
          <p:nvPr/>
        </p:nvSpPr>
        <p:spPr bwMode="auto">
          <a:xfrm>
            <a:off x="9438903" y="5569988"/>
            <a:ext cx="274320" cy="137160"/>
          </a:xfrm>
          <a:prstGeom prst="rect">
            <a:avLst/>
          </a:prstGeom>
          <a:solidFill>
            <a:srgbClr val="6CC24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A8E67-1095-4FA6-BE7B-A6FCA74C558B}"/>
              </a:ext>
            </a:extLst>
          </p:cNvPr>
          <p:cNvSpPr txBox="1"/>
          <p:nvPr/>
        </p:nvSpPr>
        <p:spPr>
          <a:xfrm>
            <a:off x="9738350" y="5179463"/>
            <a:ext cx="217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1 - 2.9    Area of Concern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68DAE-D928-4249-8263-DBE139AD0B46}"/>
              </a:ext>
            </a:extLst>
          </p:cNvPr>
          <p:cNvSpPr txBox="1"/>
          <p:nvPr/>
        </p:nvSpPr>
        <p:spPr>
          <a:xfrm>
            <a:off x="9738350" y="5353977"/>
            <a:ext cx="217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3 - 3.9    On-Track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9EB2E-FA5E-4AE6-B38B-17AD9E332265}"/>
              </a:ext>
            </a:extLst>
          </p:cNvPr>
          <p:cNvSpPr txBox="1"/>
          <p:nvPr/>
        </p:nvSpPr>
        <p:spPr>
          <a:xfrm>
            <a:off x="9738350" y="5523077"/>
            <a:ext cx="2176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4 - 5       Strength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1F549-22D5-4C5D-9163-3249636D6FB5}"/>
              </a:ext>
            </a:extLst>
          </p:cNvPr>
          <p:cNvSpPr txBox="1"/>
          <p:nvPr/>
        </p:nvSpPr>
        <p:spPr>
          <a:xfrm>
            <a:off x="9334818" y="4975130"/>
            <a:ext cx="516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22A446-CD4C-4AFD-9D5C-FF2AE317E962}"/>
              </a:ext>
            </a:extLst>
          </p:cNvPr>
          <p:cNvSpPr/>
          <p:nvPr/>
        </p:nvSpPr>
        <p:spPr>
          <a:xfrm>
            <a:off x="7767258" y="681084"/>
            <a:ext cx="1215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Average (Change from Last CRA)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B104B-9FE2-458B-A822-112809101D63}"/>
              </a:ext>
            </a:extLst>
          </p:cNvPr>
          <p:cNvSpPr/>
          <p:nvPr/>
        </p:nvSpPr>
        <p:spPr bwMode="auto">
          <a:xfrm>
            <a:off x="471919" y="1469975"/>
            <a:ext cx="279079" cy="4641906"/>
          </a:xfrm>
          <a:prstGeom prst="rect">
            <a:avLst/>
          </a:prstGeom>
          <a:solidFill>
            <a:srgbClr val="A7A8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Adoption Success Factors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8C347E-DB03-4D66-BFD5-F15A8A5D10CE}"/>
              </a:ext>
            </a:extLst>
          </p:cNvPr>
          <p:cNvSpPr/>
          <p:nvPr/>
        </p:nvSpPr>
        <p:spPr bwMode="auto">
          <a:xfrm rot="5400000">
            <a:off x="4715504" y="-1527545"/>
            <a:ext cx="312227" cy="5643913"/>
          </a:xfrm>
          <a:prstGeom prst="rect">
            <a:avLst/>
          </a:prstGeom>
          <a:solidFill>
            <a:srgbClr val="A7A8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Items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4CB9B9-7D4A-4426-A490-6C5C18EFF5F3}"/>
              </a:ext>
            </a:extLst>
          </p:cNvPr>
          <p:cNvSpPr/>
          <p:nvPr/>
        </p:nvSpPr>
        <p:spPr bwMode="auto">
          <a:xfrm>
            <a:off x="794283" y="1476986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Awareness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383538-37EF-4D64-A7D6-92EA90362984}"/>
              </a:ext>
            </a:extLst>
          </p:cNvPr>
          <p:cNvSpPr/>
          <p:nvPr/>
        </p:nvSpPr>
        <p:spPr bwMode="auto">
          <a:xfrm>
            <a:off x="3184289" y="1476986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is go-live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D8DFDF-00BC-4F15-80D7-E996DEFB3EE9}"/>
              </a:ext>
            </a:extLst>
          </p:cNvPr>
          <p:cNvSpPr/>
          <p:nvPr/>
        </p:nvSpPr>
        <p:spPr bwMode="auto">
          <a:xfrm>
            <a:off x="2049662" y="1476986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to find helpful information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68DA9-420B-421A-A80E-AAA63C237C38}"/>
              </a:ext>
            </a:extLst>
          </p:cNvPr>
          <p:cNvSpPr/>
          <p:nvPr/>
        </p:nvSpPr>
        <p:spPr bwMode="auto">
          <a:xfrm>
            <a:off x="7827279" y="147698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3.5</a:t>
            </a: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  .3)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21E101-FA38-4A98-81F4-06DE07EBE7EA}"/>
              </a:ext>
            </a:extLst>
          </p:cNvPr>
          <p:cNvSpPr/>
          <p:nvPr/>
        </p:nvSpPr>
        <p:spPr bwMode="auto">
          <a:xfrm>
            <a:off x="6598019" y="1476986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304AC-E6CC-4C3E-A932-8DEBDC2D0922}"/>
              </a:ext>
            </a:extLst>
          </p:cNvPr>
          <p:cNvSpPr/>
          <p:nvPr/>
        </p:nvSpPr>
        <p:spPr bwMode="auto">
          <a:xfrm>
            <a:off x="5466364" y="1476986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to contact for support or questions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3EBE9B-7958-4C2D-9178-833476FDDF73}"/>
              </a:ext>
            </a:extLst>
          </p:cNvPr>
          <p:cNvSpPr/>
          <p:nvPr/>
        </p:nvSpPr>
        <p:spPr bwMode="auto">
          <a:xfrm>
            <a:off x="4323190" y="1476986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Programs Luma will replace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8B5668-8CBA-42AD-B402-7D764E7402D3}"/>
              </a:ext>
            </a:extLst>
          </p:cNvPr>
          <p:cNvSpPr/>
          <p:nvPr/>
        </p:nvSpPr>
        <p:spPr bwMode="auto">
          <a:xfrm>
            <a:off x="794283" y="2417186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Understanding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8AF3E0-22C1-44B8-832D-CBA801A6F2CB}"/>
              </a:ext>
            </a:extLst>
          </p:cNvPr>
          <p:cNvSpPr/>
          <p:nvPr/>
        </p:nvSpPr>
        <p:spPr bwMode="auto">
          <a:xfrm>
            <a:off x="3184289" y="2417186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 anticipated benefits of Luma</a:t>
            </a:r>
          </a:p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728E37-A131-4D26-9F12-602175BF348D}"/>
              </a:ext>
            </a:extLst>
          </p:cNvPr>
          <p:cNvSpPr/>
          <p:nvPr/>
        </p:nvSpPr>
        <p:spPr bwMode="auto">
          <a:xfrm>
            <a:off x="2049662" y="2417187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 objectives and Scope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09D183-2012-4F9C-9EBB-DB477803369B}"/>
              </a:ext>
            </a:extLst>
          </p:cNvPr>
          <p:cNvSpPr/>
          <p:nvPr/>
        </p:nvSpPr>
        <p:spPr bwMode="auto">
          <a:xfrm>
            <a:off x="7827279" y="241718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  .1)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221B77-FA4B-42B8-AF74-63CD74B467B9}"/>
              </a:ext>
            </a:extLst>
          </p:cNvPr>
          <p:cNvSpPr/>
          <p:nvPr/>
        </p:nvSpPr>
        <p:spPr bwMode="auto">
          <a:xfrm>
            <a:off x="6611673" y="2417186"/>
            <a:ext cx="1095556" cy="876182"/>
          </a:xfrm>
          <a:prstGeom prst="rect">
            <a:avLst/>
          </a:prstGeom>
          <a:solidFill>
            <a:srgbClr val="FFB81C"/>
          </a:solidFill>
          <a:ln w="28575" cap="flat" cmpd="sng" algn="ctr">
            <a:solidFill>
              <a:srgbClr val="E145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understand the need for change to Luma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0BCAC4-1D08-486B-A070-1EA18CEAE2C2}"/>
              </a:ext>
            </a:extLst>
          </p:cNvPr>
          <p:cNvSpPr/>
          <p:nvPr/>
        </p:nvSpPr>
        <p:spPr bwMode="auto">
          <a:xfrm>
            <a:off x="5466364" y="2417186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feel engaged and informed on Luma activities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B48D90-B5FB-40D8-9E71-5751E6BC855C}"/>
              </a:ext>
            </a:extLst>
          </p:cNvPr>
          <p:cNvSpPr/>
          <p:nvPr/>
        </p:nvSpPr>
        <p:spPr bwMode="auto">
          <a:xfrm>
            <a:off x="4323190" y="2417186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Comms about Luma have been effective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DEFE8C-17DA-4C97-8DCD-1D96DC3ADFA3}"/>
              </a:ext>
            </a:extLst>
          </p:cNvPr>
          <p:cNvSpPr/>
          <p:nvPr/>
        </p:nvSpPr>
        <p:spPr bwMode="auto">
          <a:xfrm>
            <a:off x="794283" y="3357385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Role/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 Specific Impacts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075AF5-B8AD-4B5F-A784-C565ADCFAFAE}"/>
              </a:ext>
            </a:extLst>
          </p:cNvPr>
          <p:cNvSpPr/>
          <p:nvPr/>
        </p:nvSpPr>
        <p:spPr bwMode="auto">
          <a:xfrm>
            <a:off x="3184289" y="3357385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am aware of the steps to transition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A52F47-E9FD-4F29-84FD-9C56378B8987}"/>
              </a:ext>
            </a:extLst>
          </p:cNvPr>
          <p:cNvSpPr/>
          <p:nvPr/>
        </p:nvSpPr>
        <p:spPr bwMode="auto">
          <a:xfrm>
            <a:off x="2049662" y="3357385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Describe how my role/daily activities will change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5D2EBF-5DDF-434A-815B-A3C162076AEF}"/>
              </a:ext>
            </a:extLst>
          </p:cNvPr>
          <p:cNvSpPr/>
          <p:nvPr/>
        </p:nvSpPr>
        <p:spPr bwMode="auto">
          <a:xfrm>
            <a:off x="7827279" y="335738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2.7</a:t>
            </a: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  .4)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54AA82-2DB0-4C0D-A5D4-0070DA04BD8E}"/>
              </a:ext>
            </a:extLst>
          </p:cNvPr>
          <p:cNvSpPr/>
          <p:nvPr/>
        </p:nvSpPr>
        <p:spPr bwMode="auto">
          <a:xfrm>
            <a:off x="6611673" y="3357385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7F21C5-ABAE-478A-A0D7-733D5220035B}"/>
              </a:ext>
            </a:extLst>
          </p:cNvPr>
          <p:cNvSpPr/>
          <p:nvPr/>
        </p:nvSpPr>
        <p:spPr bwMode="auto">
          <a:xfrm>
            <a:off x="5466364" y="3357385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62196F-1396-482D-B620-B3413B97F9B8}"/>
              </a:ext>
            </a:extLst>
          </p:cNvPr>
          <p:cNvSpPr/>
          <p:nvPr/>
        </p:nvSpPr>
        <p:spPr bwMode="auto">
          <a:xfrm>
            <a:off x="4323190" y="3357385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understand what is expected of me before, after and during the 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3A0D0D-D855-46D4-96DC-7710BF49B399}"/>
              </a:ext>
            </a:extLst>
          </p:cNvPr>
          <p:cNvSpPr txBox="1"/>
          <p:nvPr/>
        </p:nvSpPr>
        <p:spPr>
          <a:xfrm>
            <a:off x="2660093" y="2085584"/>
            <a:ext cx="628375" cy="26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2F7B4-C1EB-4E23-A25E-27D8DA0F3DE7}"/>
              </a:ext>
            </a:extLst>
          </p:cNvPr>
          <p:cNvSpPr txBox="1"/>
          <p:nvPr/>
        </p:nvSpPr>
        <p:spPr>
          <a:xfrm>
            <a:off x="3361222" y="2085584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71D474-431D-406D-9CDF-5E66CB6B24ED}"/>
              </a:ext>
            </a:extLst>
          </p:cNvPr>
          <p:cNvSpPr txBox="1"/>
          <p:nvPr/>
        </p:nvSpPr>
        <p:spPr>
          <a:xfrm>
            <a:off x="4514284" y="2085584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A6A7FC-B1A5-401D-9597-BB1E10690E82}"/>
              </a:ext>
            </a:extLst>
          </p:cNvPr>
          <p:cNvSpPr txBox="1"/>
          <p:nvPr/>
        </p:nvSpPr>
        <p:spPr>
          <a:xfrm>
            <a:off x="5633606" y="2085584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3.2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A740B5-7C7E-4A0A-BF2E-8C0C276A6BA1}"/>
              </a:ext>
            </a:extLst>
          </p:cNvPr>
          <p:cNvSpPr txBox="1"/>
          <p:nvPr/>
        </p:nvSpPr>
        <p:spPr>
          <a:xfrm>
            <a:off x="7183612" y="1855269"/>
            <a:ext cx="628375" cy="26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FF0B8A-7B98-47E9-B428-720299190259}"/>
              </a:ext>
            </a:extLst>
          </p:cNvPr>
          <p:cNvSpPr txBox="1"/>
          <p:nvPr/>
        </p:nvSpPr>
        <p:spPr>
          <a:xfrm>
            <a:off x="2657532" y="3027185"/>
            <a:ext cx="63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1B8D7F-A6DB-4ADE-826D-A7822AD7195C}"/>
              </a:ext>
            </a:extLst>
          </p:cNvPr>
          <p:cNvSpPr txBox="1"/>
          <p:nvPr/>
        </p:nvSpPr>
        <p:spPr>
          <a:xfrm>
            <a:off x="3361222" y="30458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3.5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00375C-ED2D-43B9-B467-C9C0727FE895}"/>
              </a:ext>
            </a:extLst>
          </p:cNvPr>
          <p:cNvSpPr txBox="1"/>
          <p:nvPr/>
        </p:nvSpPr>
        <p:spPr>
          <a:xfrm>
            <a:off x="4514284" y="30458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B08083-C79A-4788-84EF-AA7556479F14}"/>
              </a:ext>
            </a:extLst>
          </p:cNvPr>
          <p:cNvSpPr txBox="1"/>
          <p:nvPr/>
        </p:nvSpPr>
        <p:spPr>
          <a:xfrm>
            <a:off x="5633606" y="30458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2.7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ADF9BE-1A6D-46B7-BEC2-912031F116A8}"/>
              </a:ext>
            </a:extLst>
          </p:cNvPr>
          <p:cNvSpPr txBox="1"/>
          <p:nvPr/>
        </p:nvSpPr>
        <p:spPr>
          <a:xfrm>
            <a:off x="6760602" y="30458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4.3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F07B91-E96C-4E85-A84B-97151197694F}"/>
              </a:ext>
            </a:extLst>
          </p:cNvPr>
          <p:cNvSpPr txBox="1"/>
          <p:nvPr/>
        </p:nvSpPr>
        <p:spPr>
          <a:xfrm>
            <a:off x="2243925" y="3986093"/>
            <a:ext cx="1044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00D928-5074-41AC-8762-17B097C2AFAC}"/>
              </a:ext>
            </a:extLst>
          </p:cNvPr>
          <p:cNvSpPr txBox="1"/>
          <p:nvPr/>
        </p:nvSpPr>
        <p:spPr>
          <a:xfrm>
            <a:off x="3361222" y="39860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2.1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55BAA1-3647-4E9B-91B8-8D8184CB6CC4}"/>
              </a:ext>
            </a:extLst>
          </p:cNvPr>
          <p:cNvSpPr txBox="1"/>
          <p:nvPr/>
        </p:nvSpPr>
        <p:spPr>
          <a:xfrm>
            <a:off x="4514284" y="3986093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AC87E0-6915-4BA6-8208-7F5ABA6CB271}"/>
              </a:ext>
            </a:extLst>
          </p:cNvPr>
          <p:cNvSpPr txBox="1"/>
          <p:nvPr/>
        </p:nvSpPr>
        <p:spPr>
          <a:xfrm>
            <a:off x="6031874" y="3729343"/>
            <a:ext cx="628375" cy="26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9AB803-4692-45B0-935E-979F1CEA7B74}"/>
              </a:ext>
            </a:extLst>
          </p:cNvPr>
          <p:cNvSpPr txBox="1"/>
          <p:nvPr/>
        </p:nvSpPr>
        <p:spPr>
          <a:xfrm>
            <a:off x="7179321" y="3729343"/>
            <a:ext cx="628375" cy="26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98D44A7-082F-405D-9696-DDAEAE51D463}"/>
              </a:ext>
            </a:extLst>
          </p:cNvPr>
          <p:cNvSpPr/>
          <p:nvPr/>
        </p:nvSpPr>
        <p:spPr bwMode="auto">
          <a:xfrm>
            <a:off x="794283" y="4294953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Readiness to Perform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CB2D2B-AD6A-469B-95DB-8695BA5A3352}"/>
              </a:ext>
            </a:extLst>
          </p:cNvPr>
          <p:cNvSpPr/>
          <p:nvPr/>
        </p:nvSpPr>
        <p:spPr bwMode="auto">
          <a:xfrm>
            <a:off x="3184289" y="4294953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Employees are looking froward to the changes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04CCD9-F412-4B3C-B2F4-284760C11F6C}"/>
              </a:ext>
            </a:extLst>
          </p:cNvPr>
          <p:cNvSpPr/>
          <p:nvPr/>
        </p:nvSpPr>
        <p:spPr bwMode="auto">
          <a:xfrm>
            <a:off x="2049662" y="4294953"/>
            <a:ext cx="1095556" cy="876182"/>
          </a:xfrm>
          <a:prstGeom prst="rect">
            <a:avLst/>
          </a:prstGeom>
          <a:solidFill>
            <a:srgbClr val="E1450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 understand skills and knowledge required to </a:t>
            </a:r>
          </a:p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Luma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0B3105-C4BA-4351-8507-C56D56761A81}"/>
              </a:ext>
            </a:extLst>
          </p:cNvPr>
          <p:cNvSpPr/>
          <p:nvPr/>
        </p:nvSpPr>
        <p:spPr bwMode="auto">
          <a:xfrm>
            <a:off x="7827279" y="4294953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2.9</a:t>
            </a: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  .1)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6CF120-2E36-4BEB-BE8E-D966DD0CC746}"/>
              </a:ext>
            </a:extLst>
          </p:cNvPr>
          <p:cNvSpPr/>
          <p:nvPr/>
        </p:nvSpPr>
        <p:spPr bwMode="auto">
          <a:xfrm>
            <a:off x="6611673" y="4294953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AEECB19-20F0-425F-B29B-AD5F8AC0495F}"/>
              </a:ext>
            </a:extLst>
          </p:cNvPr>
          <p:cNvSpPr/>
          <p:nvPr/>
        </p:nvSpPr>
        <p:spPr bwMode="auto">
          <a:xfrm>
            <a:off x="5466364" y="4294953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My agency has identified and prepared for risks associated with Luma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1B537C2-1269-4722-BA7F-7D35340AEA82}"/>
              </a:ext>
            </a:extLst>
          </p:cNvPr>
          <p:cNvSpPr/>
          <p:nvPr/>
        </p:nvSpPr>
        <p:spPr bwMode="auto">
          <a:xfrm>
            <a:off x="4323190" y="4294953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Employees are willing to embrace change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F3EED5-7D1F-4F99-AF13-A7468F019750}"/>
              </a:ext>
            </a:extLst>
          </p:cNvPr>
          <p:cNvSpPr/>
          <p:nvPr/>
        </p:nvSpPr>
        <p:spPr bwMode="auto">
          <a:xfrm>
            <a:off x="794283" y="5240972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Support/ Environment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C54C5A-7E72-4498-981B-E82459E52AF1}"/>
              </a:ext>
            </a:extLst>
          </p:cNvPr>
          <p:cNvSpPr/>
          <p:nvPr/>
        </p:nvSpPr>
        <p:spPr bwMode="auto">
          <a:xfrm>
            <a:off x="3184289" y="5240972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Management is encouraging me to engage with Luma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B16BCB-B71E-48F4-A236-9730C0F47E13}"/>
              </a:ext>
            </a:extLst>
          </p:cNvPr>
          <p:cNvSpPr/>
          <p:nvPr/>
        </p:nvSpPr>
        <p:spPr bwMode="auto">
          <a:xfrm>
            <a:off x="2049662" y="5240972"/>
            <a:ext cx="1095556" cy="876182"/>
          </a:xfrm>
          <a:prstGeom prst="rect">
            <a:avLst/>
          </a:prstGeom>
          <a:solidFill>
            <a:srgbClr val="FFB81C"/>
          </a:solidFill>
          <a:ln w="28575" cap="flat" cmpd="sng" algn="ctr">
            <a:solidFill>
              <a:srgbClr val="E145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Agency leadership openly supports Luma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E4FA80-8813-4D8E-B6FA-D31F37F9E7E6}"/>
              </a:ext>
            </a:extLst>
          </p:cNvPr>
          <p:cNvSpPr/>
          <p:nvPr/>
        </p:nvSpPr>
        <p:spPr bwMode="auto">
          <a:xfrm>
            <a:off x="7827279" y="5240972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3.8</a:t>
            </a: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  .1)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F574ADE-9F8D-4063-A93D-9ED8CB24890F}"/>
              </a:ext>
            </a:extLst>
          </p:cNvPr>
          <p:cNvSpPr/>
          <p:nvPr/>
        </p:nvSpPr>
        <p:spPr bwMode="auto">
          <a:xfrm>
            <a:off x="6611673" y="5240972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C00DD4F-FC1A-436C-91EE-6218519278EB}"/>
              </a:ext>
            </a:extLst>
          </p:cNvPr>
          <p:cNvSpPr/>
          <p:nvPr/>
        </p:nvSpPr>
        <p:spPr bwMode="auto">
          <a:xfrm>
            <a:off x="5466364" y="5240972"/>
            <a:ext cx="1095556" cy="87618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D6AFE6-ADA5-47D3-B261-85A92ECA8EDC}"/>
              </a:ext>
            </a:extLst>
          </p:cNvPr>
          <p:cNvSpPr/>
          <p:nvPr/>
        </p:nvSpPr>
        <p:spPr bwMode="auto">
          <a:xfrm>
            <a:off x="4323190" y="5240972"/>
            <a:ext cx="1095556" cy="876182"/>
          </a:xfrm>
          <a:prstGeom prst="rect">
            <a:avLst/>
          </a:prstGeom>
          <a:solidFill>
            <a:srgbClr val="FFB8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Supervisor is advocating the need for change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CDB927-6DA8-4C16-AF3A-BAC89BBC756F}"/>
              </a:ext>
            </a:extLst>
          </p:cNvPr>
          <p:cNvSpPr txBox="1"/>
          <p:nvPr/>
        </p:nvSpPr>
        <p:spPr>
          <a:xfrm>
            <a:off x="2192912" y="4905705"/>
            <a:ext cx="1095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28063F9-3E24-4E38-BF94-9B3555D624B7}"/>
              </a:ext>
            </a:extLst>
          </p:cNvPr>
          <p:cNvSpPr/>
          <p:nvPr/>
        </p:nvSpPr>
        <p:spPr bwMode="auto">
          <a:xfrm>
            <a:off x="6611673" y="1481021"/>
            <a:ext cx="1095556" cy="876182"/>
          </a:xfrm>
          <a:prstGeom prst="rect">
            <a:avLst/>
          </a:prstGeom>
          <a:solidFill>
            <a:srgbClr val="FFB81C"/>
          </a:solidFill>
          <a:ln w="38100" cap="flat" cmpd="sng" algn="ctr">
            <a:solidFill>
              <a:srgbClr val="092F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to locate support or information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D4A253-1107-4097-AC8E-5FC7384CAB0C}"/>
              </a:ext>
            </a:extLst>
          </p:cNvPr>
          <p:cNvSpPr txBox="1"/>
          <p:nvPr/>
        </p:nvSpPr>
        <p:spPr>
          <a:xfrm>
            <a:off x="6760602" y="2085584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2.9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B459D1-A476-4838-8160-1D01DA3E143E}"/>
              </a:ext>
            </a:extLst>
          </p:cNvPr>
          <p:cNvSpPr txBox="1"/>
          <p:nvPr/>
        </p:nvSpPr>
        <p:spPr>
          <a:xfrm>
            <a:off x="3361222" y="4905705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2.9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CB59B5-103D-4F8F-B2C7-BDC575DAA585}"/>
              </a:ext>
            </a:extLst>
          </p:cNvPr>
          <p:cNvSpPr txBox="1"/>
          <p:nvPr/>
        </p:nvSpPr>
        <p:spPr>
          <a:xfrm>
            <a:off x="4514284" y="4905705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1FA5E0-C893-4430-AA5E-97FAAF7A6A0D}"/>
              </a:ext>
            </a:extLst>
          </p:cNvPr>
          <p:cNvSpPr txBox="1"/>
          <p:nvPr/>
        </p:nvSpPr>
        <p:spPr>
          <a:xfrm>
            <a:off x="5633606" y="4920939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3.0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FFB9387-6EE3-4602-9977-3D1DA00065C2}"/>
              </a:ext>
            </a:extLst>
          </p:cNvPr>
          <p:cNvSpPr txBox="1"/>
          <p:nvPr/>
        </p:nvSpPr>
        <p:spPr>
          <a:xfrm>
            <a:off x="2243925" y="5846711"/>
            <a:ext cx="1044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3BCC6F-65FC-4589-A927-8F7B16218D24}"/>
              </a:ext>
            </a:extLst>
          </p:cNvPr>
          <p:cNvSpPr txBox="1"/>
          <p:nvPr/>
        </p:nvSpPr>
        <p:spPr>
          <a:xfrm>
            <a:off x="3361222" y="5831477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3D2ECB5-B65B-4567-A51A-F93DF5B46D73}"/>
              </a:ext>
            </a:extLst>
          </p:cNvPr>
          <p:cNvSpPr txBox="1"/>
          <p:nvPr/>
        </p:nvSpPr>
        <p:spPr>
          <a:xfrm>
            <a:off x="4935088" y="5831477"/>
            <a:ext cx="60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3.8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2E93DE0-0B34-4231-9DD2-6779FA4241A7}"/>
              </a:ext>
            </a:extLst>
          </p:cNvPr>
          <p:cNvSpPr/>
          <p:nvPr/>
        </p:nvSpPr>
        <p:spPr>
          <a:xfrm>
            <a:off x="9248169" y="1237653"/>
            <a:ext cx="2477718" cy="36753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8BFBE2-D64B-428C-A116-FC50BFA472F4}"/>
              </a:ext>
            </a:extLst>
          </p:cNvPr>
          <p:cNvSpPr txBox="1"/>
          <p:nvPr/>
        </p:nvSpPr>
        <p:spPr>
          <a:xfrm>
            <a:off x="9279143" y="1356251"/>
            <a:ext cx="2353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Change Metric Definitions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7A2059-91CF-4EE8-8B4B-2AD39A4A0181}"/>
              </a:ext>
            </a:extLst>
          </p:cNvPr>
          <p:cNvSpPr txBox="1"/>
          <p:nvPr/>
        </p:nvSpPr>
        <p:spPr>
          <a:xfrm>
            <a:off x="9325430" y="1654595"/>
            <a:ext cx="23537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have heard about Luma and can describe it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D8B9536-6914-4FC1-9630-2F8FB59D5B2E}"/>
              </a:ext>
            </a:extLst>
          </p:cNvPr>
          <p:cNvSpPr txBox="1"/>
          <p:nvPr/>
        </p:nvSpPr>
        <p:spPr>
          <a:xfrm>
            <a:off x="9325430" y="2180082"/>
            <a:ext cx="23537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Understanding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can identify what the change means to their agency and to the state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8B4F60-94E2-427F-A5FF-45D9CEC112E6}"/>
              </a:ext>
            </a:extLst>
          </p:cNvPr>
          <p:cNvSpPr txBox="1"/>
          <p:nvPr/>
        </p:nvSpPr>
        <p:spPr>
          <a:xfrm>
            <a:off x="9325430" y="2705569"/>
            <a:ext cx="23537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Role/ Function Specific Impacts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know how Luma will affect the processes they work in and their day-to-day activities, and when these changes are happening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6C9E7A-68DD-46DF-BE1F-9EE6D3328040}"/>
              </a:ext>
            </a:extLst>
          </p:cNvPr>
          <p:cNvSpPr txBox="1"/>
          <p:nvPr/>
        </p:nvSpPr>
        <p:spPr>
          <a:xfrm>
            <a:off x="9325430" y="3508055"/>
            <a:ext cx="235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Readiness to Perform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have the attitude and ability to operate in the new system and processes and to locate resources for help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D79999-083A-4818-A826-D63A684D40CE}"/>
              </a:ext>
            </a:extLst>
          </p:cNvPr>
          <p:cNvSpPr txBox="1"/>
          <p:nvPr/>
        </p:nvSpPr>
        <p:spPr>
          <a:xfrm>
            <a:off x="9325430" y="4172041"/>
            <a:ext cx="23537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Support/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feel  their leadership is supportive of the Luma transition and is creating the environment to ease that transition</a:t>
            </a:r>
          </a:p>
        </p:txBody>
      </p:sp>
      <p:sp>
        <p:nvSpPr>
          <p:cNvPr id="79" name="Arrow: Up 78">
            <a:extLst>
              <a:ext uri="{FF2B5EF4-FFF2-40B4-BE49-F238E27FC236}">
                <a16:creationId xmlns:a16="http://schemas.microsoft.com/office/drawing/2014/main" id="{6C6963AA-331E-4FC4-A82A-945FE4245C96}"/>
              </a:ext>
            </a:extLst>
          </p:cNvPr>
          <p:cNvSpPr/>
          <p:nvPr/>
        </p:nvSpPr>
        <p:spPr>
          <a:xfrm flipH="1">
            <a:off x="8242196" y="2016929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Arrow: Up 79">
            <a:extLst>
              <a:ext uri="{FF2B5EF4-FFF2-40B4-BE49-F238E27FC236}">
                <a16:creationId xmlns:a16="http://schemas.microsoft.com/office/drawing/2014/main" id="{6B5FD622-C960-4ADE-AF49-9E174D9D49C4}"/>
              </a:ext>
            </a:extLst>
          </p:cNvPr>
          <p:cNvSpPr/>
          <p:nvPr/>
        </p:nvSpPr>
        <p:spPr>
          <a:xfrm flipH="1">
            <a:off x="8234919" y="2954892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Arrow: Up 80">
            <a:extLst>
              <a:ext uri="{FF2B5EF4-FFF2-40B4-BE49-F238E27FC236}">
                <a16:creationId xmlns:a16="http://schemas.microsoft.com/office/drawing/2014/main" id="{B82559FE-5EEC-49FD-AA96-4AF54B9B2070}"/>
              </a:ext>
            </a:extLst>
          </p:cNvPr>
          <p:cNvSpPr/>
          <p:nvPr/>
        </p:nvSpPr>
        <p:spPr>
          <a:xfrm flipH="1">
            <a:off x="8231991" y="3882516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Arrow: Up 81">
            <a:extLst>
              <a:ext uri="{FF2B5EF4-FFF2-40B4-BE49-F238E27FC236}">
                <a16:creationId xmlns:a16="http://schemas.microsoft.com/office/drawing/2014/main" id="{215C9895-BDDA-4EDC-8C8C-FE5DDF812D3F}"/>
              </a:ext>
            </a:extLst>
          </p:cNvPr>
          <p:cNvSpPr/>
          <p:nvPr/>
        </p:nvSpPr>
        <p:spPr>
          <a:xfrm flipH="1">
            <a:off x="8242196" y="490570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Arrow: Up 82">
            <a:extLst>
              <a:ext uri="{FF2B5EF4-FFF2-40B4-BE49-F238E27FC236}">
                <a16:creationId xmlns:a16="http://schemas.microsoft.com/office/drawing/2014/main" id="{5347591F-E471-4A71-8326-517BED2A9AB4}"/>
              </a:ext>
            </a:extLst>
          </p:cNvPr>
          <p:cNvSpPr/>
          <p:nvPr/>
        </p:nvSpPr>
        <p:spPr>
          <a:xfrm flipH="1">
            <a:off x="8238079" y="5840469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B399D80-A3A1-4617-BD5C-6F4A89DEFE73}"/>
              </a:ext>
            </a:extLst>
          </p:cNvPr>
          <p:cNvSpPr/>
          <p:nvPr/>
        </p:nvSpPr>
        <p:spPr>
          <a:xfrm>
            <a:off x="9438903" y="5772899"/>
            <a:ext cx="274320" cy="1371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B34B79-377A-43B9-8535-2028A74E3714}"/>
              </a:ext>
            </a:extLst>
          </p:cNvPr>
          <p:cNvSpPr txBox="1"/>
          <p:nvPr/>
        </p:nvSpPr>
        <p:spPr>
          <a:xfrm>
            <a:off x="9738350" y="5706402"/>
            <a:ext cx="263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Increased a level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B249A5-0637-4E01-89D3-C29C36AE2443}"/>
              </a:ext>
            </a:extLst>
          </p:cNvPr>
          <p:cNvSpPr/>
          <p:nvPr/>
        </p:nvSpPr>
        <p:spPr>
          <a:xfrm>
            <a:off x="9438903" y="5994082"/>
            <a:ext cx="274320" cy="137160"/>
          </a:xfrm>
          <a:prstGeom prst="rect">
            <a:avLst/>
          </a:prstGeom>
          <a:noFill/>
          <a:ln w="19050">
            <a:solidFill>
              <a:srgbClr val="E1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2BB1B60-64C0-4D3E-97E2-C468A3BA8711}"/>
              </a:ext>
            </a:extLst>
          </p:cNvPr>
          <p:cNvSpPr txBox="1"/>
          <p:nvPr/>
        </p:nvSpPr>
        <p:spPr>
          <a:xfrm>
            <a:off x="9738350" y="5929571"/>
            <a:ext cx="263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501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Decreased a level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03F7334-6E95-45C9-96DC-CC928A3952D3}"/>
              </a:ext>
            </a:extLst>
          </p:cNvPr>
          <p:cNvSpPr txBox="1"/>
          <p:nvPr/>
        </p:nvSpPr>
        <p:spPr>
          <a:xfrm>
            <a:off x="1952625" y="371859"/>
            <a:ext cx="3193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 2 Results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2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F8DEA5-E5FE-4C97-8906-4D60D280F032}"/>
              </a:ext>
            </a:extLst>
          </p:cNvPr>
          <p:cNvSpPr/>
          <p:nvPr/>
        </p:nvSpPr>
        <p:spPr>
          <a:xfrm>
            <a:off x="2107410" y="1289091"/>
            <a:ext cx="117353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Avg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131DDD-8158-46D6-9290-72D0065E7C1E}"/>
              </a:ext>
            </a:extLst>
          </p:cNvPr>
          <p:cNvSpPr/>
          <p:nvPr/>
        </p:nvSpPr>
        <p:spPr bwMode="auto">
          <a:xfrm>
            <a:off x="421392" y="1511748"/>
            <a:ext cx="279079" cy="4641906"/>
          </a:xfrm>
          <a:prstGeom prst="rect">
            <a:avLst/>
          </a:prstGeom>
          <a:solidFill>
            <a:srgbClr val="A7A8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Adoption Success Factors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1099D-1628-4E56-A9F2-481883D23ABC}"/>
              </a:ext>
            </a:extLst>
          </p:cNvPr>
          <p:cNvSpPr/>
          <p:nvPr/>
        </p:nvSpPr>
        <p:spPr bwMode="auto">
          <a:xfrm>
            <a:off x="743756" y="1510292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E0165-3BB8-449B-94A7-95357E87A757}"/>
              </a:ext>
            </a:extLst>
          </p:cNvPr>
          <p:cNvSpPr/>
          <p:nvPr/>
        </p:nvSpPr>
        <p:spPr bwMode="auto">
          <a:xfrm>
            <a:off x="2146398" y="1510292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195E6-DE8A-4EA1-BF28-514BCCE5FBFE}"/>
              </a:ext>
            </a:extLst>
          </p:cNvPr>
          <p:cNvSpPr/>
          <p:nvPr/>
        </p:nvSpPr>
        <p:spPr bwMode="auto">
          <a:xfrm>
            <a:off x="743756" y="2450492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Understanding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30EF6-0C17-45F5-8233-C9F1EFF43205}"/>
              </a:ext>
            </a:extLst>
          </p:cNvPr>
          <p:cNvSpPr/>
          <p:nvPr/>
        </p:nvSpPr>
        <p:spPr bwMode="auto">
          <a:xfrm>
            <a:off x="2146398" y="2450492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3.2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B593E-082E-4F8F-B001-0091CFFEAE25}"/>
              </a:ext>
            </a:extLst>
          </p:cNvPr>
          <p:cNvSpPr/>
          <p:nvPr/>
        </p:nvSpPr>
        <p:spPr bwMode="auto">
          <a:xfrm>
            <a:off x="743756" y="3390691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Role/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 Specific Impacts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28B9BC-6C74-4683-A8BD-C3AC85900DAB}"/>
              </a:ext>
            </a:extLst>
          </p:cNvPr>
          <p:cNvSpPr/>
          <p:nvPr/>
        </p:nvSpPr>
        <p:spPr bwMode="auto">
          <a:xfrm>
            <a:off x="2146398" y="3390691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23330-FFEF-4017-A7F4-19FD97015A23}"/>
              </a:ext>
            </a:extLst>
          </p:cNvPr>
          <p:cNvSpPr/>
          <p:nvPr/>
        </p:nvSpPr>
        <p:spPr bwMode="auto">
          <a:xfrm>
            <a:off x="743756" y="4328259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Readiness to Perform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A242D-4D78-4308-86FE-7A9870E4F712}"/>
              </a:ext>
            </a:extLst>
          </p:cNvPr>
          <p:cNvSpPr/>
          <p:nvPr/>
        </p:nvSpPr>
        <p:spPr bwMode="auto">
          <a:xfrm>
            <a:off x="2146398" y="432825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E83E9-B880-40F3-ABBF-50C5B072CA03}"/>
              </a:ext>
            </a:extLst>
          </p:cNvPr>
          <p:cNvSpPr/>
          <p:nvPr/>
        </p:nvSpPr>
        <p:spPr bwMode="auto">
          <a:xfrm>
            <a:off x="743756" y="5274278"/>
            <a:ext cx="1202144" cy="876182"/>
          </a:xfrm>
          <a:prstGeom prst="rect">
            <a:avLst/>
          </a:prstGeom>
          <a:solidFill>
            <a:srgbClr val="092F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Leadership Support/ Environment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F9BF6E-0198-4FED-993C-4015321D55AC}"/>
              </a:ext>
            </a:extLst>
          </p:cNvPr>
          <p:cNvSpPr/>
          <p:nvPr/>
        </p:nvSpPr>
        <p:spPr bwMode="auto">
          <a:xfrm>
            <a:off x="2146398" y="5274278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F244B-6821-4457-B50E-1237E79FE32A}"/>
              </a:ext>
            </a:extLst>
          </p:cNvPr>
          <p:cNvSpPr/>
          <p:nvPr/>
        </p:nvSpPr>
        <p:spPr>
          <a:xfrm>
            <a:off x="9197642" y="1508551"/>
            <a:ext cx="2477718" cy="4641906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79">
            <a:extLst>
              <a:ext uri="{FF2B5EF4-FFF2-40B4-BE49-F238E27FC236}">
                <a16:creationId xmlns:a16="http://schemas.microsoft.com/office/drawing/2014/main" id="{E1F7F920-40EA-4526-9C86-51A3F6DDDCFF}"/>
              </a:ext>
            </a:extLst>
          </p:cNvPr>
          <p:cNvSpPr txBox="1"/>
          <p:nvPr/>
        </p:nvSpPr>
        <p:spPr>
          <a:xfrm>
            <a:off x="9259645" y="1629348"/>
            <a:ext cx="2353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Group Results</a:t>
            </a:r>
          </a:p>
        </p:txBody>
      </p:sp>
      <p:sp>
        <p:nvSpPr>
          <p:cNvPr id="16" name="TextBox 80">
            <a:extLst>
              <a:ext uri="{FF2B5EF4-FFF2-40B4-BE49-F238E27FC236}">
                <a16:creationId xmlns:a16="http://schemas.microsoft.com/office/drawing/2014/main" id="{F58D3693-A02F-4131-BF7D-C92D39F69D2A}"/>
              </a:ext>
            </a:extLst>
          </p:cNvPr>
          <p:cNvSpPr txBox="1"/>
          <p:nvPr/>
        </p:nvSpPr>
        <p:spPr>
          <a:xfrm>
            <a:off x="9259645" y="1980758"/>
            <a:ext cx="23537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Participation in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Respondents who participated in two or more events scored higher, on average, on all metrics compared to the overall pool of respondents</a:t>
            </a:r>
          </a:p>
        </p:txBody>
      </p:sp>
      <p:sp>
        <p:nvSpPr>
          <p:cNvPr id="17" name="TextBox 81">
            <a:extLst>
              <a:ext uri="{FF2B5EF4-FFF2-40B4-BE49-F238E27FC236}">
                <a16:creationId xmlns:a16="http://schemas.microsoft.com/office/drawing/2014/main" id="{74B00399-E577-42CC-92F4-812FB6509033}"/>
              </a:ext>
            </a:extLst>
          </p:cNvPr>
          <p:cNvSpPr txBox="1"/>
          <p:nvPr/>
        </p:nvSpPr>
        <p:spPr>
          <a:xfrm>
            <a:off x="9274903" y="3094045"/>
            <a:ext cx="23537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 within the Human Resource workstream had higher average response scores compared to other stakeholder groups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5BF4B689-C78D-4272-AA72-5B3989D0DABD}"/>
              </a:ext>
            </a:extLst>
          </p:cNvPr>
          <p:cNvSpPr txBox="1"/>
          <p:nvPr/>
        </p:nvSpPr>
        <p:spPr>
          <a:xfrm>
            <a:off x="9274903" y="4207332"/>
            <a:ext cx="235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Participants with a Finance function reported lowest overall scores out of the four groups examined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041BFA97-E83B-440E-BFDB-E4B32A19B4B8}"/>
              </a:ext>
            </a:extLst>
          </p:cNvPr>
          <p:cNvSpPr txBox="1"/>
          <p:nvPr/>
        </p:nvSpPr>
        <p:spPr>
          <a:xfrm>
            <a:off x="9274903" y="5182120"/>
            <a:ext cx="2353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Liaisons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Possibly due to their role as intermediaries between their agencies and the Luma Project, Change Liaisons scored higher than average on all change metrics except role/functional specific impacts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94F8EF-462E-42C6-8BF3-3981E058AE44}"/>
              </a:ext>
            </a:extLst>
          </p:cNvPr>
          <p:cNvSpPr/>
          <p:nvPr/>
        </p:nvSpPr>
        <p:spPr bwMode="auto">
          <a:xfrm rot="5400000">
            <a:off x="4837550" y="-1662955"/>
            <a:ext cx="261610" cy="5643913"/>
          </a:xfrm>
          <a:prstGeom prst="rect">
            <a:avLst/>
          </a:prstGeom>
          <a:solidFill>
            <a:srgbClr val="A7A8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Scores (arrows indicate comparison to overall average)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16017D-ED73-4FAA-8CE8-308234767E34}"/>
              </a:ext>
            </a:extLst>
          </p:cNvPr>
          <p:cNvSpPr/>
          <p:nvPr/>
        </p:nvSpPr>
        <p:spPr>
          <a:xfrm>
            <a:off x="3236636" y="1289088"/>
            <a:ext cx="156588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WFT events (70)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00BCA4-3D09-43BB-9E04-61E2AB218A10}"/>
              </a:ext>
            </a:extLst>
          </p:cNvPr>
          <p:cNvSpPr/>
          <p:nvPr/>
        </p:nvSpPr>
        <p:spPr bwMode="auto">
          <a:xfrm>
            <a:off x="3450268" y="15102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FF4DC-57DE-445D-927E-CB4BE705A3DC}"/>
              </a:ext>
            </a:extLst>
          </p:cNvPr>
          <p:cNvSpPr/>
          <p:nvPr/>
        </p:nvSpPr>
        <p:spPr bwMode="auto">
          <a:xfrm>
            <a:off x="3450268" y="24504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662D3A-D263-4576-BF3B-D7A178EA7226}"/>
              </a:ext>
            </a:extLst>
          </p:cNvPr>
          <p:cNvSpPr/>
          <p:nvPr/>
        </p:nvSpPr>
        <p:spPr bwMode="auto">
          <a:xfrm>
            <a:off x="3450268" y="3390688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087B17-F901-433E-AB19-2982E6AF5DB9}"/>
              </a:ext>
            </a:extLst>
          </p:cNvPr>
          <p:cNvSpPr/>
          <p:nvPr/>
        </p:nvSpPr>
        <p:spPr bwMode="auto">
          <a:xfrm>
            <a:off x="3450268" y="432825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84F93-4EA8-4306-96E3-5DCE127EEE60}"/>
              </a:ext>
            </a:extLst>
          </p:cNvPr>
          <p:cNvSpPr/>
          <p:nvPr/>
        </p:nvSpPr>
        <p:spPr bwMode="auto">
          <a:xfrm>
            <a:off x="3450268" y="5274275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7A90AA-2B70-4486-AF8D-739F85AB67C5}"/>
              </a:ext>
            </a:extLst>
          </p:cNvPr>
          <p:cNvSpPr/>
          <p:nvPr/>
        </p:nvSpPr>
        <p:spPr>
          <a:xfrm>
            <a:off x="4706683" y="1280618"/>
            <a:ext cx="117353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 (89)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947B4C-FED1-4593-ABD6-BA6F06996E20}"/>
              </a:ext>
            </a:extLst>
          </p:cNvPr>
          <p:cNvSpPr/>
          <p:nvPr/>
        </p:nvSpPr>
        <p:spPr>
          <a:xfrm>
            <a:off x="6009343" y="1289083"/>
            <a:ext cx="117353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 (42)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151F8D-B77B-41F5-9CB6-17A48090F144}"/>
              </a:ext>
            </a:extLst>
          </p:cNvPr>
          <p:cNvSpPr/>
          <p:nvPr/>
        </p:nvSpPr>
        <p:spPr>
          <a:xfrm>
            <a:off x="7123216" y="1280107"/>
            <a:ext cx="1605044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Liaisons (19)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6109F6-296E-4125-BEBF-2DE5385EFCE4}"/>
              </a:ext>
            </a:extLst>
          </p:cNvPr>
          <p:cNvSpPr/>
          <p:nvPr/>
        </p:nvSpPr>
        <p:spPr bwMode="auto">
          <a:xfrm>
            <a:off x="4779759" y="15102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4A7F96-77BF-486A-8BD4-98EE467A7A93}"/>
              </a:ext>
            </a:extLst>
          </p:cNvPr>
          <p:cNvSpPr/>
          <p:nvPr/>
        </p:nvSpPr>
        <p:spPr bwMode="auto">
          <a:xfrm>
            <a:off x="4779759" y="24504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5E72D5-4597-4D76-8F1E-7DA907EA4001}"/>
              </a:ext>
            </a:extLst>
          </p:cNvPr>
          <p:cNvSpPr/>
          <p:nvPr/>
        </p:nvSpPr>
        <p:spPr bwMode="auto">
          <a:xfrm>
            <a:off x="4779759" y="3390688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9A5765-2212-425D-AFB2-288837E4E898}"/>
              </a:ext>
            </a:extLst>
          </p:cNvPr>
          <p:cNvSpPr/>
          <p:nvPr/>
        </p:nvSpPr>
        <p:spPr bwMode="auto">
          <a:xfrm>
            <a:off x="4779759" y="432825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93C8A8-8546-45E3-892B-8FAEE58422AD}"/>
              </a:ext>
            </a:extLst>
          </p:cNvPr>
          <p:cNvSpPr/>
          <p:nvPr/>
        </p:nvSpPr>
        <p:spPr bwMode="auto">
          <a:xfrm>
            <a:off x="4779759" y="5274275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BAF5CB-2B43-445F-A56A-F770756EC78A}"/>
              </a:ext>
            </a:extLst>
          </p:cNvPr>
          <p:cNvSpPr/>
          <p:nvPr/>
        </p:nvSpPr>
        <p:spPr bwMode="auto">
          <a:xfrm>
            <a:off x="6050192" y="15102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1F6597-A773-4BFC-B8D0-E69BC1795733}"/>
              </a:ext>
            </a:extLst>
          </p:cNvPr>
          <p:cNvSpPr/>
          <p:nvPr/>
        </p:nvSpPr>
        <p:spPr bwMode="auto">
          <a:xfrm>
            <a:off x="6050192" y="24504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3.5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7DD97F-B545-4DA5-95B9-A57FE2A898B5}"/>
              </a:ext>
            </a:extLst>
          </p:cNvPr>
          <p:cNvSpPr/>
          <p:nvPr/>
        </p:nvSpPr>
        <p:spPr bwMode="auto">
          <a:xfrm>
            <a:off x="6050192" y="3390688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26D2EE-8311-4792-81E0-1D7871E5F8D8}"/>
              </a:ext>
            </a:extLst>
          </p:cNvPr>
          <p:cNvSpPr/>
          <p:nvPr/>
        </p:nvSpPr>
        <p:spPr bwMode="auto">
          <a:xfrm>
            <a:off x="6050192" y="432825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7F6C1C-88D1-4A7D-8470-700F15C4C67C}"/>
              </a:ext>
            </a:extLst>
          </p:cNvPr>
          <p:cNvSpPr/>
          <p:nvPr/>
        </p:nvSpPr>
        <p:spPr bwMode="auto">
          <a:xfrm>
            <a:off x="6050192" y="5274275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FD6895-4DB4-4528-B48B-E619CB5F97D2}"/>
              </a:ext>
            </a:extLst>
          </p:cNvPr>
          <p:cNvSpPr/>
          <p:nvPr/>
        </p:nvSpPr>
        <p:spPr bwMode="auto">
          <a:xfrm>
            <a:off x="7312776" y="15102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20A00F8-4F71-4959-B42A-24B751B94BD0}"/>
              </a:ext>
            </a:extLst>
          </p:cNvPr>
          <p:cNvSpPr/>
          <p:nvPr/>
        </p:nvSpPr>
        <p:spPr bwMode="auto">
          <a:xfrm>
            <a:off x="7312776" y="2450489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</a:t>
            </a: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78E0F18-6FD2-44F8-BE09-6AE740A523FB}"/>
              </a:ext>
            </a:extLst>
          </p:cNvPr>
          <p:cNvSpPr/>
          <p:nvPr/>
        </p:nvSpPr>
        <p:spPr bwMode="auto">
          <a:xfrm>
            <a:off x="7312776" y="3390688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19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62DED-8094-44A4-85BB-1C4F89B80CF8}"/>
              </a:ext>
            </a:extLst>
          </p:cNvPr>
          <p:cNvSpPr/>
          <p:nvPr/>
        </p:nvSpPr>
        <p:spPr bwMode="auto">
          <a:xfrm>
            <a:off x="7312776" y="4328256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1D5EA4A-3EB0-4950-AACD-9A26ED34A506}"/>
              </a:ext>
            </a:extLst>
          </p:cNvPr>
          <p:cNvSpPr/>
          <p:nvPr/>
        </p:nvSpPr>
        <p:spPr bwMode="auto">
          <a:xfrm>
            <a:off x="7312776" y="5274275"/>
            <a:ext cx="1095556" cy="8761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91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</a:t>
            </a: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0B7B455E-72C8-4398-A707-297353B5C539}"/>
              </a:ext>
            </a:extLst>
          </p:cNvPr>
          <p:cNvSpPr/>
          <p:nvPr/>
        </p:nvSpPr>
        <p:spPr>
          <a:xfrm flipH="1">
            <a:off x="4271566" y="1877182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5A0FDBEE-4D43-4ED9-A31B-AE0EA2C01C23}"/>
              </a:ext>
            </a:extLst>
          </p:cNvPr>
          <p:cNvSpPr/>
          <p:nvPr/>
        </p:nvSpPr>
        <p:spPr>
          <a:xfrm flipH="1">
            <a:off x="4271566" y="28061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Arrow: Up 46">
            <a:extLst>
              <a:ext uri="{FF2B5EF4-FFF2-40B4-BE49-F238E27FC236}">
                <a16:creationId xmlns:a16="http://schemas.microsoft.com/office/drawing/2014/main" id="{0A7C236A-D437-44AD-B66A-EDA64C990F47}"/>
              </a:ext>
            </a:extLst>
          </p:cNvPr>
          <p:cNvSpPr/>
          <p:nvPr/>
        </p:nvSpPr>
        <p:spPr>
          <a:xfrm flipH="1">
            <a:off x="4271566" y="3743848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0F56C2F4-C6AE-4103-B7E2-40AB3E2DC638}"/>
              </a:ext>
            </a:extLst>
          </p:cNvPr>
          <p:cNvSpPr/>
          <p:nvPr/>
        </p:nvSpPr>
        <p:spPr>
          <a:xfrm flipH="1">
            <a:off x="4270059" y="4742279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Arrow: Up 48">
            <a:extLst>
              <a:ext uri="{FF2B5EF4-FFF2-40B4-BE49-F238E27FC236}">
                <a16:creationId xmlns:a16="http://schemas.microsoft.com/office/drawing/2014/main" id="{224BF15F-606F-45D5-8E12-64AB76878B37}"/>
              </a:ext>
            </a:extLst>
          </p:cNvPr>
          <p:cNvSpPr/>
          <p:nvPr/>
        </p:nvSpPr>
        <p:spPr>
          <a:xfrm flipH="1">
            <a:off x="4275364" y="56717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CE45A8A9-A58F-4977-B098-5D89E286B22F}"/>
              </a:ext>
            </a:extLst>
          </p:cNvPr>
          <p:cNvSpPr/>
          <p:nvPr/>
        </p:nvSpPr>
        <p:spPr>
          <a:xfrm flipH="1">
            <a:off x="6867745" y="1877182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492611C1-1C96-4E08-BF37-6E8A0884F578}"/>
              </a:ext>
            </a:extLst>
          </p:cNvPr>
          <p:cNvSpPr/>
          <p:nvPr/>
        </p:nvSpPr>
        <p:spPr>
          <a:xfrm flipH="1">
            <a:off x="6867745" y="28061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7CDC071A-E595-42C2-9C8A-606BBFF2D4EB}"/>
              </a:ext>
            </a:extLst>
          </p:cNvPr>
          <p:cNvSpPr/>
          <p:nvPr/>
        </p:nvSpPr>
        <p:spPr>
          <a:xfrm flipH="1">
            <a:off x="6867745" y="3743848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row: Up 52">
            <a:extLst>
              <a:ext uri="{FF2B5EF4-FFF2-40B4-BE49-F238E27FC236}">
                <a16:creationId xmlns:a16="http://schemas.microsoft.com/office/drawing/2014/main" id="{E87ABF2F-1CC8-4985-9347-1DEB94F98386}"/>
              </a:ext>
            </a:extLst>
          </p:cNvPr>
          <p:cNvSpPr/>
          <p:nvPr/>
        </p:nvSpPr>
        <p:spPr>
          <a:xfrm flipH="1">
            <a:off x="6866238" y="4742279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row: Up 53">
            <a:extLst>
              <a:ext uri="{FF2B5EF4-FFF2-40B4-BE49-F238E27FC236}">
                <a16:creationId xmlns:a16="http://schemas.microsoft.com/office/drawing/2014/main" id="{23D8F744-2BDB-449B-8B57-33B1F643EA7E}"/>
              </a:ext>
            </a:extLst>
          </p:cNvPr>
          <p:cNvSpPr/>
          <p:nvPr/>
        </p:nvSpPr>
        <p:spPr>
          <a:xfrm flipH="1">
            <a:off x="6871543" y="56717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row: Up 54">
            <a:extLst>
              <a:ext uri="{FF2B5EF4-FFF2-40B4-BE49-F238E27FC236}">
                <a16:creationId xmlns:a16="http://schemas.microsoft.com/office/drawing/2014/main" id="{DCFA7A95-62CA-4AA0-9B89-C64F5F940169}"/>
              </a:ext>
            </a:extLst>
          </p:cNvPr>
          <p:cNvSpPr/>
          <p:nvPr/>
        </p:nvSpPr>
        <p:spPr>
          <a:xfrm rot="10800000" flipH="1">
            <a:off x="5600814" y="1877182"/>
            <a:ext cx="124442" cy="207154"/>
          </a:xfrm>
          <a:prstGeom prst="upArrow">
            <a:avLst/>
          </a:prstGeom>
          <a:solidFill>
            <a:srgbClr val="E14504"/>
          </a:solidFill>
          <a:ln>
            <a:solidFill>
              <a:srgbClr val="E1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Up 55">
            <a:extLst>
              <a:ext uri="{FF2B5EF4-FFF2-40B4-BE49-F238E27FC236}">
                <a16:creationId xmlns:a16="http://schemas.microsoft.com/office/drawing/2014/main" id="{B4C95E09-17C7-4908-AA1F-9831DB88B907}"/>
              </a:ext>
            </a:extLst>
          </p:cNvPr>
          <p:cNvSpPr/>
          <p:nvPr/>
        </p:nvSpPr>
        <p:spPr>
          <a:xfrm rot="10800000" flipH="1">
            <a:off x="5600814" y="3743848"/>
            <a:ext cx="124442" cy="207154"/>
          </a:xfrm>
          <a:prstGeom prst="upArrow">
            <a:avLst/>
          </a:prstGeom>
          <a:solidFill>
            <a:srgbClr val="E14504"/>
          </a:solidFill>
          <a:ln>
            <a:solidFill>
              <a:srgbClr val="E1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row: Up 56">
            <a:extLst>
              <a:ext uri="{FF2B5EF4-FFF2-40B4-BE49-F238E27FC236}">
                <a16:creationId xmlns:a16="http://schemas.microsoft.com/office/drawing/2014/main" id="{FDC9E4A8-5411-4667-B899-3C7D2D91107A}"/>
              </a:ext>
            </a:extLst>
          </p:cNvPr>
          <p:cNvSpPr/>
          <p:nvPr/>
        </p:nvSpPr>
        <p:spPr>
          <a:xfrm flipH="1">
            <a:off x="5600814" y="28061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Up 57">
            <a:extLst>
              <a:ext uri="{FF2B5EF4-FFF2-40B4-BE49-F238E27FC236}">
                <a16:creationId xmlns:a16="http://schemas.microsoft.com/office/drawing/2014/main" id="{C68F9105-A914-4692-818A-ED00199A0896}"/>
              </a:ext>
            </a:extLst>
          </p:cNvPr>
          <p:cNvSpPr/>
          <p:nvPr/>
        </p:nvSpPr>
        <p:spPr>
          <a:xfrm flipH="1">
            <a:off x="5604612" y="56717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Equals 58">
            <a:extLst>
              <a:ext uri="{FF2B5EF4-FFF2-40B4-BE49-F238E27FC236}">
                <a16:creationId xmlns:a16="http://schemas.microsoft.com/office/drawing/2014/main" id="{14C9F472-9948-472A-8F4D-52FF8FDCEB53}"/>
              </a:ext>
            </a:extLst>
          </p:cNvPr>
          <p:cNvSpPr/>
          <p:nvPr/>
        </p:nvSpPr>
        <p:spPr>
          <a:xfrm>
            <a:off x="5526847" y="4678249"/>
            <a:ext cx="272373" cy="271184"/>
          </a:xfrm>
          <a:prstGeom prst="mathEqual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Up 59">
            <a:extLst>
              <a:ext uri="{FF2B5EF4-FFF2-40B4-BE49-F238E27FC236}">
                <a16:creationId xmlns:a16="http://schemas.microsoft.com/office/drawing/2014/main" id="{D6D6D025-8620-4274-A83C-BB9C0ECB3FBC}"/>
              </a:ext>
            </a:extLst>
          </p:cNvPr>
          <p:cNvSpPr/>
          <p:nvPr/>
        </p:nvSpPr>
        <p:spPr>
          <a:xfrm flipH="1">
            <a:off x="8103928" y="1877182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Up 60">
            <a:extLst>
              <a:ext uri="{FF2B5EF4-FFF2-40B4-BE49-F238E27FC236}">
                <a16:creationId xmlns:a16="http://schemas.microsoft.com/office/drawing/2014/main" id="{F056C17F-715F-41E3-9790-263BEBA832F5}"/>
              </a:ext>
            </a:extLst>
          </p:cNvPr>
          <p:cNvSpPr/>
          <p:nvPr/>
        </p:nvSpPr>
        <p:spPr>
          <a:xfrm flipH="1">
            <a:off x="8103928" y="28061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row: Up 61">
            <a:extLst>
              <a:ext uri="{FF2B5EF4-FFF2-40B4-BE49-F238E27FC236}">
                <a16:creationId xmlns:a16="http://schemas.microsoft.com/office/drawing/2014/main" id="{2F686B2F-14FD-4F95-B750-AE2D83FC1FD1}"/>
              </a:ext>
            </a:extLst>
          </p:cNvPr>
          <p:cNvSpPr/>
          <p:nvPr/>
        </p:nvSpPr>
        <p:spPr>
          <a:xfrm flipH="1">
            <a:off x="8102421" y="4742279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Up 62">
            <a:extLst>
              <a:ext uri="{FF2B5EF4-FFF2-40B4-BE49-F238E27FC236}">
                <a16:creationId xmlns:a16="http://schemas.microsoft.com/office/drawing/2014/main" id="{EB1467D7-1D6B-41BB-BD34-6B69FEEF1D3D}"/>
              </a:ext>
            </a:extLst>
          </p:cNvPr>
          <p:cNvSpPr/>
          <p:nvPr/>
        </p:nvSpPr>
        <p:spPr>
          <a:xfrm flipH="1">
            <a:off x="8107726" y="5671795"/>
            <a:ext cx="124442" cy="207154"/>
          </a:xfrm>
          <a:prstGeom prst="up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Arrow: Up 63">
            <a:extLst>
              <a:ext uri="{FF2B5EF4-FFF2-40B4-BE49-F238E27FC236}">
                <a16:creationId xmlns:a16="http://schemas.microsoft.com/office/drawing/2014/main" id="{276FA59B-97B0-46E9-9CBB-3BC8A330AEE3}"/>
              </a:ext>
            </a:extLst>
          </p:cNvPr>
          <p:cNvSpPr/>
          <p:nvPr/>
        </p:nvSpPr>
        <p:spPr>
          <a:xfrm rot="10800000" flipH="1">
            <a:off x="8102421" y="3743848"/>
            <a:ext cx="124442" cy="207154"/>
          </a:xfrm>
          <a:prstGeom prst="upArrow">
            <a:avLst/>
          </a:prstGeom>
          <a:solidFill>
            <a:srgbClr val="E14504"/>
          </a:solidFill>
          <a:ln>
            <a:solidFill>
              <a:srgbClr val="E14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7689C86-6F1F-4EB4-9F38-E904C75D3E1C}"/>
              </a:ext>
            </a:extLst>
          </p:cNvPr>
          <p:cNvSpPr txBox="1"/>
          <p:nvPr/>
        </p:nvSpPr>
        <p:spPr>
          <a:xfrm>
            <a:off x="1952625" y="371859"/>
            <a:ext cx="3193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 2 Results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5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36E758-547D-408E-A9B8-73D563D16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7325"/>
          <a:stretch/>
        </p:blipFill>
        <p:spPr>
          <a:xfrm>
            <a:off x="0" y="0"/>
            <a:ext cx="12192000" cy="62625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Update</a:t>
            </a:r>
          </a:p>
        </p:txBody>
      </p:sp>
    </p:spTree>
    <p:extLst>
      <p:ext uri="{BB962C8B-B14F-4D97-AF65-F5344CB8AC3E}">
        <p14:creationId xmlns:p14="http://schemas.microsoft.com/office/powerpoint/2010/main" val="401022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EC72CF-5EEE-4F9A-A4E2-D684CB162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2"/>
          <a:stretch/>
        </p:blipFill>
        <p:spPr>
          <a:xfrm>
            <a:off x="0" y="-1"/>
            <a:ext cx="12192000" cy="627320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571E11C-8080-44AB-A364-89B257E61FAE}"/>
              </a:ext>
            </a:extLst>
          </p:cNvPr>
          <p:cNvSpPr/>
          <p:nvPr/>
        </p:nvSpPr>
        <p:spPr>
          <a:xfrm>
            <a:off x="0" y="1953491"/>
            <a:ext cx="8686799" cy="1367444"/>
          </a:xfrm>
          <a:custGeom>
            <a:avLst/>
            <a:gdLst>
              <a:gd name="connsiteX0" fmla="*/ 0 w 8686799"/>
              <a:gd name="connsiteY0" fmla="*/ 0 h 1367444"/>
              <a:gd name="connsiteX1" fmla="*/ 174565 w 8686799"/>
              <a:gd name="connsiteY1" fmla="*/ 0 h 1367444"/>
              <a:gd name="connsiteX2" fmla="*/ 515388 w 8686799"/>
              <a:gd name="connsiteY2" fmla="*/ 0 h 1367444"/>
              <a:gd name="connsiteX3" fmla="*/ 8344938 w 8686799"/>
              <a:gd name="connsiteY3" fmla="*/ 0 h 1367444"/>
              <a:gd name="connsiteX4" fmla="*/ 8686799 w 8686799"/>
              <a:gd name="connsiteY4" fmla="*/ 1367444 h 1367444"/>
              <a:gd name="connsiteX5" fmla="*/ 516426 w 8686799"/>
              <a:gd name="connsiteY5" fmla="*/ 1367444 h 1367444"/>
              <a:gd name="connsiteX6" fmla="*/ 515388 w 8686799"/>
              <a:gd name="connsiteY6" fmla="*/ 1363292 h 1367444"/>
              <a:gd name="connsiteX7" fmla="*/ 515388 w 8686799"/>
              <a:gd name="connsiteY7" fmla="*/ 1367444 h 1367444"/>
              <a:gd name="connsiteX8" fmla="*/ 0 w 8686799"/>
              <a:gd name="connsiteY8" fmla="*/ 1367444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6799" h="1367444">
                <a:moveTo>
                  <a:pt x="0" y="0"/>
                </a:moveTo>
                <a:lnTo>
                  <a:pt x="174565" y="0"/>
                </a:lnTo>
                <a:lnTo>
                  <a:pt x="515388" y="0"/>
                </a:lnTo>
                <a:lnTo>
                  <a:pt x="8344938" y="0"/>
                </a:lnTo>
                <a:lnTo>
                  <a:pt x="8686799" y="1367444"/>
                </a:lnTo>
                <a:lnTo>
                  <a:pt x="516426" y="1367444"/>
                </a:lnTo>
                <a:lnTo>
                  <a:pt x="515388" y="1363292"/>
                </a:lnTo>
                <a:lnTo>
                  <a:pt x="515388" y="1367444"/>
                </a:lnTo>
                <a:lnTo>
                  <a:pt x="0" y="1367444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DD42CB0-0946-4777-BF73-3B3D511DF635}"/>
              </a:ext>
            </a:extLst>
          </p:cNvPr>
          <p:cNvSpPr/>
          <p:nvPr/>
        </p:nvSpPr>
        <p:spPr>
          <a:xfrm>
            <a:off x="851070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8596957-03B1-4084-B337-F1A67545FEBE}"/>
              </a:ext>
            </a:extLst>
          </p:cNvPr>
          <p:cNvSpPr/>
          <p:nvPr/>
        </p:nvSpPr>
        <p:spPr>
          <a:xfrm>
            <a:off x="920252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FE613C-315F-4F4A-BAC7-7211C31B3C45}"/>
              </a:ext>
            </a:extLst>
          </p:cNvPr>
          <p:cNvSpPr/>
          <p:nvPr/>
        </p:nvSpPr>
        <p:spPr>
          <a:xfrm>
            <a:off x="9895250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2C708F-04E5-4C9D-9CEA-4CF0FBD07295}"/>
              </a:ext>
            </a:extLst>
          </p:cNvPr>
          <p:cNvSpPr/>
          <p:nvPr/>
        </p:nvSpPr>
        <p:spPr>
          <a:xfrm>
            <a:off x="10579832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EB502-9166-41BA-9724-C1D32808CE87}"/>
              </a:ext>
            </a:extLst>
          </p:cNvPr>
          <p:cNvSpPr/>
          <p:nvPr/>
        </p:nvSpPr>
        <p:spPr>
          <a:xfrm>
            <a:off x="11253951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75B864-F693-4A1A-BD5B-69CC17E81779}"/>
              </a:ext>
            </a:extLst>
          </p:cNvPr>
          <p:cNvSpPr/>
          <p:nvPr/>
        </p:nvSpPr>
        <p:spPr>
          <a:xfrm>
            <a:off x="11938533" y="1953491"/>
            <a:ext cx="868824" cy="1367444"/>
          </a:xfrm>
          <a:custGeom>
            <a:avLst/>
            <a:gdLst>
              <a:gd name="connsiteX0" fmla="*/ 0 w 868824"/>
              <a:gd name="connsiteY0" fmla="*/ 0 h 1367444"/>
              <a:gd name="connsiteX1" fmla="*/ 526963 w 868824"/>
              <a:gd name="connsiteY1" fmla="*/ 0 h 1367444"/>
              <a:gd name="connsiteX2" fmla="*/ 868824 w 868824"/>
              <a:gd name="connsiteY2" fmla="*/ 1367444 h 1367444"/>
              <a:gd name="connsiteX3" fmla="*/ 343509 w 868824"/>
              <a:gd name="connsiteY3" fmla="*/ 1367444 h 1367444"/>
              <a:gd name="connsiteX4" fmla="*/ 0 w 868824"/>
              <a:gd name="connsiteY4" fmla="*/ 0 h 136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824" h="1367444">
                <a:moveTo>
                  <a:pt x="0" y="0"/>
                </a:moveTo>
                <a:lnTo>
                  <a:pt x="526963" y="0"/>
                </a:lnTo>
                <a:lnTo>
                  <a:pt x="868824" y="1367444"/>
                </a:lnTo>
                <a:lnTo>
                  <a:pt x="343509" y="1367444"/>
                </a:lnTo>
                <a:lnTo>
                  <a:pt x="0" y="0"/>
                </a:lnTo>
                <a:close/>
              </a:path>
            </a:pathLst>
          </a:custGeom>
          <a:solidFill>
            <a:srgbClr val="FFB81C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D3F45-9150-4AFA-9813-366575AFA118}"/>
              </a:ext>
            </a:extLst>
          </p:cNvPr>
          <p:cNvSpPr txBox="1"/>
          <p:nvPr/>
        </p:nvSpPr>
        <p:spPr>
          <a:xfrm>
            <a:off x="486561" y="2314048"/>
            <a:ext cx="769898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Supplier Portal Go-live</a:t>
            </a:r>
          </a:p>
        </p:txBody>
      </p:sp>
    </p:spTree>
    <p:extLst>
      <p:ext uri="{BB962C8B-B14F-4D97-AF65-F5344CB8AC3E}">
        <p14:creationId xmlns:p14="http://schemas.microsoft.com/office/powerpoint/2010/main" val="2901277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62674304CBB4BB1B28CDCCE389339" ma:contentTypeVersion="2" ma:contentTypeDescription="Create a new document." ma:contentTypeScope="" ma:versionID="fb0c83083da30f4411dbaa06c34cbca6">
  <xsd:schema xmlns:xsd="http://www.w3.org/2001/XMLSchema" xmlns:xs="http://www.w3.org/2001/XMLSchema" xmlns:p="http://schemas.microsoft.com/office/2006/metadata/properties" xmlns:ns2="38ac8d9b-57a9-43ab-aeed-655448db72ff" targetNamespace="http://schemas.microsoft.com/office/2006/metadata/properties" ma:root="true" ma:fieldsID="fe90c2b1bc3dd7533e065299e1a04cef" ns2:_="">
    <xsd:import namespace="38ac8d9b-57a9-43ab-aeed-655448db72ff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2:Meeting_x0020_Date" minOccurs="0"/>
                <xsd:element ref="ns2:Agency" minOccurs="0"/>
                <xsd:element ref="ns2:Item_x0020_No_x002e_" minOccurs="0"/>
                <xsd:element ref="ns2:Statu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c8d9b-57a9-43ab-aeed-655448db72ff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>
      <xsd:simpleType>
        <xsd:restriction base="dms:Choice">
          <xsd:enumeration value="Subcommittee Meeting"/>
          <xsd:enumeration value="Regular Meeting"/>
          <xsd:enumeration value="Special Meeting"/>
          <xsd:enumeration value="Agenda Items"/>
        </xsd:restriction>
      </xsd:simpleType>
    </xsd:element>
    <xsd:element name="Meeting_x0020_Date" ma:index="9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Agency" ma:index="10" nillable="true" ma:displayName="Agency" ma:format="Dropdown" ma:internalName="Agency">
      <xsd:simpleType>
        <xsd:restriction base="dms:Choice">
          <xsd:enumeration value="Meeting Type"/>
        </xsd:restriction>
      </xsd:simpleType>
    </xsd:element>
    <xsd:element name="Item_x0020_No_x002e_" ma:index="11" nillable="true" ma:displayName="Item No." ma:format="Dropdown" ma:internalName="Item_x0020_No_x002e_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Withdrawn"/>
        </xsd:restriction>
      </xsd:simpleType>
    </xsd:element>
    <xsd:element name="Status" ma:index="12" nillable="true" ma:displayName="Status" ma:default="Stage In Progress" ma:format="Dropdown" ma:internalName="Status">
      <xsd:simpleType>
        <xsd:restriction base="dms:Choice">
          <xsd:enumeration value="Stage In Progress"/>
          <xsd:enumeration value="Waiting For Approval"/>
          <xsd:enumeration value="Approved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cy xmlns="38ac8d9b-57a9-43ab-aeed-655448db72ff" xsi:nil="true"/>
    <Meeting_x0020_Type xmlns="38ac8d9b-57a9-43ab-aeed-655448db72ff" xsi:nil="true"/>
    <Item_x0020_No_x002e_ xmlns="38ac8d9b-57a9-43ab-aeed-655448db72ff" xsi:nil="true"/>
    <Meeting_x0020_Date xmlns="38ac8d9b-57a9-43ab-aeed-655448db72ff" xsi:nil="true"/>
    <Category xmlns="38ac8d9b-57a9-43ab-aeed-655448db72ff" xsi:nil="true"/>
    <Status xmlns="38ac8d9b-57a9-43ab-aeed-655448db72ff">Stage In Progress</Status>
  </documentManagement>
</p:properties>
</file>

<file path=customXml/itemProps1.xml><?xml version="1.0" encoding="utf-8"?>
<ds:datastoreItem xmlns:ds="http://schemas.openxmlformats.org/officeDocument/2006/customXml" ds:itemID="{9EE76F98-8609-4BEE-B272-EFAAD2FE7A76}"/>
</file>

<file path=customXml/itemProps2.xml><?xml version="1.0" encoding="utf-8"?>
<ds:datastoreItem xmlns:ds="http://schemas.openxmlformats.org/officeDocument/2006/customXml" ds:itemID="{8D679E91-A989-44EC-9DAA-B54B341DA924}"/>
</file>

<file path=customXml/itemProps3.xml><?xml version="1.0" encoding="utf-8"?>
<ds:datastoreItem xmlns:ds="http://schemas.openxmlformats.org/officeDocument/2006/customXml" ds:itemID="{1601DA0E-A495-4521-88D0-E8282337516D}"/>
</file>

<file path=docProps/app.xml><?xml version="1.0" encoding="utf-8"?>
<Properties xmlns="http://schemas.openxmlformats.org/officeDocument/2006/extended-properties" xmlns:vt="http://schemas.openxmlformats.org/officeDocument/2006/docPropsVTypes">
  <TotalTime>43453</TotalTime>
  <Words>1716</Words>
  <Application>Microsoft Office PowerPoint</Application>
  <PresentationFormat>Widescreen</PresentationFormat>
  <Paragraphs>374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Gill Sans MT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Doench</dc:creator>
  <cp:lastModifiedBy>Alex Doench</cp:lastModifiedBy>
  <cp:revision>317</cp:revision>
  <dcterms:created xsi:type="dcterms:W3CDTF">2022-10-27T22:12:02Z</dcterms:created>
  <dcterms:modified xsi:type="dcterms:W3CDTF">2023-05-05T22:05:47Z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0x01010078562674304CBB4BB1B28CDCCE389339</vt:lpwstr>
  </property>
</Properties>
</file>